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</p:sldMasterIdLst>
  <p:notesMasterIdLst>
    <p:notesMasterId r:id="rId89"/>
  </p:notesMasterIdLst>
  <p:sldIdLst>
    <p:sldId id="256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374" r:id="rId28"/>
    <p:sldId id="291" r:id="rId29"/>
    <p:sldId id="292" r:id="rId30"/>
    <p:sldId id="293" r:id="rId31"/>
    <p:sldId id="294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7" r:id="rId81"/>
    <p:sldId id="375" r:id="rId82"/>
    <p:sldId id="376" r:id="rId83"/>
    <p:sldId id="351" r:id="rId84"/>
    <p:sldId id="371" r:id="rId85"/>
    <p:sldId id="370" r:id="rId86"/>
    <p:sldId id="372" r:id="rId87"/>
    <p:sldId id="373" r:id="rId8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0"/>
      <p:bold r:id="rId91"/>
      <p:italic r:id="rId92"/>
      <p:boldItalic r:id="rId9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font" Target="fonts/font1.fntdata"/><Relationship Id="rId95" Type="http://schemas.openxmlformats.org/officeDocument/2006/relationships/viewProps" Target="viewProps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font" Target="fonts/font2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1501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62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56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7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80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892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6447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15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535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854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46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92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8355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654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41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5908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366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3088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443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689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89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302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25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476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365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518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721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855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816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837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729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261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558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3052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366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311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428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2711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112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531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665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556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451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07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594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319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61068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795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8928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384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02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05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223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377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0276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518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4468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5243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2059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1911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5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770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0756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1412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0674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2960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889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7684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6824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1806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19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06282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5795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31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  <a:endParaRPr lang="cs-CZ" altLang="cs-CZ"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723"/>
            <a:ext cx="8229600" cy="298251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12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stomShape 1"/>
          <p:cNvSpPr>
            <a:spLocks noChangeArrowheads="1"/>
          </p:cNvSpPr>
          <p:nvPr/>
        </p:nvSpPr>
        <p:spPr bwMode="auto">
          <a:xfrm>
            <a:off x="0" y="205978"/>
            <a:ext cx="8686800" cy="1165622"/>
          </a:xfrm>
          <a:prstGeom prst="rect">
            <a:avLst/>
          </a:prstGeom>
          <a:solidFill>
            <a:srgbClr val="19191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91679"/>
            <a:ext cx="7543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  <a:endParaRPr lang="cs-CZ" altLang="cs-CZ"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289447"/>
            <a:ext cx="8229600" cy="330874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554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ustomShape 1"/>
          <p:cNvSpPr>
            <a:spLocks noChangeArrowheads="1"/>
          </p:cNvSpPr>
          <p:nvPr/>
        </p:nvSpPr>
        <p:spPr bwMode="auto">
          <a:xfrm rot="10800000" flipH="1">
            <a:off x="0" y="3093244"/>
            <a:ext cx="8458200" cy="711994"/>
          </a:xfrm>
          <a:prstGeom prst="rect">
            <a:avLst/>
          </a:prstGeom>
          <a:solidFill>
            <a:srgbClr val="19191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91679"/>
            <a:ext cx="7543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  <a:endParaRPr lang="cs-CZ" altLang="cs-CZ"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723"/>
            <a:ext cx="8229600" cy="298251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18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  <a:endParaRPr lang="cs-CZ" altLang="cs-CZ"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723"/>
            <a:ext cx="8229600" cy="298251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457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stomShape 1"/>
          <p:cNvSpPr>
            <a:spLocks noChangeArrowheads="1"/>
          </p:cNvSpPr>
          <p:nvPr/>
        </p:nvSpPr>
        <p:spPr bwMode="auto">
          <a:xfrm>
            <a:off x="0" y="205978"/>
            <a:ext cx="8686800" cy="1165622"/>
          </a:xfrm>
          <a:prstGeom prst="rect">
            <a:avLst/>
          </a:prstGeom>
          <a:solidFill>
            <a:srgbClr val="19191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91679"/>
            <a:ext cx="7543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  <a:endParaRPr lang="cs-CZ" altLang="cs-CZ"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289447"/>
            <a:ext cx="8229600" cy="330874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31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  <a:endParaRPr lang="cs-CZ" altLang="cs-CZ"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723"/>
            <a:ext cx="8229600" cy="298251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47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n9-80ObGA8" TargetMode="External"/><Relationship Id="rId1" Type="http://schemas.openxmlformats.org/officeDocument/2006/relationships/slideLayout" Target="../slideLayouts/slideLayout5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dirty="0">
                <a:latin typeface="Arial"/>
                <a:ea typeface="Arial"/>
                <a:cs typeface="Arial"/>
                <a:sym typeface="Arial"/>
              </a:rPr>
              <a:t>Cybersecurity</a:t>
            </a:r>
            <a:endParaRPr lang="cs" sz="4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623400" y="4350900"/>
            <a:ext cx="8520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rgbClr val="F3F3F3"/>
                </a:solidFill>
              </a:rPr>
              <a:t>Part 2: Non-state actors</a:t>
            </a:r>
            <a:endParaRPr lang="cs" sz="36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ustomShape 1"/>
          <p:cNvSpPr>
            <a:spLocks noChangeArrowheads="1"/>
          </p:cNvSpPr>
          <p:nvPr/>
        </p:nvSpPr>
        <p:spPr bwMode="auto">
          <a:xfrm>
            <a:off x="1143000" y="0"/>
            <a:ext cx="6815138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457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stomShape 1"/>
          <p:cNvSpPr>
            <a:spLocks noChangeArrowheads="1"/>
          </p:cNvSpPr>
          <p:nvPr/>
        </p:nvSpPr>
        <p:spPr bwMode="auto">
          <a:xfrm>
            <a:off x="640080" y="0"/>
            <a:ext cx="7790688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017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History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6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first ideas towards</a:t>
            </a:r>
            <a:r>
              <a:rPr lang="cs-CZ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2250" kern="1200" dirty="0" err="1">
                <a:solidFill>
                  <a:srgbClr val="191919"/>
                </a:solidFill>
                <a:cs typeface="Arial" panose="020B0604020202020204" pitchFamily="34" charset="0"/>
              </a:rPr>
              <a:t>the</a:t>
            </a:r>
            <a:r>
              <a:rPr lang="cs-CZ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 end </a:t>
            </a:r>
            <a:r>
              <a:rPr lang="cs-CZ" altLang="cs-CZ" sz="2250" kern="1200" dirty="0" err="1">
                <a:solidFill>
                  <a:srgbClr val="191919"/>
                </a:solidFill>
                <a:cs typeface="Arial" panose="020B0604020202020204" pitchFamily="34" charset="0"/>
              </a:rPr>
              <a:t>of</a:t>
            </a:r>
            <a:r>
              <a:rPr lang="cs-CZ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the </a:t>
            </a:r>
            <a:r>
              <a:rPr lang="cs-CZ" altLang="cs-CZ" sz="2250" kern="1200" dirty="0" err="1">
                <a:solidFill>
                  <a:srgbClr val="191919"/>
                </a:solidFill>
                <a:cs typeface="Arial" panose="020B0604020202020204" pitchFamily="34" charset="0"/>
              </a:rPr>
              <a:t>Cold</a:t>
            </a:r>
            <a:r>
              <a:rPr lang="cs-CZ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2250" kern="1200" dirty="0" err="1">
                <a:solidFill>
                  <a:srgbClr val="191919"/>
                </a:solidFill>
                <a:cs typeface="Arial" panose="020B0604020202020204" pitchFamily="34" charset="0"/>
              </a:rPr>
              <a:t>War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quick growth in 90s (+ Y2K)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explosion (figurative) after 9/11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1A813-9A8A-4D86-883F-DC5D9289D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27" y="0"/>
            <a:ext cx="77303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003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ustomShape 1"/>
          <p:cNvSpPr>
            <a:spLocks noChangeArrowheads="1"/>
          </p:cNvSpPr>
          <p:nvPr/>
        </p:nvSpPr>
        <p:spPr bwMode="auto">
          <a:xfrm>
            <a:off x="1143000" y="457200"/>
            <a:ext cx="6858000" cy="40076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344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ustomShape 1"/>
          <p:cNvSpPr>
            <a:spLocks noChangeArrowheads="1"/>
          </p:cNvSpPr>
          <p:nvPr/>
        </p:nvSpPr>
        <p:spPr bwMode="auto">
          <a:xfrm>
            <a:off x="1143000" y="0"/>
            <a:ext cx="6858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04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stomShape 1"/>
          <p:cNvSpPr>
            <a:spLocks noChangeArrowheads="1"/>
          </p:cNvSpPr>
          <p:nvPr/>
        </p:nvSpPr>
        <p:spPr bwMode="auto">
          <a:xfrm>
            <a:off x="1143000" y="0"/>
            <a:ext cx="6825854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380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stomShape 1"/>
          <p:cNvSpPr>
            <a:spLocks noChangeArrowheads="1"/>
          </p:cNvSpPr>
          <p:nvPr/>
        </p:nvSpPr>
        <p:spPr bwMode="auto">
          <a:xfrm>
            <a:off x="1345406" y="-9525"/>
            <a:ext cx="6453188" cy="5162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605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ustomShape 1"/>
          <p:cNvSpPr>
            <a:spLocks noChangeArrowheads="1"/>
          </p:cNvSpPr>
          <p:nvPr/>
        </p:nvSpPr>
        <p:spPr bwMode="auto">
          <a:xfrm>
            <a:off x="1143000" y="-2382"/>
            <a:ext cx="6858000" cy="5148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310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Cases?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4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Queensland “</a:t>
            </a:r>
            <a:r>
              <a:rPr lang="en-GB" altLang="cs-CZ" sz="2250" kern="1200" dirty="0" err="1">
                <a:solidFill>
                  <a:srgbClr val="191919"/>
                </a:solidFill>
                <a:cs typeface="Arial" panose="020B0604020202020204" pitchFamily="34" charset="0"/>
              </a:rPr>
              <a:t>cyberterror</a:t>
            </a: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”, 2000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err="1">
                <a:solidFill>
                  <a:srgbClr val="191919"/>
                </a:solidFill>
              </a:rPr>
              <a:t>StuxNet</a:t>
            </a:r>
            <a:r>
              <a:rPr lang="en-GB" altLang="cs-CZ" sz="2250" kern="1200" dirty="0">
                <a:solidFill>
                  <a:srgbClr val="191919"/>
                </a:solidFill>
              </a:rPr>
              <a:t>, 2010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Lodz, 2008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Anonymous and </a:t>
            </a:r>
            <a:r>
              <a:rPr lang="en-GB" altLang="cs-CZ" sz="2250" kern="1200" dirty="0" err="1">
                <a:solidFill>
                  <a:srgbClr val="191919"/>
                </a:solidFill>
              </a:rPr>
              <a:t>LulzSec</a:t>
            </a:r>
            <a:r>
              <a:rPr lang="en-GB" altLang="cs-CZ" sz="2250" kern="1200" dirty="0">
                <a:solidFill>
                  <a:srgbClr val="191919"/>
                </a:solidFill>
              </a:rPr>
              <a:t>?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Estonia 2007 and Georgia 2008?</a:t>
            </a:r>
            <a:endParaRPr lang="en-US" altLang="cs-CZ" sz="2400" dirty="0"/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endParaRPr lang="en-GB" altLang="cs-CZ" sz="2250" kern="1200" dirty="0">
              <a:solidFill>
                <a:srgbClr val="19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Cybeterrorism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7042" name="Picture 2" descr="Image result for isis online"/>
          <p:cNvPicPr>
            <a:picLocks noChangeAspect="1" noChangeArrowheads="1"/>
          </p:cNvPicPr>
          <p:nvPr/>
        </p:nvPicPr>
        <p:blipFill>
          <a:blip r:embed="rId2"/>
          <a:srcRect t="13605" b="5533"/>
          <a:stretch>
            <a:fillRect/>
          </a:stretch>
        </p:blipFill>
        <p:spPr bwMode="auto">
          <a:xfrm>
            <a:off x="347472" y="0"/>
            <a:ext cx="8503920" cy="5157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5790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ustomShape 1"/>
          <p:cNvSpPr>
            <a:spLocks noChangeArrowheads="1"/>
          </p:cNvSpPr>
          <p:nvPr/>
        </p:nvSpPr>
        <p:spPr bwMode="auto">
          <a:xfrm>
            <a:off x="786384" y="205979"/>
            <a:ext cx="6871716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Reality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6" name="CustomShape 2"/>
          <p:cNvSpPr>
            <a:spLocks noChangeArrowheads="1"/>
          </p:cNvSpPr>
          <p:nvPr/>
        </p:nvSpPr>
        <p:spPr bwMode="auto">
          <a:xfrm>
            <a:off x="786384" y="1460898"/>
            <a:ext cx="7205472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imagined and unfulfilled concept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“nothing is happening”</a:t>
            </a:r>
          </a:p>
          <a:p>
            <a:pPr marL="1485900" lvl="2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000" kern="1200" dirty="0">
                <a:solidFill>
                  <a:srgbClr val="191919"/>
                </a:solidFill>
              </a:rPr>
              <a:t>not really true, things are happening all the time, but it is not cyberterrorism</a:t>
            </a:r>
          </a:p>
          <a:p>
            <a:pPr marL="285750" lvl="1" indent="-28575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why?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required combination of skills, motivation, resources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28650" lvl="1" indent="-28575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1800" kern="1200" dirty="0">
                <a:solidFill>
                  <a:srgbClr val="191919"/>
                </a:solidFill>
              </a:rPr>
              <a:t>its too hard to match effectiveness of real terrorism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F43C-5940-468F-8777-08C63D66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CCEC4-F383-42CA-901E-DE3E3D293C7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A group of people in uniform&#10;&#10;Description automatically generated">
            <a:extLst>
              <a:ext uri="{FF2B5EF4-FFF2-40B4-BE49-F238E27FC236}">
                <a16:creationId xmlns:a16="http://schemas.microsoft.com/office/drawing/2014/main" id="{2EB4D385-F52C-46C3-ABA6-4C6E8CD92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5" y="0"/>
            <a:ext cx="7753350" cy="51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52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stomShape 1"/>
          <p:cNvSpPr>
            <a:spLocks noChangeArrowheads="1"/>
          </p:cNvSpPr>
          <p:nvPr/>
        </p:nvSpPr>
        <p:spPr bwMode="auto">
          <a:xfrm>
            <a:off x="731520" y="205979"/>
            <a:ext cx="692658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Future of cyberterrorism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699" name="CustomShape 2"/>
          <p:cNvSpPr>
            <a:spLocks noChangeArrowheads="1"/>
          </p:cNvSpPr>
          <p:nvPr/>
        </p:nvSpPr>
        <p:spPr bwMode="auto">
          <a:xfrm>
            <a:off x="731520" y="1550765"/>
            <a:ext cx="692658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3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3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3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300" kern="1200" dirty="0">
                <a:solidFill>
                  <a:prstClr val="black"/>
                </a:solidFill>
              </a:rPr>
              <a:t>Would we recognize it? What should it look like?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3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817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30723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2" y="1"/>
            <a:ext cx="774348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1569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ustomShape 1"/>
          <p:cNvSpPr>
            <a:spLocks noChangeArrowheads="1"/>
          </p:cNvSpPr>
          <p:nvPr/>
        </p:nvSpPr>
        <p:spPr bwMode="auto">
          <a:xfrm>
            <a:off x="1671638" y="2957512"/>
            <a:ext cx="5829300" cy="96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5400" b="1" kern="1200" dirty="0">
                <a:solidFill>
                  <a:schemeClr val="bg1"/>
                </a:solidFill>
                <a:cs typeface="Arial" panose="020B0604020202020204" pitchFamily="34" charset="0"/>
              </a:rPr>
              <a:t>Hacktivism</a:t>
            </a:r>
            <a:endParaRPr lang="cs-CZ" altLang="cs-CZ" sz="135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466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ustomShape 1"/>
          <p:cNvSpPr>
            <a:spLocks noChangeArrowheads="1"/>
          </p:cNvSpPr>
          <p:nvPr/>
        </p:nvSpPr>
        <p:spPr bwMode="auto">
          <a:xfrm>
            <a:off x="2185988" y="0"/>
            <a:ext cx="4770835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390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Hacktivism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8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disrupting networks, misusing systems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support ideology, political goal, etc.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political activism adapted to the internet in 21</a:t>
            </a:r>
            <a:r>
              <a:rPr lang="cs-CZ" altLang="cs-CZ" sz="2250" kern="1200" baseline="30000" dirty="0">
                <a:solidFill>
                  <a:srgbClr val="191919"/>
                </a:solidFill>
              </a:rPr>
              <a:t>st</a:t>
            </a:r>
            <a:r>
              <a:rPr lang="cs-CZ" altLang="cs-CZ" sz="2250" kern="1200" dirty="0">
                <a:solidFill>
                  <a:srgbClr val="191919"/>
                </a:solidFill>
              </a:rPr>
              <a:t> </a:t>
            </a:r>
            <a:r>
              <a:rPr lang="cs-CZ" altLang="cs-CZ" sz="2250" kern="1200" dirty="0" err="1">
                <a:solidFill>
                  <a:srgbClr val="191919"/>
                </a:solidFill>
              </a:rPr>
              <a:t>centur</a:t>
            </a:r>
            <a:r>
              <a:rPr lang="en-US" altLang="cs-CZ" sz="2250" kern="1200" dirty="0">
                <a:solidFill>
                  <a:srgbClr val="191919"/>
                </a:solidFill>
              </a:rPr>
              <a:t>y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36867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36868" name="CustomShape 3"/>
          <p:cNvSpPr>
            <a:spLocks noChangeArrowheads="1"/>
          </p:cNvSpPr>
          <p:nvPr/>
        </p:nvSpPr>
        <p:spPr bwMode="auto">
          <a:xfrm>
            <a:off x="868680" y="0"/>
            <a:ext cx="7470648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2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ustomShape 1"/>
          <p:cNvSpPr>
            <a:spLocks noChangeArrowheads="1"/>
          </p:cNvSpPr>
          <p:nvPr/>
        </p:nvSpPr>
        <p:spPr bwMode="auto">
          <a:xfrm>
            <a:off x="1401366" y="0"/>
            <a:ext cx="6434138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556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38915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38916" name="CustomShape 3"/>
          <p:cNvSpPr>
            <a:spLocks noChangeArrowheads="1"/>
          </p:cNvSpPr>
          <p:nvPr/>
        </p:nvSpPr>
        <p:spPr bwMode="auto">
          <a:xfrm>
            <a:off x="841248" y="0"/>
            <a:ext cx="736092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235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ustomShape 1"/>
          <p:cNvSpPr>
            <a:spLocks noChangeArrowheads="1"/>
          </p:cNvSpPr>
          <p:nvPr/>
        </p:nvSpPr>
        <p:spPr bwMode="auto">
          <a:xfrm>
            <a:off x="786384" y="205979"/>
            <a:ext cx="6871716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What is terrorism?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0" name="CustomShape 2"/>
          <p:cNvSpPr>
            <a:spLocks noChangeArrowheads="1"/>
          </p:cNvSpPr>
          <p:nvPr/>
        </p:nvSpPr>
        <p:spPr bwMode="auto">
          <a:xfrm>
            <a:off x="786384" y="1460898"/>
            <a:ext cx="6871716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191919"/>
                </a:solidFill>
                <a:cs typeface="Arial" panose="020B0604020202020204" pitchFamily="34" charset="0"/>
              </a:rPr>
              <a:t>extortion? 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191919"/>
                </a:solidFill>
              </a:rPr>
              <a:t>using threats and fear to get stuff?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191919"/>
                </a:solidFill>
              </a:rPr>
              <a:t>logic of terrorism</a:t>
            </a:r>
            <a:endParaRPr lang="cs-CZ" altLang="cs-CZ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ustomShape 1"/>
          <p:cNvSpPr>
            <a:spLocks noChangeArrowheads="1"/>
          </p:cNvSpPr>
          <p:nvPr/>
        </p:nvSpPr>
        <p:spPr bwMode="auto">
          <a:xfrm>
            <a:off x="0" y="0"/>
            <a:ext cx="9144000" cy="31089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168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ustomShape 1"/>
          <p:cNvSpPr>
            <a:spLocks noChangeArrowheads="1"/>
          </p:cNvSpPr>
          <p:nvPr/>
        </p:nvSpPr>
        <p:spPr bwMode="auto">
          <a:xfrm>
            <a:off x="1243584" y="1"/>
            <a:ext cx="7196328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354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ustomShape 1"/>
          <p:cNvSpPr>
            <a:spLocks noChangeArrowheads="1"/>
          </p:cNvSpPr>
          <p:nvPr/>
        </p:nvSpPr>
        <p:spPr bwMode="auto">
          <a:xfrm>
            <a:off x="219456" y="0"/>
            <a:ext cx="877824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190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Brief history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0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roots towards the end of Cold War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hacktivism started from hackers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28650" lvl="1" indent="-28575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GB" altLang="cs-CZ" sz="1800" kern="1200" dirty="0">
                <a:solidFill>
                  <a:srgbClr val="191919"/>
                </a:solidFill>
              </a:rPr>
              <a:t>not from political activism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going all the way back to the counterculture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universities, corporations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stomShape 1"/>
          <p:cNvSpPr>
            <a:spLocks noChangeArrowheads="1"/>
          </p:cNvSpPr>
          <p:nvPr/>
        </p:nvSpPr>
        <p:spPr bwMode="auto">
          <a:xfrm>
            <a:off x="1944291" y="0"/>
            <a:ext cx="5170884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27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Present?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3" name="CustomShape 2"/>
          <p:cNvSpPr>
            <a:spLocks noChangeArrowheads="1"/>
          </p:cNvSpPr>
          <p:nvPr/>
        </p:nvSpPr>
        <p:spPr bwMode="auto">
          <a:xfrm>
            <a:off x="1298448" y="1346598"/>
            <a:ext cx="6510528" cy="379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rise since 2008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major force since 2010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covers all strains of politics and ideologies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Anonymous iconic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28650" lvl="1" indent="-28575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GB" altLang="cs-CZ" sz="1800" kern="1200" dirty="0">
                <a:solidFill>
                  <a:srgbClr val="191919"/>
                </a:solidFill>
              </a:rPr>
              <a:t>reality is much muddier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ustomShape 1"/>
          <p:cNvSpPr>
            <a:spLocks noChangeArrowheads="1"/>
          </p:cNvSpPr>
          <p:nvPr/>
        </p:nvSpPr>
        <p:spPr bwMode="auto">
          <a:xfrm>
            <a:off x="1989535" y="-114300"/>
            <a:ext cx="516374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874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ustomShape 1"/>
          <p:cNvSpPr>
            <a:spLocks noChangeArrowheads="1"/>
          </p:cNvSpPr>
          <p:nvPr/>
        </p:nvSpPr>
        <p:spPr bwMode="auto">
          <a:xfrm>
            <a:off x="1143000" y="0"/>
            <a:ext cx="2734056" cy="2856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47107" name="CustomShape 2"/>
          <p:cNvSpPr>
            <a:spLocks noChangeArrowheads="1"/>
          </p:cNvSpPr>
          <p:nvPr/>
        </p:nvSpPr>
        <p:spPr bwMode="auto">
          <a:xfrm>
            <a:off x="4139803" y="2658666"/>
            <a:ext cx="4938713" cy="289917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47108" name="CustomShape 3"/>
          <p:cNvSpPr>
            <a:spLocks noChangeArrowheads="1"/>
          </p:cNvSpPr>
          <p:nvPr/>
        </p:nvSpPr>
        <p:spPr bwMode="auto">
          <a:xfrm>
            <a:off x="3714750" y="0"/>
            <a:ext cx="4286250" cy="285631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47109" name="CustomShape 4"/>
          <p:cNvSpPr>
            <a:spLocks noChangeArrowheads="1"/>
          </p:cNvSpPr>
          <p:nvPr/>
        </p:nvSpPr>
        <p:spPr bwMode="auto">
          <a:xfrm>
            <a:off x="1143000" y="3999310"/>
            <a:ext cx="4387454" cy="82272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738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Anonymous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0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who are they?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where they came from?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why?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what do they want?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why the mask?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2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49155" name="CustomShape 2"/>
          <p:cNvSpPr>
            <a:spLocks noChangeArrowheads="1"/>
          </p:cNvSpPr>
          <p:nvPr/>
        </p:nvSpPr>
        <p:spPr bwMode="auto">
          <a:xfrm>
            <a:off x="640080" y="0"/>
            <a:ext cx="7918704" cy="511135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685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ustomShape 1"/>
          <p:cNvSpPr>
            <a:spLocks noChangeArrowheads="1"/>
          </p:cNvSpPr>
          <p:nvPr/>
        </p:nvSpPr>
        <p:spPr bwMode="auto">
          <a:xfrm>
            <a:off x="2107949" y="255499"/>
            <a:ext cx="4890471" cy="4363874"/>
          </a:xfrm>
          <a:prstGeom prst="triangle">
            <a:avLst>
              <a:gd name="adj" fmla="val 50000"/>
            </a:avLst>
          </a:prstGeom>
          <a:noFill/>
          <a:ln w="38160">
            <a:solidFill>
              <a:srgbClr val="1919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kern="1200">
              <a:solidFill>
                <a:prstClr val="black"/>
              </a:solidFill>
            </a:endParaRPr>
          </a:p>
        </p:txBody>
      </p:sp>
      <p:sp>
        <p:nvSpPr>
          <p:cNvPr id="12291" name="CustomShape 2"/>
          <p:cNvSpPr>
            <a:spLocks noChangeArrowheads="1"/>
          </p:cNvSpPr>
          <p:nvPr/>
        </p:nvSpPr>
        <p:spPr bwMode="auto">
          <a:xfrm>
            <a:off x="437979" y="4430316"/>
            <a:ext cx="1642339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4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attackers</a:t>
            </a:r>
            <a:endParaRPr lang="cs-CZ" altLang="cs-CZ" sz="1600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292" name="CustomShape 3"/>
          <p:cNvSpPr>
            <a:spLocks noChangeArrowheads="1"/>
          </p:cNvSpPr>
          <p:nvPr/>
        </p:nvSpPr>
        <p:spPr bwMode="auto">
          <a:xfrm>
            <a:off x="6910876" y="4430316"/>
            <a:ext cx="1757514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4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audience</a:t>
            </a:r>
            <a:endParaRPr lang="cs-CZ" altLang="cs-CZ" sz="1600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293" name="CustomShape 4"/>
          <p:cNvSpPr>
            <a:spLocks noChangeArrowheads="1"/>
          </p:cNvSpPr>
          <p:nvPr/>
        </p:nvSpPr>
        <p:spPr bwMode="auto">
          <a:xfrm>
            <a:off x="4553184" y="27033"/>
            <a:ext cx="1280688" cy="45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4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victims</a:t>
            </a:r>
            <a:endParaRPr lang="cs-CZ" altLang="cs-CZ" sz="1600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294" name="CustomShape 5"/>
          <p:cNvSpPr>
            <a:spLocks noChangeArrowheads="1"/>
          </p:cNvSpPr>
          <p:nvPr/>
        </p:nvSpPr>
        <p:spPr bwMode="auto">
          <a:xfrm rot="-3456000">
            <a:off x="2503979" y="2268717"/>
            <a:ext cx="1268912" cy="215486"/>
          </a:xfrm>
          <a:prstGeom prst="notchedRightArrow">
            <a:avLst>
              <a:gd name="adj1" fmla="val 50000"/>
              <a:gd name="adj2" fmla="val 157728"/>
            </a:avLst>
          </a:prstGeom>
          <a:solidFill>
            <a:srgbClr val="FF0000"/>
          </a:solidFill>
          <a:ln w="19080">
            <a:solidFill>
              <a:srgbClr val="191919"/>
            </a:solidFill>
            <a:round/>
            <a:headEnd/>
            <a:tailEnd/>
          </a:ln>
        </p:spPr>
        <p:txBody>
          <a:bodyPr lIns="67500" tIns="68580" rIns="67500" bIns="685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000000"/>
                </a:solidFill>
                <a:cs typeface="Arial" panose="020B0604020202020204" pitchFamily="34" charset="0"/>
              </a:rPr>
              <a:t>violence</a:t>
            </a:r>
            <a:endParaRPr lang="cs-CZ" altLang="cs-CZ" sz="2000" kern="1200" dirty="0">
              <a:solidFill>
                <a:prstClr val="black"/>
              </a:solidFill>
            </a:endParaRPr>
          </a:p>
        </p:txBody>
      </p:sp>
      <p:sp>
        <p:nvSpPr>
          <p:cNvPr id="12295" name="CustomShape 6"/>
          <p:cNvSpPr>
            <a:spLocks noChangeArrowheads="1"/>
          </p:cNvSpPr>
          <p:nvPr/>
        </p:nvSpPr>
        <p:spPr bwMode="auto">
          <a:xfrm rot="3636000">
            <a:off x="5357098" y="2226327"/>
            <a:ext cx="1151591" cy="229241"/>
          </a:xfrm>
          <a:prstGeom prst="notchedRightArrow">
            <a:avLst>
              <a:gd name="adj1" fmla="val 50000"/>
              <a:gd name="adj2" fmla="val 157443"/>
            </a:avLst>
          </a:prstGeom>
          <a:solidFill>
            <a:srgbClr val="FF0000"/>
          </a:solidFill>
          <a:ln w="19080">
            <a:solidFill>
              <a:srgbClr val="191919"/>
            </a:solidFill>
            <a:round/>
            <a:headEnd/>
            <a:tailEnd/>
          </a:ln>
        </p:spPr>
        <p:txBody>
          <a:bodyPr lIns="67500" tIns="68580" rIns="67500" bIns="685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000000"/>
                </a:solidFill>
                <a:cs typeface="Arial" panose="020B0604020202020204" pitchFamily="34" charset="0"/>
              </a:rPr>
              <a:t>fear</a:t>
            </a:r>
            <a:endParaRPr lang="cs-CZ" altLang="cs-CZ" sz="2000" kern="1200" dirty="0">
              <a:solidFill>
                <a:prstClr val="black"/>
              </a:solidFill>
            </a:endParaRPr>
          </a:p>
        </p:txBody>
      </p:sp>
      <p:sp>
        <p:nvSpPr>
          <p:cNvPr id="12296" name="CustomShape 7"/>
          <p:cNvSpPr>
            <a:spLocks noChangeArrowheads="1"/>
          </p:cNvSpPr>
          <p:nvPr/>
        </p:nvSpPr>
        <p:spPr bwMode="auto">
          <a:xfrm rot="-600">
            <a:off x="4078626" y="4314539"/>
            <a:ext cx="1471727" cy="231553"/>
          </a:xfrm>
          <a:prstGeom prst="notchedRightArrow">
            <a:avLst>
              <a:gd name="adj1" fmla="val 50000"/>
              <a:gd name="adj2" fmla="val 157260"/>
            </a:avLst>
          </a:prstGeom>
          <a:solidFill>
            <a:srgbClr val="FFFF00"/>
          </a:solidFill>
          <a:ln w="19080">
            <a:solidFill>
              <a:srgbClr val="191919"/>
            </a:solidFill>
            <a:round/>
            <a:headEnd/>
            <a:tailEnd/>
          </a:ln>
        </p:spPr>
        <p:txBody>
          <a:bodyPr lIns="67500" tIns="68580" rIns="67500" bIns="685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000000"/>
                </a:solidFill>
                <a:cs typeface="Arial" panose="020B0604020202020204" pitchFamily="34" charset="0"/>
              </a:rPr>
              <a:t>demands</a:t>
            </a:r>
            <a:endParaRPr lang="cs-CZ" altLang="cs-CZ" sz="20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860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ustomShape 1"/>
          <p:cNvSpPr>
            <a:spLocks noChangeArrowheads="1"/>
          </p:cNvSpPr>
          <p:nvPr/>
        </p:nvSpPr>
        <p:spPr bwMode="auto">
          <a:xfrm>
            <a:off x="466344" y="0"/>
            <a:ext cx="8165592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18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7663B7-47E2-4E3B-9BC9-8641C7D8F59C}"/>
              </a:ext>
            </a:extLst>
          </p:cNvPr>
          <p:cNvSpPr txBox="1"/>
          <p:nvPr/>
        </p:nvSpPr>
        <p:spPr>
          <a:xfrm>
            <a:off x="-78522" y="3705225"/>
            <a:ext cx="830997" cy="14382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dirty="0"/>
              <a:t>https://youtu.be/ZHl0WI32XkY?t=1384</a:t>
            </a:r>
          </a:p>
        </p:txBody>
      </p:sp>
    </p:spTree>
    <p:extLst>
      <p:ext uri="{BB962C8B-B14F-4D97-AF65-F5344CB8AC3E}">
        <p14:creationId xmlns:p14="http://schemas.microsoft.com/office/powerpoint/2010/main" val="16201047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Shape 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23" y="2275285"/>
            <a:ext cx="3482578" cy="28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Shape 5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28" y="1"/>
            <a:ext cx="3699272" cy="224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Shape 5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2737"/>
            <a:ext cx="310515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Shape 5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2347913" cy="284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6787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ustomShape 1"/>
          <p:cNvSpPr>
            <a:spLocks noChangeArrowheads="1"/>
          </p:cNvSpPr>
          <p:nvPr/>
        </p:nvSpPr>
        <p:spPr bwMode="auto">
          <a:xfrm>
            <a:off x="1345406" y="-8335"/>
            <a:ext cx="6453188" cy="51601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901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ustomShape 1"/>
          <p:cNvSpPr>
            <a:spLocks noChangeArrowheads="1"/>
          </p:cNvSpPr>
          <p:nvPr/>
        </p:nvSpPr>
        <p:spPr bwMode="auto">
          <a:xfrm>
            <a:off x="1143000" y="0"/>
            <a:ext cx="6858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052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ustomShape 1"/>
          <p:cNvSpPr>
            <a:spLocks noChangeArrowheads="1"/>
          </p:cNvSpPr>
          <p:nvPr/>
        </p:nvSpPr>
        <p:spPr bwMode="auto">
          <a:xfrm>
            <a:off x="1828800" y="0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Videos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8371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kern="1200" dirty="0">
                <a:solidFill>
                  <a:srgbClr val="191919"/>
                </a:solidFill>
                <a:cs typeface="Arial" panose="020B0604020202020204" pitchFamily="34" charset="0"/>
              </a:rPr>
              <a:t>Scientology Tom Cruise video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u="sng" kern="1200" dirty="0">
                <a:solidFill>
                  <a:srgbClr val="227A78"/>
                </a:solidFill>
                <a:cs typeface="Arial" panose="020B0604020202020204" pitchFamily="34" charset="0"/>
              </a:rPr>
              <a:t>https://www.youtube.com/watch?v=UFBZ_uAbxS0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kern="1200" dirty="0" err="1">
                <a:solidFill>
                  <a:srgbClr val="191919"/>
                </a:solidFill>
              </a:rPr>
              <a:t>Chanology</a:t>
            </a:r>
            <a:r>
              <a:rPr lang="en-GB" altLang="cs-CZ" sz="1200" kern="1200" dirty="0">
                <a:solidFill>
                  <a:srgbClr val="191919"/>
                </a:solidFill>
              </a:rPr>
              <a:t> declaration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u="sng" kern="1200" dirty="0">
                <a:solidFill>
                  <a:srgbClr val="227A78"/>
                </a:solidFill>
              </a:rPr>
              <a:t>http://www.youtube.com/watch?v=JCbKv9yiLiQ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kern="1200" dirty="0">
                <a:solidFill>
                  <a:srgbClr val="191919"/>
                </a:solidFill>
              </a:rPr>
              <a:t>We are Legion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u="sng" kern="1200" dirty="0">
                <a:solidFill>
                  <a:srgbClr val="227A78"/>
                </a:solidFill>
                <a:hlinkClick r:id="rId2"/>
              </a:rPr>
              <a:t>http://www.youtube.com/watch?v=gn9-80ObGA8</a:t>
            </a:r>
            <a:endParaRPr lang="en-GB" altLang="cs-CZ" sz="1200" u="sng" kern="1200" dirty="0">
              <a:solidFill>
                <a:srgbClr val="227A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1200" u="sng" kern="1200" dirty="0">
              <a:solidFill>
                <a:srgbClr val="227A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2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2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2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2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617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ustomShape 1"/>
          <p:cNvSpPr>
            <a:spLocks noChangeArrowheads="1"/>
          </p:cNvSpPr>
          <p:nvPr/>
        </p:nvSpPr>
        <p:spPr bwMode="auto">
          <a:xfrm>
            <a:off x="658368" y="0"/>
            <a:ext cx="7708392" cy="51434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5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ustomShape 1"/>
          <p:cNvSpPr>
            <a:spLocks noChangeArrowheads="1"/>
          </p:cNvSpPr>
          <p:nvPr/>
        </p:nvSpPr>
        <p:spPr bwMode="auto">
          <a:xfrm>
            <a:off x="1143000" y="0"/>
            <a:ext cx="6858000" cy="482679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238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ustomShape 1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59395" name="CustomShape 2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59396" name="Shape 5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2" y="0"/>
            <a:ext cx="7700336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835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ustomShape 1"/>
          <p:cNvSpPr>
            <a:spLocks noChangeArrowheads="1"/>
          </p:cNvSpPr>
          <p:nvPr/>
        </p:nvSpPr>
        <p:spPr bwMode="auto">
          <a:xfrm>
            <a:off x="3749278" y="0"/>
            <a:ext cx="4251722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60419" name="CustomShape 2"/>
          <p:cNvSpPr>
            <a:spLocks noChangeArrowheads="1"/>
          </p:cNvSpPr>
          <p:nvPr/>
        </p:nvSpPr>
        <p:spPr bwMode="auto">
          <a:xfrm>
            <a:off x="1143000" y="898922"/>
            <a:ext cx="2606279" cy="3681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60420" name="CustomShape 3"/>
          <p:cNvSpPr>
            <a:spLocks noChangeArrowheads="1"/>
          </p:cNvSpPr>
          <p:nvPr/>
        </p:nvSpPr>
        <p:spPr bwMode="auto">
          <a:xfrm>
            <a:off x="1143000" y="239316"/>
            <a:ext cx="2606279" cy="69413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119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stomShape 1"/>
          <p:cNvSpPr>
            <a:spLocks noChangeArrowheads="1"/>
          </p:cNvSpPr>
          <p:nvPr/>
        </p:nvSpPr>
        <p:spPr bwMode="auto">
          <a:xfrm>
            <a:off x="804672" y="205979"/>
            <a:ext cx="6853428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Typical features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9" name="CustomShape 2"/>
          <p:cNvSpPr>
            <a:spLocks noChangeArrowheads="1"/>
          </p:cNvSpPr>
          <p:nvPr/>
        </p:nvSpPr>
        <p:spPr bwMode="auto">
          <a:xfrm>
            <a:off x="804672" y="1460898"/>
            <a:ext cx="6853428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000000"/>
                </a:solidFill>
                <a:cs typeface="Arial" panose="020B0604020202020204" pitchFamily="34" charset="0"/>
              </a:rPr>
              <a:t>violence, damage, fear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000000"/>
                </a:solidFill>
              </a:rPr>
              <a:t>goal and representation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000000"/>
                </a:solidFill>
              </a:rPr>
              <a:t>publicity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000000"/>
                </a:solidFill>
              </a:rPr>
              <a:t>repeatability, campaign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000000"/>
                </a:solidFill>
              </a:rPr>
              <a:t>symbolism, spectacle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Shape 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5047"/>
            <a:ext cx="6858000" cy="395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CustomShape 1"/>
          <p:cNvSpPr>
            <a:spLocks noChangeArrowheads="1"/>
          </p:cNvSpPr>
          <p:nvPr/>
        </p:nvSpPr>
        <p:spPr bwMode="auto">
          <a:xfrm>
            <a:off x="1303735" y="4661297"/>
            <a:ext cx="3857625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050" kern="1200">
                <a:solidFill>
                  <a:srgbClr val="000000"/>
                </a:solidFill>
                <a:cs typeface="Arial" panose="020B0604020202020204" pitchFamily="34" charset="0"/>
              </a:rPr>
              <a:t>http://pastebin.com/HZtH523f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60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0"/>
            <a:ext cx="5357813" cy="51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948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4050" b="1" kern="1200" dirty="0">
                <a:solidFill>
                  <a:srgbClr val="FFFFFF"/>
                </a:solidFill>
                <a:cs typeface="Arial" panose="020B0604020202020204" pitchFamily="34" charset="0"/>
              </a:rPr>
              <a:t>There’s more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47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Sony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Arab spring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err="1">
                <a:solidFill>
                  <a:srgbClr val="191919"/>
                </a:solidFill>
              </a:rPr>
              <a:t>AntiSec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Vigilantism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28650" lvl="1" indent="-28575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GB" altLang="cs-CZ" sz="1800" kern="1200" dirty="0">
                <a:solidFill>
                  <a:srgbClr val="191919"/>
                </a:solidFill>
              </a:rPr>
              <a:t>against ultra-right, children porn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err="1">
                <a:solidFill>
                  <a:srgbClr val="191919"/>
                </a:solidFill>
              </a:rPr>
              <a:t>Stratfor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err="1">
                <a:solidFill>
                  <a:srgbClr val="191919"/>
                </a:solidFill>
              </a:rPr>
              <a:t>MegaUpload</a:t>
            </a:r>
            <a:r>
              <a:rPr lang="en-GB" altLang="cs-CZ" sz="2250" kern="1200" dirty="0">
                <a:solidFill>
                  <a:srgbClr val="191919"/>
                </a:solidFill>
              </a:rPr>
              <a:t>, ACTA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arrests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Syria, DPRK, Ukraine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8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85" y="-1052513"/>
            <a:ext cx="5089922" cy="61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816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65539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"/>
            <a:ext cx="7130562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4519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" y="0"/>
            <a:ext cx="772936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7439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" y="-5131"/>
            <a:ext cx="7971140" cy="514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077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ustomShape 1"/>
          <p:cNvSpPr>
            <a:spLocks noChangeArrowheads="1"/>
          </p:cNvSpPr>
          <p:nvPr/>
        </p:nvSpPr>
        <p:spPr bwMode="auto">
          <a:xfrm>
            <a:off x="3142060" y="0"/>
            <a:ext cx="285869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699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22" y="0"/>
            <a:ext cx="383738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2083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can be for anything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nationalistic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anarchistic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religious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vigilantism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ecological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dominant form is a vague </a:t>
            </a:r>
            <a:r>
              <a:rPr lang="en-GB" altLang="cs-CZ" sz="2250" kern="1200" dirty="0" err="1">
                <a:solidFill>
                  <a:srgbClr val="000000"/>
                </a:solidFill>
              </a:rPr>
              <a:t>leftwing</a:t>
            </a:r>
            <a:r>
              <a:rPr lang="en-GB" altLang="cs-CZ" sz="2250" kern="1200" dirty="0">
                <a:solidFill>
                  <a:srgbClr val="000000"/>
                </a:solidFill>
              </a:rPr>
              <a:t> anarchism (Anonymous)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  <p:sp>
        <p:nvSpPr>
          <p:cNvPr id="70659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The spectrum of hacktivism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ustomShape 1"/>
          <p:cNvSpPr>
            <a:spLocks noChangeArrowheads="1"/>
          </p:cNvSpPr>
          <p:nvPr/>
        </p:nvSpPr>
        <p:spPr bwMode="auto">
          <a:xfrm>
            <a:off x="603504" y="205979"/>
            <a:ext cx="7054596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Challenges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9" name="CustomShape 2"/>
          <p:cNvSpPr>
            <a:spLocks noChangeArrowheads="1"/>
          </p:cNvSpPr>
          <p:nvPr/>
        </p:nvSpPr>
        <p:spPr bwMode="auto">
          <a:xfrm>
            <a:off x="603504" y="1460898"/>
            <a:ext cx="7735824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US" altLang="cs-CZ" sz="2400" kern="1200" dirty="0">
                <a:solidFill>
                  <a:srgbClr val="000000"/>
                </a:solidFill>
                <a:cs typeface="Arial" panose="020B0604020202020204" pitchFamily="34" charset="0"/>
              </a:rPr>
              <a:t>poor understanding among media and politicians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US" altLang="cs-CZ" sz="2400" kern="1200" dirty="0">
                <a:solidFill>
                  <a:srgbClr val="000000"/>
                </a:solidFill>
                <a:cs typeface="Arial" panose="020B0604020202020204" pitchFamily="34" charset="0"/>
              </a:rPr>
              <a:t>getting better only very slowly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US" altLang="cs-CZ" sz="2400" kern="1200" dirty="0">
                <a:solidFill>
                  <a:srgbClr val="000000"/>
                </a:solidFill>
                <a:cs typeface="Arial" panose="020B0604020202020204" pitchFamily="34" charset="0"/>
              </a:rPr>
              <a:t>rare overlap of politics and IT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compared to other threats, hacktivism is not especially dangerous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attacks are usually short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and more importantly – </a:t>
            </a:r>
            <a:r>
              <a:rPr lang="en-GB" altLang="cs-CZ" sz="1950" u="sng" kern="1200" dirty="0">
                <a:solidFill>
                  <a:srgbClr val="000000"/>
                </a:solidFill>
              </a:rPr>
              <a:t>public!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cs-CZ" sz="1950" kern="1200" dirty="0">
              <a:solidFill>
                <a:srgbClr val="000000"/>
              </a:solidFill>
            </a:endParaRPr>
          </a:p>
          <a:p>
            <a:pPr marL="6858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hacktivism can also act as „immunization“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  <p:sp>
        <p:nvSpPr>
          <p:cNvPr id="71683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How dangerous is it?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not hierarchical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„adhocracy“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loose network structure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often even individual or separate groups in conflict with one another (see th3j35t3r)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  <p:sp>
        <p:nvSpPr>
          <p:cNvPr id="72707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Structure and organization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41" y="0"/>
            <a:ext cx="584477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5611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concept of „ops“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target selection is based on reactions and opportunities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therefore at least partially predictable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</p:txBody>
      </p:sp>
      <p:sp>
        <p:nvSpPr>
          <p:cNvPr id="74755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Targets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62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ustomShape 1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7" y="0"/>
            <a:ext cx="850849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2048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DDoS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  <a:cs typeface="Arial" panose="020B0604020202020204" pitchFamily="34" charset="0"/>
              </a:rPr>
              <a:t>botnets or LOIC and its derivatives (deniable?)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defacement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dox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communication and propaganda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twitter, </a:t>
            </a:r>
            <a:r>
              <a:rPr lang="en-GB" altLang="cs-CZ" sz="1950" kern="1200" dirty="0" err="1">
                <a:solidFill>
                  <a:srgbClr val="000000"/>
                </a:solidFill>
              </a:rPr>
              <a:t>youtube</a:t>
            </a:r>
            <a:r>
              <a:rPr lang="en-GB" altLang="cs-CZ" sz="1950" kern="1200" dirty="0">
                <a:solidFill>
                  <a:srgbClr val="000000"/>
                </a:solidFill>
              </a:rPr>
              <a:t>, </a:t>
            </a:r>
            <a:r>
              <a:rPr lang="en-GB" altLang="cs-CZ" sz="1950" kern="1200" dirty="0" err="1">
                <a:solidFill>
                  <a:srgbClr val="000000"/>
                </a:solidFill>
              </a:rPr>
              <a:t>facebook</a:t>
            </a:r>
            <a:r>
              <a:rPr lang="en-GB" altLang="cs-CZ" sz="1950" kern="1200" dirty="0">
                <a:solidFill>
                  <a:srgbClr val="000000"/>
                </a:solidFill>
              </a:rPr>
              <a:t>, blogs, IRC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  <p:sp>
        <p:nvSpPr>
          <p:cNvPr id="76803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Tools and Methods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ustomShape 1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" y="0"/>
            <a:ext cx="87721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0139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78851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" y="0"/>
            <a:ext cx="91327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8358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79875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" y="0"/>
            <a:ext cx="7278624" cy="509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4495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80899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1325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ustomShape 1"/>
          <p:cNvSpPr>
            <a:spLocks noChangeArrowheads="1"/>
          </p:cNvSpPr>
          <p:nvPr/>
        </p:nvSpPr>
        <p:spPr bwMode="auto">
          <a:xfrm>
            <a:off x="713232" y="205979"/>
            <a:ext cx="6944868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Cyberterrorism is…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9" name="CustomShape 2"/>
          <p:cNvSpPr>
            <a:spLocks noChangeArrowheads="1"/>
          </p:cNvSpPr>
          <p:nvPr/>
        </p:nvSpPr>
        <p:spPr bwMode="auto">
          <a:xfrm>
            <a:off x="713232" y="1460898"/>
            <a:ext cx="6944868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massive differences of opinion: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“terrorists on the internet”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recruitment, guides, propaganda, communication, planning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physical attacks on data infrastructure</a:t>
            </a: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endParaRPr lang="en-GB" altLang="cs-CZ" sz="2250" kern="1200" dirty="0">
              <a:solidFill>
                <a:srgbClr val="191919"/>
              </a:solidFill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endParaRPr lang="en-GB" altLang="cs-CZ" sz="2250" kern="1200" dirty="0">
              <a:solidFill>
                <a:srgbClr val="191919"/>
              </a:solidFill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defined by:</a:t>
            </a:r>
          </a:p>
          <a:p>
            <a:pPr marL="1600200" lvl="2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1800" kern="1200" dirty="0">
                <a:solidFill>
                  <a:srgbClr val="191919"/>
                </a:solidFill>
              </a:rPr>
              <a:t>preparation/means/target?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81923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429375" cy="517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1939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82947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00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380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83971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492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29" y="0"/>
            <a:ext cx="27527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7981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ustomShape 1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87043" name="Picture 5" descr="http://a2.files.maxim.com/image/upload/c_fit,cs_srgb,dpr_1.0,q_80,w_620/MTM5NDQ5MTA3NDE5NzY3OTc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5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3887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43F0-DECE-4B15-AE35-FB5AA639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548FA-B7B7-42FF-B36D-16A8B9B6977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acker Trolls ISIS">
            <a:extLst>
              <a:ext uri="{FF2B5EF4-FFF2-40B4-BE49-F238E27FC236}">
                <a16:creationId xmlns:a16="http://schemas.microsoft.com/office/drawing/2014/main" id="{B54131C6-BD56-4B75-AA57-07CC3F12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60928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0017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4B88-D867-4365-9369-48814638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06AAF-BFF7-4160-B673-2B4060BED69D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0D5C336A-EAB9-42FC-8595-B5EF52C96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0"/>
            <a:ext cx="64579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581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depends on three main pillars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people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who perform the attacks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tools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to perform the attacks with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causes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what are the attacks for</a:t>
            </a:r>
          </a:p>
          <a:p>
            <a:pPr marL="342900"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1950" kern="1200" dirty="0">
              <a:solidFill>
                <a:srgbClr val="000000"/>
              </a:solidFill>
            </a:endParaRPr>
          </a:p>
          <a:p>
            <a:pPr marL="342900"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new </a:t>
            </a:r>
            <a:r>
              <a:rPr lang="en-GB" altLang="cs-CZ" sz="2250" kern="1200" dirty="0" err="1">
                <a:solidFill>
                  <a:srgbClr val="000000"/>
                </a:solidFill>
                <a:cs typeface="Arial" panose="020B0604020202020204" pitchFamily="34" charset="0"/>
              </a:rPr>
              <a:t>cybermilitias</a:t>
            </a: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 and patriotic hackers?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1139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Future?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yberberk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72414"/>
            <a:ext cx="3514725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49530"/>
            <a:ext cx="4244975" cy="50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785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ruh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4" y="0"/>
            <a:ext cx="867455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87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ustomShape 1"/>
          <p:cNvSpPr>
            <a:spLocks noChangeArrowheads="1"/>
          </p:cNvSpPr>
          <p:nvPr/>
        </p:nvSpPr>
        <p:spPr bwMode="auto">
          <a:xfrm>
            <a:off x="1614488" y="22623"/>
            <a:ext cx="5913835" cy="517802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872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Image result for surkov lea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31029" cy="47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8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urkov leak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406"/>
            <a:ext cx="9195462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9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ustomShape 1"/>
          <p:cNvSpPr>
            <a:spLocks noChangeArrowheads="1"/>
          </p:cNvSpPr>
          <p:nvPr/>
        </p:nvSpPr>
        <p:spPr bwMode="auto">
          <a:xfrm>
            <a:off x="1314450" y="0"/>
            <a:ext cx="6493669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029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555</Words>
  <Application>Microsoft Office PowerPoint</Application>
  <PresentationFormat>On-screen Show (16:9)</PresentationFormat>
  <Paragraphs>181</Paragraphs>
  <Slides>81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81</vt:i4>
      </vt:variant>
    </vt:vector>
  </HeadingPairs>
  <TitlesOfParts>
    <vt:vector size="91" baseType="lpstr">
      <vt:lpstr>DejaVu Sans</vt:lpstr>
      <vt:lpstr>Arial</vt:lpstr>
      <vt:lpstr>Calibri</vt:lpstr>
      <vt:lpstr>paperback</vt:lpstr>
      <vt:lpstr>1_Office Theme</vt:lpstr>
      <vt:lpstr>2_Office Theme</vt:lpstr>
      <vt:lpstr>Office Theme</vt:lpstr>
      <vt:lpstr>3_Office Theme</vt:lpstr>
      <vt:lpstr>4_Office Theme</vt:lpstr>
      <vt:lpstr>5_Office Theme</vt:lpstr>
      <vt:lpstr>Cybersecurity</vt:lpstr>
      <vt:lpstr>Cybeterrorism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</dc:title>
  <dc:creator>cloth</dc:creator>
  <cp:lastModifiedBy>Jakub Drmola</cp:lastModifiedBy>
  <cp:revision>26</cp:revision>
  <dcterms:modified xsi:type="dcterms:W3CDTF">2022-11-16T12:53:33Z</dcterms:modified>
</cp:coreProperties>
</file>