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56" r:id="rId3"/>
    <p:sldId id="258" r:id="rId4"/>
    <p:sldId id="259" r:id="rId5"/>
    <p:sldId id="260" r:id="rId6"/>
    <p:sldId id="261" r:id="rId7"/>
    <p:sldId id="262" r:id="rId8"/>
    <p:sldId id="263" r:id="rId9"/>
    <p:sldId id="271" r:id="rId10"/>
    <p:sldId id="264" r:id="rId11"/>
    <p:sldId id="265" r:id="rId12"/>
    <p:sldId id="266"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8" d="100"/>
          <a:sy n="78" d="100"/>
        </p:scale>
        <p:origin x="10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0D485-A365-4F1E-A716-886CFE2A601F}" type="datetimeFigureOut">
              <a:rPr lang="cs-CZ" smtClean="0"/>
              <a:t>04.10.2023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B4300-0FFA-4288-AD64-9DA80338DDCF}" type="slidenum">
              <a:rPr lang="cs-CZ" smtClean="0"/>
              <a:t>‹#›</a:t>
            </a:fld>
            <a:endParaRPr lang="cs-CZ"/>
          </a:p>
        </p:txBody>
      </p:sp>
    </p:spTree>
    <p:extLst>
      <p:ext uri="{BB962C8B-B14F-4D97-AF65-F5344CB8AC3E}">
        <p14:creationId xmlns:p14="http://schemas.microsoft.com/office/powerpoint/2010/main" val="199956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41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04.10.2023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2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04.10.2023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38130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04.10.2023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57066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1882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cxnSp>
        <p:nvCxnSpPr>
          <p:cNvPr id="11" name="Shape 11"/>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a:spcBef>
                <a:spcPts val="0"/>
              </a:spcBef>
              <a:buClr>
                <a:schemeClr val="accent1"/>
              </a:buClr>
              <a:buSzPct val="100000"/>
              <a:defRPr sz="5600">
                <a:solidFill>
                  <a:schemeClr val="accent1"/>
                </a:solidFill>
              </a:defRPr>
            </a:lvl1pPr>
            <a:lvl2pPr lvl="1">
              <a:spcBef>
                <a:spcPts val="0"/>
              </a:spcBef>
              <a:buClr>
                <a:schemeClr val="accent1"/>
              </a:buClr>
              <a:buSzPct val="100000"/>
              <a:defRPr sz="5600">
                <a:solidFill>
                  <a:schemeClr val="accent1"/>
                </a:solidFill>
              </a:defRPr>
            </a:lvl2pPr>
            <a:lvl3pPr lvl="2">
              <a:spcBef>
                <a:spcPts val="0"/>
              </a:spcBef>
              <a:buClr>
                <a:schemeClr val="accent1"/>
              </a:buClr>
              <a:buSzPct val="100000"/>
              <a:defRPr sz="5600">
                <a:solidFill>
                  <a:schemeClr val="accent1"/>
                </a:solidFill>
              </a:defRPr>
            </a:lvl3pPr>
            <a:lvl4pPr lvl="3">
              <a:spcBef>
                <a:spcPts val="0"/>
              </a:spcBef>
              <a:buClr>
                <a:schemeClr val="accent1"/>
              </a:buClr>
              <a:buSzPct val="100000"/>
              <a:defRPr sz="5600">
                <a:solidFill>
                  <a:schemeClr val="accent1"/>
                </a:solidFill>
              </a:defRPr>
            </a:lvl4pPr>
            <a:lvl5pPr lvl="4">
              <a:spcBef>
                <a:spcPts val="0"/>
              </a:spcBef>
              <a:buClr>
                <a:schemeClr val="accent1"/>
              </a:buClr>
              <a:buSzPct val="100000"/>
              <a:defRPr sz="5600">
                <a:solidFill>
                  <a:schemeClr val="accent1"/>
                </a:solidFill>
              </a:defRPr>
            </a:lvl5pPr>
            <a:lvl6pPr lvl="5">
              <a:spcBef>
                <a:spcPts val="0"/>
              </a:spcBef>
              <a:buClr>
                <a:schemeClr val="accent1"/>
              </a:buClr>
              <a:buSzPct val="100000"/>
              <a:defRPr sz="5600">
                <a:solidFill>
                  <a:schemeClr val="accent1"/>
                </a:solidFill>
              </a:defRPr>
            </a:lvl6pPr>
            <a:lvl7pPr lvl="6">
              <a:spcBef>
                <a:spcPts val="0"/>
              </a:spcBef>
              <a:buClr>
                <a:schemeClr val="accent1"/>
              </a:buClr>
              <a:buSzPct val="100000"/>
              <a:defRPr sz="5600">
                <a:solidFill>
                  <a:schemeClr val="accent1"/>
                </a:solidFill>
              </a:defRPr>
            </a:lvl7pPr>
            <a:lvl8pPr lvl="7">
              <a:spcBef>
                <a:spcPts val="0"/>
              </a:spcBef>
              <a:buClr>
                <a:schemeClr val="accent1"/>
              </a:buClr>
              <a:buSzPct val="100000"/>
              <a:defRPr sz="5600">
                <a:solidFill>
                  <a:schemeClr val="accent1"/>
                </a:solidFill>
              </a:defRPr>
            </a:lvl8pPr>
            <a:lvl9pPr lvl="8">
              <a:spcBef>
                <a:spcPts val="0"/>
              </a:spcBef>
              <a:buClr>
                <a:schemeClr val="accent1"/>
              </a:buClr>
              <a:buSzPct val="100000"/>
              <a:defRPr sz="5600">
                <a:solidFill>
                  <a:schemeClr val="accent1"/>
                </a:solidFill>
              </a:defRPr>
            </a:lvl9pPr>
          </a:lstStyle>
          <a:p>
            <a:endParaRPr/>
          </a:p>
        </p:txBody>
      </p:sp>
      <p:sp>
        <p:nvSpPr>
          <p:cNvPr id="13" name="Shape 13"/>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3200">
                <a:solidFill>
                  <a:schemeClr val="accent2"/>
                </a:solidFill>
              </a:defRPr>
            </a:lvl1pPr>
            <a:lvl2pPr lvl="1">
              <a:lnSpc>
                <a:spcPct val="100000"/>
              </a:lnSpc>
              <a:spcBef>
                <a:spcPts val="0"/>
              </a:spcBef>
              <a:spcAft>
                <a:spcPts val="0"/>
              </a:spcAft>
              <a:buClr>
                <a:schemeClr val="accent2"/>
              </a:buClr>
              <a:buSzPct val="100000"/>
              <a:buNone/>
              <a:defRPr sz="3200">
                <a:solidFill>
                  <a:schemeClr val="accent2"/>
                </a:solidFill>
              </a:defRPr>
            </a:lvl2pPr>
            <a:lvl3pPr lvl="2">
              <a:lnSpc>
                <a:spcPct val="100000"/>
              </a:lnSpc>
              <a:spcBef>
                <a:spcPts val="0"/>
              </a:spcBef>
              <a:spcAft>
                <a:spcPts val="0"/>
              </a:spcAft>
              <a:buClr>
                <a:schemeClr val="accent2"/>
              </a:buClr>
              <a:buSzPct val="100000"/>
              <a:buNone/>
              <a:defRPr sz="3200">
                <a:solidFill>
                  <a:schemeClr val="accent2"/>
                </a:solidFill>
              </a:defRPr>
            </a:lvl3pPr>
            <a:lvl4pPr lvl="3">
              <a:lnSpc>
                <a:spcPct val="100000"/>
              </a:lnSpc>
              <a:spcBef>
                <a:spcPts val="0"/>
              </a:spcBef>
              <a:spcAft>
                <a:spcPts val="0"/>
              </a:spcAft>
              <a:buClr>
                <a:schemeClr val="accent2"/>
              </a:buClr>
              <a:buSzPct val="100000"/>
              <a:buNone/>
              <a:defRPr sz="3200">
                <a:solidFill>
                  <a:schemeClr val="accent2"/>
                </a:solidFill>
              </a:defRPr>
            </a:lvl4pPr>
            <a:lvl5pPr lvl="4">
              <a:lnSpc>
                <a:spcPct val="100000"/>
              </a:lnSpc>
              <a:spcBef>
                <a:spcPts val="0"/>
              </a:spcBef>
              <a:spcAft>
                <a:spcPts val="0"/>
              </a:spcAft>
              <a:buClr>
                <a:schemeClr val="accent2"/>
              </a:buClr>
              <a:buSzPct val="100000"/>
              <a:buNone/>
              <a:defRPr sz="3200">
                <a:solidFill>
                  <a:schemeClr val="accent2"/>
                </a:solidFill>
              </a:defRPr>
            </a:lvl5pPr>
            <a:lvl6pPr lvl="5">
              <a:lnSpc>
                <a:spcPct val="100000"/>
              </a:lnSpc>
              <a:spcBef>
                <a:spcPts val="0"/>
              </a:spcBef>
              <a:spcAft>
                <a:spcPts val="0"/>
              </a:spcAft>
              <a:buClr>
                <a:schemeClr val="accent2"/>
              </a:buClr>
              <a:buSzPct val="100000"/>
              <a:buNone/>
              <a:defRPr sz="3200">
                <a:solidFill>
                  <a:schemeClr val="accent2"/>
                </a:solidFill>
              </a:defRPr>
            </a:lvl6pPr>
            <a:lvl7pPr lvl="6">
              <a:lnSpc>
                <a:spcPct val="100000"/>
              </a:lnSpc>
              <a:spcBef>
                <a:spcPts val="0"/>
              </a:spcBef>
              <a:spcAft>
                <a:spcPts val="0"/>
              </a:spcAft>
              <a:buClr>
                <a:schemeClr val="accent2"/>
              </a:buClr>
              <a:buSzPct val="100000"/>
              <a:buNone/>
              <a:defRPr sz="3200">
                <a:solidFill>
                  <a:schemeClr val="accent2"/>
                </a:solidFill>
              </a:defRPr>
            </a:lvl7pPr>
            <a:lvl8pPr lvl="7">
              <a:lnSpc>
                <a:spcPct val="100000"/>
              </a:lnSpc>
              <a:spcBef>
                <a:spcPts val="0"/>
              </a:spcBef>
              <a:spcAft>
                <a:spcPts val="0"/>
              </a:spcAft>
              <a:buClr>
                <a:schemeClr val="accent2"/>
              </a:buClr>
              <a:buSzPct val="100000"/>
              <a:buNone/>
              <a:defRPr sz="3200">
                <a:solidFill>
                  <a:schemeClr val="accent2"/>
                </a:solidFill>
              </a:defRPr>
            </a:lvl8pPr>
            <a:lvl9pPr lvl="8">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14" name="Shape 1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1933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a:spcBef>
                <a:spcPts val="0"/>
              </a:spcBef>
              <a:buClr>
                <a:schemeClr val="accent1"/>
              </a:buClr>
              <a:buSzPct val="100000"/>
              <a:defRPr sz="8000">
                <a:solidFill>
                  <a:schemeClr val="accent1"/>
                </a:solidFill>
              </a:defRPr>
            </a:lvl1pPr>
            <a:lvl2pPr lvl="1">
              <a:spcBef>
                <a:spcPts val="0"/>
              </a:spcBef>
              <a:buClr>
                <a:schemeClr val="accent1"/>
              </a:buClr>
              <a:buSzPct val="100000"/>
              <a:defRPr sz="8000">
                <a:solidFill>
                  <a:schemeClr val="accent1"/>
                </a:solidFill>
              </a:defRPr>
            </a:lvl2pPr>
            <a:lvl3pPr lvl="2">
              <a:spcBef>
                <a:spcPts val="0"/>
              </a:spcBef>
              <a:buClr>
                <a:schemeClr val="accent1"/>
              </a:buClr>
              <a:buSzPct val="100000"/>
              <a:defRPr sz="8000">
                <a:solidFill>
                  <a:schemeClr val="accent1"/>
                </a:solidFill>
              </a:defRPr>
            </a:lvl3pPr>
            <a:lvl4pPr lvl="3">
              <a:spcBef>
                <a:spcPts val="0"/>
              </a:spcBef>
              <a:buClr>
                <a:schemeClr val="accent1"/>
              </a:buClr>
              <a:buSzPct val="100000"/>
              <a:defRPr sz="8000">
                <a:solidFill>
                  <a:schemeClr val="accent1"/>
                </a:solidFill>
              </a:defRPr>
            </a:lvl4pPr>
            <a:lvl5pPr lvl="4">
              <a:spcBef>
                <a:spcPts val="0"/>
              </a:spcBef>
              <a:buClr>
                <a:schemeClr val="accent1"/>
              </a:buClr>
              <a:buSzPct val="100000"/>
              <a:defRPr sz="8000">
                <a:solidFill>
                  <a:schemeClr val="accent1"/>
                </a:solidFill>
              </a:defRPr>
            </a:lvl5pPr>
            <a:lvl6pPr lvl="5">
              <a:spcBef>
                <a:spcPts val="0"/>
              </a:spcBef>
              <a:buClr>
                <a:schemeClr val="accent1"/>
              </a:buClr>
              <a:buSzPct val="100000"/>
              <a:defRPr sz="8000">
                <a:solidFill>
                  <a:schemeClr val="accent1"/>
                </a:solidFill>
              </a:defRPr>
            </a:lvl6pPr>
            <a:lvl7pPr lvl="6">
              <a:spcBef>
                <a:spcPts val="0"/>
              </a:spcBef>
              <a:buClr>
                <a:schemeClr val="accent1"/>
              </a:buClr>
              <a:buSzPct val="100000"/>
              <a:defRPr sz="8000">
                <a:solidFill>
                  <a:schemeClr val="accent1"/>
                </a:solidFill>
              </a:defRPr>
            </a:lvl7pPr>
            <a:lvl8pPr lvl="7">
              <a:spcBef>
                <a:spcPts val="0"/>
              </a:spcBef>
              <a:buClr>
                <a:schemeClr val="accent1"/>
              </a:buClr>
              <a:buSzPct val="100000"/>
              <a:defRPr sz="8000">
                <a:solidFill>
                  <a:schemeClr val="accent1"/>
                </a:solidFill>
              </a:defRPr>
            </a:lvl8pPr>
            <a:lvl9pPr lvl="8">
              <a:spcBef>
                <a:spcPts val="0"/>
              </a:spcBef>
              <a:buClr>
                <a:schemeClr val="accent1"/>
              </a:buClr>
              <a:buSzPct val="100000"/>
              <a:defRPr sz="8000">
                <a:solidFill>
                  <a:schemeClr val="accent1"/>
                </a:solidFill>
              </a:defRPr>
            </a:lvl9pPr>
          </a:lstStyle>
          <a:p>
            <a:endParaRPr/>
          </a:p>
        </p:txBody>
      </p:sp>
      <p:sp>
        <p:nvSpPr>
          <p:cNvPr id="18" name="Shape 1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199489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6257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7" name="Shape 27"/>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8" name="Shape 2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61484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3331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6047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a:spcBef>
                <a:spcPts val="0"/>
              </a:spcBef>
              <a:buClr>
                <a:schemeClr val="accent1"/>
              </a:buClr>
              <a:buSzPct val="100000"/>
              <a:defRPr sz="7200">
                <a:solidFill>
                  <a:schemeClr val="accent1"/>
                </a:solidFill>
              </a:defRPr>
            </a:lvl1pPr>
            <a:lvl2pPr lvl="1">
              <a:spcBef>
                <a:spcPts val="0"/>
              </a:spcBef>
              <a:buClr>
                <a:schemeClr val="accent1"/>
              </a:buClr>
              <a:buSzPct val="100000"/>
              <a:defRPr sz="7200">
                <a:solidFill>
                  <a:schemeClr val="accent1"/>
                </a:solidFill>
              </a:defRPr>
            </a:lvl2pPr>
            <a:lvl3pPr lvl="2">
              <a:spcBef>
                <a:spcPts val="0"/>
              </a:spcBef>
              <a:buClr>
                <a:schemeClr val="accent1"/>
              </a:buClr>
              <a:buSzPct val="100000"/>
              <a:defRPr sz="7200">
                <a:solidFill>
                  <a:schemeClr val="accent1"/>
                </a:solidFill>
              </a:defRPr>
            </a:lvl3pPr>
            <a:lvl4pPr lvl="3">
              <a:spcBef>
                <a:spcPts val="0"/>
              </a:spcBef>
              <a:buClr>
                <a:schemeClr val="accent1"/>
              </a:buClr>
              <a:buSzPct val="100000"/>
              <a:defRPr sz="7200">
                <a:solidFill>
                  <a:schemeClr val="accent1"/>
                </a:solidFill>
              </a:defRPr>
            </a:lvl4pPr>
            <a:lvl5pPr lvl="4">
              <a:spcBef>
                <a:spcPts val="0"/>
              </a:spcBef>
              <a:buClr>
                <a:schemeClr val="accent1"/>
              </a:buClr>
              <a:buSzPct val="100000"/>
              <a:defRPr sz="7200">
                <a:solidFill>
                  <a:schemeClr val="accent1"/>
                </a:solidFill>
              </a:defRPr>
            </a:lvl5pPr>
            <a:lvl6pPr lvl="5">
              <a:spcBef>
                <a:spcPts val="0"/>
              </a:spcBef>
              <a:buClr>
                <a:schemeClr val="accent1"/>
              </a:buClr>
              <a:buSzPct val="100000"/>
              <a:defRPr sz="7200">
                <a:solidFill>
                  <a:schemeClr val="accent1"/>
                </a:solidFill>
              </a:defRPr>
            </a:lvl6pPr>
            <a:lvl7pPr lvl="6">
              <a:spcBef>
                <a:spcPts val="0"/>
              </a:spcBef>
              <a:buClr>
                <a:schemeClr val="accent1"/>
              </a:buClr>
              <a:buSzPct val="100000"/>
              <a:defRPr sz="7200">
                <a:solidFill>
                  <a:schemeClr val="accent1"/>
                </a:solidFill>
              </a:defRPr>
            </a:lvl7pPr>
            <a:lvl8pPr lvl="7">
              <a:spcBef>
                <a:spcPts val="0"/>
              </a:spcBef>
              <a:buClr>
                <a:schemeClr val="accent1"/>
              </a:buClr>
              <a:buSzPct val="100000"/>
              <a:defRPr sz="7200">
                <a:solidFill>
                  <a:schemeClr val="accent1"/>
                </a:solidFill>
              </a:defRPr>
            </a:lvl8pPr>
            <a:lvl9pPr lvl="8">
              <a:spcBef>
                <a:spcPts val="0"/>
              </a:spcBef>
              <a:buClr>
                <a:schemeClr val="accent1"/>
              </a:buClr>
              <a:buSzPct val="100000"/>
              <a:defRPr sz="7200">
                <a:solidFill>
                  <a:schemeClr val="accent1"/>
                </a:solidFill>
              </a:defRPr>
            </a:lvl9pPr>
          </a:lstStyle>
          <a:p>
            <a:endParaRPr/>
          </a:p>
        </p:txBody>
      </p:sp>
      <p:sp>
        <p:nvSpPr>
          <p:cNvPr id="38" name="Shape 3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19680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04.10.2023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208854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cxnSp>
        <p:nvCxnSpPr>
          <p:cNvPr id="41" name="Shape 41"/>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a:spcBef>
                <a:spcPts val="0"/>
              </a:spcBef>
              <a:buClr>
                <a:schemeClr val="lt2"/>
              </a:buClr>
              <a:buSzPct val="100000"/>
              <a:defRPr sz="5600">
                <a:solidFill>
                  <a:schemeClr val="lt2"/>
                </a:solidFill>
              </a:defRPr>
            </a:lvl1pPr>
            <a:lvl2pPr lvl="1" algn="ctr">
              <a:spcBef>
                <a:spcPts val="0"/>
              </a:spcBef>
              <a:buClr>
                <a:schemeClr val="lt2"/>
              </a:buClr>
              <a:buSzPct val="100000"/>
              <a:defRPr sz="5600">
                <a:solidFill>
                  <a:schemeClr val="lt2"/>
                </a:solidFill>
              </a:defRPr>
            </a:lvl2pPr>
            <a:lvl3pPr lvl="2" algn="ctr">
              <a:spcBef>
                <a:spcPts val="0"/>
              </a:spcBef>
              <a:buClr>
                <a:schemeClr val="lt2"/>
              </a:buClr>
              <a:buSzPct val="100000"/>
              <a:defRPr sz="5600">
                <a:solidFill>
                  <a:schemeClr val="lt2"/>
                </a:solidFill>
              </a:defRPr>
            </a:lvl3pPr>
            <a:lvl4pPr lvl="3" algn="ctr">
              <a:spcBef>
                <a:spcPts val="0"/>
              </a:spcBef>
              <a:buClr>
                <a:schemeClr val="lt2"/>
              </a:buClr>
              <a:buSzPct val="100000"/>
              <a:defRPr sz="5600">
                <a:solidFill>
                  <a:schemeClr val="lt2"/>
                </a:solidFill>
              </a:defRPr>
            </a:lvl4pPr>
            <a:lvl5pPr lvl="4" algn="ctr">
              <a:spcBef>
                <a:spcPts val="0"/>
              </a:spcBef>
              <a:buClr>
                <a:schemeClr val="lt2"/>
              </a:buClr>
              <a:buSzPct val="100000"/>
              <a:defRPr sz="5600">
                <a:solidFill>
                  <a:schemeClr val="lt2"/>
                </a:solidFill>
              </a:defRPr>
            </a:lvl5pPr>
            <a:lvl6pPr lvl="5" algn="ctr">
              <a:spcBef>
                <a:spcPts val="0"/>
              </a:spcBef>
              <a:buClr>
                <a:schemeClr val="lt2"/>
              </a:buClr>
              <a:buSzPct val="100000"/>
              <a:defRPr sz="5600">
                <a:solidFill>
                  <a:schemeClr val="lt2"/>
                </a:solidFill>
              </a:defRPr>
            </a:lvl6pPr>
            <a:lvl7pPr lvl="6" algn="ctr">
              <a:spcBef>
                <a:spcPts val="0"/>
              </a:spcBef>
              <a:buClr>
                <a:schemeClr val="lt2"/>
              </a:buClr>
              <a:buSzPct val="100000"/>
              <a:defRPr sz="5600">
                <a:solidFill>
                  <a:schemeClr val="lt2"/>
                </a:solidFill>
              </a:defRPr>
            </a:lvl7pPr>
            <a:lvl8pPr lvl="7" algn="ctr">
              <a:spcBef>
                <a:spcPts val="0"/>
              </a:spcBef>
              <a:buClr>
                <a:schemeClr val="lt2"/>
              </a:buClr>
              <a:buSzPct val="100000"/>
              <a:defRPr sz="5600">
                <a:solidFill>
                  <a:schemeClr val="lt2"/>
                </a:solidFill>
              </a:defRPr>
            </a:lvl8pPr>
            <a:lvl9pPr lvl="8" algn="ctr">
              <a:spcBef>
                <a:spcPts val="0"/>
              </a:spcBef>
              <a:buClr>
                <a:schemeClr val="lt2"/>
              </a:buClr>
              <a:buSzPct val="100000"/>
              <a:defRPr sz="5600">
                <a:solidFill>
                  <a:schemeClr val="lt2"/>
                </a:solidFill>
              </a:defRPr>
            </a:lvl9pPr>
          </a:lstStyle>
          <a:p>
            <a:endParaRPr/>
          </a:p>
        </p:txBody>
      </p:sp>
      <p:sp>
        <p:nvSpPr>
          <p:cNvPr id="43" name="Shape 43"/>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4" name="Shape 44"/>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369056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9966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a:spcBef>
                <a:spcPts val="0"/>
              </a:spcBef>
              <a:buSzPct val="100000"/>
              <a:defRPr sz="18666" b="1"/>
            </a:lvl1pPr>
            <a:lvl2pPr lvl="1" algn="ctr">
              <a:spcBef>
                <a:spcPts val="0"/>
              </a:spcBef>
              <a:buSzPct val="100000"/>
              <a:defRPr sz="18666" b="1"/>
            </a:lvl2pPr>
            <a:lvl3pPr lvl="2" algn="ctr">
              <a:spcBef>
                <a:spcPts val="0"/>
              </a:spcBef>
              <a:buSzPct val="100000"/>
              <a:defRPr sz="18666" b="1"/>
            </a:lvl3pPr>
            <a:lvl4pPr lvl="3" algn="ctr">
              <a:spcBef>
                <a:spcPts val="0"/>
              </a:spcBef>
              <a:buSzPct val="100000"/>
              <a:defRPr sz="18666" b="1"/>
            </a:lvl4pPr>
            <a:lvl5pPr lvl="4" algn="ctr">
              <a:spcBef>
                <a:spcPts val="0"/>
              </a:spcBef>
              <a:buSzPct val="100000"/>
              <a:defRPr sz="18666" b="1"/>
            </a:lvl5pPr>
            <a:lvl6pPr lvl="5" algn="ctr">
              <a:spcBef>
                <a:spcPts val="0"/>
              </a:spcBef>
              <a:buSzPct val="100000"/>
              <a:defRPr sz="18666" b="1"/>
            </a:lvl6pPr>
            <a:lvl7pPr lvl="6" algn="ctr">
              <a:spcBef>
                <a:spcPts val="0"/>
              </a:spcBef>
              <a:buSzPct val="100000"/>
              <a:defRPr sz="18666" b="1"/>
            </a:lvl7pPr>
            <a:lvl8pPr lvl="7" algn="ctr">
              <a:spcBef>
                <a:spcPts val="0"/>
              </a:spcBef>
              <a:buSzPct val="100000"/>
              <a:defRPr sz="18666" b="1"/>
            </a:lvl8pPr>
            <a:lvl9pPr lvl="8" algn="ctr">
              <a:spcBef>
                <a:spcPts val="0"/>
              </a:spcBef>
              <a:buSzPct val="100000"/>
              <a:defRPr sz="18666" b="1"/>
            </a:lvl9pPr>
          </a:lstStyle>
          <a:p>
            <a:endParaRPr/>
          </a:p>
        </p:txBody>
      </p:sp>
      <p:sp>
        <p:nvSpPr>
          <p:cNvPr id="51" name="Shape 51"/>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53706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47688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3F64EC0-2E87-42F2-9217-1BBA1AF6A8D3}" type="datetimeFigureOut">
              <a:rPr lang="cs-CZ" smtClean="0"/>
              <a:t>04.10.2023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4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3F64EC0-2E87-42F2-9217-1BBA1AF6A8D3}" type="datetimeFigureOut">
              <a:rPr lang="cs-CZ" smtClean="0"/>
              <a:t>04.10.2023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202740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5"/>
            <a:ext cx="493776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3F64EC0-2E87-42F2-9217-1BBA1AF6A8D3}" type="datetimeFigureOut">
              <a:rPr lang="cs-CZ" smtClean="0"/>
              <a:t>04.10.2023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55989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3F64EC0-2E87-42F2-9217-1BBA1AF6A8D3}" type="datetimeFigureOut">
              <a:rPr lang="cs-CZ" smtClean="0"/>
              <a:t>04.10.2023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41436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F64EC0-2E87-42F2-9217-1BBA1AF6A8D3}" type="datetimeFigureOut">
              <a:rPr lang="cs-CZ" smtClean="0"/>
              <a:t>04.10.2023</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84705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F64EC0-2E87-42F2-9217-1BBA1AF6A8D3}" type="datetimeFigureOut">
              <a:rPr lang="cs-CZ" smtClean="0"/>
              <a:t>04.10.2023</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6B02C5-6A90-48B1-905A-7D5611A950AC}" type="slidenum">
              <a:rPr lang="cs-CZ" smtClean="0"/>
              <a:t>‹#›</a:t>
            </a:fld>
            <a:endParaRPr lang="cs-CZ"/>
          </a:p>
        </p:txBody>
      </p:sp>
    </p:spTree>
    <p:extLst>
      <p:ext uri="{BB962C8B-B14F-4D97-AF65-F5344CB8AC3E}">
        <p14:creationId xmlns:p14="http://schemas.microsoft.com/office/powerpoint/2010/main" val="123987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3F64EC0-2E87-42F2-9217-1BBA1AF6A8D3}" type="datetimeFigureOut">
              <a:rPr lang="cs-CZ" smtClean="0"/>
              <a:t>04.10.2023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111060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F64EC0-2E87-42F2-9217-1BBA1AF6A8D3}" type="datetimeFigureOut">
              <a:rPr lang="cs-CZ" smtClean="0"/>
              <a:t>04.10.2023</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6B02C5-6A90-48B1-905A-7D5611A950AC}"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91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1"/>
                </a:solidFill>
                <a:latin typeface="Old Standard TT"/>
                <a:ea typeface="Old Standard TT"/>
                <a:cs typeface="Old Standard TT"/>
                <a:sym typeface="Old Standard TT"/>
              </a:rPr>
              <a:pPr algn="r"/>
              <a:t>‹#›</a:t>
            </a:fld>
            <a:endParaRPr lang="en" sz="1333">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00343594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4iKHwHPpIKQ?t=228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bbc.co.uk/programmes/p00txp2s/" TargetMode="External"/><Relationship Id="rId3" Type="http://schemas.openxmlformats.org/officeDocument/2006/relationships/hyperlink" Target="http://www.bbc.co.uk/programmes/p00txp61/" TargetMode="External"/><Relationship Id="rId7" Type="http://schemas.openxmlformats.org/officeDocument/2006/relationships/hyperlink" Target="http://www.bbc.co.uk/programmes/p00txnyc/player" TargetMode="External"/><Relationship Id="rId12" Type="http://schemas.openxmlformats.org/officeDocument/2006/relationships/hyperlink" Target="http://www.bbc.co.uk/programmes/p00txqj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bbc.co.uk/programmes/p00txnyc/" TargetMode="External"/><Relationship Id="rId11" Type="http://schemas.openxmlformats.org/officeDocument/2006/relationships/hyperlink" Target="http://www.bbc.co.uk/programmes/p00txnwv/player" TargetMode="External"/><Relationship Id="rId5" Type="http://schemas.openxmlformats.org/officeDocument/2006/relationships/hyperlink" Target="http://www.bbc.co.uk/programmes/p00txp44/" TargetMode="External"/><Relationship Id="rId10" Type="http://schemas.openxmlformats.org/officeDocument/2006/relationships/hyperlink" Target="http://www.bbc.co.uk/programmes/p00txnwv/" TargetMode="External"/><Relationship Id="rId4" Type="http://schemas.openxmlformats.org/officeDocument/2006/relationships/hyperlink" Target="http://www.bbc.co.uk/programmes/p00txp61/player" TargetMode="External"/><Relationship Id="rId9" Type="http://schemas.openxmlformats.org/officeDocument/2006/relationships/hyperlink" Target="http://www.bbc.co.uk/programmes/p00txp2s/play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7XuXi3mqY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History of </a:t>
            </a:r>
            <a:br>
              <a:rPr lang="en-US" dirty="0"/>
            </a:br>
            <a:r>
              <a:rPr lang="en-US" dirty="0"/>
              <a:t>asymmetric warfare</a:t>
            </a:r>
            <a:endParaRPr lang="cs-CZ" dirty="0"/>
          </a:p>
        </p:txBody>
      </p:sp>
      <p:sp>
        <p:nvSpPr>
          <p:cNvPr id="3" name="Podnadpis 2"/>
          <p:cNvSpPr>
            <a:spLocks noGrp="1"/>
          </p:cNvSpPr>
          <p:nvPr>
            <p:ph type="subTitle" idx="1"/>
          </p:nvPr>
        </p:nvSpPr>
        <p:spPr/>
        <p:txBody>
          <a:bodyPr/>
          <a:lstStyle/>
          <a:p>
            <a:pPr algn="r"/>
            <a:r>
              <a:rPr lang="en-US" dirty="0"/>
              <a:t>Jakub Drmola</a:t>
            </a:r>
          </a:p>
        </p:txBody>
      </p:sp>
    </p:spTree>
    <p:extLst>
      <p:ext uri="{BB962C8B-B14F-4D97-AF65-F5344CB8AC3E}">
        <p14:creationId xmlns:p14="http://schemas.microsoft.com/office/powerpoint/2010/main" val="418693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8F91-720E-4AE0-9190-55CB688E3A4E}"/>
              </a:ext>
            </a:extLst>
          </p:cNvPr>
          <p:cNvSpPr>
            <a:spLocks noGrp="1"/>
          </p:cNvSpPr>
          <p:nvPr>
            <p:ph type="title"/>
          </p:nvPr>
        </p:nvSpPr>
        <p:spPr/>
        <p:txBody>
          <a:bodyPr/>
          <a:lstStyle/>
          <a:p>
            <a:r>
              <a:rPr lang="en-GB" dirty="0"/>
              <a:t>Modern Era</a:t>
            </a:r>
          </a:p>
        </p:txBody>
      </p:sp>
      <p:pic>
        <p:nvPicPr>
          <p:cNvPr id="4" name="Shape 120">
            <a:extLst>
              <a:ext uri="{FF2B5EF4-FFF2-40B4-BE49-F238E27FC236}">
                <a16:creationId xmlns:a16="http://schemas.microsoft.com/office/drawing/2014/main" id="{244FB2ED-1933-41DD-9EF3-0E23DC26925E}"/>
              </a:ext>
            </a:extLst>
          </p:cNvPr>
          <p:cNvPicPr preferRelativeResize="0">
            <a:picLocks noChangeAspect="1"/>
          </p:cNvPicPr>
          <p:nvPr/>
        </p:nvPicPr>
        <p:blipFill>
          <a:blip r:embed="rId2">
            <a:alphaModFix/>
          </a:blip>
          <a:stretch>
            <a:fillRect/>
          </a:stretch>
        </p:blipFill>
        <p:spPr>
          <a:xfrm>
            <a:off x="7110484" y="655091"/>
            <a:ext cx="5081516" cy="5362327"/>
          </a:xfrm>
          <a:prstGeom prst="rect">
            <a:avLst/>
          </a:prstGeom>
          <a:noFill/>
          <a:ln>
            <a:noFill/>
          </a:ln>
        </p:spPr>
      </p:pic>
      <p:sp>
        <p:nvSpPr>
          <p:cNvPr id="5" name="Shape 119">
            <a:extLst>
              <a:ext uri="{FF2B5EF4-FFF2-40B4-BE49-F238E27FC236}">
                <a16:creationId xmlns:a16="http://schemas.microsoft.com/office/drawing/2014/main" id="{1BC06D8A-D2D1-4618-B38B-022DDB73DFBD}"/>
              </a:ext>
            </a:extLst>
          </p:cNvPr>
          <p:cNvSpPr txBox="1">
            <a:spLocks/>
          </p:cNvSpPr>
          <p:nvPr/>
        </p:nvSpPr>
        <p:spPr>
          <a:xfrm>
            <a:off x="1097280" y="1737360"/>
            <a:ext cx="6013204" cy="4649792"/>
          </a:xfrm>
          <a:prstGeom prst="rect">
            <a:avLst/>
          </a:prstGeom>
        </p:spPr>
        <p:txBody>
          <a:bodyPr vert="horz" lIns="91425" tIns="91425" rIns="91425" bIns="91425"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8600">
              <a:spcBef>
                <a:spcPts val="0"/>
              </a:spcBef>
              <a:spcAft>
                <a:spcPts val="0"/>
              </a:spcAft>
              <a:buFont typeface="Calibri" panose="020F0502020204030204" pitchFamily="34" charset="0"/>
              <a:buChar char="-"/>
            </a:pPr>
            <a:r>
              <a:rPr lang="en-GB" dirty="0"/>
              <a:t>American Civil War (1861-1865)</a:t>
            </a:r>
          </a:p>
          <a:p>
            <a:pPr marL="914400" lvl="1" indent="-228600">
              <a:spcBef>
                <a:spcPts val="0"/>
              </a:spcBef>
              <a:spcAft>
                <a:spcPts val="0"/>
              </a:spcAft>
              <a:buFont typeface="Calibri" pitchFamily="34" charset="0"/>
              <a:buChar char="-"/>
            </a:pPr>
            <a:r>
              <a:rPr lang="en-GB" dirty="0"/>
              <a:t>both sides legitimized local </a:t>
            </a:r>
            <a:r>
              <a:rPr lang="en-GB" dirty="0" err="1"/>
              <a:t>guerillas</a:t>
            </a:r>
            <a:endParaRPr lang="en-GB" dirty="0"/>
          </a:p>
          <a:p>
            <a:pPr marL="914400" lvl="1" indent="-228600">
              <a:spcBef>
                <a:spcPts val="0"/>
              </a:spcBef>
              <a:spcAft>
                <a:spcPts val="0"/>
              </a:spcAft>
              <a:buFont typeface="Calibri" pitchFamily="34" charset="0"/>
              <a:buChar char="-"/>
            </a:pPr>
            <a:r>
              <a:rPr lang="en-GB" dirty="0"/>
              <a:t>option to prolong the war</a:t>
            </a:r>
          </a:p>
          <a:p>
            <a:pPr>
              <a:spcBef>
                <a:spcPts val="0"/>
              </a:spcBef>
              <a:spcAft>
                <a:spcPts val="0"/>
              </a:spcAft>
              <a:buFont typeface="Calibri" panose="020F0502020204030204" pitchFamily="34" charset="0"/>
              <a:buNone/>
            </a:pPr>
            <a:endParaRPr lang="en-GB" dirty="0"/>
          </a:p>
          <a:p>
            <a:pPr marL="457200" indent="-228600">
              <a:spcBef>
                <a:spcPts val="0"/>
              </a:spcBef>
              <a:spcAft>
                <a:spcPts val="0"/>
              </a:spcAft>
              <a:buFont typeface="Calibri" panose="020F0502020204030204" pitchFamily="34" charset="0"/>
              <a:buChar char="-"/>
            </a:pPr>
            <a:r>
              <a:rPr lang="en-GB" dirty="0"/>
              <a:t>Franco-Prussian War (1870-1871)</a:t>
            </a:r>
          </a:p>
          <a:p>
            <a:pPr marL="914400" lvl="1" indent="-228600">
              <a:spcBef>
                <a:spcPts val="0"/>
              </a:spcBef>
              <a:spcAft>
                <a:spcPts val="0"/>
              </a:spcAft>
              <a:buFont typeface="Calibri" pitchFamily="34" charset="0"/>
              <a:buChar char="-"/>
            </a:pPr>
            <a:r>
              <a:rPr lang="en-GB" dirty="0"/>
              <a:t>“francs-</a:t>
            </a:r>
            <a:r>
              <a:rPr lang="en-GB" dirty="0" err="1"/>
              <a:t>tireurs</a:t>
            </a:r>
            <a:r>
              <a:rPr lang="en-GB" dirty="0"/>
              <a:t>” – French anti-Prussian guerrillas in </a:t>
            </a:r>
            <a:r>
              <a:rPr lang="en-GB"/>
              <a:t>captured territory</a:t>
            </a:r>
          </a:p>
          <a:p>
            <a:pPr marL="914400" lvl="1" indent="-228600">
              <a:spcBef>
                <a:spcPts val="0"/>
              </a:spcBef>
              <a:spcAft>
                <a:spcPts val="0"/>
              </a:spcAft>
              <a:buFont typeface="Calibri" pitchFamily="34" charset="0"/>
              <a:buChar char="-"/>
            </a:pPr>
            <a:endParaRPr lang="en-GB" dirty="0"/>
          </a:p>
          <a:p>
            <a:pPr marL="457200" indent="-228600">
              <a:spcBef>
                <a:spcPts val="0"/>
              </a:spcBef>
              <a:spcAft>
                <a:spcPts val="0"/>
              </a:spcAft>
              <a:buFont typeface="Calibri" panose="020F0502020204030204" pitchFamily="34" charset="0"/>
              <a:buChar char="-"/>
            </a:pPr>
            <a:r>
              <a:rPr lang="en-GB" dirty="0"/>
              <a:t>Boer Wars (1880-1881, 1899-1902)</a:t>
            </a:r>
          </a:p>
          <a:p>
            <a:pPr marL="914400" lvl="1" indent="-228600">
              <a:spcBef>
                <a:spcPts val="0"/>
              </a:spcBef>
              <a:spcAft>
                <a:spcPts val="0"/>
              </a:spcAft>
              <a:buFont typeface="Calibri" pitchFamily="34" charset="0"/>
              <a:buChar char="-"/>
            </a:pPr>
            <a:r>
              <a:rPr lang="en-GB" dirty="0"/>
              <a:t>both wars highly asymmetrical</a:t>
            </a:r>
          </a:p>
          <a:p>
            <a:pPr marL="914400" lvl="1" indent="-228600">
              <a:spcBef>
                <a:spcPts val="0"/>
              </a:spcBef>
              <a:spcAft>
                <a:spcPts val="0"/>
              </a:spcAft>
              <a:buFont typeface="Calibri" pitchFamily="34" charset="0"/>
              <a:buChar char="-"/>
            </a:pPr>
            <a:r>
              <a:rPr lang="en-GB" dirty="0"/>
              <a:t>Boers very effective “mobile snipers”</a:t>
            </a:r>
          </a:p>
          <a:p>
            <a:pPr marL="914400" lvl="1" indent="-228600">
              <a:spcBef>
                <a:spcPts val="0"/>
              </a:spcBef>
              <a:spcAft>
                <a:spcPts val="0"/>
              </a:spcAft>
              <a:buFont typeface="Calibri" pitchFamily="34" charset="0"/>
              <a:buChar char="-"/>
            </a:pPr>
            <a:r>
              <a:rPr lang="en-GB" dirty="0"/>
              <a:t>British army adapted well (camouflage, fortifications, protected supply routes, razing enemy supplies, concentration camps, pursuit units, armoured trains)</a:t>
            </a:r>
          </a:p>
          <a:p>
            <a:pPr marL="914400" lvl="1" indent="-228600">
              <a:spcBef>
                <a:spcPts val="0"/>
              </a:spcBef>
              <a:spcAft>
                <a:spcPts val="0"/>
              </a:spcAft>
              <a:buFont typeface="Calibri" pitchFamily="34" charset="0"/>
              <a:buChar char="-"/>
            </a:pPr>
            <a:r>
              <a:rPr lang="en-GB" dirty="0"/>
              <a:t>decent conditions of surrender</a:t>
            </a:r>
          </a:p>
          <a:p>
            <a:pPr>
              <a:spcBef>
                <a:spcPts val="0"/>
              </a:spcBef>
              <a:spcAft>
                <a:spcPts val="0"/>
              </a:spcAft>
              <a:buFont typeface="Calibri" panose="020F0502020204030204" pitchFamily="34" charset="0"/>
              <a:buNone/>
            </a:pPr>
            <a:endParaRPr lang="en-GB" dirty="0"/>
          </a:p>
        </p:txBody>
      </p:sp>
    </p:spTree>
    <p:extLst>
      <p:ext uri="{BB962C8B-B14F-4D97-AF65-F5344CB8AC3E}">
        <p14:creationId xmlns:p14="http://schemas.microsoft.com/office/powerpoint/2010/main" val="41776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20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2000"/>
                                        <p:tgtEl>
                                          <p:spTgt spid="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2000"/>
                                        <p:tgtEl>
                                          <p:spTgt spid="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2000"/>
                                        <p:tgtEl>
                                          <p:spTgt spid="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2000"/>
                                        <p:tgtEl>
                                          <p:spTgt spid="5">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2BD6-5FCA-4FBF-8524-2D300F91A67A}"/>
              </a:ext>
            </a:extLst>
          </p:cNvPr>
          <p:cNvSpPr>
            <a:spLocks noGrp="1"/>
          </p:cNvSpPr>
          <p:nvPr>
            <p:ph type="title"/>
          </p:nvPr>
        </p:nvSpPr>
        <p:spPr>
          <a:xfrm>
            <a:off x="4462818" y="286603"/>
            <a:ext cx="6692862" cy="1450757"/>
          </a:xfrm>
        </p:spPr>
        <p:txBody>
          <a:bodyPr/>
          <a:lstStyle/>
          <a:p>
            <a:r>
              <a:rPr lang="en-GB" dirty="0"/>
              <a:t>The Great War</a:t>
            </a:r>
          </a:p>
        </p:txBody>
      </p:sp>
      <p:sp>
        <p:nvSpPr>
          <p:cNvPr id="3" name="Content Placeholder 2">
            <a:extLst>
              <a:ext uri="{FF2B5EF4-FFF2-40B4-BE49-F238E27FC236}">
                <a16:creationId xmlns:a16="http://schemas.microsoft.com/office/drawing/2014/main" id="{5016ADE6-03F6-41A3-9CA6-CCA6611836C0}"/>
              </a:ext>
            </a:extLst>
          </p:cNvPr>
          <p:cNvSpPr>
            <a:spLocks noGrp="1"/>
          </p:cNvSpPr>
          <p:nvPr>
            <p:ph idx="1"/>
          </p:nvPr>
        </p:nvSpPr>
        <p:spPr>
          <a:xfrm>
            <a:off x="4462817" y="1845734"/>
            <a:ext cx="7506269" cy="5012266"/>
          </a:xfrm>
        </p:spPr>
        <p:txBody>
          <a:bodyPr>
            <a:normAutofit/>
          </a:bodyPr>
          <a:lstStyle/>
          <a:p>
            <a:pPr marL="457200" lvl="0" indent="-342900">
              <a:lnSpc>
                <a:spcPct val="115000"/>
              </a:lnSpc>
              <a:spcBef>
                <a:spcPts val="0"/>
              </a:spcBef>
              <a:spcAft>
                <a:spcPts val="0"/>
              </a:spcAft>
              <a:buClr>
                <a:schemeClr val="dk1"/>
              </a:buClr>
              <a:buFont typeface="Old Standard TT"/>
              <a:buChar char="-"/>
            </a:pPr>
            <a:r>
              <a:rPr lang="en-GB" dirty="0"/>
              <a:t>T.E. Lawrence (and Gertrude Bell)</a:t>
            </a:r>
          </a:p>
          <a:p>
            <a:pPr marL="914400" lvl="1" indent="-228600">
              <a:lnSpc>
                <a:spcPct val="115000"/>
              </a:lnSpc>
              <a:spcBef>
                <a:spcPts val="0"/>
              </a:spcBef>
              <a:spcAft>
                <a:spcPts val="0"/>
              </a:spcAft>
              <a:buChar char="-"/>
            </a:pPr>
            <a:r>
              <a:rPr lang="en-GB" dirty="0"/>
              <a:t>tried to create anti-Ottoman Arab revolt</a:t>
            </a:r>
          </a:p>
          <a:p>
            <a:pPr marL="914400" lvl="1" indent="-228600">
              <a:lnSpc>
                <a:spcPct val="115000"/>
              </a:lnSpc>
              <a:spcBef>
                <a:spcPts val="0"/>
              </a:spcBef>
              <a:spcAft>
                <a:spcPts val="0"/>
              </a:spcAft>
              <a:buChar char="-"/>
            </a:pPr>
            <a:r>
              <a:rPr lang="en-GB" dirty="0"/>
              <a:t>“successful”, consequences still felt today (Sykes-Picot line)</a:t>
            </a:r>
          </a:p>
          <a:p>
            <a:pPr marL="914400" lvl="1" indent="-228600">
              <a:lnSpc>
                <a:spcPct val="115000"/>
              </a:lnSpc>
              <a:spcBef>
                <a:spcPts val="0"/>
              </a:spcBef>
              <a:spcAft>
                <a:spcPts val="0"/>
              </a:spcAft>
              <a:buChar char="-"/>
            </a:pPr>
            <a:r>
              <a:rPr lang="en-GB" dirty="0"/>
              <a:t>Germany tried the same thing against India (</a:t>
            </a:r>
            <a:r>
              <a:rPr lang="en-GB" dirty="0" err="1"/>
              <a:t>Niedermayer</a:t>
            </a:r>
            <a:r>
              <a:rPr lang="en-GB" dirty="0"/>
              <a:t> expedition)</a:t>
            </a:r>
          </a:p>
          <a:p>
            <a:pPr marL="457200" lvl="0" indent="0">
              <a:lnSpc>
                <a:spcPct val="115000"/>
              </a:lnSpc>
              <a:spcBef>
                <a:spcPts val="0"/>
              </a:spcBef>
              <a:spcAft>
                <a:spcPts val="0"/>
              </a:spcAft>
              <a:buNone/>
            </a:pPr>
            <a:endParaRPr lang="en-GB" dirty="0"/>
          </a:p>
          <a:p>
            <a:pPr marL="457200" lvl="0" indent="-228600">
              <a:lnSpc>
                <a:spcPct val="115000"/>
              </a:lnSpc>
              <a:spcBef>
                <a:spcPts val="0"/>
              </a:spcBef>
              <a:spcAft>
                <a:spcPts val="0"/>
              </a:spcAft>
              <a:buChar char="-"/>
            </a:pPr>
            <a:r>
              <a:rPr lang="en-GB" dirty="0"/>
              <a:t>Paul von </a:t>
            </a:r>
            <a:r>
              <a:rPr lang="en-GB" dirty="0" err="1"/>
              <a:t>Letow-Vorbeck</a:t>
            </a:r>
            <a:endParaRPr lang="en-GB" dirty="0"/>
          </a:p>
          <a:p>
            <a:pPr marL="914400" lvl="1" indent="-228600">
              <a:lnSpc>
                <a:spcPct val="115000"/>
              </a:lnSpc>
              <a:spcBef>
                <a:spcPts val="0"/>
              </a:spcBef>
              <a:spcAft>
                <a:spcPts val="0"/>
              </a:spcAft>
              <a:buChar char="-"/>
            </a:pPr>
            <a:r>
              <a:rPr lang="en-GB" dirty="0"/>
              <a:t>undefeated German colonel in Tanzania</a:t>
            </a:r>
          </a:p>
          <a:p>
            <a:pPr marL="914400" lvl="1" indent="-228600">
              <a:lnSpc>
                <a:spcPct val="115000"/>
              </a:lnSpc>
              <a:spcBef>
                <a:spcPts val="0"/>
              </a:spcBef>
              <a:spcAft>
                <a:spcPts val="0"/>
              </a:spcAft>
              <a:buChar char="-"/>
            </a:pPr>
            <a:r>
              <a:rPr lang="en-GB" dirty="0"/>
              <a:t>waged asymmetric war against much larger British army in Africa</a:t>
            </a:r>
          </a:p>
          <a:p>
            <a:pPr marL="914400" lvl="1" indent="-228600">
              <a:lnSpc>
                <a:spcPct val="115000"/>
              </a:lnSpc>
              <a:spcBef>
                <a:spcPts val="0"/>
              </a:spcBef>
              <a:spcAft>
                <a:spcPts val="0"/>
              </a:spcAft>
              <a:buChar char="-"/>
            </a:pPr>
            <a:r>
              <a:rPr lang="en-GB" dirty="0"/>
              <a:t>goal was to force Entente to keep forces in Africa</a:t>
            </a:r>
          </a:p>
          <a:p>
            <a:pPr marL="914400" lvl="1" indent="-228600">
              <a:lnSpc>
                <a:spcPct val="115000"/>
              </a:lnSpc>
              <a:spcBef>
                <a:spcPts val="0"/>
              </a:spcBef>
              <a:spcAft>
                <a:spcPts val="0"/>
              </a:spcAft>
              <a:buChar char="-"/>
            </a:pPr>
            <a:r>
              <a:rPr lang="en-GB" dirty="0"/>
              <a:t>no supplies, lived off the land</a:t>
            </a:r>
          </a:p>
          <a:p>
            <a:pPr marL="393192" indent="0">
              <a:lnSpc>
                <a:spcPct val="115000"/>
              </a:lnSpc>
              <a:spcBef>
                <a:spcPts val="0"/>
              </a:spcBef>
              <a:spcAft>
                <a:spcPts val="0"/>
              </a:spcAft>
              <a:buNone/>
            </a:pPr>
            <a:endParaRPr lang="en-GB" dirty="0"/>
          </a:p>
          <a:p>
            <a:pPr marL="393192" indent="0">
              <a:lnSpc>
                <a:spcPct val="115000"/>
              </a:lnSpc>
              <a:spcBef>
                <a:spcPts val="0"/>
              </a:spcBef>
              <a:spcAft>
                <a:spcPts val="0"/>
              </a:spcAft>
              <a:buNone/>
            </a:pPr>
            <a:r>
              <a:rPr lang="en-GB" sz="1400" dirty="0">
                <a:hlinkClick r:id="rId2"/>
              </a:rPr>
              <a:t>https://youtu.be/4iKHwHPpIKQ?t=2280</a:t>
            </a:r>
            <a:endParaRPr lang="en-GB" sz="1400" dirty="0"/>
          </a:p>
          <a:p>
            <a:pPr marL="393192" indent="0">
              <a:lnSpc>
                <a:spcPct val="115000"/>
              </a:lnSpc>
              <a:spcBef>
                <a:spcPts val="0"/>
              </a:spcBef>
              <a:spcAft>
                <a:spcPts val="0"/>
              </a:spcAft>
              <a:buNone/>
            </a:pPr>
            <a:endParaRPr lang="en-GB" sz="1400" dirty="0"/>
          </a:p>
        </p:txBody>
      </p:sp>
      <p:pic>
        <p:nvPicPr>
          <p:cNvPr id="4" name="Shape 127">
            <a:extLst>
              <a:ext uri="{FF2B5EF4-FFF2-40B4-BE49-F238E27FC236}">
                <a16:creationId xmlns:a16="http://schemas.microsoft.com/office/drawing/2014/main" id="{72432BA6-549B-4595-9AAF-159AC8426042}"/>
              </a:ext>
            </a:extLst>
          </p:cNvPr>
          <p:cNvPicPr preferRelativeResize="0"/>
          <p:nvPr/>
        </p:nvPicPr>
        <p:blipFill rotWithShape="1">
          <a:blip r:embed="rId3">
            <a:alphaModFix/>
          </a:blip>
          <a:srcRect l="8276" r="2245"/>
          <a:stretch/>
        </p:blipFill>
        <p:spPr>
          <a:xfrm>
            <a:off x="0" y="0"/>
            <a:ext cx="4175450" cy="5143500"/>
          </a:xfrm>
          <a:prstGeom prst="rect">
            <a:avLst/>
          </a:prstGeom>
          <a:noFill/>
          <a:ln>
            <a:noFill/>
          </a:ln>
        </p:spPr>
      </p:pic>
    </p:spTree>
    <p:extLst>
      <p:ext uri="{BB962C8B-B14F-4D97-AF65-F5344CB8AC3E}">
        <p14:creationId xmlns:p14="http://schemas.microsoft.com/office/powerpoint/2010/main" val="39842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BC9F-0364-4F67-BD6A-AEE593876D73}"/>
              </a:ext>
            </a:extLst>
          </p:cNvPr>
          <p:cNvSpPr>
            <a:spLocks noGrp="1"/>
          </p:cNvSpPr>
          <p:nvPr>
            <p:ph type="title"/>
          </p:nvPr>
        </p:nvSpPr>
        <p:spPr/>
        <p:txBody>
          <a:bodyPr/>
          <a:lstStyle/>
          <a:p>
            <a:r>
              <a:rPr lang="en-GB" dirty="0"/>
              <a:t>Further conflicts</a:t>
            </a:r>
          </a:p>
        </p:txBody>
      </p:sp>
      <p:sp>
        <p:nvSpPr>
          <p:cNvPr id="3" name="Content Placeholder 2">
            <a:extLst>
              <a:ext uri="{FF2B5EF4-FFF2-40B4-BE49-F238E27FC236}">
                <a16:creationId xmlns:a16="http://schemas.microsoft.com/office/drawing/2014/main" id="{E364DDA5-E147-4DBB-9F29-C2A4C0EE4A2D}"/>
              </a:ext>
            </a:extLst>
          </p:cNvPr>
          <p:cNvSpPr>
            <a:spLocks noGrp="1"/>
          </p:cNvSpPr>
          <p:nvPr>
            <p:ph idx="1"/>
          </p:nvPr>
        </p:nvSpPr>
        <p:spPr/>
        <p:txBody>
          <a:bodyPr>
            <a:normAutofit/>
          </a:bodyPr>
          <a:lstStyle/>
          <a:p>
            <a:r>
              <a:rPr lang="en-GB" sz="2400" dirty="0"/>
              <a:t>partisans and occupation resistance movements during WW2</a:t>
            </a:r>
          </a:p>
          <a:p>
            <a:pPr lvl="1"/>
            <a:r>
              <a:rPr lang="en-GB" sz="2200" dirty="0"/>
              <a:t>France, Poland, Yugoslavia, and many others</a:t>
            </a:r>
          </a:p>
          <a:p>
            <a:r>
              <a:rPr lang="en-GB" sz="2400" dirty="0"/>
              <a:t>Chinese revolution and Mao’s Long March</a:t>
            </a:r>
          </a:p>
          <a:p>
            <a:r>
              <a:rPr lang="en-GB" sz="2400" dirty="0"/>
              <a:t>de-colonization wars</a:t>
            </a:r>
          </a:p>
          <a:p>
            <a:pPr lvl="1"/>
            <a:r>
              <a:rPr lang="en-GB" sz="2200" dirty="0"/>
              <a:t>Africa and Asia</a:t>
            </a:r>
          </a:p>
          <a:p>
            <a:r>
              <a:rPr lang="en-GB" sz="2400" dirty="0"/>
              <a:t>Vietnam War</a:t>
            </a:r>
          </a:p>
          <a:p>
            <a:r>
              <a:rPr lang="en-GB" sz="2400" dirty="0"/>
              <a:t>Afghan War</a:t>
            </a:r>
          </a:p>
          <a:p>
            <a:endParaRPr lang="en-GB" sz="2400" dirty="0"/>
          </a:p>
          <a:p>
            <a:endParaRPr lang="en-GB" sz="2400" dirty="0"/>
          </a:p>
        </p:txBody>
      </p:sp>
    </p:spTree>
    <p:extLst>
      <p:ext uri="{BB962C8B-B14F-4D97-AF65-F5344CB8AC3E}">
        <p14:creationId xmlns:p14="http://schemas.microsoft.com/office/powerpoint/2010/main" val="919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15600" y="593367"/>
            <a:ext cx="11360800" cy="817600"/>
          </a:xfrm>
          <a:prstGeom prst="rect">
            <a:avLst/>
          </a:prstGeom>
        </p:spPr>
        <p:txBody>
          <a:bodyPr vert="horz" lIns="121900" tIns="121900" rIns="121900" bIns="121900" rtlCol="0" anchor="t" anchorCtr="0">
            <a:noAutofit/>
          </a:bodyPr>
          <a:lstStyle/>
          <a:p>
            <a:r>
              <a:rPr lang="en" dirty="0"/>
              <a:t>Vid</a:t>
            </a:r>
            <a:r>
              <a:rPr lang="en-US" dirty="0" err="1"/>
              <a:t>eos</a:t>
            </a:r>
            <a:endParaRPr lang="en" dirty="0"/>
          </a:p>
        </p:txBody>
      </p:sp>
      <p:sp>
        <p:nvSpPr>
          <p:cNvPr id="112" name="Shape 112"/>
          <p:cNvSpPr txBox="1">
            <a:spLocks noGrp="1"/>
          </p:cNvSpPr>
          <p:nvPr>
            <p:ph type="body" idx="1"/>
          </p:nvPr>
        </p:nvSpPr>
        <p:spPr>
          <a:xfrm>
            <a:off x="415600" y="1946181"/>
            <a:ext cx="11360800" cy="5171600"/>
          </a:xfrm>
          <a:prstGeom prst="rect">
            <a:avLst/>
          </a:prstGeom>
        </p:spPr>
        <p:txBody>
          <a:bodyPr vert="horz" lIns="121900" tIns="121900" rIns="121900" bIns="121900" rtlCol="0" anchor="t" anchorCtr="0">
            <a:noAutofit/>
          </a:bodyPr>
          <a:lstStyle/>
          <a:p>
            <a:pPr>
              <a:buNone/>
            </a:pPr>
            <a:r>
              <a:rPr lang="en" dirty="0"/>
              <a:t>Al</a:t>
            </a:r>
            <a:r>
              <a:rPr lang="cs-CZ" dirty="0"/>
              <a:t>g</a:t>
            </a:r>
            <a:r>
              <a:rPr lang="en-US" dirty="0" err="1"/>
              <a:t>iers</a:t>
            </a:r>
            <a:r>
              <a:rPr lang="en" dirty="0"/>
              <a:t> - </a:t>
            </a:r>
            <a:r>
              <a:rPr lang="en" u="sng" dirty="0">
                <a:solidFill>
                  <a:schemeClr val="hlink"/>
                </a:solidFill>
                <a:hlinkClick r:id="rId3"/>
              </a:rPr>
              <a:t>/p00txp61/</a:t>
            </a:r>
            <a:endParaRPr lang="en" u="sng" dirty="0">
              <a:solidFill>
                <a:schemeClr val="hlink"/>
              </a:solidFill>
              <a:hlinkClick r:id="rId4"/>
            </a:endParaRPr>
          </a:p>
          <a:p>
            <a:pPr>
              <a:buNone/>
            </a:pPr>
            <a:r>
              <a:rPr lang="en" dirty="0"/>
              <a:t>Pa</a:t>
            </a:r>
            <a:r>
              <a:rPr lang="cs-CZ" dirty="0"/>
              <a:t>r</a:t>
            </a:r>
            <a:r>
              <a:rPr lang="en-US" dirty="0"/>
              <a:t>is</a:t>
            </a:r>
            <a:r>
              <a:rPr lang="en" dirty="0"/>
              <a:t> - </a:t>
            </a:r>
            <a:r>
              <a:rPr lang="en" u="sng" dirty="0">
                <a:solidFill>
                  <a:schemeClr val="hlink"/>
                </a:solidFill>
                <a:hlinkClick r:id="rId5"/>
              </a:rPr>
              <a:t>/p00txp44/</a:t>
            </a:r>
            <a:r>
              <a:rPr lang="en" dirty="0"/>
              <a:t> (4:00)</a:t>
            </a:r>
          </a:p>
          <a:p>
            <a:pPr>
              <a:buNone/>
            </a:pPr>
            <a:r>
              <a:rPr lang="en" dirty="0"/>
              <a:t>Bin Hao - </a:t>
            </a:r>
            <a:r>
              <a:rPr lang="en" u="sng" dirty="0">
                <a:solidFill>
                  <a:schemeClr val="hlink"/>
                </a:solidFill>
                <a:hlinkClick r:id="rId6"/>
              </a:rPr>
              <a:t>/p00txnyc/</a:t>
            </a:r>
            <a:endParaRPr lang="en" u="sng" dirty="0">
              <a:solidFill>
                <a:schemeClr val="hlink"/>
              </a:solidFill>
              <a:hlinkClick r:id="rId7"/>
            </a:endParaRPr>
          </a:p>
          <a:p>
            <a:pPr>
              <a:buNone/>
            </a:pPr>
            <a:r>
              <a:rPr lang="en" dirty="0"/>
              <a:t>Vietnam 1 - </a:t>
            </a:r>
            <a:r>
              <a:rPr lang="en" u="sng" dirty="0">
                <a:solidFill>
                  <a:schemeClr val="hlink"/>
                </a:solidFill>
                <a:hlinkClick r:id="rId8"/>
              </a:rPr>
              <a:t>/p00txp2s/</a:t>
            </a:r>
            <a:endParaRPr lang="en" u="sng" dirty="0">
              <a:solidFill>
                <a:schemeClr val="hlink"/>
              </a:solidFill>
              <a:hlinkClick r:id="rId9"/>
            </a:endParaRPr>
          </a:p>
          <a:p>
            <a:pPr>
              <a:buNone/>
            </a:pPr>
            <a:r>
              <a:rPr lang="en" dirty="0"/>
              <a:t>Vietnam 2 - </a:t>
            </a:r>
            <a:r>
              <a:rPr lang="en" u="sng" dirty="0">
                <a:solidFill>
                  <a:schemeClr val="hlink"/>
                </a:solidFill>
                <a:hlinkClick r:id="rId10"/>
              </a:rPr>
              <a:t>/p00txnwv/</a:t>
            </a:r>
            <a:endParaRPr lang="en" u="sng" dirty="0">
              <a:solidFill>
                <a:schemeClr val="hlink"/>
              </a:solidFill>
              <a:hlinkClick r:id="rId11"/>
            </a:endParaRPr>
          </a:p>
          <a:p>
            <a:pPr>
              <a:buNone/>
            </a:pPr>
            <a:r>
              <a:rPr lang="en" dirty="0"/>
              <a:t>Ir</a:t>
            </a:r>
            <a:r>
              <a:rPr lang="cs-CZ" dirty="0"/>
              <a:t>a</a:t>
            </a:r>
            <a:r>
              <a:rPr lang="en-US" dirty="0"/>
              <a:t>q</a:t>
            </a:r>
            <a:r>
              <a:rPr lang="en" dirty="0"/>
              <a:t> - </a:t>
            </a:r>
            <a:r>
              <a:rPr lang="en" u="sng" dirty="0">
                <a:solidFill>
                  <a:schemeClr val="hlink"/>
                </a:solidFill>
                <a:hlinkClick r:id="rId12"/>
              </a:rPr>
              <a:t>/p00txqjt/</a:t>
            </a:r>
            <a:r>
              <a:rPr lang="en" dirty="0"/>
              <a:t> (2:00)</a:t>
            </a:r>
          </a:p>
          <a:p>
            <a:pPr>
              <a:buNone/>
            </a:pPr>
            <a:endParaRPr dirty="0"/>
          </a:p>
          <a:p>
            <a:pPr>
              <a:buNone/>
            </a:pPr>
            <a:endParaRPr dirty="0"/>
          </a:p>
          <a:p>
            <a:pPr>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F83AB-48FB-4F97-8825-857BBF476E6D}"/>
              </a:ext>
            </a:extLst>
          </p:cNvPr>
          <p:cNvSpPr>
            <a:spLocks noGrp="1"/>
          </p:cNvSpPr>
          <p:nvPr>
            <p:ph idx="4294967295"/>
          </p:nvPr>
        </p:nvSpPr>
        <p:spPr>
          <a:xfrm>
            <a:off x="195942" y="961054"/>
            <a:ext cx="6223519" cy="5367887"/>
          </a:xfrm>
        </p:spPr>
        <p:txBody>
          <a:bodyPr>
            <a:normAutofit/>
          </a:bodyPr>
          <a:lstStyle/>
          <a:p>
            <a:pPr algn="ctr"/>
            <a:r>
              <a:rPr lang="en-GB" sz="3600" dirty="0"/>
              <a:t>“They are very quick in their operations of exceeding speed and fond of surprising their enemies. They suddenly disperse and then reunite and again after having inflicted vast loss upon the enemy, scatter themselves over the whole plane in irregular formations, always avoiding a fort or an entrenchment.”</a:t>
            </a:r>
          </a:p>
        </p:txBody>
      </p:sp>
      <p:pic>
        <p:nvPicPr>
          <p:cNvPr id="4" name="Shape 66">
            <a:extLst>
              <a:ext uri="{FF2B5EF4-FFF2-40B4-BE49-F238E27FC236}">
                <a16:creationId xmlns:a16="http://schemas.microsoft.com/office/drawing/2014/main" id="{2782459E-EC1E-4045-BCF3-676EE8B74DC6}"/>
              </a:ext>
            </a:extLst>
          </p:cNvPr>
          <p:cNvPicPr preferRelativeResize="0"/>
          <p:nvPr/>
        </p:nvPicPr>
        <p:blipFill>
          <a:blip r:embed="rId2">
            <a:alphaModFix/>
          </a:blip>
          <a:stretch>
            <a:fillRect/>
          </a:stretch>
        </p:blipFill>
        <p:spPr>
          <a:xfrm>
            <a:off x="6796585" y="0"/>
            <a:ext cx="5395415" cy="6858000"/>
          </a:xfrm>
          <a:prstGeom prst="rect">
            <a:avLst/>
          </a:prstGeom>
          <a:noFill/>
          <a:ln>
            <a:noFill/>
          </a:ln>
        </p:spPr>
      </p:pic>
      <p:sp>
        <p:nvSpPr>
          <p:cNvPr id="2" name="TextovéPole 1"/>
          <p:cNvSpPr txBox="1"/>
          <p:nvPr/>
        </p:nvSpPr>
        <p:spPr>
          <a:xfrm>
            <a:off x="0" y="149290"/>
            <a:ext cx="6796585" cy="523220"/>
          </a:xfrm>
          <a:prstGeom prst="rect">
            <a:avLst/>
          </a:prstGeom>
          <a:noFill/>
        </p:spPr>
        <p:txBody>
          <a:bodyPr wrap="square" rtlCol="0">
            <a:spAutoFit/>
          </a:bodyPr>
          <a:lstStyle/>
          <a:p>
            <a:pPr algn="ctr"/>
            <a:r>
              <a:rPr lang="en-US" sz="2800" b="1" dirty="0"/>
              <a:t>When was asymmetric warfare invented?</a:t>
            </a:r>
          </a:p>
        </p:txBody>
      </p:sp>
    </p:spTree>
    <p:extLst>
      <p:ext uri="{BB962C8B-B14F-4D97-AF65-F5344CB8AC3E}">
        <p14:creationId xmlns:p14="http://schemas.microsoft.com/office/powerpoint/2010/main" val="33033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BA8931-8EE9-4AB2-A5BE-5485B92E9A93}"/>
              </a:ext>
            </a:extLst>
          </p:cNvPr>
          <p:cNvSpPr txBox="1"/>
          <p:nvPr/>
        </p:nvSpPr>
        <p:spPr>
          <a:xfrm>
            <a:off x="4494663" y="0"/>
            <a:ext cx="7697337" cy="6093976"/>
          </a:xfrm>
          <a:prstGeom prst="rect">
            <a:avLst/>
          </a:prstGeom>
          <a:noFill/>
        </p:spPr>
        <p:txBody>
          <a:bodyPr wrap="square" rtlCol="0">
            <a:spAutoFit/>
          </a:bodyPr>
          <a:lstStyle/>
          <a:p>
            <a:r>
              <a:rPr lang="en-GB" sz="2600" dirty="0"/>
              <a:t>“These calls announce the start of a raid into land controlled by their </a:t>
            </a:r>
            <a:r>
              <a:rPr lang="en-GB" sz="2600" dirty="0" err="1"/>
              <a:t>neighbors</a:t>
            </a:r>
            <a:r>
              <a:rPr lang="en-GB" sz="2600" dirty="0"/>
              <a:t>. As they leave their core zone, the patrol goes silent, occasionally stopping to listen. Signs of the enemy are detected and examined closely. The militia is now at the very edge of their territory. All need to be on maximum alert. Then it's waiting and listens. An unfamiliar call raises the tension. It's an uncertain time. The size of the rival group is as yet unknown. </a:t>
            </a:r>
          </a:p>
          <a:p>
            <a:r>
              <a:rPr lang="en-GB" sz="2600" dirty="0"/>
              <a:t>Not far away the </a:t>
            </a:r>
            <a:r>
              <a:rPr lang="en-GB" sz="2600" dirty="0" err="1"/>
              <a:t>neighbors</a:t>
            </a:r>
            <a:r>
              <a:rPr lang="en-GB" sz="2600" dirty="0"/>
              <a:t> are eating, oblivious to the approaching dangers. The patrol moves off with a sense of purpose. They must remain silent until they close in on their rivals. The attack is on. To intimidate their opponents, the aggressors scream and drum. It's a ferocious attack …”</a:t>
            </a:r>
            <a:endParaRPr lang="en-GB" sz="2400" dirty="0"/>
          </a:p>
        </p:txBody>
      </p:sp>
      <p:pic>
        <p:nvPicPr>
          <p:cNvPr id="3" name="Shape 72">
            <a:extLst>
              <a:ext uri="{FF2B5EF4-FFF2-40B4-BE49-F238E27FC236}">
                <a16:creationId xmlns:a16="http://schemas.microsoft.com/office/drawing/2014/main" id="{0559F9EC-00E8-4AF8-B7B0-91E11BAE9E6F}"/>
              </a:ext>
            </a:extLst>
          </p:cNvPr>
          <p:cNvPicPr preferRelativeResize="0"/>
          <p:nvPr/>
        </p:nvPicPr>
        <p:blipFill>
          <a:blip r:embed="rId2">
            <a:alphaModFix/>
          </a:blip>
          <a:stretch>
            <a:fillRect/>
          </a:stretch>
        </p:blipFill>
        <p:spPr>
          <a:xfrm>
            <a:off x="0" y="0"/>
            <a:ext cx="4494663" cy="6858000"/>
          </a:xfrm>
          <a:prstGeom prst="rect">
            <a:avLst/>
          </a:prstGeom>
          <a:noFill/>
          <a:ln>
            <a:noFill/>
          </a:ln>
        </p:spPr>
      </p:pic>
      <p:sp>
        <p:nvSpPr>
          <p:cNvPr id="4" name="TextovéPole 3"/>
          <p:cNvSpPr txBox="1"/>
          <p:nvPr/>
        </p:nvSpPr>
        <p:spPr>
          <a:xfrm>
            <a:off x="7181460" y="6416513"/>
            <a:ext cx="5010540" cy="369332"/>
          </a:xfrm>
          <a:prstGeom prst="rect">
            <a:avLst/>
          </a:prstGeom>
          <a:noFill/>
        </p:spPr>
        <p:txBody>
          <a:bodyPr wrap="square" rtlCol="0">
            <a:spAutoFit/>
          </a:bodyPr>
          <a:lstStyle/>
          <a:p>
            <a:r>
              <a:rPr lang="en" u="sng" dirty="0">
                <a:solidFill>
                  <a:schemeClr val="hlink"/>
                </a:solidFill>
                <a:hlinkClick r:id="rId3"/>
              </a:rPr>
              <a:t>https://www.youtube.com/watch?v=a7XuXi3mqYM</a:t>
            </a:r>
            <a:endParaRPr lang="en" u="sng" dirty="0">
              <a:solidFill>
                <a:schemeClr val="hlink"/>
              </a:solidFill>
            </a:endParaRPr>
          </a:p>
        </p:txBody>
      </p:sp>
    </p:spTree>
    <p:extLst>
      <p:ext uri="{BB962C8B-B14F-4D97-AF65-F5344CB8AC3E}">
        <p14:creationId xmlns:p14="http://schemas.microsoft.com/office/powerpoint/2010/main" val="36744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65ED-6510-41C7-A122-0BAB520EDA26}"/>
              </a:ext>
            </a:extLst>
          </p:cNvPr>
          <p:cNvSpPr>
            <a:spLocks noGrp="1"/>
          </p:cNvSpPr>
          <p:nvPr>
            <p:ph type="title"/>
          </p:nvPr>
        </p:nvSpPr>
        <p:spPr/>
        <p:txBody>
          <a:bodyPr/>
          <a:lstStyle/>
          <a:p>
            <a:r>
              <a:rPr lang="en-GB" dirty="0"/>
              <a:t>Long term perspective</a:t>
            </a:r>
          </a:p>
        </p:txBody>
      </p:sp>
      <p:sp>
        <p:nvSpPr>
          <p:cNvPr id="3" name="Content Placeholder 2">
            <a:extLst>
              <a:ext uri="{FF2B5EF4-FFF2-40B4-BE49-F238E27FC236}">
                <a16:creationId xmlns:a16="http://schemas.microsoft.com/office/drawing/2014/main" id="{69022EFF-C1E6-45C7-B1B5-A88578F17D78}"/>
              </a:ext>
            </a:extLst>
          </p:cNvPr>
          <p:cNvSpPr>
            <a:spLocks noGrp="1"/>
          </p:cNvSpPr>
          <p:nvPr>
            <p:ph idx="1"/>
          </p:nvPr>
        </p:nvSpPr>
        <p:spPr/>
        <p:txBody>
          <a:bodyPr>
            <a:normAutofit/>
          </a:bodyPr>
          <a:lstStyle/>
          <a:p>
            <a:pPr marL="269875" indent="-269875">
              <a:buFont typeface="Arial" panose="020B0604020202020204" pitchFamily="34" charset="0"/>
              <a:buChar char="•"/>
            </a:pPr>
            <a:r>
              <a:rPr lang="en-GB" sz="2400" dirty="0"/>
              <a:t>asymmetric/irregular warfare is actually the original, “normal” warfare</a:t>
            </a:r>
          </a:p>
          <a:p>
            <a:pPr marL="269875" indent="-269875">
              <a:buFont typeface="Arial" panose="020B0604020202020204" pitchFamily="34" charset="0"/>
              <a:buChar char="•"/>
            </a:pPr>
            <a:r>
              <a:rPr lang="en-GB" sz="2400" dirty="0"/>
              <a:t>characteristic for tribal conflicts and so is “counterinsurgency”</a:t>
            </a:r>
          </a:p>
          <a:p>
            <a:pPr marL="269875" indent="-269875">
              <a:buFont typeface="Arial" panose="020B0604020202020204" pitchFamily="34" charset="0"/>
              <a:buChar char="•"/>
            </a:pPr>
            <a:r>
              <a:rPr lang="en-GB" sz="2400" dirty="0"/>
              <a:t>it is referenced in the oldest records</a:t>
            </a:r>
          </a:p>
          <a:p>
            <a:endParaRPr lang="en-GB" sz="2400" dirty="0"/>
          </a:p>
          <a:p>
            <a:r>
              <a:rPr lang="en-GB" sz="2400" dirty="0"/>
              <a:t>conventional/regular warfare is comparatively recent invention</a:t>
            </a:r>
          </a:p>
          <a:p>
            <a:pPr lvl="1"/>
            <a:r>
              <a:rPr lang="en-GB" sz="2000" dirty="0"/>
              <a:t>it requires “civilization”</a:t>
            </a:r>
          </a:p>
          <a:p>
            <a:pPr lvl="1"/>
            <a:endParaRPr lang="en-GB" sz="2000" dirty="0"/>
          </a:p>
          <a:p>
            <a:r>
              <a:rPr lang="en-GB" sz="2400" dirty="0"/>
              <a:t>historically more visible and attractive</a:t>
            </a:r>
          </a:p>
        </p:txBody>
      </p:sp>
      <p:pic>
        <p:nvPicPr>
          <p:cNvPr id="5" name="Shape 79">
            <a:extLst>
              <a:ext uri="{FF2B5EF4-FFF2-40B4-BE49-F238E27FC236}">
                <a16:creationId xmlns:a16="http://schemas.microsoft.com/office/drawing/2014/main" id="{757953F6-B12C-4A82-83BE-F768BDCE1F7A}"/>
              </a:ext>
            </a:extLst>
          </p:cNvPr>
          <p:cNvPicPr preferRelativeResize="0"/>
          <p:nvPr/>
        </p:nvPicPr>
        <p:blipFill rotWithShape="1">
          <a:blip r:embed="rId2">
            <a:alphaModFix/>
          </a:blip>
          <a:srcRect t="2416" b="23460"/>
          <a:stretch/>
        </p:blipFill>
        <p:spPr>
          <a:xfrm>
            <a:off x="5909481" y="4230454"/>
            <a:ext cx="6282519" cy="2627546"/>
          </a:xfrm>
          <a:prstGeom prst="rect">
            <a:avLst/>
          </a:prstGeom>
          <a:noFill/>
          <a:ln>
            <a:noFill/>
          </a:ln>
        </p:spPr>
      </p:pic>
    </p:spTree>
    <p:extLst>
      <p:ext uri="{BB962C8B-B14F-4D97-AF65-F5344CB8AC3E}">
        <p14:creationId xmlns:p14="http://schemas.microsoft.com/office/powerpoint/2010/main" val="4201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DC16-5C7F-4757-9F77-13124758D5DC}"/>
              </a:ext>
            </a:extLst>
          </p:cNvPr>
          <p:cNvSpPr>
            <a:spLocks noGrp="1"/>
          </p:cNvSpPr>
          <p:nvPr>
            <p:ph type="title"/>
          </p:nvPr>
        </p:nvSpPr>
        <p:spPr/>
        <p:txBody>
          <a:bodyPr/>
          <a:lstStyle/>
          <a:p>
            <a:r>
              <a:rPr lang="en-GB" dirty="0"/>
              <a:t>Oldest period</a:t>
            </a:r>
          </a:p>
        </p:txBody>
      </p:sp>
      <p:sp>
        <p:nvSpPr>
          <p:cNvPr id="3" name="Content Placeholder 2">
            <a:extLst>
              <a:ext uri="{FF2B5EF4-FFF2-40B4-BE49-F238E27FC236}">
                <a16:creationId xmlns:a16="http://schemas.microsoft.com/office/drawing/2014/main" id="{B28071DB-84E0-41CF-AE19-9C720435F15B}"/>
              </a:ext>
            </a:extLst>
          </p:cNvPr>
          <p:cNvSpPr>
            <a:spLocks noGrp="1"/>
          </p:cNvSpPr>
          <p:nvPr>
            <p:ph idx="1"/>
          </p:nvPr>
        </p:nvSpPr>
        <p:spPr>
          <a:xfrm>
            <a:off x="1097280" y="1845733"/>
            <a:ext cx="10058400" cy="4419143"/>
          </a:xfrm>
        </p:spPr>
        <p:txBody>
          <a:bodyPr>
            <a:normAutofit/>
          </a:bodyPr>
          <a:lstStyle/>
          <a:p>
            <a:r>
              <a:rPr lang="en-GB" dirty="0"/>
              <a:t>Sun Tzu (6</a:t>
            </a:r>
            <a:r>
              <a:rPr lang="en-GB" baseline="30000" dirty="0"/>
              <a:t>th</a:t>
            </a:r>
            <a:r>
              <a:rPr lang="en-GB" dirty="0"/>
              <a:t> century B.C.)</a:t>
            </a:r>
          </a:p>
          <a:p>
            <a:pPr lvl="1"/>
            <a:r>
              <a:rPr lang="en-GB" dirty="0"/>
              <a:t>“An army may be likened to water, for just as flowing water avoids the heights and hastens to the lowlands, so an army avoids strength and strikes weakness.”</a:t>
            </a:r>
          </a:p>
          <a:p>
            <a:pPr lvl="1"/>
            <a:r>
              <a:rPr lang="en-GB" dirty="0"/>
              <a:t>“The supreme art of war is to subdue the enemy without fighting.”</a:t>
            </a:r>
          </a:p>
          <a:p>
            <a:r>
              <a:rPr lang="en-GB" dirty="0"/>
              <a:t>Quintus </a:t>
            </a:r>
            <a:r>
              <a:rPr lang="en-GB" dirty="0" err="1"/>
              <a:t>Fabius</a:t>
            </a:r>
            <a:r>
              <a:rPr lang="en-GB" dirty="0"/>
              <a:t> Maximus </a:t>
            </a:r>
            <a:r>
              <a:rPr lang="en-GB" dirty="0" err="1"/>
              <a:t>Verrucosus</a:t>
            </a:r>
            <a:r>
              <a:rPr lang="en-GB" dirty="0"/>
              <a:t> (3</a:t>
            </a:r>
            <a:r>
              <a:rPr lang="en-GB" baseline="30000" dirty="0"/>
              <a:t>rd</a:t>
            </a:r>
            <a:r>
              <a:rPr lang="en-GB" dirty="0"/>
              <a:t> century B.C.)</a:t>
            </a:r>
          </a:p>
          <a:p>
            <a:pPr lvl="1"/>
            <a:r>
              <a:rPr lang="en-GB" dirty="0"/>
              <a:t>adopted “Fabian strategy” after initial Hannibal’s victories</a:t>
            </a:r>
          </a:p>
          <a:p>
            <a:pPr lvl="1"/>
            <a:r>
              <a:rPr lang="en-GB" dirty="0"/>
              <a:t>avoiding direct battle, attacking supply routes, war of attrition</a:t>
            </a:r>
          </a:p>
          <a:p>
            <a:pPr lvl="1"/>
            <a:r>
              <a:rPr lang="en-GB" dirty="0"/>
              <a:t>time must be on the side of defender</a:t>
            </a:r>
          </a:p>
          <a:p>
            <a:pPr lvl="1"/>
            <a:r>
              <a:rPr lang="en-GB" dirty="0"/>
              <a:t>military success, political disaster</a:t>
            </a:r>
          </a:p>
          <a:p>
            <a:r>
              <a:rPr lang="en-GB" dirty="0"/>
              <a:t>Zealots and Sicarii in Judea (1</a:t>
            </a:r>
            <a:r>
              <a:rPr lang="en-GB" baseline="30000" dirty="0"/>
              <a:t>st</a:t>
            </a:r>
            <a:r>
              <a:rPr lang="en-GB" dirty="0"/>
              <a:t> century A.D.)</a:t>
            </a:r>
          </a:p>
          <a:p>
            <a:pPr lvl="1"/>
            <a:r>
              <a:rPr lang="en-GB" dirty="0"/>
              <a:t>guerrilla warfare against Roman Empire</a:t>
            </a:r>
          </a:p>
          <a:p>
            <a:pPr lvl="1"/>
            <a:r>
              <a:rPr lang="en-GB" dirty="0"/>
              <a:t>Sicarii were actually a bit more </a:t>
            </a:r>
            <a:r>
              <a:rPr lang="en-GB" dirty="0" err="1"/>
              <a:t>terroristy</a:t>
            </a:r>
            <a:endParaRPr lang="en-GB" dirty="0"/>
          </a:p>
        </p:txBody>
      </p:sp>
      <p:pic>
        <p:nvPicPr>
          <p:cNvPr id="4" name="Shape 87">
            <a:extLst>
              <a:ext uri="{FF2B5EF4-FFF2-40B4-BE49-F238E27FC236}">
                <a16:creationId xmlns:a16="http://schemas.microsoft.com/office/drawing/2014/main" id="{19A8A6BB-BDF4-4C9C-A59B-83F18844F011}"/>
              </a:ext>
            </a:extLst>
          </p:cNvPr>
          <p:cNvPicPr preferRelativeResize="0"/>
          <p:nvPr/>
        </p:nvPicPr>
        <p:blipFill rotWithShape="1">
          <a:blip r:embed="rId2">
            <a:alphaModFix/>
          </a:blip>
          <a:srcRect l="7184" t="9788" r="6771" b="10434"/>
          <a:stretch/>
        </p:blipFill>
        <p:spPr>
          <a:xfrm>
            <a:off x="7233313" y="3070747"/>
            <a:ext cx="4958687" cy="3787254"/>
          </a:xfrm>
          <a:prstGeom prst="rect">
            <a:avLst/>
          </a:prstGeom>
          <a:noFill/>
          <a:ln>
            <a:noFill/>
          </a:ln>
        </p:spPr>
      </p:pic>
    </p:spTree>
    <p:extLst>
      <p:ext uri="{BB962C8B-B14F-4D97-AF65-F5344CB8AC3E}">
        <p14:creationId xmlns:p14="http://schemas.microsoft.com/office/powerpoint/2010/main" val="30865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2C8B-DC91-42B5-A6DA-C1B0409BEAB7}"/>
              </a:ext>
            </a:extLst>
          </p:cNvPr>
          <p:cNvSpPr>
            <a:spLocks noGrp="1"/>
          </p:cNvSpPr>
          <p:nvPr>
            <p:ph type="title"/>
          </p:nvPr>
        </p:nvSpPr>
        <p:spPr>
          <a:xfrm>
            <a:off x="5158854" y="286603"/>
            <a:ext cx="5996826" cy="1450757"/>
          </a:xfrm>
        </p:spPr>
        <p:txBody>
          <a:bodyPr/>
          <a:lstStyle/>
          <a:p>
            <a:r>
              <a:rPr lang="en-GB" dirty="0"/>
              <a:t>Middle ages</a:t>
            </a:r>
          </a:p>
        </p:txBody>
      </p:sp>
      <p:sp>
        <p:nvSpPr>
          <p:cNvPr id="3" name="Content Placeholder 2">
            <a:extLst>
              <a:ext uri="{FF2B5EF4-FFF2-40B4-BE49-F238E27FC236}">
                <a16:creationId xmlns:a16="http://schemas.microsoft.com/office/drawing/2014/main" id="{72644F11-BCFC-448A-A0E4-29669B26AF64}"/>
              </a:ext>
            </a:extLst>
          </p:cNvPr>
          <p:cNvSpPr>
            <a:spLocks noGrp="1"/>
          </p:cNvSpPr>
          <p:nvPr>
            <p:ph idx="1"/>
          </p:nvPr>
        </p:nvSpPr>
        <p:spPr>
          <a:xfrm>
            <a:off x="5158853" y="1845734"/>
            <a:ext cx="6223379" cy="4023360"/>
          </a:xfrm>
        </p:spPr>
        <p:txBody>
          <a:bodyPr/>
          <a:lstStyle/>
          <a:p>
            <a:pPr marL="457200" lvl="0" indent="-228600">
              <a:spcBef>
                <a:spcPts val="0"/>
              </a:spcBef>
              <a:spcAft>
                <a:spcPts val="0"/>
              </a:spcAft>
              <a:buChar char="-"/>
            </a:pPr>
            <a:r>
              <a:rPr lang="en-GB" dirty="0"/>
              <a:t>some bits of asymmetric warfare can be seen during the Hundred Years’</a:t>
            </a:r>
            <a:r>
              <a:rPr lang="en" dirty="0"/>
              <a:t> </a:t>
            </a:r>
            <a:r>
              <a:rPr lang="en" sz="1000" dirty="0"/>
              <a:t>(1337-1453)</a:t>
            </a:r>
            <a:r>
              <a:rPr lang="en" dirty="0"/>
              <a:t> </a:t>
            </a:r>
            <a:r>
              <a:rPr lang="en-GB" dirty="0"/>
              <a:t>and</a:t>
            </a:r>
            <a:r>
              <a:rPr lang="en" dirty="0"/>
              <a:t> </a:t>
            </a:r>
            <a:r>
              <a:rPr lang="en-GB" dirty="0"/>
              <a:t>Thirty Year</a:t>
            </a:r>
            <a:r>
              <a:rPr lang="en" dirty="0"/>
              <a:t>s’ </a:t>
            </a:r>
            <a:r>
              <a:rPr lang="en" sz="1000" dirty="0"/>
              <a:t>(1618-1648)</a:t>
            </a:r>
            <a:r>
              <a:rPr lang="en" dirty="0"/>
              <a:t> </a:t>
            </a:r>
            <a:r>
              <a:rPr lang="en-GB" dirty="0"/>
              <a:t>wars</a:t>
            </a:r>
            <a:endParaRPr lang="en" dirty="0"/>
          </a:p>
          <a:p>
            <a:pPr marL="914400" lvl="1" indent="-228600">
              <a:spcBef>
                <a:spcPts val="0"/>
              </a:spcBef>
              <a:spcAft>
                <a:spcPts val="0"/>
              </a:spcAft>
              <a:buChar char="-"/>
            </a:pPr>
            <a:r>
              <a:rPr lang="en-GB" dirty="0"/>
              <a:t>for example </a:t>
            </a:r>
            <a:r>
              <a:rPr lang="en" dirty="0"/>
              <a:t>Bertrand du Guesclin</a:t>
            </a:r>
          </a:p>
          <a:p>
            <a:pPr marL="457200" lvl="0" indent="-228600">
              <a:spcBef>
                <a:spcPts val="0"/>
              </a:spcBef>
              <a:spcAft>
                <a:spcPts val="0"/>
              </a:spcAft>
              <a:buChar char="-"/>
            </a:pPr>
            <a:endParaRPr lang="en-GB" dirty="0"/>
          </a:p>
          <a:p>
            <a:pPr marL="457200" lvl="0" indent="-228600">
              <a:spcBef>
                <a:spcPts val="0"/>
              </a:spcBef>
              <a:spcAft>
                <a:spcPts val="0"/>
              </a:spcAft>
              <a:buChar char="-"/>
            </a:pPr>
            <a:r>
              <a:rPr lang="en-GB" dirty="0"/>
              <a:t>anti-Ottoman resistance in the Balkans </a:t>
            </a:r>
          </a:p>
          <a:p>
            <a:pPr marL="914400" lvl="1" indent="-228600">
              <a:spcBef>
                <a:spcPts val="0"/>
              </a:spcBef>
              <a:spcAft>
                <a:spcPts val="0"/>
              </a:spcAft>
              <a:buChar char="-"/>
            </a:pPr>
            <a:r>
              <a:rPr lang="en-GB" dirty="0"/>
              <a:t>for example </a:t>
            </a:r>
            <a:r>
              <a:rPr lang="en-GB" dirty="0" err="1"/>
              <a:t>Skandenberg</a:t>
            </a:r>
            <a:r>
              <a:rPr lang="en-GB" dirty="0"/>
              <a:t> of Albania (15th cent.)</a:t>
            </a:r>
          </a:p>
          <a:p>
            <a:pPr lvl="0">
              <a:spcBef>
                <a:spcPts val="0"/>
              </a:spcBef>
              <a:spcAft>
                <a:spcPts val="0"/>
              </a:spcAft>
              <a:buNone/>
            </a:pPr>
            <a:endParaRPr lang="en-GB" dirty="0"/>
          </a:p>
          <a:p>
            <a:pPr marL="457200" lvl="0" indent="-228600">
              <a:spcBef>
                <a:spcPts val="0"/>
              </a:spcBef>
              <a:spcAft>
                <a:spcPts val="0"/>
              </a:spcAft>
              <a:buChar char="-"/>
            </a:pPr>
            <a:r>
              <a:rPr lang="en-GB" dirty="0"/>
              <a:t>colonial wars</a:t>
            </a:r>
          </a:p>
          <a:p>
            <a:pPr marL="457200" lvl="0" indent="-228600">
              <a:spcBef>
                <a:spcPts val="0"/>
              </a:spcBef>
              <a:spcAft>
                <a:spcPts val="0"/>
              </a:spcAft>
              <a:buChar char="-"/>
            </a:pPr>
            <a:endParaRPr lang="en-GB" dirty="0"/>
          </a:p>
          <a:p>
            <a:pPr marL="457200" lvl="0" indent="-228600">
              <a:spcBef>
                <a:spcPts val="0"/>
              </a:spcBef>
              <a:spcAft>
                <a:spcPts val="0"/>
              </a:spcAft>
              <a:buChar char="-"/>
            </a:pPr>
            <a:r>
              <a:rPr lang="en-GB" dirty="0"/>
              <a:t>Robin Hood as guerrilla fighter?</a:t>
            </a:r>
          </a:p>
          <a:p>
            <a:pPr marL="749808" lvl="1" indent="-228600">
              <a:spcBef>
                <a:spcPts val="0"/>
              </a:spcBef>
              <a:spcAft>
                <a:spcPts val="0"/>
              </a:spcAft>
              <a:buChar char="-"/>
            </a:pPr>
            <a:r>
              <a:rPr lang="en-GB" dirty="0"/>
              <a:t>social rebellion and local resistance</a:t>
            </a:r>
          </a:p>
          <a:p>
            <a:pPr marL="749808" lvl="1" indent="-228600">
              <a:spcBef>
                <a:spcPts val="0"/>
              </a:spcBef>
              <a:spcAft>
                <a:spcPts val="0"/>
              </a:spcAft>
              <a:buChar char="-"/>
            </a:pPr>
            <a:endParaRPr lang="en-GB" dirty="0"/>
          </a:p>
          <a:p>
            <a:pPr marL="457200" indent="-228600">
              <a:spcBef>
                <a:spcPts val="0"/>
              </a:spcBef>
              <a:spcAft>
                <a:spcPts val="0"/>
              </a:spcAft>
              <a:buChar char="-"/>
            </a:pPr>
            <a:r>
              <a:rPr lang="en-GB" dirty="0"/>
              <a:t>Irish resistance 1594-1603</a:t>
            </a:r>
          </a:p>
          <a:p>
            <a:endParaRPr lang="en-GB" dirty="0"/>
          </a:p>
        </p:txBody>
      </p:sp>
      <p:pic>
        <p:nvPicPr>
          <p:cNvPr id="4" name="Shape 95">
            <a:extLst>
              <a:ext uri="{FF2B5EF4-FFF2-40B4-BE49-F238E27FC236}">
                <a16:creationId xmlns:a16="http://schemas.microsoft.com/office/drawing/2014/main" id="{81C1DFC8-B90E-4E37-9C1C-1775CAE6C5A6}"/>
              </a:ext>
            </a:extLst>
          </p:cNvPr>
          <p:cNvPicPr preferRelativeResize="0"/>
          <p:nvPr/>
        </p:nvPicPr>
        <p:blipFill>
          <a:blip r:embed="rId2">
            <a:alphaModFix/>
          </a:blip>
          <a:stretch>
            <a:fillRect/>
          </a:stretch>
        </p:blipFill>
        <p:spPr>
          <a:xfrm>
            <a:off x="0" y="-51305"/>
            <a:ext cx="5158854" cy="6858000"/>
          </a:xfrm>
          <a:prstGeom prst="rect">
            <a:avLst/>
          </a:prstGeom>
          <a:noFill/>
          <a:ln>
            <a:noFill/>
          </a:ln>
        </p:spPr>
      </p:pic>
    </p:spTree>
    <p:extLst>
      <p:ext uri="{BB962C8B-B14F-4D97-AF65-F5344CB8AC3E}">
        <p14:creationId xmlns:p14="http://schemas.microsoft.com/office/powerpoint/2010/main" val="182547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BBEAF-ADB5-43EC-A2D8-806FC341011A}"/>
              </a:ext>
            </a:extLst>
          </p:cNvPr>
          <p:cNvSpPr>
            <a:spLocks noGrp="1"/>
          </p:cNvSpPr>
          <p:nvPr>
            <p:ph idx="4294967295"/>
          </p:nvPr>
        </p:nvSpPr>
        <p:spPr>
          <a:xfrm>
            <a:off x="0" y="0"/>
            <a:ext cx="3048000" cy="6858000"/>
          </a:xfrm>
        </p:spPr>
        <p:txBody>
          <a:bodyPr>
            <a:normAutofit/>
          </a:bodyPr>
          <a:lstStyle/>
          <a:p>
            <a:r>
              <a:rPr lang="en-GB" sz="2400" dirty="0"/>
              <a:t>American War of Independence     (1775–1783)</a:t>
            </a:r>
          </a:p>
          <a:p>
            <a:endParaRPr lang="en-GB" sz="2400" dirty="0"/>
          </a:p>
          <a:p>
            <a:r>
              <a:rPr lang="en-GB" sz="2400" dirty="0"/>
              <a:t>almost perfect conditions for asymmetric warfare</a:t>
            </a:r>
          </a:p>
          <a:p>
            <a:endParaRPr lang="en-GB" sz="2400" dirty="0"/>
          </a:p>
          <a:p>
            <a:r>
              <a:rPr lang="en-GB" sz="2400" dirty="0"/>
              <a:t>attacks on supply routes, officers, etc.</a:t>
            </a:r>
          </a:p>
          <a:p>
            <a:endParaRPr lang="en-GB" sz="2400" dirty="0"/>
          </a:p>
          <a:p>
            <a:r>
              <a:rPr lang="en-GB" sz="2400" dirty="0"/>
              <a:t>war was eventually decided back in London due to lack of support</a:t>
            </a:r>
          </a:p>
        </p:txBody>
      </p:sp>
      <p:pic>
        <p:nvPicPr>
          <p:cNvPr id="4" name="Shape 113">
            <a:extLst>
              <a:ext uri="{FF2B5EF4-FFF2-40B4-BE49-F238E27FC236}">
                <a16:creationId xmlns:a16="http://schemas.microsoft.com/office/drawing/2014/main" id="{6CE3ABFB-2ACB-457A-B500-744EE5BD5D1C}"/>
              </a:ext>
            </a:extLst>
          </p:cNvPr>
          <p:cNvPicPr preferRelativeResize="0">
            <a:picLocks noChangeAspect="1"/>
          </p:cNvPicPr>
          <p:nvPr/>
        </p:nvPicPr>
        <p:blipFill>
          <a:blip r:embed="rId2">
            <a:alphaModFix/>
          </a:blip>
          <a:stretch>
            <a:fillRect/>
          </a:stretch>
        </p:blipFill>
        <p:spPr>
          <a:xfrm>
            <a:off x="3048000" y="0"/>
            <a:ext cx="9144000" cy="6858000"/>
          </a:xfrm>
          <a:prstGeom prst="rect">
            <a:avLst/>
          </a:prstGeom>
          <a:noFill/>
          <a:ln>
            <a:noFill/>
          </a:ln>
        </p:spPr>
      </p:pic>
    </p:spTree>
    <p:extLst>
      <p:ext uri="{BB962C8B-B14F-4D97-AF65-F5344CB8AC3E}">
        <p14:creationId xmlns:p14="http://schemas.microsoft.com/office/powerpoint/2010/main" val="185129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138C0-F19A-4B72-BFC0-EA090DADC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816" y="1238244"/>
            <a:ext cx="8596184" cy="5619755"/>
          </a:xfrm>
          <a:prstGeom prst="rect">
            <a:avLst/>
          </a:prstGeom>
        </p:spPr>
      </p:pic>
      <p:sp>
        <p:nvSpPr>
          <p:cNvPr id="5" name="Title 4">
            <a:extLst>
              <a:ext uri="{FF2B5EF4-FFF2-40B4-BE49-F238E27FC236}">
                <a16:creationId xmlns:a16="http://schemas.microsoft.com/office/drawing/2014/main" id="{B08B2922-3DFE-4546-B085-7DA6906439FB}"/>
              </a:ext>
            </a:extLst>
          </p:cNvPr>
          <p:cNvSpPr>
            <a:spLocks noGrp="1"/>
          </p:cNvSpPr>
          <p:nvPr>
            <p:ph type="title"/>
          </p:nvPr>
        </p:nvSpPr>
        <p:spPr>
          <a:xfrm>
            <a:off x="0" y="1"/>
            <a:ext cx="9934832" cy="856828"/>
          </a:xfrm>
        </p:spPr>
        <p:txBody>
          <a:bodyPr/>
          <a:lstStyle/>
          <a:p>
            <a:r>
              <a:rPr lang="en-US" dirty="0"/>
              <a:t>War in the Vendee (1793)</a:t>
            </a:r>
            <a:endParaRPr lang="cs-CZ" dirty="0"/>
          </a:p>
        </p:txBody>
      </p:sp>
      <p:sp>
        <p:nvSpPr>
          <p:cNvPr id="6" name="Content Placeholder 5">
            <a:extLst>
              <a:ext uri="{FF2B5EF4-FFF2-40B4-BE49-F238E27FC236}">
                <a16:creationId xmlns:a16="http://schemas.microsoft.com/office/drawing/2014/main" id="{6C1011B3-DBBF-4DA9-B2C2-E681C023F9E9}"/>
              </a:ext>
            </a:extLst>
          </p:cNvPr>
          <p:cNvSpPr>
            <a:spLocks noGrp="1"/>
          </p:cNvSpPr>
          <p:nvPr>
            <p:ph idx="1"/>
          </p:nvPr>
        </p:nvSpPr>
        <p:spPr>
          <a:xfrm>
            <a:off x="0" y="1754659"/>
            <a:ext cx="3595816" cy="5103339"/>
          </a:xfrm>
        </p:spPr>
        <p:txBody>
          <a:bodyPr>
            <a:normAutofit/>
          </a:bodyPr>
          <a:lstStyle/>
          <a:p>
            <a:r>
              <a:rPr lang="en-US" sz="2400" dirty="0"/>
              <a:t>- a counter-revolutionary insurgency</a:t>
            </a:r>
          </a:p>
          <a:p>
            <a:r>
              <a:rPr lang="en-US" sz="2400" dirty="0"/>
              <a:t>- caused primarily by new conscription laws</a:t>
            </a:r>
          </a:p>
          <a:p>
            <a:r>
              <a:rPr lang="en-US" sz="2400" dirty="0"/>
              <a:t>- poorly equipped guerillas</a:t>
            </a:r>
          </a:p>
          <a:p>
            <a:r>
              <a:rPr lang="en-US" sz="2400" dirty="0"/>
              <a:t>- great role of local terrain</a:t>
            </a:r>
          </a:p>
          <a:p>
            <a:r>
              <a:rPr lang="en-US" sz="2400" dirty="0"/>
              <a:t>- local support</a:t>
            </a:r>
          </a:p>
          <a:p>
            <a:endParaRPr lang="en-US" sz="2400" dirty="0"/>
          </a:p>
          <a:p>
            <a:endParaRPr lang="cs-CZ" sz="2400" dirty="0"/>
          </a:p>
        </p:txBody>
      </p:sp>
    </p:spTree>
    <p:extLst>
      <p:ext uri="{BB962C8B-B14F-4D97-AF65-F5344CB8AC3E}">
        <p14:creationId xmlns:p14="http://schemas.microsoft.com/office/powerpoint/2010/main" val="34150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10" y="1"/>
            <a:ext cx="8949445" cy="6857999"/>
          </a:xfrm>
          <a:prstGeom prst="rect">
            <a:avLst/>
          </a:prstGeom>
          <a:noFill/>
          <a:ln>
            <a:noFill/>
          </a:ln>
        </p:spPr>
      </p:pic>
      <p:sp>
        <p:nvSpPr>
          <p:cNvPr id="107" name="Shape 107"/>
          <p:cNvSpPr txBox="1"/>
          <p:nvPr/>
        </p:nvSpPr>
        <p:spPr>
          <a:xfrm>
            <a:off x="8986100" y="2"/>
            <a:ext cx="3205900" cy="6857998"/>
          </a:xfrm>
          <a:prstGeom prst="rect">
            <a:avLst/>
          </a:prstGeom>
          <a:noFill/>
          <a:ln>
            <a:noFill/>
          </a:ln>
        </p:spPr>
        <p:txBody>
          <a:bodyPr lIns="121900" tIns="121900" rIns="121900" bIns="121900" anchor="t" anchorCtr="0">
            <a:noAutofit/>
          </a:bodyPr>
          <a:lstStyle/>
          <a:p>
            <a:pPr defTabSz="1219170"/>
            <a:r>
              <a:rPr lang="en" sz="2000" b="1" kern="0" dirty="0">
                <a:solidFill>
                  <a:srgbClr val="F3F3F3"/>
                </a:solidFill>
                <a:latin typeface="Arial"/>
                <a:cs typeface="Arial"/>
                <a:sym typeface="Arial"/>
              </a:rPr>
              <a:t>Napoleon’</a:t>
            </a:r>
            <a:r>
              <a:rPr lang="en-GB" sz="2000" b="1" kern="0" dirty="0">
                <a:solidFill>
                  <a:srgbClr val="F3F3F3"/>
                </a:solidFill>
                <a:latin typeface="Arial"/>
                <a:cs typeface="Arial"/>
                <a:sym typeface="Arial"/>
              </a:rPr>
              <a:t>s</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Spanish </a:t>
            </a:r>
            <a:r>
              <a:rPr lang="en" sz="2000" b="1" kern="0" dirty="0">
                <a:solidFill>
                  <a:srgbClr val="F3F3F3"/>
                </a:solidFill>
                <a:latin typeface="Arial"/>
                <a:cs typeface="Arial"/>
                <a:sym typeface="Arial"/>
              </a:rPr>
              <a:t>“</a:t>
            </a:r>
            <a:r>
              <a:rPr lang="en-GB" sz="2000" b="1" kern="0" dirty="0">
                <a:solidFill>
                  <a:srgbClr val="F3F3F3"/>
                </a:solidFill>
                <a:latin typeface="Arial"/>
                <a:cs typeface="Arial"/>
                <a:sym typeface="Arial"/>
              </a:rPr>
              <a:t>ulcer</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that he wanted to </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liberate</a:t>
            </a:r>
            <a:r>
              <a:rPr lang="en" sz="2000" b="1" kern="0" dirty="0">
                <a:solidFill>
                  <a:srgbClr val="F3F3F3"/>
                </a:solidFill>
                <a:latin typeface="Arial"/>
                <a:cs typeface="Arial"/>
                <a:sym typeface="Arial"/>
              </a:rPr>
              <a:t>” a</a:t>
            </a:r>
            <a:r>
              <a:rPr lang="en-GB" sz="2000" b="1" kern="0" dirty="0" err="1">
                <a:solidFill>
                  <a:srgbClr val="F3F3F3"/>
                </a:solidFill>
                <a:latin typeface="Arial"/>
                <a:cs typeface="Arial"/>
                <a:sym typeface="Arial"/>
              </a:rPr>
              <a:t>nd</a:t>
            </a:r>
            <a:r>
              <a:rPr lang="en-GB" sz="2000" b="1" kern="0" dirty="0">
                <a:solidFill>
                  <a:srgbClr val="F3F3F3"/>
                </a:solidFill>
                <a:latin typeface="Arial"/>
                <a:cs typeface="Arial"/>
                <a:sym typeface="Arial"/>
              </a:rPr>
              <a:t> it might had cost him the war</a:t>
            </a:r>
            <a:r>
              <a:rPr lang="en" sz="2000" b="1" kern="0" dirty="0">
                <a:solidFill>
                  <a:srgbClr val="F3F3F3"/>
                </a:solidFill>
                <a:latin typeface="Arial"/>
                <a:cs typeface="Arial"/>
                <a:sym typeface="Arial"/>
              </a:rPr>
              <a:t> (1807-1814)</a:t>
            </a:r>
          </a:p>
          <a:p>
            <a:pPr defTabSz="1219170"/>
            <a:endParaRPr sz="1867" b="1" kern="0" dirty="0">
              <a:solidFill>
                <a:srgbClr val="F3F3F3"/>
              </a:solidFill>
              <a:latin typeface="Arial"/>
              <a:cs typeface="Arial"/>
              <a:sym typeface="Arial"/>
            </a:endParaRPr>
          </a:p>
          <a:p>
            <a:pPr defTabSz="1219170"/>
            <a:r>
              <a:rPr lang="en" sz="1100" i="1" kern="0" dirty="0">
                <a:solidFill>
                  <a:srgbClr val="F3F3F3"/>
                </a:solidFill>
                <a:latin typeface="Arial"/>
                <a:cs typeface="Arial"/>
                <a:sym typeface="Arial"/>
              </a:rPr>
              <a:t>"It is manifest that, though a great army may easily defeat or disperse another army, less or greater, yet it is not in a like degree formidable to a determined people, nor efficient in a like degree to subdue them, or to keep them in subjugation–much less if this people, like those of Spain in the present instance, be numerous, and, like them, inhabit a territory extensive and strong by nature. For a great army, and even several great armies, cannot accomplish this by marching about the country, unbroken, but each must split itself into many portions, and the several detachments become weak accordingly, not merely as they are small in size, but because the soldiery, acting thus, necessarily relinquish much of that part of their superiority, which lies in what may be called the engineer of war; and far more, because they lose, in proportion as they are broken, the power of profiting by the military skill of the Commanders, or by their own military habits. The experienced soldier is thus brought down nearer to the plain ground of the inexperienced, man to the level of man: and it is then, that the truly brave man rises, the man of good hopes and purposes; and superiority in moral brings with it superiority in physical power." </a:t>
            </a:r>
          </a:p>
          <a:p>
            <a:pPr defTabSz="1219170"/>
            <a:r>
              <a:rPr lang="en" sz="1100" i="1" kern="0" dirty="0">
                <a:solidFill>
                  <a:srgbClr val="F3F3F3"/>
                </a:solidFill>
                <a:latin typeface="Arial"/>
                <a:cs typeface="Arial"/>
                <a:sym typeface="Arial"/>
              </a:rPr>
              <a:t>	- William Wordsworth</a:t>
            </a:r>
          </a:p>
        </p:txBody>
      </p:sp>
    </p:spTree>
    <p:extLst>
      <p:ext uri="{BB962C8B-B14F-4D97-AF65-F5344CB8AC3E}">
        <p14:creationId xmlns:p14="http://schemas.microsoft.com/office/powerpoint/2010/main" val="289779844"/>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523</TotalTime>
  <Words>1060</Words>
  <Application>Microsoft Office PowerPoint</Application>
  <PresentationFormat>Widescreen</PresentationFormat>
  <Paragraphs>100</Paragraphs>
  <Slides>13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Old Standard TT</vt:lpstr>
      <vt:lpstr>Retrospektiva</vt:lpstr>
      <vt:lpstr>paperback</vt:lpstr>
      <vt:lpstr>History of  asymmetric warfare</vt:lpstr>
      <vt:lpstr>PowerPoint Presentation</vt:lpstr>
      <vt:lpstr>PowerPoint Presentation</vt:lpstr>
      <vt:lpstr>Long term perspective</vt:lpstr>
      <vt:lpstr>Oldest period</vt:lpstr>
      <vt:lpstr>Middle ages</vt:lpstr>
      <vt:lpstr>PowerPoint Presentation</vt:lpstr>
      <vt:lpstr>War in the Vendee (1793)</vt:lpstr>
      <vt:lpstr>PowerPoint Presentation</vt:lpstr>
      <vt:lpstr>Modern Era</vt:lpstr>
      <vt:lpstr>The Great War</vt:lpstr>
      <vt:lpstr>Further conflicts</vt:lpstr>
      <vt:lpstr>Videos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Warfare</dc:title>
  <dc:creator>171810</dc:creator>
  <cp:lastModifiedBy>Jakub Drmola</cp:lastModifiedBy>
  <cp:revision>44</cp:revision>
  <dcterms:created xsi:type="dcterms:W3CDTF">2017-10-24T09:43:32Z</dcterms:created>
  <dcterms:modified xsi:type="dcterms:W3CDTF">2023-10-04T09:57:47Z</dcterms:modified>
</cp:coreProperties>
</file>