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416" r:id="rId3"/>
    <p:sldId id="469" r:id="rId4"/>
    <p:sldId id="489" r:id="rId5"/>
    <p:sldId id="471" r:id="rId6"/>
    <p:sldId id="473" r:id="rId7"/>
    <p:sldId id="474" r:id="rId8"/>
    <p:sldId id="422" r:id="rId9"/>
    <p:sldId id="475" r:id="rId10"/>
    <p:sldId id="476" r:id="rId11"/>
    <p:sldId id="477" r:id="rId12"/>
    <p:sldId id="478" r:id="rId13"/>
    <p:sldId id="485" r:id="rId14"/>
    <p:sldId id="486" r:id="rId15"/>
    <p:sldId id="487" r:id="rId16"/>
    <p:sldId id="488" r:id="rId17"/>
    <p:sldId id="479" r:id="rId18"/>
    <p:sldId id="480" r:id="rId19"/>
    <p:sldId id="481" r:id="rId20"/>
    <p:sldId id="490" r:id="rId21"/>
    <p:sldId id="483" r:id="rId22"/>
    <p:sldId id="493" r:id="rId23"/>
    <p:sldId id="494" r:id="rId24"/>
    <p:sldId id="484" r:id="rId25"/>
  </p:sldIdLst>
  <p:sldSz cx="24384000" cy="13716000"/>
  <p:notesSz cx="6858000" cy="9144000"/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edrošová" initials="MB" lastIdx="1" clrIdx="0">
    <p:extLst>
      <p:ext uri="{19B8F6BF-5375-455C-9EA6-DF929625EA0E}">
        <p15:presenceInfo xmlns:p15="http://schemas.microsoft.com/office/powerpoint/2012/main" userId="S::386205@muni.cz::9526812f-2aec-44d9-8480-f1928714ca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872651"/>
    <a:srgbClr val="FFAA01"/>
    <a:srgbClr val="FFCC66"/>
    <a:srgbClr val="1C3C70"/>
    <a:srgbClr val="D1DEF3"/>
    <a:srgbClr val="336DCB"/>
    <a:srgbClr val="286A39"/>
    <a:srgbClr val="CF285E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424" autoAdjust="0"/>
  </p:normalViewPr>
  <p:slideViewPr>
    <p:cSldViewPr showGuides="1">
      <p:cViewPr varScale="1">
        <p:scale>
          <a:sx n="53" d="100"/>
          <a:sy n="53" d="100"/>
        </p:scale>
        <p:origin x="36" y="144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15"/>
    </p:cViewPr>
  </p:sorterViewPr>
  <p:notesViewPr>
    <p:cSldViewPr>
      <p:cViewPr varScale="1">
        <p:scale>
          <a:sx n="57" d="100"/>
          <a:sy n="57" d="100"/>
        </p:scale>
        <p:origin x="256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42DF6680-5C3E-D44D-B5F7-CD83A7367BB1}" type="datetimeFigureOut">
              <a:rPr lang="en-US" altLang="x-none"/>
              <a:pPr/>
              <a:t>9/19/2023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5AE6BB5D-973D-1449-80C8-3885C2A1F8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3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0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8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32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90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13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7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41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4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1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b="0" kern="1200" noProof="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4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3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200" kern="1200" dirty="0"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8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1122363" y="12111038"/>
            <a:ext cx="4156868" cy="838200"/>
            <a:chOff x="1122411" y="12110698"/>
            <a:chExt cx="4156173" cy="839173"/>
          </a:xfrm>
        </p:grpSpPr>
        <p:sp>
          <p:nvSpPr>
            <p:cNvPr id="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7"/>
              <a:ext cx="2212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124429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5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35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35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35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35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836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G_Title and Content">
    <p:bg>
      <p:bgPr>
        <a:gradFill flip="none" rotWithShape="1">
          <a:gsLst>
            <a:gs pos="0">
              <a:srgbClr val="555555"/>
            </a:gs>
            <a:gs pos="100000">
              <a:srgbClr val="3A3A3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1122363" y="12111038"/>
            <a:ext cx="5741044" cy="838200"/>
            <a:chOff x="1122411" y="12110698"/>
            <a:chExt cx="5740084" cy="839173"/>
          </a:xfrm>
        </p:grpSpPr>
        <p:sp>
          <p:nvSpPr>
            <p:cNvPr id="3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7"/>
              <a:ext cx="2212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solidFill>
                    <a:srgbClr val="BDBEBD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4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5708340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350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35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350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</a:t>
              </a:r>
              <a:r>
                <a:rPr lang="en-US" altLang="x-none" sz="3500" baseline="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 </a:t>
              </a:r>
              <a:r>
                <a:rPr lang="en-US" altLang="x-none" sz="350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by </a:t>
              </a:r>
              <a:r>
                <a:rPr lang="en-US" altLang="x-none" sz="3500" dirty="0" err="1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3500" dirty="0">
                <a:solidFill>
                  <a:schemeClr val="tx1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  <a:p>
              <a:pPr eaLnBrk="1">
                <a:defRPr/>
              </a:pPr>
              <a:endParaRPr lang="x-none" altLang="x-none" sz="3500" dirty="0">
                <a:solidFill>
                  <a:schemeClr val="tx1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5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8FE0CC44-A574-4A4A-B264-09CF436B596E}" type="slidenum">
              <a:rPr lang="x-none" altLang="x-none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0269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G_Title, Content, Photo">
    <p:bg>
      <p:bgPr>
        <a:gradFill flip="none" rotWithShape="1">
          <a:gsLst>
            <a:gs pos="0">
              <a:srgbClr val="555555"/>
            </a:gs>
            <a:gs pos="100000">
              <a:srgbClr val="3A3A3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/>
          </p:cNvGrpSpPr>
          <p:nvPr userDrawn="1"/>
        </p:nvGrpSpPr>
        <p:grpSpPr bwMode="auto">
          <a:xfrm>
            <a:off x="1122363" y="12111038"/>
            <a:ext cx="3796828" cy="838200"/>
            <a:chOff x="1122411" y="12110698"/>
            <a:chExt cx="3796193" cy="839173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7"/>
              <a:ext cx="2212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solidFill>
                    <a:srgbClr val="BDBEBD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19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3764449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350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35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350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</a:t>
              </a:r>
              <a:r>
                <a:rPr lang="en-US" altLang="x-none" sz="3500" baseline="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 </a:t>
              </a:r>
              <a:r>
                <a:rPr lang="en-US" altLang="x-none" sz="3500" dirty="0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by </a:t>
              </a:r>
              <a:r>
                <a:rPr lang="en-US" altLang="x-none" sz="3500" dirty="0" err="1">
                  <a:solidFill>
                    <a:schemeClr val="tx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3500" dirty="0">
                <a:solidFill>
                  <a:schemeClr val="tx1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68009" y="3401616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492109" y="3401616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616209" y="3401616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3740309" y="3401616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864408" y="3401616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8009" y="5417840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492109" y="5417840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1616209" y="5417840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740309" y="5417840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5864408" y="5417840"/>
            <a:ext cx="1655763" cy="16557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0" name="Rectangle 19"/>
          <p:cNvSpPr>
            <a:spLocks noGrp="1"/>
          </p:cNvSpPr>
          <p:nvPr userDrawn="1"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58CD580B-ED4F-1148-B48B-24C3761D60A0}" type="slidenum">
              <a:rPr lang="x-none" altLang="x-none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1325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bg">
    <p:bg>
      <p:bgPr>
        <a:solidFill>
          <a:srgbClr val="DAD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1122363" y="12111038"/>
            <a:ext cx="3868836" cy="838200"/>
            <a:chOff x="1122411" y="12110698"/>
            <a:chExt cx="3868189" cy="839173"/>
          </a:xfrm>
        </p:grpSpPr>
        <p:sp>
          <p:nvSpPr>
            <p:cNvPr id="3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7"/>
              <a:ext cx="2212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4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3836445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5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35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35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35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35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5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A90807D5-BFF1-D44B-83F4-5C5872830F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2024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648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1122363" y="12111038"/>
            <a:ext cx="4444900" cy="838200"/>
            <a:chOff x="1122411" y="12110698"/>
            <a:chExt cx="4444157" cy="839173"/>
          </a:xfrm>
        </p:grpSpPr>
        <p:sp>
          <p:nvSpPr>
            <p:cNvPr id="1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7"/>
              <a:ext cx="2212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1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412413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5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35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35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35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35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9502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46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zdroje.muni.cz/prehled/index.php?lang=en&amp;type=abeced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zdroje.muni.cz/prehled/index.php?lang=en&amp;type=abecedn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irtis.muni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5">
            <a:extLst>
              <a:ext uri="{FF2B5EF4-FFF2-40B4-BE49-F238E27FC236}">
                <a16:creationId xmlns:a16="http://schemas.microsoft.com/office/drawing/2014/main" id="{553CB47D-0E29-4102-92A3-6D31813F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972" y="431093"/>
            <a:ext cx="3061938" cy="28505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18A074B1-D547-492F-B04E-00676F4B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12101"/>
            <a:ext cx="5429456" cy="5054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2" name="Group 1"/>
          <p:cNvGrpSpPr/>
          <p:nvPr/>
        </p:nvGrpSpPr>
        <p:grpSpPr>
          <a:xfrm>
            <a:off x="9412946" y="4108047"/>
            <a:ext cx="13868285" cy="5811616"/>
            <a:chOff x="2184127" y="9501188"/>
            <a:chExt cx="11493540" cy="1784701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2217090" y="10293474"/>
              <a:ext cx="10804123" cy="9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cs-CZ" sz="4400" dirty="0" err="1">
                  <a:solidFill>
                    <a:schemeClr val="bg2"/>
                  </a:solidFill>
                </a:rPr>
                <a:t>Introduction</a:t>
              </a:r>
              <a:r>
                <a:rPr lang="cs-CZ" sz="4400" dirty="0">
                  <a:solidFill>
                    <a:schemeClr val="bg2"/>
                  </a:solidFill>
                </a:rPr>
                <a:t> and </a:t>
              </a:r>
              <a:r>
                <a:rPr lang="cs-CZ" sz="4400" dirty="0" err="1">
                  <a:solidFill>
                    <a:schemeClr val="bg2"/>
                  </a:solidFill>
                </a:rPr>
                <a:t>course</a:t>
              </a:r>
              <a:r>
                <a:rPr lang="cs-CZ" sz="4400" dirty="0">
                  <a:solidFill>
                    <a:schemeClr val="bg2"/>
                  </a:solidFill>
                </a:rPr>
                <a:t> </a:t>
              </a:r>
              <a:r>
                <a:rPr lang="cs-CZ" sz="4400" dirty="0" err="1">
                  <a:solidFill>
                    <a:schemeClr val="bg2"/>
                  </a:solidFill>
                </a:rPr>
                <a:t>organisation</a:t>
              </a:r>
              <a:endParaRPr lang="cs-CZ" sz="4400" dirty="0">
                <a:solidFill>
                  <a:schemeClr val="bg2"/>
                </a:solidFill>
              </a:endParaRPr>
            </a:p>
            <a:p>
              <a:pPr>
                <a:defRPr/>
              </a:pPr>
              <a:endParaRPr lang="cs-CZ" altLang="x-none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cs-CZ" altLang="x-none" sz="4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Marie Jaroň Bedrošová</a:t>
              </a:r>
              <a:br>
                <a:rPr lang="cs-CZ" altLang="x-none" sz="4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</a:br>
              <a:r>
                <a:rPr lang="cs-CZ" altLang="x-none" sz="4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marie.bedrosova@mail.muni.cz</a:t>
              </a:r>
              <a:br>
                <a:rPr lang="cs-CZ" altLang="x-none" sz="4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</a:br>
              <a:endParaRPr lang="en-US" altLang="x-none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endParaRPr>
            </a:p>
          </p:txBody>
        </p:sp>
        <p:sp>
          <p:nvSpPr>
            <p:cNvPr id="5" name="Text Box 3"/>
            <p:cNvSpPr txBox="1">
              <a:spLocks/>
            </p:cNvSpPr>
            <p:nvPr/>
          </p:nvSpPr>
          <p:spPr bwMode="auto">
            <a:xfrm>
              <a:off x="2184127" y="9501188"/>
              <a:ext cx="11493540" cy="932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sz="5400" dirty="0">
                  <a:solidFill>
                    <a:schemeClr val="bg2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ZURb1614</a:t>
              </a:r>
              <a:r>
                <a:rPr lang="cs-CZ" sz="5400" dirty="0">
                  <a:solidFill>
                    <a:schemeClr val="bg2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 / </a:t>
              </a:r>
              <a:r>
                <a:rPr lang="en-GB" sz="5400" dirty="0">
                  <a:solidFill>
                    <a:schemeClr val="bg2"/>
                  </a:solidFill>
                  <a:effectLst/>
                  <a:latin typeface="Poppins" panose="00000500000000000000" pitchFamily="2" charset="-18"/>
                  <a:ea typeface="Calibri" panose="020F0502020204030204" pitchFamily="34" charset="0"/>
                  <a:cs typeface="Poppins" panose="00000500000000000000" pitchFamily="2" charset="-18"/>
                </a:rPr>
                <a:t>CMA17</a:t>
              </a:r>
              <a:br>
                <a:rPr lang="cs-CZ" sz="5400" dirty="0">
                  <a:solidFill>
                    <a:schemeClr val="bg2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</a:br>
              <a:r>
                <a:rPr lang="en-US" sz="5400" b="1" dirty="0">
                  <a:solidFill>
                    <a:srgbClr val="0000DC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Current </a:t>
              </a:r>
              <a:r>
                <a:rPr lang="cs-CZ" sz="5400" b="1" dirty="0">
                  <a:solidFill>
                    <a:srgbClr val="0000DC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i</a:t>
              </a:r>
              <a:r>
                <a:rPr lang="en-US" sz="5400" b="1" dirty="0" err="1">
                  <a:solidFill>
                    <a:srgbClr val="0000DC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ssues</a:t>
              </a:r>
              <a:r>
                <a:rPr lang="en-US" sz="5400" b="1" dirty="0">
                  <a:solidFill>
                    <a:srgbClr val="0000DC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 in research of media and audiences</a:t>
              </a:r>
              <a:endParaRPr lang="x-none" altLang="x-none" sz="5400" b="1" dirty="0">
                <a:solidFill>
                  <a:srgbClr val="0000DC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-1075134" y="520700"/>
            <a:ext cx="8785225" cy="8785225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6" name="Group 5"/>
          <p:cNvGrpSpPr/>
          <p:nvPr/>
        </p:nvGrpSpPr>
        <p:grpSpPr>
          <a:xfrm>
            <a:off x="-4945063" y="-21162963"/>
            <a:ext cx="43360976" cy="54998938"/>
            <a:chOff x="-4945063" y="-21162963"/>
            <a:chExt cx="43360976" cy="54998938"/>
          </a:xfrm>
        </p:grpSpPr>
        <p:sp>
          <p:nvSpPr>
            <p:cNvPr id="10" name="Oval 9"/>
            <p:cNvSpPr/>
            <p:nvPr/>
          </p:nvSpPr>
          <p:spPr bwMode="auto">
            <a:xfrm>
              <a:off x="18456275" y="233363"/>
              <a:ext cx="16273463" cy="16273462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4945063" y="-21162963"/>
              <a:ext cx="43360976" cy="54998938"/>
              <a:chOff x="-4945063" y="-21162963"/>
              <a:chExt cx="43360976" cy="54998938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-4945063" y="-3151188"/>
                <a:ext cx="20018376" cy="2001837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1687175" y="-7094538"/>
                <a:ext cx="16275050" cy="1627505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5863888" y="2536825"/>
                <a:ext cx="16275050" cy="162750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752725" y="-21162963"/>
                <a:ext cx="24639588" cy="246395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3776325" y="9196388"/>
                <a:ext cx="24639588" cy="24639587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4308138" y="3287713"/>
                <a:ext cx="379412" cy="377825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8268950" y="8867775"/>
                <a:ext cx="377825" cy="37941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9824700" y="3384550"/>
                <a:ext cx="379413" cy="37941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</p:grpSp>
      <p:pic>
        <p:nvPicPr>
          <p:cNvPr id="28" name="Obrázek 27">
            <a:extLst>
              <a:ext uri="{FF2B5EF4-FFF2-40B4-BE49-F238E27FC236}">
                <a16:creationId xmlns:a16="http://schemas.microsoft.com/office/drawing/2014/main" id="{5475EA30-851B-4DFF-A695-2AEE446D5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76" y="233364"/>
            <a:ext cx="9036508" cy="9072562"/>
          </a:xfrm>
          <a:prstGeom prst="ellipse">
            <a:avLst/>
          </a:prstGeom>
        </p:spPr>
      </p:pic>
      <p:sp>
        <p:nvSpPr>
          <p:cNvPr id="29" name="Oval 18">
            <a:extLst>
              <a:ext uri="{FF2B5EF4-FFF2-40B4-BE49-F238E27FC236}">
                <a16:creationId xmlns:a16="http://schemas.microsoft.com/office/drawing/2014/main" id="{99F2FCED-C551-482A-B21F-BD03D708134B}"/>
              </a:ext>
            </a:extLst>
          </p:cNvPr>
          <p:cNvSpPr/>
          <p:nvPr/>
        </p:nvSpPr>
        <p:spPr bwMode="auto">
          <a:xfrm>
            <a:off x="3589340" y="9307787"/>
            <a:ext cx="7458075" cy="7456488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9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pic>
        <p:nvPicPr>
          <p:cNvPr id="17" name="Obrázek 16" descr="Obsah obrázku Grafika, snímek obrazovky, Písmo, design&#10;&#10;Popis byl vytvořen automaticky">
            <a:extLst>
              <a:ext uri="{FF2B5EF4-FFF2-40B4-BE49-F238E27FC236}">
                <a16:creationId xmlns:a16="http://schemas.microsoft.com/office/drawing/2014/main" id="{43C4367B-A16E-1E79-4640-1BC101B01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660" y="12223125"/>
            <a:ext cx="3116340" cy="14701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DDBAE6B-E967-4AE4-B4A8-672AC55B83A1}"/>
              </a:ext>
            </a:extLst>
          </p:cNvPr>
          <p:cNvSpPr txBox="1">
            <a:spLocks/>
          </p:cNvSpPr>
          <p:nvPr/>
        </p:nvSpPr>
        <p:spPr bwMode="auto">
          <a:xfrm>
            <a:off x="1117057" y="1543227"/>
            <a:ext cx="5592762" cy="31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spAutoFit/>
          </a:bodyPr>
          <a:lstStyle/>
          <a:p>
            <a:pPr eaLnBrk="1">
              <a:defRPr/>
            </a:pPr>
            <a:endParaRPr lang="x-none" altLang="x-none" sz="2400" i="1" dirty="0">
              <a:solidFill>
                <a:schemeClr val="accent1"/>
              </a:solidFill>
              <a:latin typeface="Dosis" charset="0"/>
              <a:ea typeface="Dosis" charset="0"/>
              <a:cs typeface="Dosis" charset="0"/>
              <a:sym typeface="Poppins SemiBold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689204" y="3445228"/>
            <a:ext cx="11487551" cy="1072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err="1">
                <a:solidFill>
                  <a:schemeClr val="bg2"/>
                </a:solidFill>
              </a:rPr>
              <a:t>What</a:t>
            </a:r>
            <a:r>
              <a:rPr lang="cs-CZ" sz="4800" dirty="0">
                <a:solidFill>
                  <a:schemeClr val="bg2"/>
                </a:solidFill>
              </a:rPr>
              <a:t> </a:t>
            </a:r>
            <a:r>
              <a:rPr lang="cs-CZ" sz="4800" dirty="0" err="1">
                <a:solidFill>
                  <a:schemeClr val="bg2"/>
                </a:solidFill>
              </a:rPr>
              <a:t>is</a:t>
            </a:r>
            <a:r>
              <a:rPr lang="cs-CZ" sz="4800" dirty="0">
                <a:solidFill>
                  <a:schemeClr val="bg2"/>
                </a:solidFill>
              </a:rPr>
              <a:t> </a:t>
            </a:r>
            <a:r>
              <a:rPr lang="cs-CZ" sz="4800" dirty="0" err="1">
                <a:solidFill>
                  <a:schemeClr val="bg2"/>
                </a:solidFill>
              </a:rPr>
              <a:t>popularisation</a:t>
            </a:r>
            <a:r>
              <a:rPr lang="cs-CZ" sz="4800" dirty="0">
                <a:solidFill>
                  <a:schemeClr val="bg2"/>
                </a:solidFill>
              </a:rPr>
              <a:t> text?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800" dirty="0" err="1">
                <a:solidFill>
                  <a:schemeClr val="bg2"/>
                </a:solidFill>
              </a:rPr>
              <a:t>What</a:t>
            </a:r>
            <a:r>
              <a:rPr lang="cs-CZ" sz="4800" dirty="0">
                <a:solidFill>
                  <a:schemeClr val="bg2"/>
                </a:solidFill>
              </a:rPr>
              <a:t> </a:t>
            </a:r>
            <a:r>
              <a:rPr lang="cs-CZ" sz="4800" dirty="0" err="1">
                <a:solidFill>
                  <a:schemeClr val="bg2"/>
                </a:solidFill>
              </a:rPr>
              <a:t>is</a:t>
            </a:r>
            <a:r>
              <a:rPr lang="cs-CZ" sz="4800" dirty="0">
                <a:solidFill>
                  <a:schemeClr val="bg2"/>
                </a:solidFill>
              </a:rPr>
              <a:t> </a:t>
            </a:r>
            <a:r>
              <a:rPr lang="cs-CZ" sz="4800" dirty="0" err="1">
                <a:solidFill>
                  <a:schemeClr val="bg2"/>
                </a:solidFill>
              </a:rPr>
              <a:t>the</a:t>
            </a:r>
            <a:r>
              <a:rPr lang="cs-CZ" sz="4800" dirty="0">
                <a:solidFill>
                  <a:schemeClr val="bg2"/>
                </a:solidFill>
              </a:rPr>
              <a:t> </a:t>
            </a:r>
            <a:r>
              <a:rPr lang="cs-CZ" sz="4800" dirty="0" err="1">
                <a:solidFill>
                  <a:schemeClr val="bg2"/>
                </a:solidFill>
              </a:rPr>
              <a:t>purpose</a:t>
            </a:r>
            <a:r>
              <a:rPr lang="cs-CZ" sz="4800" dirty="0">
                <a:solidFill>
                  <a:schemeClr val="bg2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800" b="1" dirty="0" err="1">
                <a:solidFill>
                  <a:srgbClr val="0000DC"/>
                </a:solidFill>
              </a:rPr>
              <a:t>Communicating</a:t>
            </a:r>
            <a:r>
              <a:rPr lang="cs-CZ" sz="4800" b="1" dirty="0">
                <a:solidFill>
                  <a:srgbClr val="0000DC"/>
                </a:solidFill>
              </a:rPr>
              <a:t> science to </a:t>
            </a:r>
            <a:r>
              <a:rPr lang="cs-CZ" sz="4800" b="1" dirty="0" err="1">
                <a:solidFill>
                  <a:srgbClr val="0000DC"/>
                </a:solidFill>
              </a:rPr>
              <a:t>the</a:t>
            </a:r>
            <a:r>
              <a:rPr lang="cs-CZ" sz="4800" b="1" dirty="0">
                <a:solidFill>
                  <a:srgbClr val="0000DC"/>
                </a:solidFill>
              </a:rPr>
              <a:t> public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000" dirty="0" err="1">
                <a:solidFill>
                  <a:schemeClr val="bg2"/>
                </a:solidFill>
              </a:rPr>
              <a:t>E.g</a:t>
            </a:r>
            <a:r>
              <a:rPr lang="cs-CZ" sz="4000" dirty="0">
                <a:solidFill>
                  <a:schemeClr val="bg2"/>
                </a:solidFill>
              </a:rPr>
              <a:t>., </a:t>
            </a:r>
            <a:r>
              <a:rPr lang="cs-CZ" sz="4000" dirty="0" err="1">
                <a:solidFill>
                  <a:schemeClr val="bg2"/>
                </a:solidFill>
              </a:rPr>
              <a:t>article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about</a:t>
            </a:r>
            <a:r>
              <a:rPr lang="cs-CZ" sz="4000" dirty="0">
                <a:solidFill>
                  <a:schemeClr val="bg2"/>
                </a:solidFill>
              </a:rPr>
              <a:t> a </a:t>
            </a:r>
            <a:r>
              <a:rPr lang="cs-CZ" sz="4000" dirty="0" err="1">
                <a:solidFill>
                  <a:schemeClr val="bg2"/>
                </a:solidFill>
              </a:rPr>
              <a:t>scientific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problem</a:t>
            </a:r>
            <a:r>
              <a:rPr lang="cs-CZ" sz="4000" dirty="0">
                <a:solidFill>
                  <a:schemeClr val="bg2"/>
                </a:solidFill>
              </a:rPr>
              <a:t> in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media; blog post </a:t>
            </a:r>
            <a:r>
              <a:rPr lang="cs-CZ" sz="4000" dirty="0" err="1">
                <a:solidFill>
                  <a:schemeClr val="bg2"/>
                </a:solidFill>
              </a:rPr>
              <a:t>for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public </a:t>
            </a:r>
            <a:r>
              <a:rPr lang="cs-CZ" sz="4000" dirty="0" err="1">
                <a:solidFill>
                  <a:schemeClr val="bg2"/>
                </a:solidFill>
              </a:rPr>
              <a:t>about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new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research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findings</a:t>
            </a:r>
            <a:r>
              <a:rPr lang="cs-CZ" sz="4000" dirty="0">
                <a:solidFill>
                  <a:schemeClr val="bg2"/>
                </a:solidFill>
              </a:rPr>
              <a:t>; 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4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689204" y="3445228"/>
            <a:ext cx="11487551" cy="1083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 err="1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Topic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topic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of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popularisation</a:t>
            </a:r>
            <a:r>
              <a:rPr lang="cs-CZ" sz="4000" dirty="0">
                <a:solidFill>
                  <a:schemeClr val="bg2"/>
                </a:solidFill>
              </a:rPr>
              <a:t> text </a:t>
            </a:r>
            <a:r>
              <a:rPr lang="cs-CZ" sz="4000" dirty="0" err="1">
                <a:solidFill>
                  <a:schemeClr val="bg2"/>
                </a:solidFill>
              </a:rPr>
              <a:t>must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be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related</a:t>
            </a:r>
            <a:r>
              <a:rPr lang="cs-CZ" sz="4000" dirty="0">
                <a:solidFill>
                  <a:schemeClr val="bg2"/>
                </a:solidFill>
              </a:rPr>
              <a:t> to </a:t>
            </a:r>
            <a:r>
              <a:rPr lang="cs-CZ" sz="4000" dirty="0" err="1">
                <a:solidFill>
                  <a:schemeClr val="bg2"/>
                </a:solidFill>
              </a:rPr>
              <a:t>some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topic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taught</a:t>
            </a:r>
            <a:r>
              <a:rPr lang="cs-CZ" sz="4000" dirty="0">
                <a:solidFill>
                  <a:schemeClr val="bg2"/>
                </a:solidFill>
              </a:rPr>
              <a:t> in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course</a:t>
            </a:r>
            <a:endParaRPr lang="cs-CZ" sz="4000" dirty="0">
              <a:solidFill>
                <a:schemeClr val="bg2"/>
              </a:solidFill>
            </a:endParaRPr>
          </a:p>
          <a:p>
            <a:endParaRPr lang="cs-CZ" sz="4000" dirty="0">
              <a:solidFill>
                <a:schemeClr val="bg2"/>
              </a:solidFill>
            </a:endParaRPr>
          </a:p>
          <a:p>
            <a:r>
              <a:rPr lang="cs-CZ" sz="4000" dirty="0">
                <a:solidFill>
                  <a:schemeClr val="bg2"/>
                </a:solidFill>
              </a:rPr>
              <a:t>But </a:t>
            </a:r>
            <a:r>
              <a:rPr lang="cs-CZ" sz="4000" dirty="0" err="1">
                <a:solidFill>
                  <a:schemeClr val="bg2"/>
                </a:solidFill>
              </a:rPr>
              <a:t>it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must</a:t>
            </a:r>
            <a:r>
              <a:rPr lang="cs-CZ" sz="4000" dirty="0">
                <a:solidFill>
                  <a:schemeClr val="bg2"/>
                </a:solidFill>
              </a:rPr>
              <a:t> not just copy </a:t>
            </a:r>
            <a:r>
              <a:rPr lang="cs-CZ" sz="4000" dirty="0" err="1">
                <a:solidFill>
                  <a:schemeClr val="bg2"/>
                </a:solidFill>
              </a:rPr>
              <a:t>something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that</a:t>
            </a:r>
            <a:r>
              <a:rPr lang="cs-CZ" sz="4000" dirty="0">
                <a:solidFill>
                  <a:schemeClr val="bg2"/>
                </a:solidFill>
              </a:rPr>
              <a:t> has </a:t>
            </a:r>
            <a:r>
              <a:rPr lang="cs-CZ" sz="4000" dirty="0" err="1">
                <a:solidFill>
                  <a:schemeClr val="bg2"/>
                </a:solidFill>
              </a:rPr>
              <a:t>already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been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presented</a:t>
            </a:r>
            <a:r>
              <a:rPr lang="cs-CZ" sz="4000" dirty="0">
                <a:solidFill>
                  <a:schemeClr val="bg2"/>
                </a:solidFill>
              </a:rPr>
              <a:t> in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course</a:t>
            </a:r>
            <a:r>
              <a:rPr lang="cs-CZ" sz="4000" dirty="0">
                <a:solidFill>
                  <a:schemeClr val="bg2"/>
                </a:solidFill>
              </a:rPr>
              <a:t> (</a:t>
            </a:r>
            <a:r>
              <a:rPr lang="cs-CZ" sz="4000" dirty="0" err="1">
                <a:solidFill>
                  <a:schemeClr val="bg2"/>
                </a:solidFill>
              </a:rPr>
              <a:t>i.e</a:t>
            </a:r>
            <a:r>
              <a:rPr lang="cs-CZ" sz="4000" dirty="0">
                <a:solidFill>
                  <a:schemeClr val="bg2"/>
                </a:solidFill>
              </a:rPr>
              <a:t>., </a:t>
            </a:r>
            <a:r>
              <a:rPr lang="cs-CZ" sz="4000" dirty="0" err="1">
                <a:solidFill>
                  <a:schemeClr val="bg2"/>
                </a:solidFill>
              </a:rPr>
              <a:t>find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new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academic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texts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about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topic</a:t>
            </a:r>
            <a:r>
              <a:rPr lang="cs-CZ" sz="4000" dirty="0">
                <a:solidFill>
                  <a:schemeClr val="bg2"/>
                </a:solidFill>
              </a:rPr>
              <a:t>)</a:t>
            </a:r>
          </a:p>
          <a:p>
            <a:endParaRPr lang="cs-CZ" sz="4000" dirty="0">
              <a:solidFill>
                <a:schemeClr val="bg2"/>
              </a:solidFill>
            </a:endParaRPr>
          </a:p>
          <a:p>
            <a:r>
              <a:rPr lang="cs-CZ" sz="4000" dirty="0" err="1">
                <a:solidFill>
                  <a:schemeClr val="bg2"/>
                </a:solidFill>
              </a:rPr>
              <a:t>If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you</a:t>
            </a:r>
            <a:r>
              <a:rPr lang="cs-CZ" sz="4000" dirty="0">
                <a:solidFill>
                  <a:schemeClr val="bg2"/>
                </a:solidFill>
              </a:rPr>
              <a:t> are </a:t>
            </a:r>
            <a:r>
              <a:rPr lang="cs-CZ" sz="4000" dirty="0" err="1">
                <a:solidFill>
                  <a:schemeClr val="bg2"/>
                </a:solidFill>
              </a:rPr>
              <a:t>unsure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about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suitability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of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topic</a:t>
            </a:r>
            <a:r>
              <a:rPr lang="cs-CZ" sz="4000" dirty="0">
                <a:solidFill>
                  <a:schemeClr val="bg2"/>
                </a:solidFill>
              </a:rPr>
              <a:t>, </a:t>
            </a:r>
            <a:r>
              <a:rPr lang="cs-CZ" sz="4000" dirty="0" err="1">
                <a:solidFill>
                  <a:schemeClr val="bg2"/>
                </a:solidFill>
              </a:rPr>
              <a:t>please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consult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it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with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teacher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of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the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relevant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lecture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or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with</a:t>
            </a:r>
            <a:r>
              <a:rPr lang="cs-CZ" sz="4000" dirty="0">
                <a:solidFill>
                  <a:schemeClr val="bg2"/>
                </a:solidFill>
              </a:rPr>
              <a:t> Marie Jaroň Bedrošová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2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695078"/>
            <a:ext cx="11487551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 sources to use?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Academic 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5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695078"/>
            <a:ext cx="11487551" cy="711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 sources to use?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Academic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Peer reviewed journal papers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Academic books and chapters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695078"/>
            <a:ext cx="11487551" cy="800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 sources to use?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Academic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Peer reviewed journal papers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Academic books and chapters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Where to find them?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6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695078"/>
            <a:ext cx="11487551" cy="1349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 sources to use?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Academic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Peer reviewed journal papers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Academic books and chapters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Where to find them?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Databases of scientific articles: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Google Scholar </a:t>
            </a:r>
            <a:r>
              <a:rPr lang="en-US" sz="4000" dirty="0">
                <a:solidFill>
                  <a:srgbClr val="1C3C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</a:t>
            </a:r>
            <a:r>
              <a:rPr lang="cs-CZ" sz="4000" dirty="0">
                <a:solidFill>
                  <a:srgbClr val="1C3C70"/>
                </a:solidFill>
              </a:rPr>
              <a:t> </a:t>
            </a:r>
            <a:endParaRPr lang="en-US" sz="4000" dirty="0">
              <a:solidFill>
                <a:srgbClr val="1C3C70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MUNI electronic sources </a:t>
            </a:r>
            <a:r>
              <a:rPr lang="en-US" sz="4000" dirty="0">
                <a:solidFill>
                  <a:srgbClr val="1C3C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https://ezdroje.muni.cz/prehled/index.php?lang=en&amp;type=abecedne</a:t>
            </a:r>
            <a:r>
              <a:rPr lang="cs-CZ" sz="4000" dirty="0">
                <a:solidFill>
                  <a:srgbClr val="1C3C70"/>
                </a:solidFill>
              </a:rPr>
              <a:t> </a:t>
            </a:r>
            <a:endParaRPr lang="en-US" sz="4000" dirty="0">
              <a:solidFill>
                <a:srgbClr val="1C3C70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E.g., EBSCO (database with social scientific articles and chapters)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4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695078"/>
            <a:ext cx="11487551" cy="1453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 sources to use?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Academic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Peer reviewed journal papers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Academic books and chapters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Where to find them?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Databases of scientific articles: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Google Scholar </a:t>
            </a:r>
            <a:r>
              <a:rPr lang="en-US" sz="4000" dirty="0">
                <a:solidFill>
                  <a:srgbClr val="1C3C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</a:t>
            </a:r>
            <a:r>
              <a:rPr lang="cs-CZ" sz="4000" dirty="0">
                <a:solidFill>
                  <a:srgbClr val="1C3C70"/>
                </a:solidFill>
              </a:rPr>
              <a:t> </a:t>
            </a:r>
            <a:endParaRPr lang="en-US" sz="4000" dirty="0">
              <a:solidFill>
                <a:srgbClr val="1C3C70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MUNI electronic sources </a:t>
            </a:r>
            <a:r>
              <a:rPr lang="en-US" sz="4000" dirty="0">
                <a:solidFill>
                  <a:srgbClr val="1C3C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https://ezdroje.muni.cz/prehled/index.php?lang=en&amp;type=abecedne</a:t>
            </a:r>
            <a:r>
              <a:rPr lang="cs-CZ" sz="4000" dirty="0">
                <a:solidFill>
                  <a:srgbClr val="1C3C70"/>
                </a:solidFill>
              </a:rPr>
              <a:t> </a:t>
            </a:r>
            <a:endParaRPr lang="en-US" sz="4000" dirty="0">
              <a:solidFill>
                <a:srgbClr val="1C3C70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E.g., EBSCO (database with social scientific articles and chapters)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000" b="1" dirty="0">
                <a:solidFill>
                  <a:srgbClr val="872651"/>
                </a:solidFill>
              </a:rPr>
              <a:t>Use </a:t>
            </a:r>
            <a:r>
              <a:rPr lang="cs-CZ" sz="4000" b="1" dirty="0" err="1">
                <a:solidFill>
                  <a:srgbClr val="872651"/>
                </a:solidFill>
              </a:rPr>
              <a:t>at</a:t>
            </a:r>
            <a:r>
              <a:rPr lang="cs-CZ" sz="4000" b="1" dirty="0">
                <a:solidFill>
                  <a:srgbClr val="872651"/>
                </a:solidFill>
              </a:rPr>
              <a:t> least 2 </a:t>
            </a:r>
            <a:r>
              <a:rPr lang="cs-CZ" sz="4000" b="1" dirty="0" err="1">
                <a:solidFill>
                  <a:srgbClr val="872651"/>
                </a:solidFill>
              </a:rPr>
              <a:t>academic</a:t>
            </a:r>
            <a:r>
              <a:rPr lang="cs-CZ" sz="4000" b="1" dirty="0">
                <a:solidFill>
                  <a:srgbClr val="872651"/>
                </a:solidFill>
              </a:rPr>
              <a:t> </a:t>
            </a:r>
            <a:r>
              <a:rPr lang="cs-CZ" sz="4000" b="1" dirty="0" err="1">
                <a:solidFill>
                  <a:srgbClr val="872651"/>
                </a:solidFill>
              </a:rPr>
              <a:t>sources</a:t>
            </a:r>
            <a:endParaRPr lang="cs-CZ" sz="4000" b="1" dirty="0">
              <a:solidFill>
                <a:srgbClr val="87265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2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23281" y="2583268"/>
            <a:ext cx="11487551" cy="838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 is not a good source?</a:t>
            </a:r>
            <a:endParaRPr lang="cs-CZ" sz="5400" b="1" dirty="0">
              <a:solidFill>
                <a:srgbClr val="0000DC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Non-academic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Not peer-reviewed articles and chapters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Bachelor and master theses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Blogs, comments, news articles, …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You can use such sources as illustrative examples but they should not make the core of your text</a:t>
            </a: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7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2" y="12003495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44513" y="2919181"/>
            <a:ext cx="11487551" cy="7345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How to write a </a:t>
            </a:r>
            <a:r>
              <a:rPr lang="en-US" sz="5400" b="1" dirty="0" err="1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popularisation</a:t>
            </a:r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text?</a:t>
            </a:r>
            <a:endParaRPr lang="cs-CZ" sz="40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b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Choose a topic that is relevant and interesting to the public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Think about where you would like to publish your </a:t>
            </a:r>
            <a:r>
              <a:rPr lang="en-US" sz="4000" dirty="0" err="1">
                <a:solidFill>
                  <a:schemeClr val="bg2"/>
                </a:solidFill>
              </a:rPr>
              <a:t>popularisation</a:t>
            </a:r>
            <a:r>
              <a:rPr lang="en-US" sz="4000" dirty="0">
                <a:solidFill>
                  <a:schemeClr val="bg2"/>
                </a:solidFill>
              </a:rPr>
              <a:t> and for which audience (e.g., wide public, parents of young children) – keep them in mind when writing your text</a:t>
            </a:r>
          </a:p>
        </p:txBody>
      </p:sp>
    </p:spTree>
    <p:extLst>
      <p:ext uri="{BB962C8B-B14F-4D97-AF65-F5344CB8AC3E}">
        <p14:creationId xmlns:p14="http://schemas.microsoft.com/office/powerpoint/2010/main" val="183660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756613"/>
            <a:ext cx="11487551" cy="1394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How to write a </a:t>
            </a:r>
            <a:r>
              <a:rPr lang="en-US" sz="5400" b="1" dirty="0" err="1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popularisation</a:t>
            </a:r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text?</a:t>
            </a:r>
            <a:endParaRPr lang="cs-CZ" sz="40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Lay-understandable language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Explain and </a:t>
            </a:r>
            <a:r>
              <a:rPr lang="en-US" sz="4000" dirty="0" err="1">
                <a:solidFill>
                  <a:schemeClr val="bg2"/>
                </a:solidFill>
              </a:rPr>
              <a:t>decribe</a:t>
            </a:r>
            <a:r>
              <a:rPr lang="en-US" sz="4000" dirty="0">
                <a:solidFill>
                  <a:schemeClr val="bg2"/>
                </a:solidFill>
              </a:rPr>
              <a:t> all terminology and concepts in an understandable language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Do not unnecessarily use academic and technical terms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B</a:t>
            </a:r>
            <a:r>
              <a:rPr lang="cs-CZ" sz="4000" dirty="0" err="1">
                <a:solidFill>
                  <a:schemeClr val="bg2"/>
                </a:solidFill>
              </a:rPr>
              <a:t>ut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do not </a:t>
            </a:r>
            <a:r>
              <a:rPr lang="cs-CZ" sz="4000" dirty="0">
                <a:solidFill>
                  <a:schemeClr val="bg2"/>
                </a:solidFill>
              </a:rPr>
              <a:t>„</a:t>
            </a:r>
            <a:r>
              <a:rPr lang="en-US" sz="4000" dirty="0" err="1">
                <a:solidFill>
                  <a:schemeClr val="bg2"/>
                </a:solidFill>
              </a:rPr>
              <a:t>sensationalise</a:t>
            </a:r>
            <a:r>
              <a:rPr lang="cs-CZ" sz="4000" dirty="0">
                <a:solidFill>
                  <a:schemeClr val="bg2"/>
                </a:solidFill>
              </a:rPr>
              <a:t>“</a:t>
            </a:r>
            <a:r>
              <a:rPr lang="en-US" sz="4000" dirty="0">
                <a:solidFill>
                  <a:schemeClr val="bg2"/>
                </a:solidFill>
              </a:rPr>
              <a:t> or „</a:t>
            </a:r>
            <a:r>
              <a:rPr lang="en-US" sz="4000" dirty="0" err="1">
                <a:solidFill>
                  <a:schemeClr val="bg2"/>
                </a:solidFill>
              </a:rPr>
              <a:t>tabloidise</a:t>
            </a:r>
            <a:r>
              <a:rPr lang="en-US" sz="4000" dirty="0">
                <a:solidFill>
                  <a:schemeClr val="bg2"/>
                </a:solidFill>
              </a:rPr>
              <a:t>“ the topic – keep to the scientific facts, be clear and do not exaggerate or create media panic out of nothing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800" dirty="0">
              <a:solidFill>
                <a:schemeClr val="bg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8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252ECD45-FE0F-4174-8118-D042BCFA2728}"/>
              </a:ext>
            </a:extLst>
          </p:cNvPr>
          <p:cNvGrpSpPr/>
          <p:nvPr/>
        </p:nvGrpSpPr>
        <p:grpSpPr>
          <a:xfrm>
            <a:off x="11210929" y="1818794"/>
            <a:ext cx="13762032" cy="8269803"/>
            <a:chOff x="13112750" y="3216275"/>
            <a:chExt cx="9432925" cy="8269803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34D37BAE-382E-4567-B24D-2A80ED8B135A}"/>
                </a:ext>
              </a:extLst>
            </p:cNvPr>
            <p:cNvSpPr/>
            <p:nvPr/>
          </p:nvSpPr>
          <p:spPr>
            <a:xfrm>
              <a:off x="13112751" y="4554629"/>
              <a:ext cx="7769188" cy="6931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S</a:t>
              </a:r>
              <a:r>
                <a:rPr lang="en-US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eries of lectures and discussions</a:t>
              </a:r>
              <a:r>
                <a:rPr lang="cs-CZ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about selected topics in the current research of media and media audiences</a:t>
              </a:r>
            </a:p>
            <a:p>
              <a:endParaRPr lang="cs-CZ" sz="4400" b="0" i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en-US" sz="4400" b="0" i="0" u="none" strike="noStrike">
                  <a:solidFill>
                    <a:srgbClr val="1C3C70"/>
                  </a:solidFill>
                  <a:effectLst/>
                  <a:latin typeface="Open Sans" panose="020B06060305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Department of Media Studies and Journalism</a:t>
              </a:r>
              <a:endParaRPr lang="cs-CZ" sz="4400" b="0" i="0" u="none" strike="noStrike">
                <a:solidFill>
                  <a:srgbClr val="1C3C70"/>
                </a:solidFill>
                <a:effectLst/>
                <a:latin typeface="Open Sans" panose="020B0606030504020204" pitchFamily="34" charset="0"/>
              </a:endParaRPr>
            </a:p>
            <a:p>
              <a:endParaRPr lang="cs-CZ" sz="4400" b="0" i="0" u="none" strike="noStrike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en-US" sz="4400" b="0" i="0" u="none" strike="noStrike">
                  <a:solidFill>
                    <a:srgbClr val="1C3C70"/>
                  </a:solidFill>
                  <a:effectLst/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Interdisciplinary Research Team on Internet and Society (IRTIS)</a:t>
              </a:r>
              <a:endParaRPr lang="cs-CZ" sz="4400">
                <a:solidFill>
                  <a:srgbClr val="1C3C70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A25831B-DC5F-4575-946A-174D5399D4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112750" y="3216275"/>
              <a:ext cx="94329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cs-CZ" sz="5400" b="1" dirty="0" err="1">
                  <a:solidFill>
                    <a:srgbClr val="0000DC"/>
                  </a:solidFill>
                </a:rPr>
                <a:t>What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is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the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course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about</a:t>
              </a:r>
              <a:r>
                <a:rPr lang="cs-CZ" sz="5400" b="1" dirty="0">
                  <a:solidFill>
                    <a:srgbClr val="0000DC"/>
                  </a:solidFill>
                </a:rPr>
                <a:t>?</a:t>
              </a:r>
              <a:endParaRPr lang="x-none" altLang="x-none" sz="5400" b="1" dirty="0">
                <a:solidFill>
                  <a:srgbClr val="0000DC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pic>
        <p:nvPicPr>
          <p:cNvPr id="32" name="Grafický objekt 31" descr="Připojení se souvislou výplní">
            <a:extLst>
              <a:ext uri="{FF2B5EF4-FFF2-40B4-BE49-F238E27FC236}">
                <a16:creationId xmlns:a16="http://schemas.microsoft.com/office/drawing/2014/main" id="{422AF10E-6A14-4478-B831-2CB121F6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3486" y="4264739"/>
            <a:ext cx="5410279" cy="54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37821" y="756613"/>
            <a:ext cx="11487551" cy="1083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How to write a </a:t>
            </a:r>
            <a:r>
              <a:rPr lang="en-US" sz="5400" b="1" dirty="0" err="1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popularisation</a:t>
            </a:r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text?</a:t>
            </a:r>
            <a:endParaRPr lang="cs-CZ" sz="40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Even in </a:t>
            </a:r>
            <a:r>
              <a:rPr lang="en-US" sz="4000" dirty="0" err="1">
                <a:solidFill>
                  <a:schemeClr val="bg2"/>
                </a:solidFill>
              </a:rPr>
              <a:t>popularisation</a:t>
            </a:r>
            <a:r>
              <a:rPr lang="en-US" sz="4000" dirty="0">
                <a:solidFill>
                  <a:schemeClr val="bg2"/>
                </a:solidFill>
              </a:rPr>
              <a:t> texts, </a:t>
            </a:r>
            <a:r>
              <a:rPr lang="en-US" sz="4000" b="1" dirty="0">
                <a:solidFill>
                  <a:srgbClr val="872651"/>
                </a:solidFill>
              </a:rPr>
              <a:t>use references</a:t>
            </a:r>
            <a:r>
              <a:rPr lang="en-US" sz="4000" dirty="0">
                <a:solidFill>
                  <a:schemeClr val="bg2"/>
                </a:solidFill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4000" b="1" dirty="0">
              <a:solidFill>
                <a:srgbClr val="87265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000" dirty="0" err="1">
                <a:solidFill>
                  <a:schemeClr val="bg2"/>
                </a:solidFill>
              </a:rPr>
              <a:t>Be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aware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dirty="0" err="1">
                <a:solidFill>
                  <a:schemeClr val="bg2"/>
                </a:solidFill>
              </a:rPr>
              <a:t>of</a:t>
            </a:r>
            <a:r>
              <a:rPr lang="cs-CZ" sz="4000" dirty="0">
                <a:solidFill>
                  <a:schemeClr val="bg2"/>
                </a:solidFill>
              </a:rPr>
              <a:t> </a:t>
            </a:r>
            <a:r>
              <a:rPr lang="cs-CZ" sz="4000" b="1" dirty="0" err="1">
                <a:solidFill>
                  <a:srgbClr val="872651"/>
                </a:solidFill>
              </a:rPr>
              <a:t>plagiarism</a:t>
            </a:r>
            <a:r>
              <a:rPr lang="cs-CZ" sz="4000" dirty="0">
                <a:solidFill>
                  <a:schemeClr val="bg2"/>
                </a:solidFill>
              </a:rPr>
              <a:t> (and </a:t>
            </a:r>
            <a:r>
              <a:rPr lang="cs-CZ" sz="4000" dirty="0" err="1">
                <a:solidFill>
                  <a:schemeClr val="bg2"/>
                </a:solidFill>
              </a:rPr>
              <a:t>self-plagiarism</a:t>
            </a:r>
            <a:r>
              <a:rPr lang="cs-CZ" sz="4000" dirty="0">
                <a:solidFill>
                  <a:schemeClr val="bg2"/>
                </a:solidFill>
              </a:rPr>
              <a:t>)</a:t>
            </a:r>
            <a:endParaRPr lang="en-US" sz="4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800" dirty="0">
                <a:solidFill>
                  <a:schemeClr val="bg2"/>
                </a:solidFill>
              </a:rPr>
              <a:t>		</a:t>
            </a:r>
            <a:r>
              <a:rPr lang="cs-CZ" sz="3200" dirty="0">
                <a:solidFill>
                  <a:srgbClr val="0000DC"/>
                </a:solidFill>
              </a:rPr>
              <a:t>„</a:t>
            </a:r>
            <a:r>
              <a:rPr lang="cs-CZ" sz="3200" dirty="0" err="1">
                <a:solidFill>
                  <a:srgbClr val="0000DC"/>
                </a:solidFill>
              </a:rPr>
              <a:t>How</a:t>
            </a:r>
            <a:r>
              <a:rPr lang="cs-CZ" sz="3200" dirty="0">
                <a:solidFill>
                  <a:srgbClr val="0000DC"/>
                </a:solidFill>
              </a:rPr>
              <a:t> to </a:t>
            </a:r>
            <a:r>
              <a:rPr lang="cs-CZ" sz="3200" dirty="0" err="1">
                <a:solidFill>
                  <a:srgbClr val="0000DC"/>
                </a:solidFill>
              </a:rPr>
              <a:t>avoid</a:t>
            </a:r>
            <a:r>
              <a:rPr lang="cs-CZ" sz="3200" dirty="0">
                <a:solidFill>
                  <a:srgbClr val="0000DC"/>
                </a:solidFill>
              </a:rPr>
              <a:t> </a:t>
            </a:r>
            <a:r>
              <a:rPr lang="cs-CZ" sz="3200" dirty="0" err="1">
                <a:solidFill>
                  <a:srgbClr val="0000DC"/>
                </a:solidFill>
              </a:rPr>
              <a:t>plagiarism</a:t>
            </a:r>
            <a:r>
              <a:rPr lang="cs-CZ" sz="3200" dirty="0">
                <a:solidFill>
                  <a:srgbClr val="0000DC"/>
                </a:solidFill>
              </a:rPr>
              <a:t>: Student handbook“ </a:t>
            </a:r>
            <a:r>
              <a:rPr lang="cs-CZ" sz="3200" dirty="0">
                <a:solidFill>
                  <a:schemeClr val="bg2"/>
                </a:solidFill>
              </a:rPr>
              <a:t>		(</a:t>
            </a:r>
            <a:r>
              <a:rPr lang="cs-CZ" sz="3200" dirty="0" err="1">
                <a:solidFill>
                  <a:schemeClr val="bg2"/>
                </a:solidFill>
              </a:rPr>
              <a:t>Foltýnek</a:t>
            </a:r>
            <a:r>
              <a:rPr lang="cs-CZ" sz="3200" dirty="0">
                <a:solidFill>
                  <a:schemeClr val="bg2"/>
                </a:solidFill>
              </a:rPr>
              <a:t> et al., 2020)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800" dirty="0">
                <a:solidFill>
                  <a:schemeClr val="bg2"/>
                </a:solidFill>
              </a:rPr>
              <a:t>		</a:t>
            </a:r>
            <a:r>
              <a:rPr lang="cs-CZ" sz="3200" dirty="0">
                <a:solidFill>
                  <a:schemeClr val="bg2"/>
                </a:solidFill>
              </a:rPr>
              <a:t>More </a:t>
            </a:r>
            <a:r>
              <a:rPr lang="cs-CZ" sz="3200" dirty="0" err="1">
                <a:solidFill>
                  <a:schemeClr val="bg2"/>
                </a:solidFill>
              </a:rPr>
              <a:t>about</a:t>
            </a:r>
            <a:r>
              <a:rPr lang="cs-CZ" sz="3200" dirty="0">
                <a:solidFill>
                  <a:schemeClr val="bg2"/>
                </a:solidFill>
              </a:rPr>
              <a:t> </a:t>
            </a:r>
            <a:r>
              <a:rPr lang="cs-CZ" sz="3200" dirty="0" err="1">
                <a:solidFill>
                  <a:schemeClr val="bg2"/>
                </a:solidFill>
              </a:rPr>
              <a:t>citing</a:t>
            </a:r>
            <a:r>
              <a:rPr lang="cs-CZ" sz="3200" dirty="0">
                <a:solidFill>
                  <a:schemeClr val="bg2"/>
                </a:solidFill>
              </a:rPr>
              <a:t> and </a:t>
            </a:r>
            <a:r>
              <a:rPr lang="cs-CZ" sz="3200" dirty="0" err="1">
                <a:solidFill>
                  <a:schemeClr val="bg2"/>
                </a:solidFill>
              </a:rPr>
              <a:t>plagiarism</a:t>
            </a:r>
            <a:r>
              <a:rPr lang="cs-CZ" sz="3200" dirty="0">
                <a:solidFill>
                  <a:schemeClr val="bg2"/>
                </a:solidFill>
              </a:rPr>
              <a:t> </a:t>
            </a:r>
            <a:r>
              <a:rPr lang="cs-CZ" sz="3200" dirty="0" err="1">
                <a:solidFill>
                  <a:schemeClr val="bg2"/>
                </a:solidFill>
              </a:rPr>
              <a:t>during</a:t>
            </a:r>
            <a:r>
              <a:rPr lang="cs-CZ" sz="3200" dirty="0">
                <a:solidFill>
                  <a:schemeClr val="bg2"/>
                </a:solidFill>
              </a:rPr>
              <a:t> 			</a:t>
            </a:r>
            <a:r>
              <a:rPr lang="cs-CZ" sz="3200" dirty="0" err="1">
                <a:solidFill>
                  <a:schemeClr val="bg2"/>
                </a:solidFill>
              </a:rPr>
              <a:t>the</a:t>
            </a:r>
            <a:r>
              <a:rPr lang="cs-CZ" sz="3200" dirty="0">
                <a:solidFill>
                  <a:schemeClr val="bg2"/>
                </a:solidFill>
              </a:rPr>
              <a:t> </a:t>
            </a:r>
            <a:r>
              <a:rPr lang="cs-CZ" sz="3200" dirty="0" err="1">
                <a:solidFill>
                  <a:schemeClr val="bg2"/>
                </a:solidFill>
              </a:rPr>
              <a:t>closing</a:t>
            </a:r>
            <a:r>
              <a:rPr lang="cs-CZ" sz="3200" dirty="0">
                <a:solidFill>
                  <a:schemeClr val="bg2"/>
                </a:solidFill>
              </a:rPr>
              <a:t> session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cký objekt 2" descr="Otevřená kniha obrys">
            <a:extLst>
              <a:ext uri="{FF2B5EF4-FFF2-40B4-BE49-F238E27FC236}">
                <a16:creationId xmlns:a16="http://schemas.microsoft.com/office/drawing/2014/main" id="{CA9AEACD-E8B3-64FF-A5D8-01BD465C2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8" y="66607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527101" y="965328"/>
            <a:ext cx="11487551" cy="11832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DC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Tips</a:t>
            </a:r>
            <a:endParaRPr lang="cs-CZ" dirty="0">
              <a:solidFill>
                <a:srgbClr val="0000D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Make the topic interesting for the reader</a:t>
            </a:r>
            <a:endParaRPr lang="cs-CZ" sz="4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9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Interview an expert </a:t>
            </a:r>
            <a:r>
              <a:rPr lang="en-US" sz="4000" dirty="0">
                <a:solidFill>
                  <a:schemeClr val="bg2"/>
                </a:solidFill>
              </a:rPr>
              <a:t>about the topic (e.g., MUNI teacher or another scientist) and ask them questions about your topic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Use </a:t>
            </a:r>
            <a:r>
              <a:rPr lang="en-US" sz="4000" b="1" dirty="0">
                <a:solidFill>
                  <a:srgbClr val="872651"/>
                </a:solidFill>
              </a:rPr>
              <a:t>quotations</a:t>
            </a:r>
            <a:r>
              <a:rPr lang="en-US" sz="4000" dirty="0">
                <a:solidFill>
                  <a:schemeClr val="bg2"/>
                </a:solidFill>
              </a:rPr>
              <a:t> or comments from the expert in your </a:t>
            </a:r>
            <a:r>
              <a:rPr lang="en-US" sz="4000" dirty="0" err="1">
                <a:solidFill>
                  <a:schemeClr val="bg2"/>
                </a:solidFill>
              </a:rPr>
              <a:t>populari</a:t>
            </a:r>
            <a:r>
              <a:rPr lang="cs-CZ" sz="4000" dirty="0">
                <a:solidFill>
                  <a:schemeClr val="bg2"/>
                </a:solidFill>
              </a:rPr>
              <a:t>s</a:t>
            </a:r>
            <a:r>
              <a:rPr lang="en-US" sz="4000" dirty="0" err="1">
                <a:solidFill>
                  <a:schemeClr val="bg2"/>
                </a:solidFill>
              </a:rPr>
              <a:t>ation</a:t>
            </a:r>
            <a:endParaRPr lang="cs-CZ" sz="4000" dirty="0">
              <a:solidFill>
                <a:schemeClr val="bg2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9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872651"/>
                </a:solidFill>
              </a:rPr>
              <a:t>Use</a:t>
            </a:r>
            <a:r>
              <a:rPr lang="en-US" sz="4000" dirty="0">
                <a:solidFill>
                  <a:srgbClr val="872651"/>
                </a:solidFill>
              </a:rPr>
              <a:t> </a:t>
            </a:r>
            <a:r>
              <a:rPr lang="en-US" sz="4000" b="1" dirty="0">
                <a:solidFill>
                  <a:srgbClr val="872651"/>
                </a:solidFill>
              </a:rPr>
              <a:t>visuals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000" dirty="0" err="1">
                <a:solidFill>
                  <a:schemeClr val="bg2"/>
                </a:solidFill>
              </a:rPr>
              <a:t>Pictures</a:t>
            </a:r>
            <a:endParaRPr lang="cs-CZ" sz="4000" dirty="0">
              <a:solidFill>
                <a:schemeClr val="bg2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Infographics, boxes with definitions, illustrations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Use figures from your sources (properly cite them!) or create your own</a:t>
            </a:r>
          </a:p>
        </p:txBody>
      </p:sp>
    </p:spTree>
    <p:extLst>
      <p:ext uri="{BB962C8B-B14F-4D97-AF65-F5344CB8AC3E}">
        <p14:creationId xmlns:p14="http://schemas.microsoft.com/office/powerpoint/2010/main" val="364210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945063" y="-21162963"/>
            <a:ext cx="43360976" cy="54998938"/>
            <a:chOff x="-4945063" y="-21162963"/>
            <a:chExt cx="43360976" cy="54998938"/>
          </a:xfrm>
        </p:grpSpPr>
        <p:sp>
          <p:nvSpPr>
            <p:cNvPr id="10" name="Oval 9"/>
            <p:cNvSpPr/>
            <p:nvPr/>
          </p:nvSpPr>
          <p:spPr bwMode="auto">
            <a:xfrm>
              <a:off x="18456275" y="233363"/>
              <a:ext cx="16273463" cy="16273462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4945063" y="-21162963"/>
              <a:ext cx="43360976" cy="54998938"/>
              <a:chOff x="-4945063" y="-21162963"/>
              <a:chExt cx="43360976" cy="54998938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-4945063" y="-3151188"/>
                <a:ext cx="20018376" cy="2001837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1687175" y="-7094538"/>
                <a:ext cx="16275050" cy="1627505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5863888" y="2536825"/>
                <a:ext cx="16275050" cy="162750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752725" y="-21162963"/>
                <a:ext cx="24639588" cy="246395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3776325" y="9196388"/>
                <a:ext cx="24639588" cy="24639587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4308138" y="3287713"/>
                <a:ext cx="379412" cy="377825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8268950" y="8867775"/>
                <a:ext cx="377825" cy="37941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9824700" y="3384550"/>
                <a:ext cx="379413" cy="37941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</p:grpSp>
      <p:sp>
        <p:nvSpPr>
          <p:cNvPr id="29" name="Oval 18">
            <a:extLst>
              <a:ext uri="{FF2B5EF4-FFF2-40B4-BE49-F238E27FC236}">
                <a16:creationId xmlns:a16="http://schemas.microsoft.com/office/drawing/2014/main" id="{99F2FCED-C551-482A-B21F-BD03D708134B}"/>
              </a:ext>
            </a:extLst>
          </p:cNvPr>
          <p:cNvSpPr/>
          <p:nvPr/>
        </p:nvSpPr>
        <p:spPr bwMode="auto">
          <a:xfrm>
            <a:off x="3589340" y="9307787"/>
            <a:ext cx="7458075" cy="7456488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9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0AF5A0-1D79-215A-98C8-EE62643AF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1"/>
          <a:stretch/>
        </p:blipFill>
        <p:spPr>
          <a:xfrm>
            <a:off x="2119936" y="377841"/>
            <a:ext cx="10337897" cy="575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8B3603D-875C-2FC2-093D-BF0161E20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5886" y="115643"/>
            <a:ext cx="9413177" cy="1336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9E35630-AB5D-5659-B3BE-34B173E63E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01"/>
          <a:stretch/>
        </p:blipFill>
        <p:spPr>
          <a:xfrm>
            <a:off x="3288265" y="6645608"/>
            <a:ext cx="8682159" cy="683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C75EE73-6D02-68A9-BD44-3835D74F0A89}"/>
              </a:ext>
            </a:extLst>
          </p:cNvPr>
          <p:cNvSpPr txBox="1"/>
          <p:nvPr/>
        </p:nvSpPr>
        <p:spPr>
          <a:xfrm>
            <a:off x="12085651" y="12660483"/>
            <a:ext cx="224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bg2"/>
                </a:solidFill>
              </a:rPr>
              <a:t>Iunna</a:t>
            </a:r>
            <a:r>
              <a:rPr lang="cs-CZ" sz="1800" dirty="0">
                <a:solidFill>
                  <a:schemeClr val="bg2"/>
                </a:solidFill>
              </a:rPr>
              <a:t> </a:t>
            </a:r>
            <a:r>
              <a:rPr lang="cs-CZ" sz="1800" dirty="0" err="1">
                <a:solidFill>
                  <a:schemeClr val="bg2"/>
                </a:solidFill>
              </a:rPr>
              <a:t>Titova</a:t>
            </a:r>
            <a:r>
              <a:rPr lang="cs-CZ" sz="1800" dirty="0">
                <a:solidFill>
                  <a:schemeClr val="bg2"/>
                </a:solidFill>
              </a:rPr>
              <a:t>, </a:t>
            </a:r>
            <a:r>
              <a:rPr lang="cs-CZ" sz="1800" dirty="0" err="1">
                <a:solidFill>
                  <a:schemeClr val="bg2"/>
                </a:solidFill>
              </a:rPr>
              <a:t>Autumn</a:t>
            </a:r>
            <a:r>
              <a:rPr lang="cs-CZ" sz="1800" dirty="0">
                <a:solidFill>
                  <a:schemeClr val="bg2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4289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945063" y="-21162963"/>
            <a:ext cx="43360976" cy="54998938"/>
            <a:chOff x="-4945063" y="-21162963"/>
            <a:chExt cx="43360976" cy="54998938"/>
          </a:xfrm>
        </p:grpSpPr>
        <p:sp>
          <p:nvSpPr>
            <p:cNvPr id="10" name="Oval 9"/>
            <p:cNvSpPr/>
            <p:nvPr/>
          </p:nvSpPr>
          <p:spPr bwMode="auto">
            <a:xfrm>
              <a:off x="18456275" y="233363"/>
              <a:ext cx="16273463" cy="16273462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4945063" y="-21162963"/>
              <a:ext cx="43360976" cy="54998938"/>
              <a:chOff x="-4945063" y="-21162963"/>
              <a:chExt cx="43360976" cy="54998938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-4945063" y="-3151188"/>
                <a:ext cx="20018376" cy="2001837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1687175" y="-7094538"/>
                <a:ext cx="16275050" cy="1627505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5863888" y="2536825"/>
                <a:ext cx="16275050" cy="162750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752725" y="-21162963"/>
                <a:ext cx="24639588" cy="246395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3776325" y="9196388"/>
                <a:ext cx="24639588" cy="24639587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4308138" y="3287713"/>
                <a:ext cx="379412" cy="377825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8268950" y="8867775"/>
                <a:ext cx="377825" cy="37941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9824700" y="3384550"/>
                <a:ext cx="379413" cy="37941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</p:grpSp>
      <p:sp>
        <p:nvSpPr>
          <p:cNvPr id="29" name="Oval 18">
            <a:extLst>
              <a:ext uri="{FF2B5EF4-FFF2-40B4-BE49-F238E27FC236}">
                <a16:creationId xmlns:a16="http://schemas.microsoft.com/office/drawing/2014/main" id="{99F2FCED-C551-482A-B21F-BD03D708134B}"/>
              </a:ext>
            </a:extLst>
          </p:cNvPr>
          <p:cNvSpPr/>
          <p:nvPr/>
        </p:nvSpPr>
        <p:spPr bwMode="auto">
          <a:xfrm>
            <a:off x="3589340" y="9307787"/>
            <a:ext cx="7458075" cy="7456488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9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C9D6B4-8DCD-8BBA-CABD-CE3C1FAF9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86" y="280980"/>
            <a:ext cx="9010410" cy="858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FB9DAC-66B7-7E9F-6E1A-A61B0B79B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569" y="3281993"/>
            <a:ext cx="8289314" cy="1015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2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34D37BAE-382E-4567-B24D-2A80ED8B135A}"/>
              </a:ext>
            </a:extLst>
          </p:cNvPr>
          <p:cNvSpPr/>
          <p:nvPr/>
        </p:nvSpPr>
        <p:spPr>
          <a:xfrm>
            <a:off x="11916951" y="4666449"/>
            <a:ext cx="118312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i="0" dirty="0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Do </a:t>
            </a:r>
            <a:r>
              <a:rPr lang="cs-CZ" sz="5400" b="1" i="0" dirty="0" err="1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you</a:t>
            </a:r>
            <a:r>
              <a:rPr lang="cs-CZ" sz="5400" b="1" i="0" dirty="0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5400" b="1" i="0" dirty="0" err="1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have</a:t>
            </a:r>
            <a:r>
              <a:rPr lang="cs-CZ" sz="5400" b="1" i="0" dirty="0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 any </a:t>
            </a:r>
            <a:r>
              <a:rPr lang="cs-CZ" sz="5400" b="1" i="0" dirty="0" err="1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questions</a:t>
            </a:r>
            <a:r>
              <a:rPr lang="cs-CZ" sz="5400" b="1" i="0" dirty="0">
                <a:solidFill>
                  <a:srgbClr val="0000DC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endParaRPr lang="cs-CZ" sz="4800" b="1" dirty="0">
              <a:solidFill>
                <a:srgbClr val="872651"/>
              </a:solidFill>
              <a:latin typeface="Open Sans" panose="020B0606030504020204" pitchFamily="34" charset="0"/>
            </a:endParaRPr>
          </a:p>
          <a:p>
            <a:endParaRPr lang="cs-CZ" sz="4800" b="1" i="0" dirty="0">
              <a:solidFill>
                <a:srgbClr val="872651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altLang="x-none" sz="4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Marie Jaroň Bedrošová</a:t>
            </a:r>
            <a:br>
              <a:rPr lang="cs-CZ" altLang="x-none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</a:br>
            <a:r>
              <a:rPr lang="cs-CZ" altLang="x-none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marie.bedrosova@mail.muni.cz</a:t>
            </a:r>
            <a:endParaRPr lang="en-US" sz="4800" b="1" i="0" dirty="0">
              <a:solidFill>
                <a:srgbClr val="872651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9" name="Grafický objekt 28" descr="Otázky se souvislou výplní">
            <a:extLst>
              <a:ext uri="{FF2B5EF4-FFF2-40B4-BE49-F238E27FC236}">
                <a16:creationId xmlns:a16="http://schemas.microsoft.com/office/drawing/2014/main" id="{8FEC224B-744B-4081-94AA-E1233C1B3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1670" y="5017231"/>
            <a:ext cx="3705283" cy="37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pic>
        <p:nvPicPr>
          <p:cNvPr id="6" name="Zástupný symbol obrázku 5" descr="Denní kalendář se souvislou výplní">
            <a:extLst>
              <a:ext uri="{FF2B5EF4-FFF2-40B4-BE49-F238E27FC236}">
                <a16:creationId xmlns:a16="http://schemas.microsoft.com/office/drawing/2014/main" id="{7098E738-A941-420E-B63C-0DB7282964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52527" y="4944888"/>
            <a:ext cx="4172265" cy="4172265"/>
          </a:xfrm>
        </p:spPr>
      </p:pic>
      <p:graphicFrame>
        <p:nvGraphicFramePr>
          <p:cNvPr id="27" name="Tabulka 4">
            <a:extLst>
              <a:ext uri="{FF2B5EF4-FFF2-40B4-BE49-F238E27FC236}">
                <a16:creationId xmlns:a16="http://schemas.microsoft.com/office/drawing/2014/main" id="{54721CF0-8A07-42B7-B2CE-93A8CEC2B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02733"/>
              </p:ext>
            </p:extLst>
          </p:nvPr>
        </p:nvGraphicFramePr>
        <p:xfrm>
          <a:off x="9823538" y="1696163"/>
          <a:ext cx="14249782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46">
                  <a:extLst>
                    <a:ext uri="{9D8B030D-6E8A-4147-A177-3AD203B41FA5}">
                      <a16:colId xmlns:a16="http://schemas.microsoft.com/office/drawing/2014/main" val="3886432693"/>
                    </a:ext>
                  </a:extLst>
                </a:gridCol>
                <a:gridCol w="12076036">
                  <a:extLst>
                    <a:ext uri="{9D8B030D-6E8A-4147-A177-3AD203B41FA5}">
                      <a16:colId xmlns:a16="http://schemas.microsoft.com/office/drawing/2014/main" val="323358435"/>
                    </a:ext>
                  </a:extLst>
                </a:gridCol>
              </a:tblGrid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September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Introduction and course organisation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Marie Jaroň Bedrošová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07371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September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Experimental research in cyberaggression and media aggression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Marie Jaroň Bedrošová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501764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Problematic smartphone use and attention economy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Jana </a:t>
                      </a: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Blahošová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49046"/>
                  </a:ext>
                </a:extLst>
              </a:tr>
              <a:tr h="752887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(Social) media and political polarization</a:t>
                      </a:r>
                      <a:endParaRPr lang="cs-CZ" sz="2200" b="1" kern="1200" dirty="0">
                        <a:solidFill>
                          <a:schemeClr val="bg2"/>
                        </a:solidFill>
                        <a:effectLst/>
                        <a:latin typeface="Poppins" panose="00000500000000000000" pitchFamily="2" charset="-18"/>
                        <a:ea typeface="+mn-ea"/>
                        <a:cs typeface="Poppins" panose="00000500000000000000" pitchFamily="2" charset="-18"/>
                      </a:endParaRPr>
                    </a:p>
                    <a:p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Alena </a:t>
                      </a: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Kluknavská</a:t>
                      </a:r>
                      <a:endParaRPr lang="cs-CZ" sz="2200" b="0" kern="1200" dirty="0">
                        <a:solidFill>
                          <a:schemeClr val="bg2"/>
                        </a:solidFill>
                        <a:effectLst/>
                        <a:latin typeface="Poppins" panose="00000500000000000000" pitchFamily="2" charset="-18"/>
                        <a:ea typeface="+mn-ea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36005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Sexual expression on social media: From Instagram to Reddit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Michaela </a:t>
                      </a: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Lebedíková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35888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Political participation and discussions on SNS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Karolína Bieliková, Martina Novotná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5340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Online safety: Children in the digital space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Natálie Terčová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11675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Fans and the allure of dismantling heteronormative hegemony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Iveta Jansová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52026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Mobile media and homelessness</a:t>
                      </a:r>
                      <a:br>
                        <a:rPr lang="cs-CZ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Vojtěch Dvořák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78744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Exploring the impact of media multitasking on cognitive abilities and well-being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Shanu</a:t>
                      </a: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 Shukla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46586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Digital </a:t>
                      </a:r>
                      <a:r>
                        <a:rPr lang="cs-CZ" sz="2200" b="1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skills</a:t>
                      </a:r>
                      <a:endParaRPr lang="cs-CZ" sz="2200" b="1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  <a:p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Natálie Terčová, Štěpán Žádník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07088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December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Media audiences in fragmented media environment and how to handle them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Klára Smejkal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210437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December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Closing session, feedback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Marie Jaroň Bedrošová, Iveta Jansová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0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pic>
        <p:nvPicPr>
          <p:cNvPr id="6" name="Zástupný symbol obrázku 5" descr="Denní kalendář se souvislou výplní">
            <a:extLst>
              <a:ext uri="{FF2B5EF4-FFF2-40B4-BE49-F238E27FC236}">
                <a16:creationId xmlns:a16="http://schemas.microsoft.com/office/drawing/2014/main" id="{7098E738-A941-420E-B63C-0DB7282964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52527" y="4944888"/>
            <a:ext cx="4172265" cy="4172265"/>
          </a:xfrm>
        </p:spPr>
      </p:pic>
      <p:graphicFrame>
        <p:nvGraphicFramePr>
          <p:cNvPr id="27" name="Tabulka 4">
            <a:extLst>
              <a:ext uri="{FF2B5EF4-FFF2-40B4-BE49-F238E27FC236}">
                <a16:creationId xmlns:a16="http://schemas.microsoft.com/office/drawing/2014/main" id="{54721CF0-8A07-42B7-B2CE-93A8CEC2BAC9}"/>
              </a:ext>
            </a:extLst>
          </p:cNvPr>
          <p:cNvGraphicFramePr>
            <a:graphicFrameLocks/>
          </p:cNvGraphicFramePr>
          <p:nvPr/>
        </p:nvGraphicFramePr>
        <p:xfrm>
          <a:off x="9823538" y="1696163"/>
          <a:ext cx="14249782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46">
                  <a:extLst>
                    <a:ext uri="{9D8B030D-6E8A-4147-A177-3AD203B41FA5}">
                      <a16:colId xmlns:a16="http://schemas.microsoft.com/office/drawing/2014/main" val="3886432693"/>
                    </a:ext>
                  </a:extLst>
                </a:gridCol>
                <a:gridCol w="12076036">
                  <a:extLst>
                    <a:ext uri="{9D8B030D-6E8A-4147-A177-3AD203B41FA5}">
                      <a16:colId xmlns:a16="http://schemas.microsoft.com/office/drawing/2014/main" val="323358435"/>
                    </a:ext>
                  </a:extLst>
                </a:gridCol>
              </a:tblGrid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September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Introduction and course organisation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Marie Jaroň Bedrošová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07371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September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Experimental research in cyberaggression and media aggression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Marie Jaroň Bedrošová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501764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Problematic smartphone use and attention economy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Jana </a:t>
                      </a: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Blahošová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49046"/>
                  </a:ext>
                </a:extLst>
              </a:tr>
              <a:tr h="752887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(Social) media and political polarization</a:t>
                      </a:r>
                      <a:endParaRPr lang="cs-CZ" sz="2200" b="1" kern="1200" dirty="0">
                        <a:solidFill>
                          <a:schemeClr val="bg2"/>
                        </a:solidFill>
                        <a:effectLst/>
                        <a:latin typeface="Poppins" panose="00000500000000000000" pitchFamily="2" charset="-18"/>
                        <a:ea typeface="+mn-ea"/>
                        <a:cs typeface="Poppins" panose="00000500000000000000" pitchFamily="2" charset="-18"/>
                      </a:endParaRPr>
                    </a:p>
                    <a:p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Alena </a:t>
                      </a: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Kluknavská</a:t>
                      </a:r>
                      <a:endParaRPr lang="cs-CZ" sz="2200" b="0" kern="1200" dirty="0">
                        <a:solidFill>
                          <a:schemeClr val="bg2"/>
                        </a:solidFill>
                        <a:effectLst/>
                        <a:latin typeface="Poppins" panose="00000500000000000000" pitchFamily="2" charset="-18"/>
                        <a:ea typeface="+mn-ea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36005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Sexual expression on social media: From Instagram to Reddit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Michaela </a:t>
                      </a: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Lebedíková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35888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October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Political participation and discussions on SNS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Karolína Bieliková, Martina Novotná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5340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Online safety: Children in the digital space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Natálie Terčová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11675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Fans and the allure of dismantling heteronormative hegemony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Iveta Jansová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52026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Mobile media and homelessness</a:t>
                      </a:r>
                      <a:br>
                        <a:rPr lang="cs-CZ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Vojtěch Dvořák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78744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Exploring the impact of media multitasking on cognitive abilities and well-being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 err="1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Shanu</a:t>
                      </a: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 Shukla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46586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November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Digital </a:t>
                      </a:r>
                      <a:r>
                        <a:rPr lang="cs-CZ" sz="2200" b="1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skills</a:t>
                      </a:r>
                      <a:endParaRPr lang="cs-CZ" sz="2200" b="1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  <a:p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Natálie Terčová, Štěpán Žádník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07088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December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Media audiences in fragmented media environment and how to handle them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Klára Smejkal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210437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r"/>
                      <a:r>
                        <a:rPr lang="cs-CZ" sz="2200" b="0" dirty="0" err="1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December</a:t>
                      </a:r>
                      <a:r>
                        <a:rPr lang="cs-CZ" sz="2200" b="0" dirty="0">
                          <a:solidFill>
                            <a:schemeClr val="bg2"/>
                          </a:solidFill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Closing session, feedback</a:t>
                      </a:r>
                      <a:b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</a:br>
                      <a:r>
                        <a:rPr lang="cs-CZ" sz="2200" b="0" kern="1200" dirty="0">
                          <a:solidFill>
                            <a:schemeClr val="bg2"/>
                          </a:solidFill>
                          <a:effectLst/>
                          <a:latin typeface="Poppins" panose="00000500000000000000" pitchFamily="2" charset="-18"/>
                          <a:ea typeface="+mn-ea"/>
                          <a:cs typeface="Poppins" panose="00000500000000000000" pitchFamily="2" charset="-18"/>
                        </a:rPr>
                        <a:t>Marie Jaroň Bedrošová, Iveta Jansová</a:t>
                      </a:r>
                      <a:endParaRPr lang="cs-CZ" sz="2200" b="0" dirty="0">
                        <a:solidFill>
                          <a:schemeClr val="bg2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05348"/>
                  </a:ext>
                </a:extLst>
              </a:tr>
            </a:tbl>
          </a:graphicData>
        </a:graphic>
      </p:graphicFrame>
      <p:sp>
        <p:nvSpPr>
          <p:cNvPr id="2" name="Šipka: pětiúhelník 1">
            <a:extLst>
              <a:ext uri="{FF2B5EF4-FFF2-40B4-BE49-F238E27FC236}">
                <a16:creationId xmlns:a16="http://schemas.microsoft.com/office/drawing/2014/main" id="{28B56BA6-41D7-DEA2-2EFC-AAD344C2F561}"/>
              </a:ext>
            </a:extLst>
          </p:cNvPr>
          <p:cNvSpPr/>
          <p:nvPr/>
        </p:nvSpPr>
        <p:spPr bwMode="auto">
          <a:xfrm flipH="1">
            <a:off x="18816736" y="7821687"/>
            <a:ext cx="5256584" cy="692497"/>
          </a:xfrm>
          <a:prstGeom prst="homePlate">
            <a:avLst/>
          </a:prstGeom>
          <a:solidFill>
            <a:srgbClr val="FFCC66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Reading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week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at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Faculty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of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Arts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,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</a:b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attendance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rPr>
              <a:t>voluntary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5" name="Zástupný symbol obrázku 12" descr="Vyprávění obrys">
            <a:extLst>
              <a:ext uri="{FF2B5EF4-FFF2-40B4-BE49-F238E27FC236}">
                <a16:creationId xmlns:a16="http://schemas.microsoft.com/office/drawing/2014/main" id="{AC165050-2020-C770-5ACD-01DE50D9A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auto">
          <a:xfrm>
            <a:off x="17736616" y="7800566"/>
            <a:ext cx="713618" cy="71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7963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252ECD45-FE0F-4174-8118-D042BCFA2728}"/>
              </a:ext>
            </a:extLst>
          </p:cNvPr>
          <p:cNvGrpSpPr/>
          <p:nvPr/>
        </p:nvGrpSpPr>
        <p:grpSpPr>
          <a:xfrm>
            <a:off x="11210929" y="1818794"/>
            <a:ext cx="13762032" cy="10910205"/>
            <a:chOff x="13112750" y="3216275"/>
            <a:chExt cx="9432925" cy="10910205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34D37BAE-382E-4567-B24D-2A80ED8B135A}"/>
                </a:ext>
              </a:extLst>
            </p:cNvPr>
            <p:cNvSpPr/>
            <p:nvPr/>
          </p:nvSpPr>
          <p:spPr>
            <a:xfrm>
              <a:off x="13112751" y="4554629"/>
              <a:ext cx="7769188" cy="95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Wednesday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12:00 – 13.40; AVC</a:t>
              </a:r>
            </a:p>
            <a:p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Course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guarantor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: </a:t>
              </a: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Iveta Jansová</a:t>
              </a:r>
            </a:p>
            <a:p>
              <a:endParaRPr lang="cs-CZ" sz="4400" b="1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Course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organisation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and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contact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:</a:t>
              </a:r>
              <a:b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</a:b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Marie Jaroň Bedrošová</a:t>
              </a:r>
              <a:b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</a:b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marie.bedrosova@mail.muni.cz</a:t>
              </a:r>
            </a:p>
            <a:p>
              <a:endParaRPr lang="cs-CZ" sz="44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General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questions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about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the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course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or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the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assignement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–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write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to </a:t>
              </a: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Marie Jaroň Bedrošová</a:t>
              </a:r>
            </a:p>
            <a:p>
              <a:endParaRPr lang="cs-CZ" sz="44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Questions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about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selected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course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/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assignement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topics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–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write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to </a:t>
              </a:r>
              <a:r>
                <a:rPr lang="cs-CZ" sz="44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the</a:t>
              </a:r>
              <a:r>
                <a:rPr lang="cs-CZ" sz="44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1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teacher</a:t>
              </a: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1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of</a:t>
              </a: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1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the</a:t>
              </a: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1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relevant</a:t>
              </a:r>
              <a:r>
                <a:rPr lang="cs-CZ" sz="4400" b="1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4400" b="1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lecture</a:t>
              </a:r>
              <a:endParaRPr lang="cs-CZ" sz="4400" b="1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A25831B-DC5F-4575-946A-174D5399D4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112750" y="3216275"/>
              <a:ext cx="94329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cs-CZ" sz="5400" b="1" dirty="0" err="1">
                  <a:solidFill>
                    <a:srgbClr val="0000DC"/>
                  </a:solidFill>
                </a:rPr>
                <a:t>Course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organisation</a:t>
              </a:r>
              <a:endParaRPr lang="x-none" altLang="x-none" sz="5400" b="1" dirty="0">
                <a:solidFill>
                  <a:srgbClr val="0000DC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36" name="Obdélník 35" descr="Třída se souvislou výplní">
            <a:extLst>
              <a:ext uri="{FF2B5EF4-FFF2-40B4-BE49-F238E27FC236}">
                <a16:creationId xmlns:a16="http://schemas.microsoft.com/office/drawing/2014/main" id="{6701AA94-4146-4DF3-91AB-3B41B41E2DD9}"/>
              </a:ext>
            </a:extLst>
          </p:cNvPr>
          <p:cNvSpPr/>
          <p:nvPr/>
        </p:nvSpPr>
        <p:spPr>
          <a:xfrm>
            <a:off x="3589760" y="4903407"/>
            <a:ext cx="4082904" cy="418080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6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252ECD45-FE0F-4174-8118-D042BCFA2728}"/>
              </a:ext>
            </a:extLst>
          </p:cNvPr>
          <p:cNvGrpSpPr/>
          <p:nvPr/>
        </p:nvGrpSpPr>
        <p:grpSpPr>
          <a:xfrm>
            <a:off x="11210929" y="1818794"/>
            <a:ext cx="13762032" cy="4816229"/>
            <a:chOff x="13112750" y="3216275"/>
            <a:chExt cx="9432925" cy="4816229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34D37BAE-382E-4567-B24D-2A80ED8B135A}"/>
                </a:ext>
              </a:extLst>
            </p:cNvPr>
            <p:cNvSpPr/>
            <p:nvPr/>
          </p:nvSpPr>
          <p:spPr>
            <a:xfrm>
              <a:off x="13112751" y="4554629"/>
              <a:ext cx="7769188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Read </a:t>
              </a:r>
              <a:r>
                <a:rPr lang="en-US" sz="4400" b="1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weekly reading assignments </a:t>
              </a:r>
              <a:r>
                <a:rPr lang="en-US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before the lecture</a:t>
              </a:r>
              <a:r>
                <a:rPr lang="cs-CZ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(interactive syllabus)</a:t>
              </a:r>
            </a:p>
            <a:p>
              <a:endParaRPr lang="en-US" sz="4400" b="0" i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en-US" sz="4400" b="1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Attendance</a:t>
              </a:r>
              <a:r>
                <a:rPr lang="en-US" sz="4400" b="0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at all lectures is not compulsory but </a:t>
              </a:r>
              <a:r>
                <a:rPr lang="en-US" sz="4400" b="1" i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recommended</a:t>
              </a: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A25831B-DC5F-4575-946A-174D5399D4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112750" y="3216275"/>
              <a:ext cx="94329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cs-CZ" sz="5400" b="1" dirty="0" err="1">
                  <a:solidFill>
                    <a:srgbClr val="0000DC"/>
                  </a:solidFill>
                </a:rPr>
                <a:t>Course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requirements</a:t>
              </a:r>
              <a:endParaRPr lang="x-none" altLang="x-none" sz="5400" b="1" dirty="0">
                <a:solidFill>
                  <a:srgbClr val="0000DC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pic>
        <p:nvPicPr>
          <p:cNvPr id="27" name="Grafický objekt 26" descr="Otevřená kniha se souvislou výplní">
            <a:extLst>
              <a:ext uri="{FF2B5EF4-FFF2-40B4-BE49-F238E27FC236}">
                <a16:creationId xmlns:a16="http://schemas.microsoft.com/office/drawing/2014/main" id="{67566325-EC89-45D8-88CB-EC320B2B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38" y="5053564"/>
            <a:ext cx="4199311" cy="41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03F9856-98C0-4083-BE19-938F25FF0575}"/>
              </a:ext>
            </a:extLst>
          </p:cNvPr>
          <p:cNvGrpSpPr/>
          <p:nvPr/>
        </p:nvGrpSpPr>
        <p:grpSpPr>
          <a:xfrm>
            <a:off x="1304554" y="2954275"/>
            <a:ext cx="8365281" cy="8206452"/>
            <a:chOff x="14782787" y="2509877"/>
            <a:chExt cx="11377612" cy="11376025"/>
          </a:xfrm>
          <a:solidFill>
            <a:srgbClr val="872651"/>
          </a:solidFill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E805ED18-F546-4966-AD5B-CA32F15B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87" y="2509877"/>
              <a:ext cx="11377612" cy="11376025"/>
            </a:xfrm>
            <a:prstGeom prst="ellipse">
              <a:avLst/>
            </a:prstGeom>
            <a:grpFill/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DBD21EEF-8E19-42C6-B3A0-5E785B25B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59238" y="5419973"/>
              <a:ext cx="5700712" cy="2444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endParaRPr lang="x-none" altLang="x-none" sz="130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17F00C-4C2E-4647-97AC-788C68E92360}"/>
              </a:ext>
            </a:extLst>
          </p:cNvPr>
          <p:cNvSpPr txBox="1"/>
          <p:nvPr/>
        </p:nvSpPr>
        <p:spPr>
          <a:xfrm>
            <a:off x="1058190" y="12233590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6242048" y="-3727176"/>
            <a:ext cx="17289463" cy="20491451"/>
            <a:chOff x="-3813175" y="-3760788"/>
            <a:chExt cx="17289463" cy="20491451"/>
          </a:xfrm>
        </p:grpSpPr>
        <p:grpSp>
          <p:nvGrpSpPr>
            <p:cNvPr id="9" name="Group 8"/>
            <p:cNvGrpSpPr/>
            <p:nvPr/>
          </p:nvGrpSpPr>
          <p:grpSpPr>
            <a:xfrm>
              <a:off x="-3813175" y="-3760788"/>
              <a:ext cx="17289463" cy="20491451"/>
              <a:chOff x="-3813175" y="-3760788"/>
              <a:chExt cx="17289463" cy="20491451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18213" y="9274175"/>
                <a:ext cx="7458075" cy="745648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9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3813175" y="-3760788"/>
                <a:ext cx="13917613" cy="1391602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384257" y="-1311809"/>
                <a:ext cx="4248150" cy="42481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>
                    <a:alpha val="16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38100" tIns="38100" rIns="38100" bIns="38100" anchor="ctr">
                <a:spAutoFit/>
              </a:bodyPr>
              <a:lstStyle/>
              <a:p>
                <a:pPr eaLnBrk="1"/>
                <a:endParaRPr lang="en-US" altLang="x-none"/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9913938" y="3097213"/>
              <a:ext cx="379412" cy="377825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08626" y="-804219"/>
            <a:ext cx="3168650" cy="31686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56431" y="9547544"/>
            <a:ext cx="1295400" cy="1296988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84739" y="10535719"/>
            <a:ext cx="4867275" cy="4865688"/>
          </a:xfrm>
          <a:prstGeom prst="ellipse">
            <a:avLst/>
          </a:prstGeom>
          <a:solidFill>
            <a:srgbClr val="1C3C70"/>
          </a:solidFill>
        </p:spPr>
        <p:txBody>
          <a:bodyPr/>
          <a:lstStyle/>
          <a:p>
            <a:endParaRPr lang="cs-CZ"/>
          </a:p>
        </p:txBody>
      </p:sp>
      <p:sp>
        <p:nvSpPr>
          <p:cNvPr id="17419" name="Oval 5"/>
          <p:cNvSpPr>
            <a:spLocks noChangeArrowheads="1"/>
          </p:cNvSpPr>
          <p:nvPr/>
        </p:nvSpPr>
        <p:spPr bwMode="auto">
          <a:xfrm>
            <a:off x="539753" y="809625"/>
            <a:ext cx="3889375" cy="3887787"/>
          </a:xfrm>
          <a:prstGeom prst="ellipse">
            <a:avLst/>
          </a:prstGeom>
          <a:solidFill>
            <a:srgbClr val="1C3C70"/>
          </a:solidFill>
          <a:ln>
            <a:noFill/>
          </a:ln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252ECD45-FE0F-4174-8118-D042BCFA2728}"/>
              </a:ext>
            </a:extLst>
          </p:cNvPr>
          <p:cNvGrpSpPr/>
          <p:nvPr/>
        </p:nvGrpSpPr>
        <p:grpSpPr>
          <a:xfrm>
            <a:off x="11210929" y="1818794"/>
            <a:ext cx="13762032" cy="11402648"/>
            <a:chOff x="13112750" y="3216275"/>
            <a:chExt cx="9432925" cy="11402648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34D37BAE-382E-4567-B24D-2A80ED8B135A}"/>
                </a:ext>
              </a:extLst>
            </p:cNvPr>
            <p:cNvSpPr/>
            <p:nvPr/>
          </p:nvSpPr>
          <p:spPr>
            <a:xfrm>
              <a:off x="13112751" y="4554629"/>
              <a:ext cx="7769188" cy="10064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Writing a </a:t>
              </a:r>
              <a:r>
                <a:rPr lang="en-US" sz="3600" b="1" i="0" dirty="0" err="1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popularisation</a:t>
              </a:r>
              <a:r>
                <a:rPr lang="en-US" sz="3600" b="1" i="0" dirty="0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 text</a:t>
              </a:r>
            </a:p>
            <a:p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2"/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Topic taught in the course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selected</a:t>
              </a:r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by the student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(limited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amount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of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students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per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topic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)</a:t>
              </a:r>
              <a:endParaRPr lang="en-US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1"/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2"/>
              <a:r>
                <a:rPr lang="cs-CZ" sz="3600" b="1" i="0" dirty="0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			</a:t>
              </a:r>
              <a:r>
                <a:rPr lang="cs-CZ" sz="3600" b="1" i="0" dirty="0" err="1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Topic</a:t>
              </a:r>
              <a:r>
                <a:rPr lang="cs-CZ" sz="3600" b="1" i="0" dirty="0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3600" b="1" i="0" dirty="0" err="1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registration</a:t>
              </a:r>
              <a:r>
                <a:rPr lang="cs-CZ" sz="3600" b="1" i="0" dirty="0">
                  <a:solidFill>
                    <a:srgbClr val="87265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(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Topic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list in IS)</a:t>
              </a:r>
            </a:p>
            <a:p>
              <a:pPr lvl="2"/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			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Deadline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: </a:t>
              </a:r>
              <a:r>
                <a:rPr lang="cs-CZ" sz="3600" b="1" dirty="0" err="1">
                  <a:solidFill>
                    <a:srgbClr val="0000DC"/>
                  </a:solidFill>
                  <a:latin typeface="Open Sans" panose="020B0606030504020204" pitchFamily="34" charset="0"/>
                </a:rPr>
                <a:t>December</a:t>
              </a:r>
              <a:r>
                <a:rPr lang="cs-CZ" sz="3600" b="1" dirty="0">
                  <a:solidFill>
                    <a:srgbClr val="0000DC"/>
                  </a:solidFill>
                  <a:latin typeface="Open Sans" panose="020B0606030504020204" pitchFamily="34" charset="0"/>
                </a:rPr>
                <a:t> 10, 2023</a:t>
              </a:r>
              <a:endParaRPr lang="cs-CZ" sz="3600" b="1" i="0" dirty="0">
                <a:solidFill>
                  <a:srgbClr val="0000DC"/>
                </a:solidFill>
                <a:effectLst/>
                <a:latin typeface="Open Sans" panose="020B0606030504020204" pitchFamily="34" charset="0"/>
              </a:endParaRPr>
            </a:p>
            <a:p>
              <a:pPr lvl="2"/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2"/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3 standard pages (1 standard page = 1,800 characters)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including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cs-CZ" sz="3600" b="0" i="0" dirty="0" err="1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references</a:t>
              </a:r>
              <a:endParaRPr lang="en-US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2"/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2"/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Deadline: </a:t>
              </a:r>
              <a:r>
                <a:rPr lang="en-US" sz="3600" b="1" i="0" dirty="0">
                  <a:solidFill>
                    <a:srgbClr val="0000DC"/>
                  </a:solidFill>
                  <a:effectLst/>
                  <a:latin typeface="Open Sans" panose="020B0606030504020204" pitchFamily="34" charset="0"/>
                </a:rPr>
                <a:t>January 4, 2023</a:t>
              </a:r>
            </a:p>
            <a:p>
              <a:pPr lvl="1"/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pPr lvl="1"/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Returned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 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assignements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 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need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 to 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be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 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revised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 and 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submitted</a:t>
              </a:r>
              <a:r>
                <a:rPr lang="cs-CZ" sz="3600" dirty="0">
                  <a:solidFill>
                    <a:schemeClr val="bg2"/>
                  </a:solidFill>
                  <a:latin typeface="Open Sans" panose="020B0606030504020204" pitchFamily="34" charset="0"/>
                </a:rPr>
                <a:t> in a </a:t>
              </a:r>
              <a:r>
                <a:rPr lang="cs-CZ" sz="3600" dirty="0" err="1">
                  <a:solidFill>
                    <a:schemeClr val="bg2"/>
                  </a:solidFill>
                  <a:latin typeface="Open Sans" panose="020B0606030504020204" pitchFamily="34" charset="0"/>
                </a:rPr>
                <a:t>week</a:t>
              </a:r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endParaRPr lang="cs-CZ" sz="3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endParaRPr>
            </a:p>
            <a:p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If you need to finish the course earlier, write to Marie </a:t>
              </a:r>
              <a:r>
                <a:rPr lang="cs-CZ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Jaroň </a:t>
              </a:r>
              <a:r>
                <a:rPr lang="en-US" sz="3600" b="0" i="0" dirty="0">
                  <a:solidFill>
                    <a:schemeClr val="bg2"/>
                  </a:solidFill>
                  <a:effectLst/>
                  <a:latin typeface="Open Sans" panose="020B0606030504020204" pitchFamily="34" charset="0"/>
                </a:rPr>
                <a:t>Bedrošová</a:t>
              </a: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A25831B-DC5F-4575-946A-174D5399D4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112750" y="3216275"/>
              <a:ext cx="94329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cs-CZ" sz="5400" b="1" dirty="0" err="1">
                  <a:solidFill>
                    <a:srgbClr val="0000DC"/>
                  </a:solidFill>
                </a:rPr>
                <a:t>Credit</a:t>
              </a:r>
              <a:r>
                <a:rPr lang="cs-CZ" sz="5400" b="1" dirty="0">
                  <a:solidFill>
                    <a:srgbClr val="0000DC"/>
                  </a:solidFill>
                </a:rPr>
                <a:t> </a:t>
              </a:r>
              <a:r>
                <a:rPr lang="cs-CZ" sz="5400" b="1" dirty="0" err="1">
                  <a:solidFill>
                    <a:srgbClr val="0000DC"/>
                  </a:solidFill>
                </a:rPr>
                <a:t>requirements</a:t>
              </a:r>
              <a:endParaRPr lang="x-none" altLang="x-none" sz="5400" b="1" dirty="0">
                <a:solidFill>
                  <a:srgbClr val="0000DC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22" name="Obdélník 21" descr="Dokument se souvislou výplní">
            <a:extLst>
              <a:ext uri="{FF2B5EF4-FFF2-40B4-BE49-F238E27FC236}">
                <a16:creationId xmlns:a16="http://schemas.microsoft.com/office/drawing/2014/main" id="{B2ADC910-6D77-4492-9E12-3BCF0FE18398}"/>
              </a:ext>
            </a:extLst>
          </p:cNvPr>
          <p:cNvSpPr/>
          <p:nvPr/>
        </p:nvSpPr>
        <p:spPr>
          <a:xfrm>
            <a:off x="3770135" y="4984549"/>
            <a:ext cx="3946520" cy="365999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pic>
        <p:nvPicPr>
          <p:cNvPr id="28" name="Grafický objekt 27" descr="Tužka se souvislou výplní">
            <a:extLst>
              <a:ext uri="{FF2B5EF4-FFF2-40B4-BE49-F238E27FC236}">
                <a16:creationId xmlns:a16="http://schemas.microsoft.com/office/drawing/2014/main" id="{19E55162-C017-4DC6-81ED-37FBA0A83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4908" y="6144856"/>
            <a:ext cx="2200650" cy="2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DDBAE6B-E967-4AE4-B4A8-672AC55B83A1}"/>
              </a:ext>
            </a:extLst>
          </p:cNvPr>
          <p:cNvSpPr txBox="1">
            <a:spLocks/>
          </p:cNvSpPr>
          <p:nvPr/>
        </p:nvSpPr>
        <p:spPr bwMode="auto">
          <a:xfrm>
            <a:off x="1117057" y="1543227"/>
            <a:ext cx="5592762" cy="31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spAutoFit/>
          </a:bodyPr>
          <a:lstStyle/>
          <a:p>
            <a:pPr eaLnBrk="1">
              <a:defRPr/>
            </a:pPr>
            <a:endParaRPr lang="x-none" altLang="x-none" sz="2400" i="1" dirty="0">
              <a:solidFill>
                <a:schemeClr val="accent1"/>
              </a:solidFill>
              <a:latin typeface="Dosis" charset="0"/>
              <a:ea typeface="Dosis" charset="0"/>
              <a:cs typeface="Dosis" charset="0"/>
              <a:sym typeface="Poppins SemiBold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689204" y="3445228"/>
            <a:ext cx="11487551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>
                <a:solidFill>
                  <a:schemeClr val="bg2"/>
                </a:solidFill>
              </a:rPr>
              <a:t>What is popularisation text?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5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7E8384-760B-40B2-891A-C2B5B0A2303F}"/>
              </a:ext>
            </a:extLst>
          </p:cNvPr>
          <p:cNvSpPr txBox="1"/>
          <p:nvPr/>
        </p:nvSpPr>
        <p:spPr>
          <a:xfrm>
            <a:off x="544513" y="12039168"/>
            <a:ext cx="4538067" cy="1333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CFBEFB2-6ECA-44AE-B996-ED9F6E18798B}"/>
              </a:ext>
            </a:extLst>
          </p:cNvPr>
          <p:cNvSpPr/>
          <p:nvPr/>
        </p:nvSpPr>
        <p:spPr bwMode="auto">
          <a:xfrm>
            <a:off x="9671720" y="-11080502"/>
            <a:ext cx="16275050" cy="16275051"/>
          </a:xfrm>
          <a:prstGeom prst="ellipse">
            <a:avLst/>
          </a:prstGeom>
          <a:noFill/>
          <a:ln w="19050" cap="flat" cmpd="sng" algn="ctr">
            <a:solidFill>
              <a:schemeClr val="accent3">
                <a:alpha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757A8960-EB22-4014-ABD1-86DB8B64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557" y="2969568"/>
            <a:ext cx="922861" cy="9513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13920788" y="954088"/>
            <a:ext cx="11377612" cy="11376025"/>
            <a:chOff x="13920788" y="954088"/>
            <a:chExt cx="11377612" cy="1137602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920788" y="954088"/>
              <a:ext cx="11377612" cy="11376025"/>
            </a:xfrm>
            <a:prstGeom prst="ellipse">
              <a:avLst/>
            </a:prstGeom>
            <a:solidFill>
              <a:srgbClr val="1C3C70"/>
            </a:solidFill>
            <a:ln>
              <a:noFill/>
            </a:ln>
          </p:spPr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x-none"/>
            </a:p>
          </p:txBody>
        </p:sp>
        <p:sp>
          <p:nvSpPr>
            <p:cNvPr id="9" name="Text Box 3"/>
            <p:cNvSpPr txBox="1">
              <a:spLocks/>
            </p:cNvSpPr>
            <p:nvPr/>
          </p:nvSpPr>
          <p:spPr bwMode="auto">
            <a:xfrm>
              <a:off x="15515098" y="5194549"/>
              <a:ext cx="8136904" cy="31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cs-CZ" altLang="x-none" sz="8800">
                  <a:solidFill>
                    <a:schemeClr val="tx1"/>
                  </a:solidFill>
                  <a:latin typeface="Poppins" panose="00000500000000000000" pitchFamily="2" charset="-18"/>
                  <a:ea typeface="Dosis" charset="0"/>
                  <a:cs typeface="Poppins" panose="00000500000000000000" pitchFamily="2" charset="-18"/>
                  <a:sym typeface="Poppins Medium" charset="0"/>
                </a:rPr>
                <a:t>Popularisation text</a:t>
              </a:r>
              <a:endParaRPr lang="x-none" altLang="x-none" sz="8800" dirty="0">
                <a:solidFill>
                  <a:schemeClr val="tx1"/>
                </a:solidFill>
                <a:latin typeface="Poppins" panose="00000500000000000000" pitchFamily="2" charset="-18"/>
                <a:ea typeface="Dosis" charset="0"/>
                <a:cs typeface="Poppins" panose="00000500000000000000" pitchFamily="2" charset="-18"/>
                <a:sym typeface="Poppins Medium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1E43BA-0317-4EAF-B8B4-FF328C533584}"/>
              </a:ext>
            </a:extLst>
          </p:cNvPr>
          <p:cNvSpPr txBox="1"/>
          <p:nvPr/>
        </p:nvSpPr>
        <p:spPr>
          <a:xfrm>
            <a:off x="958751" y="12042576"/>
            <a:ext cx="4549875" cy="10081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DDBAE6B-E967-4AE4-B4A8-672AC55B83A1}"/>
              </a:ext>
            </a:extLst>
          </p:cNvPr>
          <p:cNvSpPr txBox="1">
            <a:spLocks/>
          </p:cNvSpPr>
          <p:nvPr/>
        </p:nvSpPr>
        <p:spPr bwMode="auto">
          <a:xfrm>
            <a:off x="1117057" y="1543227"/>
            <a:ext cx="5592762" cy="31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spAutoFit/>
          </a:bodyPr>
          <a:lstStyle/>
          <a:p>
            <a:pPr eaLnBrk="1">
              <a:defRPr/>
            </a:pPr>
            <a:endParaRPr lang="x-none" altLang="x-none" sz="2400" i="1" dirty="0">
              <a:solidFill>
                <a:schemeClr val="accent1"/>
              </a:solidFill>
              <a:latin typeface="Dosis" charset="0"/>
              <a:ea typeface="Dosis" charset="0"/>
              <a:cs typeface="Dosis" charset="0"/>
              <a:sym typeface="Poppins SemiBold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5F3E95EE-2116-4197-95A6-9340B67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8264" y="12875046"/>
            <a:ext cx="715073" cy="737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DC287AC-DA97-4742-9F8B-EF22C50A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755" y="-2548390"/>
            <a:ext cx="18383543" cy="18380979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EA19215-AF1B-4C6A-8271-736669180BFB}"/>
              </a:ext>
            </a:extLst>
          </p:cNvPr>
          <p:cNvSpPr/>
          <p:nvPr/>
        </p:nvSpPr>
        <p:spPr>
          <a:xfrm>
            <a:off x="689204" y="3445228"/>
            <a:ext cx="11487551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>
                <a:solidFill>
                  <a:schemeClr val="bg2"/>
                </a:solidFill>
              </a:rPr>
              <a:t>What is popularisation text?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4800">
                <a:solidFill>
                  <a:schemeClr val="bg2"/>
                </a:solidFill>
              </a:rPr>
              <a:t>What is the purpose?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4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8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Picanto Magic Red">
      <a:dk1>
        <a:srgbClr val="252D30"/>
      </a:dk1>
      <a:lt1>
        <a:srgbClr val="FEFCFF"/>
      </a:lt1>
      <a:dk2>
        <a:srgbClr val="545554"/>
      </a:dk2>
      <a:lt2>
        <a:srgbClr val="FEFCFF"/>
      </a:lt2>
      <a:accent1>
        <a:srgbClr val="F52333"/>
      </a:accent1>
      <a:accent2>
        <a:srgbClr val="D0CDD0"/>
      </a:accent2>
      <a:accent3>
        <a:srgbClr val="BDBEBD"/>
      </a:accent3>
      <a:accent4>
        <a:srgbClr val="ACAAAD"/>
      </a:accent4>
      <a:accent5>
        <a:srgbClr val="9B999C"/>
      </a:accent5>
      <a:accent6>
        <a:srgbClr val="545554"/>
      </a:accent6>
      <a:hlink>
        <a:srgbClr val="F52333"/>
      </a:hlink>
      <a:folHlink>
        <a:srgbClr val="DF223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7483</TotalTime>
  <Words>1234</Words>
  <Application>Microsoft Office PowerPoint</Application>
  <PresentationFormat>Vlastní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Calibri</vt:lpstr>
      <vt:lpstr>Dosis</vt:lpstr>
      <vt:lpstr>Helvetica Neue</vt:lpstr>
      <vt:lpstr>Open Sans</vt:lpstr>
      <vt:lpstr>Open Sans Semibold</vt:lpstr>
      <vt:lpstr>Poppins</vt:lpstr>
      <vt:lpstr>Poppins Medium</vt:lpstr>
      <vt:lpstr>White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Bedrošová</dc:creator>
  <cp:lastModifiedBy>Marie Jaroň Bedrošová</cp:lastModifiedBy>
  <cp:revision>1517</cp:revision>
  <dcterms:modified xsi:type="dcterms:W3CDTF">2023-09-19T10:09:44Z</dcterms:modified>
</cp:coreProperties>
</file>