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65" r:id="rId7"/>
    <p:sldId id="260" r:id="rId8"/>
    <p:sldId id="261" r:id="rId9"/>
    <p:sldId id="268" r:id="rId10"/>
    <p:sldId id="269" r:id="rId11"/>
    <p:sldId id="271" r:id="rId12"/>
    <p:sldId id="272" r:id="rId13"/>
    <p:sldId id="273" r:id="rId14"/>
    <p:sldId id="274" r:id="rId15"/>
    <p:sldId id="266" r:id="rId16"/>
    <p:sldId id="276" r:id="rId17"/>
    <p:sldId id="275" r:id="rId18"/>
    <p:sldId id="267" r:id="rId19"/>
    <p:sldId id="270"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9" autoAdjust="0"/>
    <p:restoredTop sz="94660"/>
  </p:normalViewPr>
  <p:slideViewPr>
    <p:cSldViewPr snapToGrid="0">
      <p:cViewPr varScale="1">
        <p:scale>
          <a:sx n="78" d="100"/>
          <a:sy n="78" d="100"/>
        </p:scale>
        <p:origin x="7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8BE04-E093-EC9A-DB50-02794DDD96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Subtitle 2">
            <a:extLst>
              <a:ext uri="{FF2B5EF4-FFF2-40B4-BE49-F238E27FC236}">
                <a16:creationId xmlns:a16="http://schemas.microsoft.com/office/drawing/2014/main" id="{02EAF29D-2716-C99D-E6E0-C7FC7CC2B5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74C1C4E9-03C5-E40B-BD28-543B4E6DFFA1}"/>
              </a:ext>
            </a:extLst>
          </p:cNvPr>
          <p:cNvSpPr>
            <a:spLocks noGrp="1"/>
          </p:cNvSpPr>
          <p:nvPr>
            <p:ph type="dt" sz="half" idx="10"/>
          </p:nvPr>
        </p:nvSpPr>
        <p:spPr/>
        <p:txBody>
          <a:bodyPr/>
          <a:lstStyle/>
          <a:p>
            <a:fld id="{D1F4E7EB-5993-4F80-B8BB-EDFF5FD79AFF}" type="datetimeFigureOut">
              <a:rPr lang="cs-CZ" smtClean="0"/>
              <a:t>13.11.2023</a:t>
            </a:fld>
            <a:endParaRPr lang="cs-CZ"/>
          </a:p>
        </p:txBody>
      </p:sp>
      <p:sp>
        <p:nvSpPr>
          <p:cNvPr id="5" name="Footer Placeholder 4">
            <a:extLst>
              <a:ext uri="{FF2B5EF4-FFF2-40B4-BE49-F238E27FC236}">
                <a16:creationId xmlns:a16="http://schemas.microsoft.com/office/drawing/2014/main" id="{B199E23A-A949-1B73-001D-A2158E32FFD1}"/>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F3FD6383-3497-19FF-729C-5FC5B19C2E05}"/>
              </a:ext>
            </a:extLst>
          </p:cNvPr>
          <p:cNvSpPr>
            <a:spLocks noGrp="1"/>
          </p:cNvSpPr>
          <p:nvPr>
            <p:ph type="sldNum" sz="quarter" idx="12"/>
          </p:nvPr>
        </p:nvSpPr>
        <p:spPr/>
        <p:txBody>
          <a:bodyPr/>
          <a:lstStyle/>
          <a:p>
            <a:fld id="{B63C55A4-67E0-42D4-9E5A-75BF8A51AA8A}" type="slidenum">
              <a:rPr lang="cs-CZ" smtClean="0"/>
              <a:t>‹#›</a:t>
            </a:fld>
            <a:endParaRPr lang="cs-CZ"/>
          </a:p>
        </p:txBody>
      </p:sp>
    </p:spTree>
    <p:extLst>
      <p:ext uri="{BB962C8B-B14F-4D97-AF65-F5344CB8AC3E}">
        <p14:creationId xmlns:p14="http://schemas.microsoft.com/office/powerpoint/2010/main" val="3243692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7B7BE-9912-3F85-3ADB-37A62775D57B}"/>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FC903ADC-702C-E4AA-F449-BFBAFA2569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B618AA5D-8614-CEAF-7A05-4B039C5F896B}"/>
              </a:ext>
            </a:extLst>
          </p:cNvPr>
          <p:cNvSpPr>
            <a:spLocks noGrp="1"/>
          </p:cNvSpPr>
          <p:nvPr>
            <p:ph type="dt" sz="half" idx="10"/>
          </p:nvPr>
        </p:nvSpPr>
        <p:spPr/>
        <p:txBody>
          <a:bodyPr/>
          <a:lstStyle/>
          <a:p>
            <a:fld id="{D1F4E7EB-5993-4F80-B8BB-EDFF5FD79AFF}" type="datetimeFigureOut">
              <a:rPr lang="cs-CZ" smtClean="0"/>
              <a:t>13.11.2023</a:t>
            </a:fld>
            <a:endParaRPr lang="cs-CZ"/>
          </a:p>
        </p:txBody>
      </p:sp>
      <p:sp>
        <p:nvSpPr>
          <p:cNvPr id="5" name="Footer Placeholder 4">
            <a:extLst>
              <a:ext uri="{FF2B5EF4-FFF2-40B4-BE49-F238E27FC236}">
                <a16:creationId xmlns:a16="http://schemas.microsoft.com/office/drawing/2014/main" id="{6280632E-9E62-813D-F9F6-388B6C94E948}"/>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057ED6CC-0544-09BF-437E-5BC0D3B9BDBB}"/>
              </a:ext>
            </a:extLst>
          </p:cNvPr>
          <p:cNvSpPr>
            <a:spLocks noGrp="1"/>
          </p:cNvSpPr>
          <p:nvPr>
            <p:ph type="sldNum" sz="quarter" idx="12"/>
          </p:nvPr>
        </p:nvSpPr>
        <p:spPr/>
        <p:txBody>
          <a:bodyPr/>
          <a:lstStyle/>
          <a:p>
            <a:fld id="{B63C55A4-67E0-42D4-9E5A-75BF8A51AA8A}" type="slidenum">
              <a:rPr lang="cs-CZ" smtClean="0"/>
              <a:t>‹#›</a:t>
            </a:fld>
            <a:endParaRPr lang="cs-CZ"/>
          </a:p>
        </p:txBody>
      </p:sp>
    </p:spTree>
    <p:extLst>
      <p:ext uri="{BB962C8B-B14F-4D97-AF65-F5344CB8AC3E}">
        <p14:creationId xmlns:p14="http://schemas.microsoft.com/office/powerpoint/2010/main" val="502005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BDA214-5340-4121-03E4-31178DB68BD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C9DA6CE1-984B-F9E4-24BE-4A01C6889D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F61CD643-5764-F5C8-4BDF-109A0FFF5245}"/>
              </a:ext>
            </a:extLst>
          </p:cNvPr>
          <p:cNvSpPr>
            <a:spLocks noGrp="1"/>
          </p:cNvSpPr>
          <p:nvPr>
            <p:ph type="dt" sz="half" idx="10"/>
          </p:nvPr>
        </p:nvSpPr>
        <p:spPr/>
        <p:txBody>
          <a:bodyPr/>
          <a:lstStyle/>
          <a:p>
            <a:fld id="{D1F4E7EB-5993-4F80-B8BB-EDFF5FD79AFF}" type="datetimeFigureOut">
              <a:rPr lang="cs-CZ" smtClean="0"/>
              <a:t>13.11.2023</a:t>
            </a:fld>
            <a:endParaRPr lang="cs-CZ"/>
          </a:p>
        </p:txBody>
      </p:sp>
      <p:sp>
        <p:nvSpPr>
          <p:cNvPr id="5" name="Footer Placeholder 4">
            <a:extLst>
              <a:ext uri="{FF2B5EF4-FFF2-40B4-BE49-F238E27FC236}">
                <a16:creationId xmlns:a16="http://schemas.microsoft.com/office/drawing/2014/main" id="{16471BDC-8974-14E9-F588-C1C225412856}"/>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26AC10AB-D7BF-D641-767B-16EADF4E93E5}"/>
              </a:ext>
            </a:extLst>
          </p:cNvPr>
          <p:cNvSpPr>
            <a:spLocks noGrp="1"/>
          </p:cNvSpPr>
          <p:nvPr>
            <p:ph type="sldNum" sz="quarter" idx="12"/>
          </p:nvPr>
        </p:nvSpPr>
        <p:spPr/>
        <p:txBody>
          <a:bodyPr/>
          <a:lstStyle/>
          <a:p>
            <a:fld id="{B63C55A4-67E0-42D4-9E5A-75BF8A51AA8A}" type="slidenum">
              <a:rPr lang="cs-CZ" smtClean="0"/>
              <a:t>‹#›</a:t>
            </a:fld>
            <a:endParaRPr lang="cs-CZ"/>
          </a:p>
        </p:txBody>
      </p:sp>
    </p:spTree>
    <p:extLst>
      <p:ext uri="{BB962C8B-B14F-4D97-AF65-F5344CB8AC3E}">
        <p14:creationId xmlns:p14="http://schemas.microsoft.com/office/powerpoint/2010/main" val="3330584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B641F-0E0A-5050-F5FE-79BCEF698DF1}"/>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6E93B6D3-8CC3-C867-9EA9-25CBFB05B1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ED5DACF2-22FE-DE63-C341-C51F721345C5}"/>
              </a:ext>
            </a:extLst>
          </p:cNvPr>
          <p:cNvSpPr>
            <a:spLocks noGrp="1"/>
          </p:cNvSpPr>
          <p:nvPr>
            <p:ph type="dt" sz="half" idx="10"/>
          </p:nvPr>
        </p:nvSpPr>
        <p:spPr/>
        <p:txBody>
          <a:bodyPr/>
          <a:lstStyle/>
          <a:p>
            <a:fld id="{D1F4E7EB-5993-4F80-B8BB-EDFF5FD79AFF}" type="datetimeFigureOut">
              <a:rPr lang="cs-CZ" smtClean="0"/>
              <a:t>13.11.2023</a:t>
            </a:fld>
            <a:endParaRPr lang="cs-CZ"/>
          </a:p>
        </p:txBody>
      </p:sp>
      <p:sp>
        <p:nvSpPr>
          <p:cNvPr id="5" name="Footer Placeholder 4">
            <a:extLst>
              <a:ext uri="{FF2B5EF4-FFF2-40B4-BE49-F238E27FC236}">
                <a16:creationId xmlns:a16="http://schemas.microsoft.com/office/drawing/2014/main" id="{040A5DEE-5880-2AA0-8B24-38825102BADF}"/>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0CF3010C-D857-7EEA-2D54-9051F8A841CE}"/>
              </a:ext>
            </a:extLst>
          </p:cNvPr>
          <p:cNvSpPr>
            <a:spLocks noGrp="1"/>
          </p:cNvSpPr>
          <p:nvPr>
            <p:ph type="sldNum" sz="quarter" idx="12"/>
          </p:nvPr>
        </p:nvSpPr>
        <p:spPr/>
        <p:txBody>
          <a:bodyPr/>
          <a:lstStyle/>
          <a:p>
            <a:fld id="{B63C55A4-67E0-42D4-9E5A-75BF8A51AA8A}" type="slidenum">
              <a:rPr lang="cs-CZ" smtClean="0"/>
              <a:t>‹#›</a:t>
            </a:fld>
            <a:endParaRPr lang="cs-CZ"/>
          </a:p>
        </p:txBody>
      </p:sp>
    </p:spTree>
    <p:extLst>
      <p:ext uri="{BB962C8B-B14F-4D97-AF65-F5344CB8AC3E}">
        <p14:creationId xmlns:p14="http://schemas.microsoft.com/office/powerpoint/2010/main" val="2623075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B3FEA-2C21-BE0C-C6DA-5D069C56E6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E367860B-AF27-EA20-77C1-3AF88DA9C7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B61CB7-A7B4-E6E1-C6A2-AA50EBB958EA}"/>
              </a:ext>
            </a:extLst>
          </p:cNvPr>
          <p:cNvSpPr>
            <a:spLocks noGrp="1"/>
          </p:cNvSpPr>
          <p:nvPr>
            <p:ph type="dt" sz="half" idx="10"/>
          </p:nvPr>
        </p:nvSpPr>
        <p:spPr/>
        <p:txBody>
          <a:bodyPr/>
          <a:lstStyle/>
          <a:p>
            <a:fld id="{D1F4E7EB-5993-4F80-B8BB-EDFF5FD79AFF}" type="datetimeFigureOut">
              <a:rPr lang="cs-CZ" smtClean="0"/>
              <a:t>13.11.2023</a:t>
            </a:fld>
            <a:endParaRPr lang="cs-CZ"/>
          </a:p>
        </p:txBody>
      </p:sp>
      <p:sp>
        <p:nvSpPr>
          <p:cNvPr id="5" name="Footer Placeholder 4">
            <a:extLst>
              <a:ext uri="{FF2B5EF4-FFF2-40B4-BE49-F238E27FC236}">
                <a16:creationId xmlns:a16="http://schemas.microsoft.com/office/drawing/2014/main" id="{9320BEAA-B5B9-7358-CB5E-6A93F127A0A9}"/>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99C1ABD4-F766-8EC0-4174-DD10078FA034}"/>
              </a:ext>
            </a:extLst>
          </p:cNvPr>
          <p:cNvSpPr>
            <a:spLocks noGrp="1"/>
          </p:cNvSpPr>
          <p:nvPr>
            <p:ph type="sldNum" sz="quarter" idx="12"/>
          </p:nvPr>
        </p:nvSpPr>
        <p:spPr/>
        <p:txBody>
          <a:bodyPr/>
          <a:lstStyle/>
          <a:p>
            <a:fld id="{B63C55A4-67E0-42D4-9E5A-75BF8A51AA8A}" type="slidenum">
              <a:rPr lang="cs-CZ" smtClean="0"/>
              <a:t>‹#›</a:t>
            </a:fld>
            <a:endParaRPr lang="cs-CZ"/>
          </a:p>
        </p:txBody>
      </p:sp>
    </p:spTree>
    <p:extLst>
      <p:ext uri="{BB962C8B-B14F-4D97-AF65-F5344CB8AC3E}">
        <p14:creationId xmlns:p14="http://schemas.microsoft.com/office/powerpoint/2010/main" val="979315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EB40D-F546-31E5-9201-AD210DAFCEE6}"/>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39640566-BD76-9CF3-9FC0-D86688C636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80DF5270-6AE9-994D-E16B-EF1C4515F1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01DD36C1-BD75-5356-C175-F8E2A74D0FBB}"/>
              </a:ext>
            </a:extLst>
          </p:cNvPr>
          <p:cNvSpPr>
            <a:spLocks noGrp="1"/>
          </p:cNvSpPr>
          <p:nvPr>
            <p:ph type="dt" sz="half" idx="10"/>
          </p:nvPr>
        </p:nvSpPr>
        <p:spPr/>
        <p:txBody>
          <a:bodyPr/>
          <a:lstStyle/>
          <a:p>
            <a:fld id="{D1F4E7EB-5993-4F80-B8BB-EDFF5FD79AFF}" type="datetimeFigureOut">
              <a:rPr lang="cs-CZ" smtClean="0"/>
              <a:t>13.11.2023</a:t>
            </a:fld>
            <a:endParaRPr lang="cs-CZ"/>
          </a:p>
        </p:txBody>
      </p:sp>
      <p:sp>
        <p:nvSpPr>
          <p:cNvPr id="6" name="Footer Placeholder 5">
            <a:extLst>
              <a:ext uri="{FF2B5EF4-FFF2-40B4-BE49-F238E27FC236}">
                <a16:creationId xmlns:a16="http://schemas.microsoft.com/office/drawing/2014/main" id="{85F49246-BBED-41FC-55FD-06B48CE8E77A}"/>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50F75FC1-6661-C057-C7A6-CAFDCC6A073F}"/>
              </a:ext>
            </a:extLst>
          </p:cNvPr>
          <p:cNvSpPr>
            <a:spLocks noGrp="1"/>
          </p:cNvSpPr>
          <p:nvPr>
            <p:ph type="sldNum" sz="quarter" idx="12"/>
          </p:nvPr>
        </p:nvSpPr>
        <p:spPr/>
        <p:txBody>
          <a:bodyPr/>
          <a:lstStyle/>
          <a:p>
            <a:fld id="{B63C55A4-67E0-42D4-9E5A-75BF8A51AA8A}" type="slidenum">
              <a:rPr lang="cs-CZ" smtClean="0"/>
              <a:t>‹#›</a:t>
            </a:fld>
            <a:endParaRPr lang="cs-CZ"/>
          </a:p>
        </p:txBody>
      </p:sp>
    </p:spTree>
    <p:extLst>
      <p:ext uri="{BB962C8B-B14F-4D97-AF65-F5344CB8AC3E}">
        <p14:creationId xmlns:p14="http://schemas.microsoft.com/office/powerpoint/2010/main" val="3605452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50696-4F09-1F5B-AEEB-61B5E534A6A6}"/>
              </a:ext>
            </a:extLst>
          </p:cNvPr>
          <p:cNvSpPr>
            <a:spLocks noGrp="1"/>
          </p:cNvSpPr>
          <p:nvPr>
            <p:ph type="title"/>
          </p:nvPr>
        </p:nvSpPr>
        <p:spPr>
          <a:xfrm>
            <a:off x="839788" y="365125"/>
            <a:ext cx="105156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63712F0F-2C3A-6303-F199-4A108D6126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288AEE-1081-30B6-64F4-750E25E1F5E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85210FB5-A118-E7B1-E6A6-A74AE72E41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527FE8-04CF-8A50-E695-38BFC99004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1120A701-6D05-559A-5B69-8F3BDB3D4D05}"/>
              </a:ext>
            </a:extLst>
          </p:cNvPr>
          <p:cNvSpPr>
            <a:spLocks noGrp="1"/>
          </p:cNvSpPr>
          <p:nvPr>
            <p:ph type="dt" sz="half" idx="10"/>
          </p:nvPr>
        </p:nvSpPr>
        <p:spPr/>
        <p:txBody>
          <a:bodyPr/>
          <a:lstStyle/>
          <a:p>
            <a:fld id="{D1F4E7EB-5993-4F80-B8BB-EDFF5FD79AFF}" type="datetimeFigureOut">
              <a:rPr lang="cs-CZ" smtClean="0"/>
              <a:t>13.11.2023</a:t>
            </a:fld>
            <a:endParaRPr lang="cs-CZ"/>
          </a:p>
        </p:txBody>
      </p:sp>
      <p:sp>
        <p:nvSpPr>
          <p:cNvPr id="8" name="Footer Placeholder 7">
            <a:extLst>
              <a:ext uri="{FF2B5EF4-FFF2-40B4-BE49-F238E27FC236}">
                <a16:creationId xmlns:a16="http://schemas.microsoft.com/office/drawing/2014/main" id="{E7473356-8B29-172D-15F7-EB316F1F4A8A}"/>
              </a:ext>
            </a:extLst>
          </p:cNvPr>
          <p:cNvSpPr>
            <a:spLocks noGrp="1"/>
          </p:cNvSpPr>
          <p:nvPr>
            <p:ph type="ftr" sz="quarter" idx="11"/>
          </p:nvPr>
        </p:nvSpPr>
        <p:spPr/>
        <p:txBody>
          <a:bodyPr/>
          <a:lstStyle/>
          <a:p>
            <a:endParaRPr lang="cs-CZ"/>
          </a:p>
        </p:txBody>
      </p:sp>
      <p:sp>
        <p:nvSpPr>
          <p:cNvPr id="9" name="Slide Number Placeholder 8">
            <a:extLst>
              <a:ext uri="{FF2B5EF4-FFF2-40B4-BE49-F238E27FC236}">
                <a16:creationId xmlns:a16="http://schemas.microsoft.com/office/drawing/2014/main" id="{7B2B1194-508D-C3D6-2894-52D30D3CAE04}"/>
              </a:ext>
            </a:extLst>
          </p:cNvPr>
          <p:cNvSpPr>
            <a:spLocks noGrp="1"/>
          </p:cNvSpPr>
          <p:nvPr>
            <p:ph type="sldNum" sz="quarter" idx="12"/>
          </p:nvPr>
        </p:nvSpPr>
        <p:spPr/>
        <p:txBody>
          <a:bodyPr/>
          <a:lstStyle/>
          <a:p>
            <a:fld id="{B63C55A4-67E0-42D4-9E5A-75BF8A51AA8A}" type="slidenum">
              <a:rPr lang="cs-CZ" smtClean="0"/>
              <a:t>‹#›</a:t>
            </a:fld>
            <a:endParaRPr lang="cs-CZ"/>
          </a:p>
        </p:txBody>
      </p:sp>
    </p:spTree>
    <p:extLst>
      <p:ext uri="{BB962C8B-B14F-4D97-AF65-F5344CB8AC3E}">
        <p14:creationId xmlns:p14="http://schemas.microsoft.com/office/powerpoint/2010/main" val="212325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BD9B-BAAB-283B-A719-426F04D71B26}"/>
              </a:ext>
            </a:extLst>
          </p:cNvPr>
          <p:cNvSpPr>
            <a:spLocks noGrp="1"/>
          </p:cNvSpPr>
          <p:nvPr>
            <p:ph type="title"/>
          </p:nvPr>
        </p:nvSpPr>
        <p:spPr/>
        <p:txBody>
          <a:bodyPr/>
          <a:lstStyle/>
          <a:p>
            <a:r>
              <a:rPr lang="en-US"/>
              <a:t>Click to edit Master title style</a:t>
            </a:r>
            <a:endParaRPr lang="cs-CZ"/>
          </a:p>
        </p:txBody>
      </p:sp>
      <p:sp>
        <p:nvSpPr>
          <p:cNvPr id="3" name="Date Placeholder 2">
            <a:extLst>
              <a:ext uri="{FF2B5EF4-FFF2-40B4-BE49-F238E27FC236}">
                <a16:creationId xmlns:a16="http://schemas.microsoft.com/office/drawing/2014/main" id="{0E0B347C-B3F3-C88A-A55A-A67CCA73CA02}"/>
              </a:ext>
            </a:extLst>
          </p:cNvPr>
          <p:cNvSpPr>
            <a:spLocks noGrp="1"/>
          </p:cNvSpPr>
          <p:nvPr>
            <p:ph type="dt" sz="half" idx="10"/>
          </p:nvPr>
        </p:nvSpPr>
        <p:spPr/>
        <p:txBody>
          <a:bodyPr/>
          <a:lstStyle/>
          <a:p>
            <a:fld id="{D1F4E7EB-5993-4F80-B8BB-EDFF5FD79AFF}" type="datetimeFigureOut">
              <a:rPr lang="cs-CZ" smtClean="0"/>
              <a:t>13.11.2023</a:t>
            </a:fld>
            <a:endParaRPr lang="cs-CZ"/>
          </a:p>
        </p:txBody>
      </p:sp>
      <p:sp>
        <p:nvSpPr>
          <p:cNvPr id="4" name="Footer Placeholder 3">
            <a:extLst>
              <a:ext uri="{FF2B5EF4-FFF2-40B4-BE49-F238E27FC236}">
                <a16:creationId xmlns:a16="http://schemas.microsoft.com/office/drawing/2014/main" id="{04D0899F-EE85-164E-8CF9-4E624D3AD621}"/>
              </a:ext>
            </a:extLst>
          </p:cNvPr>
          <p:cNvSpPr>
            <a:spLocks noGrp="1"/>
          </p:cNvSpPr>
          <p:nvPr>
            <p:ph type="ftr" sz="quarter" idx="11"/>
          </p:nvPr>
        </p:nvSpPr>
        <p:spPr/>
        <p:txBody>
          <a:bodyPr/>
          <a:lstStyle/>
          <a:p>
            <a:endParaRPr lang="cs-CZ"/>
          </a:p>
        </p:txBody>
      </p:sp>
      <p:sp>
        <p:nvSpPr>
          <p:cNvPr id="5" name="Slide Number Placeholder 4">
            <a:extLst>
              <a:ext uri="{FF2B5EF4-FFF2-40B4-BE49-F238E27FC236}">
                <a16:creationId xmlns:a16="http://schemas.microsoft.com/office/drawing/2014/main" id="{C47CBBE5-623D-FDC9-2D70-0D1C05D648DA}"/>
              </a:ext>
            </a:extLst>
          </p:cNvPr>
          <p:cNvSpPr>
            <a:spLocks noGrp="1"/>
          </p:cNvSpPr>
          <p:nvPr>
            <p:ph type="sldNum" sz="quarter" idx="12"/>
          </p:nvPr>
        </p:nvSpPr>
        <p:spPr/>
        <p:txBody>
          <a:bodyPr/>
          <a:lstStyle/>
          <a:p>
            <a:fld id="{B63C55A4-67E0-42D4-9E5A-75BF8A51AA8A}" type="slidenum">
              <a:rPr lang="cs-CZ" smtClean="0"/>
              <a:t>‹#›</a:t>
            </a:fld>
            <a:endParaRPr lang="cs-CZ"/>
          </a:p>
        </p:txBody>
      </p:sp>
    </p:spTree>
    <p:extLst>
      <p:ext uri="{BB962C8B-B14F-4D97-AF65-F5344CB8AC3E}">
        <p14:creationId xmlns:p14="http://schemas.microsoft.com/office/powerpoint/2010/main" val="3936718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769C3-D3DA-3CB4-6C92-19F297E12242}"/>
              </a:ext>
            </a:extLst>
          </p:cNvPr>
          <p:cNvSpPr>
            <a:spLocks noGrp="1"/>
          </p:cNvSpPr>
          <p:nvPr>
            <p:ph type="dt" sz="half" idx="10"/>
          </p:nvPr>
        </p:nvSpPr>
        <p:spPr/>
        <p:txBody>
          <a:bodyPr/>
          <a:lstStyle/>
          <a:p>
            <a:fld id="{D1F4E7EB-5993-4F80-B8BB-EDFF5FD79AFF}" type="datetimeFigureOut">
              <a:rPr lang="cs-CZ" smtClean="0"/>
              <a:t>13.11.2023</a:t>
            </a:fld>
            <a:endParaRPr lang="cs-CZ"/>
          </a:p>
        </p:txBody>
      </p:sp>
      <p:sp>
        <p:nvSpPr>
          <p:cNvPr id="3" name="Footer Placeholder 2">
            <a:extLst>
              <a:ext uri="{FF2B5EF4-FFF2-40B4-BE49-F238E27FC236}">
                <a16:creationId xmlns:a16="http://schemas.microsoft.com/office/drawing/2014/main" id="{B59A29C3-76B3-4D66-B8F6-BE1A5E93F6ED}"/>
              </a:ext>
            </a:extLst>
          </p:cNvPr>
          <p:cNvSpPr>
            <a:spLocks noGrp="1"/>
          </p:cNvSpPr>
          <p:nvPr>
            <p:ph type="ftr" sz="quarter" idx="11"/>
          </p:nvPr>
        </p:nvSpPr>
        <p:spPr/>
        <p:txBody>
          <a:bodyPr/>
          <a:lstStyle/>
          <a:p>
            <a:endParaRPr lang="cs-CZ"/>
          </a:p>
        </p:txBody>
      </p:sp>
      <p:sp>
        <p:nvSpPr>
          <p:cNvPr id="4" name="Slide Number Placeholder 3">
            <a:extLst>
              <a:ext uri="{FF2B5EF4-FFF2-40B4-BE49-F238E27FC236}">
                <a16:creationId xmlns:a16="http://schemas.microsoft.com/office/drawing/2014/main" id="{73B6C325-59B8-3E5B-36ED-1A1271E658F0}"/>
              </a:ext>
            </a:extLst>
          </p:cNvPr>
          <p:cNvSpPr>
            <a:spLocks noGrp="1"/>
          </p:cNvSpPr>
          <p:nvPr>
            <p:ph type="sldNum" sz="quarter" idx="12"/>
          </p:nvPr>
        </p:nvSpPr>
        <p:spPr/>
        <p:txBody>
          <a:bodyPr/>
          <a:lstStyle/>
          <a:p>
            <a:fld id="{B63C55A4-67E0-42D4-9E5A-75BF8A51AA8A}" type="slidenum">
              <a:rPr lang="cs-CZ" smtClean="0"/>
              <a:t>‹#›</a:t>
            </a:fld>
            <a:endParaRPr lang="cs-CZ"/>
          </a:p>
        </p:txBody>
      </p:sp>
    </p:spTree>
    <p:extLst>
      <p:ext uri="{BB962C8B-B14F-4D97-AF65-F5344CB8AC3E}">
        <p14:creationId xmlns:p14="http://schemas.microsoft.com/office/powerpoint/2010/main" val="437117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380A0-2031-7114-6C89-8CA0ACD336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Content Placeholder 2">
            <a:extLst>
              <a:ext uri="{FF2B5EF4-FFF2-40B4-BE49-F238E27FC236}">
                <a16:creationId xmlns:a16="http://schemas.microsoft.com/office/drawing/2014/main" id="{FD970D21-56F4-84DD-F0AA-2FC38053F9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a:extLst>
              <a:ext uri="{FF2B5EF4-FFF2-40B4-BE49-F238E27FC236}">
                <a16:creationId xmlns:a16="http://schemas.microsoft.com/office/drawing/2014/main" id="{D280E479-61E4-E263-2A86-F562DCBF7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65F5AC-BFFA-953C-BEE8-1E35258C1B64}"/>
              </a:ext>
            </a:extLst>
          </p:cNvPr>
          <p:cNvSpPr>
            <a:spLocks noGrp="1"/>
          </p:cNvSpPr>
          <p:nvPr>
            <p:ph type="dt" sz="half" idx="10"/>
          </p:nvPr>
        </p:nvSpPr>
        <p:spPr/>
        <p:txBody>
          <a:bodyPr/>
          <a:lstStyle/>
          <a:p>
            <a:fld id="{D1F4E7EB-5993-4F80-B8BB-EDFF5FD79AFF}" type="datetimeFigureOut">
              <a:rPr lang="cs-CZ" smtClean="0"/>
              <a:t>13.11.2023</a:t>
            </a:fld>
            <a:endParaRPr lang="cs-CZ"/>
          </a:p>
        </p:txBody>
      </p:sp>
      <p:sp>
        <p:nvSpPr>
          <p:cNvPr id="6" name="Footer Placeholder 5">
            <a:extLst>
              <a:ext uri="{FF2B5EF4-FFF2-40B4-BE49-F238E27FC236}">
                <a16:creationId xmlns:a16="http://schemas.microsoft.com/office/drawing/2014/main" id="{C87B6380-B2B5-B553-4D47-BF6D961FD056}"/>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E5AA4B3C-CAC6-3FFA-2FD7-F234E84DD6D2}"/>
              </a:ext>
            </a:extLst>
          </p:cNvPr>
          <p:cNvSpPr>
            <a:spLocks noGrp="1"/>
          </p:cNvSpPr>
          <p:nvPr>
            <p:ph type="sldNum" sz="quarter" idx="12"/>
          </p:nvPr>
        </p:nvSpPr>
        <p:spPr/>
        <p:txBody>
          <a:bodyPr/>
          <a:lstStyle/>
          <a:p>
            <a:fld id="{B63C55A4-67E0-42D4-9E5A-75BF8A51AA8A}" type="slidenum">
              <a:rPr lang="cs-CZ" smtClean="0"/>
              <a:t>‹#›</a:t>
            </a:fld>
            <a:endParaRPr lang="cs-CZ"/>
          </a:p>
        </p:txBody>
      </p:sp>
    </p:spTree>
    <p:extLst>
      <p:ext uri="{BB962C8B-B14F-4D97-AF65-F5344CB8AC3E}">
        <p14:creationId xmlns:p14="http://schemas.microsoft.com/office/powerpoint/2010/main" val="1940756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60F95-D8D9-3A94-1553-59666E14E8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Picture Placeholder 2">
            <a:extLst>
              <a:ext uri="{FF2B5EF4-FFF2-40B4-BE49-F238E27FC236}">
                <a16:creationId xmlns:a16="http://schemas.microsoft.com/office/drawing/2014/main" id="{EC14B630-2414-6D0A-0F9F-8203D0E05C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a:extLst>
              <a:ext uri="{FF2B5EF4-FFF2-40B4-BE49-F238E27FC236}">
                <a16:creationId xmlns:a16="http://schemas.microsoft.com/office/drawing/2014/main" id="{37EB78EE-B4F3-F9CB-0FBF-4EA9A70B6F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A30F2F-CD6A-9C09-0AE3-7ECFBB0FE41D}"/>
              </a:ext>
            </a:extLst>
          </p:cNvPr>
          <p:cNvSpPr>
            <a:spLocks noGrp="1"/>
          </p:cNvSpPr>
          <p:nvPr>
            <p:ph type="dt" sz="half" idx="10"/>
          </p:nvPr>
        </p:nvSpPr>
        <p:spPr/>
        <p:txBody>
          <a:bodyPr/>
          <a:lstStyle/>
          <a:p>
            <a:fld id="{D1F4E7EB-5993-4F80-B8BB-EDFF5FD79AFF}" type="datetimeFigureOut">
              <a:rPr lang="cs-CZ" smtClean="0"/>
              <a:t>13.11.2023</a:t>
            </a:fld>
            <a:endParaRPr lang="cs-CZ"/>
          </a:p>
        </p:txBody>
      </p:sp>
      <p:sp>
        <p:nvSpPr>
          <p:cNvPr id="6" name="Footer Placeholder 5">
            <a:extLst>
              <a:ext uri="{FF2B5EF4-FFF2-40B4-BE49-F238E27FC236}">
                <a16:creationId xmlns:a16="http://schemas.microsoft.com/office/drawing/2014/main" id="{66F2F8E8-8852-F505-6EE6-1979E0002064}"/>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FF6750A4-BF1A-81E6-EBFD-9475A6A1E389}"/>
              </a:ext>
            </a:extLst>
          </p:cNvPr>
          <p:cNvSpPr>
            <a:spLocks noGrp="1"/>
          </p:cNvSpPr>
          <p:nvPr>
            <p:ph type="sldNum" sz="quarter" idx="12"/>
          </p:nvPr>
        </p:nvSpPr>
        <p:spPr/>
        <p:txBody>
          <a:bodyPr/>
          <a:lstStyle/>
          <a:p>
            <a:fld id="{B63C55A4-67E0-42D4-9E5A-75BF8A51AA8A}" type="slidenum">
              <a:rPr lang="cs-CZ" smtClean="0"/>
              <a:t>‹#›</a:t>
            </a:fld>
            <a:endParaRPr lang="cs-CZ"/>
          </a:p>
        </p:txBody>
      </p:sp>
    </p:spTree>
    <p:extLst>
      <p:ext uri="{BB962C8B-B14F-4D97-AF65-F5344CB8AC3E}">
        <p14:creationId xmlns:p14="http://schemas.microsoft.com/office/powerpoint/2010/main" val="643408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CDBC69-F114-9629-EEDD-83448FB930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a:extLst>
              <a:ext uri="{FF2B5EF4-FFF2-40B4-BE49-F238E27FC236}">
                <a16:creationId xmlns:a16="http://schemas.microsoft.com/office/drawing/2014/main" id="{8D53B28F-08DD-C896-3F7A-FC8E137AEC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66C0F6F4-0631-2449-8EB6-EAD2F4F3AC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4E7EB-5993-4F80-B8BB-EDFF5FD79AFF}" type="datetimeFigureOut">
              <a:rPr lang="cs-CZ" smtClean="0"/>
              <a:t>13.11.2023</a:t>
            </a:fld>
            <a:endParaRPr lang="cs-CZ"/>
          </a:p>
        </p:txBody>
      </p:sp>
      <p:sp>
        <p:nvSpPr>
          <p:cNvPr id="5" name="Footer Placeholder 4">
            <a:extLst>
              <a:ext uri="{FF2B5EF4-FFF2-40B4-BE49-F238E27FC236}">
                <a16:creationId xmlns:a16="http://schemas.microsoft.com/office/drawing/2014/main" id="{621B0845-69C6-7FE5-8269-671368F20A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a:extLst>
              <a:ext uri="{FF2B5EF4-FFF2-40B4-BE49-F238E27FC236}">
                <a16:creationId xmlns:a16="http://schemas.microsoft.com/office/drawing/2014/main" id="{D594DBE9-CD7E-1BEB-4938-707AD85B23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C55A4-67E0-42D4-9E5A-75BF8A51AA8A}" type="slidenum">
              <a:rPr lang="cs-CZ" smtClean="0"/>
              <a:t>‹#›</a:t>
            </a:fld>
            <a:endParaRPr lang="cs-CZ"/>
          </a:p>
        </p:txBody>
      </p:sp>
    </p:spTree>
    <p:extLst>
      <p:ext uri="{BB962C8B-B14F-4D97-AF65-F5344CB8AC3E}">
        <p14:creationId xmlns:p14="http://schemas.microsoft.com/office/powerpoint/2010/main" val="4203236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a:t>Mobile Media and </a:t>
            </a:r>
            <a:r>
              <a:rPr lang="cs-CZ" dirty="0" err="1"/>
              <a:t>Homelessness</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lstStyle/>
          <a:p>
            <a:pPr marL="0" indent="0">
              <a:buNone/>
            </a:pPr>
            <a:endParaRPr lang="cs-CZ" dirty="0"/>
          </a:p>
          <a:p>
            <a:r>
              <a:rPr lang="cs-CZ" dirty="0"/>
              <a:t>An </a:t>
            </a:r>
            <a:r>
              <a:rPr lang="cs-CZ" dirty="0" err="1"/>
              <a:t>overlook</a:t>
            </a:r>
            <a:r>
              <a:rPr lang="cs-CZ" dirty="0"/>
              <a:t> </a:t>
            </a:r>
            <a:r>
              <a:rPr lang="cs-CZ" dirty="0" err="1"/>
              <a:t>of</a:t>
            </a:r>
            <a:r>
              <a:rPr lang="cs-CZ" dirty="0"/>
              <a:t> </a:t>
            </a:r>
            <a:r>
              <a:rPr lang="cs-CZ" dirty="0" err="1"/>
              <a:t>homelessness</a:t>
            </a:r>
            <a:endParaRPr lang="cs-CZ" dirty="0"/>
          </a:p>
          <a:p>
            <a:r>
              <a:rPr lang="cs-CZ" dirty="0"/>
              <a:t>Use </a:t>
            </a:r>
            <a:r>
              <a:rPr lang="cs-CZ" dirty="0" err="1"/>
              <a:t>of</a:t>
            </a:r>
            <a:r>
              <a:rPr lang="cs-CZ" dirty="0"/>
              <a:t> mobile </a:t>
            </a:r>
            <a:r>
              <a:rPr lang="cs-CZ" dirty="0" err="1"/>
              <a:t>phones</a:t>
            </a:r>
            <a:r>
              <a:rPr lang="cs-CZ" dirty="0"/>
              <a:t> by homeless </a:t>
            </a:r>
            <a:r>
              <a:rPr lang="cs-CZ" dirty="0" err="1"/>
              <a:t>people</a:t>
            </a:r>
            <a:endParaRPr lang="cs-CZ" dirty="0"/>
          </a:p>
          <a:p>
            <a:r>
              <a:rPr lang="cs-CZ" dirty="0"/>
              <a:t>A study </a:t>
            </a:r>
            <a:r>
              <a:rPr lang="cs-CZ" dirty="0" err="1"/>
              <a:t>of</a:t>
            </a:r>
            <a:r>
              <a:rPr lang="cs-CZ" dirty="0"/>
              <a:t> </a:t>
            </a:r>
            <a:r>
              <a:rPr lang="cs-CZ" dirty="0" err="1"/>
              <a:t>social</a:t>
            </a:r>
            <a:r>
              <a:rPr lang="cs-CZ" dirty="0"/>
              <a:t> </a:t>
            </a:r>
            <a:r>
              <a:rPr lang="cs-CZ" dirty="0" err="1"/>
              <a:t>capital</a:t>
            </a:r>
            <a:r>
              <a:rPr lang="cs-CZ" dirty="0"/>
              <a:t> and </a:t>
            </a:r>
            <a:r>
              <a:rPr lang="cs-CZ" dirty="0" err="1"/>
              <a:t>roofless</a:t>
            </a:r>
            <a:r>
              <a:rPr lang="cs-CZ" dirty="0"/>
              <a:t> </a:t>
            </a:r>
            <a:r>
              <a:rPr lang="cs-CZ" dirty="0" err="1"/>
              <a:t>people</a:t>
            </a:r>
            <a:endParaRPr lang="cs-CZ" dirty="0"/>
          </a:p>
          <a:p>
            <a:r>
              <a:rPr lang="cs-CZ" dirty="0"/>
              <a:t>Google </a:t>
            </a:r>
            <a:r>
              <a:rPr lang="cs-CZ" dirty="0" err="1"/>
              <a:t>WaSH</a:t>
            </a:r>
            <a:r>
              <a:rPr lang="cs-CZ" dirty="0"/>
              <a:t> map study</a:t>
            </a:r>
          </a:p>
        </p:txBody>
      </p:sp>
    </p:spTree>
    <p:extLst>
      <p:ext uri="{BB962C8B-B14F-4D97-AF65-F5344CB8AC3E}">
        <p14:creationId xmlns:p14="http://schemas.microsoft.com/office/powerpoint/2010/main" val="3618235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err="1"/>
              <a:t>Findings</a:t>
            </a:r>
            <a:r>
              <a:rPr lang="cs-CZ" dirty="0"/>
              <a:t>: </a:t>
            </a:r>
            <a:r>
              <a:rPr lang="cs-CZ" dirty="0" err="1"/>
              <a:t>Maintained</a:t>
            </a:r>
            <a:r>
              <a:rPr lang="cs-CZ" dirty="0"/>
              <a:t> </a:t>
            </a:r>
            <a:r>
              <a:rPr lang="cs-CZ" dirty="0" err="1"/>
              <a:t>social</a:t>
            </a:r>
            <a:r>
              <a:rPr lang="cs-CZ" dirty="0"/>
              <a:t> </a:t>
            </a:r>
            <a:r>
              <a:rPr lang="cs-CZ" dirty="0" err="1"/>
              <a:t>capital</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a:xfrm>
            <a:off x="838200" y="1825625"/>
            <a:ext cx="10515600" cy="4417860"/>
          </a:xfrm>
        </p:spPr>
        <p:txBody>
          <a:bodyPr>
            <a:normAutofit/>
          </a:bodyPr>
          <a:lstStyle/>
          <a:p>
            <a:r>
              <a:rPr lang="cs-CZ" dirty="0" err="1"/>
              <a:t>The</a:t>
            </a:r>
            <a:r>
              <a:rPr lang="cs-CZ" dirty="0"/>
              <a:t> </a:t>
            </a:r>
            <a:r>
              <a:rPr lang="cs-CZ" dirty="0" err="1"/>
              <a:t>shame</a:t>
            </a:r>
            <a:r>
              <a:rPr lang="cs-CZ" dirty="0"/>
              <a:t> </a:t>
            </a:r>
            <a:r>
              <a:rPr lang="cs-CZ" dirty="0" err="1"/>
              <a:t>of</a:t>
            </a:r>
            <a:r>
              <a:rPr lang="cs-CZ" dirty="0"/>
              <a:t> </a:t>
            </a:r>
            <a:r>
              <a:rPr lang="cs-CZ" dirty="0" err="1"/>
              <a:t>failure</a:t>
            </a:r>
            <a:r>
              <a:rPr lang="cs-CZ" dirty="0"/>
              <a:t>, past </a:t>
            </a:r>
            <a:r>
              <a:rPr lang="cs-CZ" dirty="0" err="1"/>
              <a:t>self</a:t>
            </a:r>
            <a:endParaRPr lang="cs-CZ" dirty="0"/>
          </a:p>
          <a:p>
            <a:endParaRPr lang="cs-CZ" dirty="0"/>
          </a:p>
          <a:p>
            <a:pPr marL="0" indent="0" algn="ctr">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“very happy photos, and many experiences, where we are, at concerts, the moments we share with our friends […]. The photos are mostly from the time when we weren’t on the street because if my friends saw me, they would see me completely differently […], and that’s what I don’t want […]. I don’t feel [like myself] in my real body, but in my profile photo, I have makeup and long hair.” (Veronica)</a:t>
            </a:r>
            <a:endParaRPr lang="cs-CZ" dirty="0"/>
          </a:p>
          <a:p>
            <a:r>
              <a:rPr lang="cs-CZ" dirty="0" err="1"/>
              <a:t>Successful</a:t>
            </a:r>
            <a:r>
              <a:rPr lang="cs-CZ" dirty="0"/>
              <a:t>, </a:t>
            </a:r>
            <a:r>
              <a:rPr lang="cs-CZ" dirty="0" err="1"/>
              <a:t>hardworking</a:t>
            </a:r>
            <a:r>
              <a:rPr lang="cs-CZ" dirty="0"/>
              <a:t> </a:t>
            </a:r>
            <a:r>
              <a:rPr lang="cs-CZ" dirty="0" err="1"/>
              <a:t>people</a:t>
            </a:r>
            <a:endParaRPr lang="cs-CZ" dirty="0"/>
          </a:p>
          <a:p>
            <a:endParaRPr lang="cs-CZ" dirty="0"/>
          </a:p>
          <a:p>
            <a:pPr marL="0" indent="0" algn="ctr">
              <a:buNone/>
            </a:pPr>
            <a:r>
              <a:rPr lang="en-US" sz="1800" kern="0" dirty="0">
                <a:effectLst/>
                <a:latin typeface="Arial" panose="020B0604020202020204" pitchFamily="34" charset="0"/>
                <a:ea typeface="Calibri" panose="020F0502020204030204" pitchFamily="34" charset="0"/>
              </a:rPr>
              <a:t>“I have a profile photo, where I wear a suit, and you wouldn’t tell that I’m homeless […] looking successful.”</a:t>
            </a:r>
            <a:r>
              <a:rPr lang="cs-CZ" sz="1800" kern="0" dirty="0">
                <a:effectLst/>
                <a:latin typeface="Arial" panose="020B0604020202020204" pitchFamily="34" charset="0"/>
                <a:ea typeface="Calibri" panose="020F0502020204030204" pitchFamily="34" charset="0"/>
              </a:rPr>
              <a:t> (Tom)</a:t>
            </a:r>
          </a:p>
          <a:p>
            <a:r>
              <a:rPr lang="cs-CZ" kern="0" dirty="0" err="1">
                <a:ea typeface="Calibri" panose="020F0502020204030204" pitchFamily="34" charset="0"/>
              </a:rPr>
              <a:t>Life-saving</a:t>
            </a:r>
            <a:r>
              <a:rPr lang="cs-CZ" kern="0" dirty="0">
                <a:ea typeface="Calibri" panose="020F0502020204030204" pitchFamily="34" charset="0"/>
              </a:rPr>
              <a:t> </a:t>
            </a:r>
            <a:r>
              <a:rPr lang="cs-CZ" kern="0" dirty="0" err="1">
                <a:ea typeface="Calibri" panose="020F0502020204030204" pitchFamily="34" charset="0"/>
              </a:rPr>
              <a:t>situations</a:t>
            </a:r>
            <a:endParaRPr lang="cs-CZ" dirty="0"/>
          </a:p>
        </p:txBody>
      </p:sp>
    </p:spTree>
    <p:extLst>
      <p:ext uri="{BB962C8B-B14F-4D97-AF65-F5344CB8AC3E}">
        <p14:creationId xmlns:p14="http://schemas.microsoft.com/office/powerpoint/2010/main" val="1543807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err="1"/>
              <a:t>Findings</a:t>
            </a:r>
            <a:r>
              <a:rPr lang="cs-CZ" dirty="0"/>
              <a:t>: </a:t>
            </a:r>
            <a:r>
              <a:rPr lang="cs-CZ" dirty="0" err="1"/>
              <a:t>Briding</a:t>
            </a:r>
            <a:r>
              <a:rPr lang="cs-CZ" dirty="0"/>
              <a:t> </a:t>
            </a:r>
            <a:r>
              <a:rPr lang="cs-CZ" dirty="0" err="1"/>
              <a:t>social</a:t>
            </a:r>
            <a:r>
              <a:rPr lang="cs-CZ" dirty="0"/>
              <a:t> </a:t>
            </a:r>
            <a:r>
              <a:rPr lang="cs-CZ" dirty="0" err="1"/>
              <a:t>capital</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a:xfrm>
            <a:off x="838200" y="1327356"/>
            <a:ext cx="10515600" cy="5530644"/>
          </a:xfrm>
        </p:spPr>
        <p:txBody>
          <a:bodyPr/>
          <a:lstStyle/>
          <a:p>
            <a:r>
              <a:rPr lang="cs-CZ" dirty="0" err="1"/>
              <a:t>Work</a:t>
            </a:r>
            <a:r>
              <a:rPr lang="cs-CZ" dirty="0"/>
              <a:t>, </a:t>
            </a:r>
            <a:r>
              <a:rPr lang="cs-CZ" dirty="0" err="1"/>
              <a:t>housing</a:t>
            </a:r>
            <a:endParaRPr lang="cs-CZ" dirty="0"/>
          </a:p>
          <a:p>
            <a:pPr marL="0" indent="0">
              <a:buNone/>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ctr">
              <a:buNone/>
            </a:pPr>
            <a:r>
              <a:rPr lang="en-US" sz="2000" dirty="0">
                <a:effectLst/>
                <a:latin typeface="Arial" panose="020B0604020202020204" pitchFamily="34" charset="0"/>
                <a:ea typeface="Calibri" panose="020F0502020204030204" pitchFamily="34" charset="0"/>
                <a:cs typeface="Times New Roman" panose="02020603050405020304" pitchFamily="18" charset="0"/>
              </a:rPr>
              <a:t>"There are the offers […], you can immediately contact the person via the chat, and apply for the advertisement […] it is better because you can see more about the person that offers […]. On Facebook, it is written clearly […] this much, you work this much […], and it works. That's thumbs up as for me; there are day labor offers a lot […] it is a means to arrange things." (James)</a:t>
            </a:r>
            <a:endParaRPr lang="cs-CZ" sz="2000" dirty="0"/>
          </a:p>
          <a:p>
            <a:r>
              <a:rPr lang="cs-CZ" dirty="0" err="1"/>
              <a:t>Connection</a:t>
            </a:r>
            <a:r>
              <a:rPr lang="cs-CZ" dirty="0"/>
              <a:t> </a:t>
            </a:r>
            <a:r>
              <a:rPr lang="cs-CZ" dirty="0" err="1"/>
              <a:t>with</a:t>
            </a:r>
            <a:r>
              <a:rPr lang="cs-CZ" dirty="0"/>
              <a:t> </a:t>
            </a:r>
            <a:r>
              <a:rPr lang="cs-CZ" dirty="0" err="1"/>
              <a:t>other</a:t>
            </a:r>
            <a:r>
              <a:rPr lang="cs-CZ" dirty="0"/>
              <a:t> </a:t>
            </a:r>
            <a:r>
              <a:rPr lang="cs-CZ" dirty="0" err="1"/>
              <a:t>social</a:t>
            </a:r>
            <a:r>
              <a:rPr lang="cs-CZ" dirty="0"/>
              <a:t> </a:t>
            </a:r>
            <a:r>
              <a:rPr lang="cs-CZ" dirty="0" err="1"/>
              <a:t>groups</a:t>
            </a:r>
            <a:endParaRPr lang="cs-CZ" dirty="0"/>
          </a:p>
          <a:p>
            <a:pPr lvl="1"/>
            <a:r>
              <a:rPr lang="cs-CZ" dirty="0"/>
              <a:t>Facebook </a:t>
            </a:r>
            <a:r>
              <a:rPr lang="cs-CZ" dirty="0" err="1"/>
              <a:t>groups</a:t>
            </a:r>
            <a:r>
              <a:rPr lang="cs-CZ" dirty="0"/>
              <a:t>: </a:t>
            </a:r>
            <a:r>
              <a:rPr lang="cs-CZ" dirty="0" err="1"/>
              <a:t>hobbies</a:t>
            </a:r>
            <a:r>
              <a:rPr lang="cs-CZ" dirty="0"/>
              <a:t>, </a:t>
            </a:r>
            <a:r>
              <a:rPr lang="cs-CZ" dirty="0" err="1"/>
              <a:t>interests</a:t>
            </a:r>
            <a:endParaRPr lang="cs-CZ" dirty="0"/>
          </a:p>
          <a:p>
            <a:r>
              <a:rPr lang="cs-CZ" dirty="0"/>
              <a:t>A </a:t>
            </a:r>
            <a:r>
              <a:rPr lang="cs-CZ" dirty="0" err="1"/>
              <a:t>temporary</a:t>
            </a:r>
            <a:r>
              <a:rPr lang="cs-CZ" dirty="0"/>
              <a:t> </a:t>
            </a:r>
            <a:r>
              <a:rPr lang="cs-CZ" dirty="0" err="1"/>
              <a:t>escape</a:t>
            </a:r>
            <a:endParaRPr lang="cs-CZ" dirty="0"/>
          </a:p>
          <a:p>
            <a:pPr lvl="1"/>
            <a:r>
              <a:rPr lang="cs-CZ" dirty="0"/>
              <a:t>Music, </a:t>
            </a:r>
            <a:r>
              <a:rPr lang="cs-CZ" dirty="0" err="1"/>
              <a:t>movies</a:t>
            </a:r>
            <a:r>
              <a:rPr lang="cs-CZ" dirty="0"/>
              <a:t>, </a:t>
            </a:r>
            <a:r>
              <a:rPr lang="cs-CZ" dirty="0" err="1"/>
              <a:t>games</a:t>
            </a:r>
            <a:endParaRPr lang="cs-CZ" dirty="0"/>
          </a:p>
        </p:txBody>
      </p:sp>
    </p:spTree>
    <p:extLst>
      <p:ext uri="{BB962C8B-B14F-4D97-AF65-F5344CB8AC3E}">
        <p14:creationId xmlns:p14="http://schemas.microsoft.com/office/powerpoint/2010/main" val="628268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err="1"/>
              <a:t>Findings</a:t>
            </a:r>
            <a:r>
              <a:rPr lang="cs-CZ" dirty="0"/>
              <a:t>: </a:t>
            </a:r>
            <a:r>
              <a:rPr lang="cs-CZ" dirty="0" err="1"/>
              <a:t>Bonding</a:t>
            </a:r>
            <a:r>
              <a:rPr lang="cs-CZ" dirty="0"/>
              <a:t> </a:t>
            </a:r>
            <a:r>
              <a:rPr lang="cs-CZ" dirty="0" err="1"/>
              <a:t>social</a:t>
            </a:r>
            <a:r>
              <a:rPr lang="cs-CZ" dirty="0"/>
              <a:t> </a:t>
            </a:r>
            <a:r>
              <a:rPr lang="cs-CZ" dirty="0" err="1"/>
              <a:t>capital</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a:xfrm>
            <a:off x="838200" y="1494504"/>
            <a:ext cx="10515600" cy="5363496"/>
          </a:xfrm>
        </p:spPr>
        <p:txBody>
          <a:bodyPr>
            <a:normAutofit lnSpcReduction="10000"/>
          </a:bodyPr>
          <a:lstStyle/>
          <a:p>
            <a:r>
              <a:rPr lang="cs-CZ" dirty="0" err="1"/>
              <a:t>Commenting</a:t>
            </a:r>
            <a:r>
              <a:rPr lang="cs-CZ" dirty="0"/>
              <a:t> on </a:t>
            </a:r>
            <a:r>
              <a:rPr lang="cs-CZ" dirty="0" err="1"/>
              <a:t>issues</a:t>
            </a:r>
            <a:r>
              <a:rPr lang="cs-CZ" dirty="0"/>
              <a:t> </a:t>
            </a:r>
            <a:r>
              <a:rPr lang="cs-CZ" dirty="0" err="1"/>
              <a:t>related</a:t>
            </a:r>
            <a:r>
              <a:rPr lang="cs-CZ" dirty="0"/>
              <a:t> to </a:t>
            </a:r>
            <a:r>
              <a:rPr lang="cs-CZ" dirty="0" err="1"/>
              <a:t>homelessness</a:t>
            </a:r>
            <a:endParaRPr lang="cs-CZ" dirty="0"/>
          </a:p>
          <a:p>
            <a:r>
              <a:rPr lang="cs-CZ" dirty="0" err="1"/>
              <a:t>Advocacy</a:t>
            </a:r>
            <a:r>
              <a:rPr lang="cs-CZ" dirty="0"/>
              <a:t> </a:t>
            </a:r>
            <a:r>
              <a:rPr lang="cs-CZ" dirty="0" err="1"/>
              <a:t>for</a:t>
            </a:r>
            <a:r>
              <a:rPr lang="cs-CZ" dirty="0"/>
              <a:t> </a:t>
            </a:r>
            <a:r>
              <a:rPr lang="cs-CZ" dirty="0" err="1"/>
              <a:t>others</a:t>
            </a:r>
            <a:endParaRPr lang="cs-CZ" dirty="0"/>
          </a:p>
          <a:p>
            <a:endParaRPr lang="cs-CZ" sz="2400" dirty="0"/>
          </a:p>
          <a:p>
            <a:pPr marL="0" indent="0" algn="ctr">
              <a:buNone/>
            </a:pPr>
            <a:r>
              <a:rPr lang="en-US" sz="2400" dirty="0">
                <a:effectLst/>
                <a:latin typeface="Arial" panose="020B0604020202020204" pitchFamily="34" charset="0"/>
                <a:ea typeface="Calibri" panose="020F0502020204030204" pitchFamily="34" charset="0"/>
                <a:cs typeface="Times New Roman" panose="02020603050405020304" pitchFamily="18" charset="0"/>
              </a:rPr>
              <a:t>“It is possible to get back, but it takes a long time to get back to the level where one was before […] the man doesn’t often realize, that he’s rich today, but tomorrow will be on the street.”</a:t>
            </a:r>
            <a:r>
              <a:rPr lang="cs-CZ" sz="2400" dirty="0">
                <a:effectLst/>
                <a:latin typeface="Arial" panose="020B0604020202020204" pitchFamily="34" charset="0"/>
                <a:ea typeface="Calibri" panose="020F0502020204030204" pitchFamily="34" charset="0"/>
                <a:cs typeface="Times New Roman" panose="02020603050405020304" pitchFamily="18" charset="0"/>
              </a:rPr>
              <a:t> (Claire)</a:t>
            </a:r>
          </a:p>
          <a:p>
            <a:pPr marL="0" indent="0" algn="ctr">
              <a:buNone/>
            </a:pPr>
            <a:endParaRPr lang="cs-CZ" sz="2400" dirty="0"/>
          </a:p>
          <a:p>
            <a:pPr marL="0" indent="0" algn="ctr">
              <a:buNone/>
            </a:pPr>
            <a:r>
              <a:rPr lang="en-US" sz="2400" dirty="0">
                <a:effectLst/>
                <a:latin typeface="Arial" panose="020B0604020202020204" pitchFamily="34" charset="0"/>
                <a:ea typeface="Calibri" panose="020F0502020204030204" pitchFamily="34" charset="0"/>
                <a:cs typeface="Times New Roman" panose="02020603050405020304" pitchFamily="18" charset="0"/>
              </a:rPr>
              <a:t>“I was never ashamed of being homeless. I’d say, in my opinion, on the contrary, that to hide it and not admit it is to give these people an opportunity to hurt you. If you admit that you’re homeless, that you are on the street, what else can they take away from you? […] I think that even [the fact] that I’m on social networks, that they consider it a certain social status. That I can work and express myself, that was some bonus that they perceived as, like, good – he has a smartphone, he’s on the social nets, functions, probably okay.”</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err="1">
                <a:effectLst/>
                <a:latin typeface="Arial" panose="020B0604020202020204" pitchFamily="34" charset="0"/>
                <a:ea typeface="Calibri" panose="020F0502020204030204" pitchFamily="34" charset="0"/>
                <a:cs typeface="Times New Roman" panose="02020603050405020304" pitchFamily="18" charset="0"/>
              </a:rPr>
              <a:t>Hugh</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7961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err="1"/>
              <a:t>Some</a:t>
            </a:r>
            <a:r>
              <a:rPr lang="cs-CZ" dirty="0"/>
              <a:t> </a:t>
            </a:r>
            <a:r>
              <a:rPr lang="cs-CZ" dirty="0" err="1"/>
              <a:t>conclusions</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normAutofit/>
          </a:bodyPr>
          <a:lstStyle/>
          <a:p>
            <a:r>
              <a:rPr lang="cs-CZ" dirty="0" err="1"/>
              <a:t>Importance</a:t>
            </a:r>
            <a:r>
              <a:rPr lang="cs-CZ" dirty="0"/>
              <a:t> </a:t>
            </a:r>
            <a:r>
              <a:rPr lang="cs-CZ" dirty="0" err="1"/>
              <a:t>of</a:t>
            </a:r>
            <a:r>
              <a:rPr lang="cs-CZ" dirty="0"/>
              <a:t> mobile </a:t>
            </a:r>
            <a:r>
              <a:rPr lang="cs-CZ" dirty="0" err="1"/>
              <a:t>phones</a:t>
            </a:r>
            <a:endParaRPr lang="cs-CZ" dirty="0"/>
          </a:p>
          <a:p>
            <a:pPr lvl="1"/>
            <a:r>
              <a:rPr lang="cs-CZ" dirty="0" err="1"/>
              <a:t>Practical</a:t>
            </a:r>
            <a:endParaRPr lang="cs-CZ" dirty="0"/>
          </a:p>
          <a:p>
            <a:pPr lvl="1"/>
            <a:r>
              <a:rPr lang="cs-CZ" dirty="0" err="1"/>
              <a:t>Possibility</a:t>
            </a:r>
            <a:r>
              <a:rPr lang="cs-CZ" dirty="0"/>
              <a:t> </a:t>
            </a:r>
            <a:r>
              <a:rPr lang="cs-CZ" dirty="0" err="1"/>
              <a:t>of</a:t>
            </a:r>
            <a:r>
              <a:rPr lang="cs-CZ" dirty="0"/>
              <a:t> </a:t>
            </a:r>
            <a:r>
              <a:rPr lang="cs-CZ" dirty="0" err="1"/>
              <a:t>keeping</a:t>
            </a:r>
            <a:r>
              <a:rPr lang="cs-CZ" dirty="0"/>
              <a:t> </a:t>
            </a:r>
            <a:r>
              <a:rPr lang="cs-CZ" dirty="0" err="1"/>
              <a:t>former</a:t>
            </a:r>
            <a:r>
              <a:rPr lang="cs-CZ" dirty="0"/>
              <a:t> identity</a:t>
            </a:r>
          </a:p>
          <a:p>
            <a:pPr lvl="2"/>
            <a:r>
              <a:rPr lang="cs-CZ" dirty="0" err="1"/>
              <a:t>Implications</a:t>
            </a:r>
            <a:r>
              <a:rPr lang="cs-CZ" dirty="0"/>
              <a:t> </a:t>
            </a:r>
            <a:r>
              <a:rPr lang="cs-CZ" dirty="0" err="1"/>
              <a:t>for</a:t>
            </a:r>
            <a:r>
              <a:rPr lang="cs-CZ" dirty="0"/>
              <a:t> </a:t>
            </a:r>
            <a:r>
              <a:rPr lang="cs-CZ" dirty="0" err="1"/>
              <a:t>prevention</a:t>
            </a:r>
            <a:r>
              <a:rPr lang="cs-CZ" dirty="0"/>
              <a:t> </a:t>
            </a:r>
            <a:r>
              <a:rPr lang="cs-CZ" dirty="0" err="1"/>
              <a:t>of</a:t>
            </a:r>
            <a:r>
              <a:rPr lang="cs-CZ" dirty="0"/>
              <a:t> </a:t>
            </a:r>
            <a:r>
              <a:rPr lang="cs-CZ" dirty="0" err="1"/>
              <a:t>chronic</a:t>
            </a:r>
            <a:r>
              <a:rPr lang="cs-CZ" dirty="0"/>
              <a:t> </a:t>
            </a:r>
            <a:r>
              <a:rPr lang="cs-CZ" dirty="0" err="1"/>
              <a:t>homelessness</a:t>
            </a:r>
            <a:endParaRPr lang="cs-CZ" dirty="0"/>
          </a:p>
          <a:p>
            <a:pPr lvl="1"/>
            <a:r>
              <a:rPr lang="cs-CZ" dirty="0" err="1"/>
              <a:t>Escape</a:t>
            </a:r>
            <a:r>
              <a:rPr lang="cs-CZ" dirty="0"/>
              <a:t> </a:t>
            </a:r>
            <a:r>
              <a:rPr lang="cs-CZ" dirty="0" err="1"/>
              <a:t>from</a:t>
            </a:r>
            <a:r>
              <a:rPr lang="cs-CZ" dirty="0"/>
              <a:t> </a:t>
            </a:r>
            <a:r>
              <a:rPr lang="cs-CZ" dirty="0" err="1"/>
              <a:t>the</a:t>
            </a:r>
            <a:r>
              <a:rPr lang="cs-CZ" dirty="0"/>
              <a:t> </a:t>
            </a:r>
            <a:r>
              <a:rPr lang="cs-CZ" dirty="0" err="1"/>
              <a:t>harsh</a:t>
            </a:r>
            <a:r>
              <a:rPr lang="cs-CZ" dirty="0"/>
              <a:t> street </a:t>
            </a:r>
            <a:r>
              <a:rPr lang="cs-CZ" dirty="0" err="1"/>
              <a:t>life</a:t>
            </a:r>
            <a:endParaRPr lang="cs-CZ" dirty="0"/>
          </a:p>
          <a:p>
            <a:pPr lvl="1"/>
            <a:r>
              <a:rPr lang="cs-CZ" dirty="0" err="1"/>
              <a:t>Social</a:t>
            </a:r>
            <a:r>
              <a:rPr lang="cs-CZ" dirty="0"/>
              <a:t> </a:t>
            </a:r>
            <a:r>
              <a:rPr lang="cs-CZ" dirty="0" err="1"/>
              <a:t>cohesion</a:t>
            </a:r>
            <a:endParaRPr lang="cs-CZ" dirty="0"/>
          </a:p>
          <a:p>
            <a:pPr lvl="1"/>
            <a:r>
              <a:rPr lang="cs-CZ" dirty="0" err="1"/>
              <a:t>Potential</a:t>
            </a:r>
            <a:r>
              <a:rPr lang="cs-CZ" dirty="0"/>
              <a:t> </a:t>
            </a:r>
            <a:r>
              <a:rPr lang="cs-CZ" dirty="0" err="1"/>
              <a:t>effect</a:t>
            </a:r>
            <a:r>
              <a:rPr lang="cs-CZ" dirty="0"/>
              <a:t> on </a:t>
            </a:r>
            <a:r>
              <a:rPr lang="cs-CZ" dirty="0" err="1"/>
              <a:t>the</a:t>
            </a:r>
            <a:r>
              <a:rPr lang="cs-CZ" dirty="0"/>
              <a:t>  public </a:t>
            </a:r>
            <a:r>
              <a:rPr lang="cs-CZ" dirty="0" err="1"/>
              <a:t>perception</a:t>
            </a:r>
            <a:endParaRPr lang="cs-CZ" dirty="0"/>
          </a:p>
          <a:p>
            <a:pPr marL="0" indent="0">
              <a:buNone/>
            </a:pPr>
            <a:r>
              <a:rPr lang="cs-CZ" dirty="0"/>
              <a:t> </a:t>
            </a:r>
          </a:p>
        </p:txBody>
      </p:sp>
    </p:spTree>
    <p:extLst>
      <p:ext uri="{BB962C8B-B14F-4D97-AF65-F5344CB8AC3E}">
        <p14:creationId xmlns:p14="http://schemas.microsoft.com/office/powerpoint/2010/main" val="3770799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a:t>A link to </a:t>
            </a:r>
            <a:r>
              <a:rPr lang="cs-CZ" dirty="0" err="1"/>
              <a:t>the</a:t>
            </a:r>
            <a:r>
              <a:rPr lang="cs-CZ" dirty="0"/>
              <a:t> US </a:t>
            </a:r>
            <a:r>
              <a:rPr lang="cs-CZ" dirty="0" err="1"/>
              <a:t>context</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lstStyle/>
          <a:p>
            <a:r>
              <a:rPr lang="cs-CZ" dirty="0" err="1"/>
              <a:t>Lifeline</a:t>
            </a:r>
            <a:r>
              <a:rPr lang="cs-CZ" dirty="0"/>
              <a:t> </a:t>
            </a:r>
            <a:r>
              <a:rPr lang="cs-CZ" dirty="0" err="1"/>
              <a:t>Assistance</a:t>
            </a:r>
            <a:r>
              <a:rPr lang="cs-CZ" dirty="0"/>
              <a:t> (</a:t>
            </a:r>
            <a:r>
              <a:rPr lang="cs-CZ" i="1" dirty="0" err="1"/>
              <a:t>government</a:t>
            </a:r>
            <a:r>
              <a:rPr lang="cs-CZ" i="1" dirty="0"/>
              <a:t> </a:t>
            </a:r>
            <a:r>
              <a:rPr lang="cs-CZ" dirty="0" err="1"/>
              <a:t>or</a:t>
            </a:r>
            <a:r>
              <a:rPr lang="cs-CZ" dirty="0"/>
              <a:t> </a:t>
            </a:r>
            <a:r>
              <a:rPr lang="cs-CZ" i="1" dirty="0"/>
              <a:t>Obama </a:t>
            </a:r>
            <a:r>
              <a:rPr lang="cs-CZ" i="1" dirty="0" err="1"/>
              <a:t>phones</a:t>
            </a:r>
            <a:r>
              <a:rPr lang="cs-CZ" dirty="0"/>
              <a:t>) </a:t>
            </a:r>
            <a:r>
              <a:rPr lang="cs-CZ" dirty="0" err="1"/>
              <a:t>since</a:t>
            </a:r>
            <a:r>
              <a:rPr lang="cs-CZ" dirty="0"/>
              <a:t> 2008</a:t>
            </a:r>
          </a:p>
          <a:p>
            <a:pPr lvl="1"/>
            <a:r>
              <a:rPr lang="cs-CZ" dirty="0"/>
              <a:t>Free </a:t>
            </a:r>
            <a:r>
              <a:rPr lang="cs-CZ" dirty="0" err="1"/>
              <a:t>smartphones</a:t>
            </a:r>
            <a:endParaRPr lang="cs-CZ" dirty="0"/>
          </a:p>
          <a:p>
            <a:r>
              <a:rPr lang="cs-CZ" dirty="0" err="1"/>
              <a:t>Affordable</a:t>
            </a:r>
            <a:r>
              <a:rPr lang="cs-CZ" dirty="0"/>
              <a:t> </a:t>
            </a:r>
            <a:r>
              <a:rPr lang="cs-CZ" dirty="0" err="1"/>
              <a:t>Connectivity</a:t>
            </a:r>
            <a:r>
              <a:rPr lang="cs-CZ" dirty="0"/>
              <a:t> Program (ACP)</a:t>
            </a:r>
          </a:p>
          <a:p>
            <a:pPr lvl="1"/>
            <a:r>
              <a:rPr lang="cs-CZ" dirty="0"/>
              <a:t>Free-to-</a:t>
            </a:r>
            <a:r>
              <a:rPr lang="cs-CZ" dirty="0" err="1"/>
              <a:t>greatly</a:t>
            </a:r>
            <a:r>
              <a:rPr lang="cs-CZ" dirty="0"/>
              <a:t>-</a:t>
            </a:r>
            <a:r>
              <a:rPr lang="cs-CZ" dirty="0" err="1"/>
              <a:t>reduced</a:t>
            </a:r>
            <a:r>
              <a:rPr lang="cs-CZ" dirty="0"/>
              <a:t> </a:t>
            </a:r>
            <a:r>
              <a:rPr lang="cs-CZ" dirty="0" err="1"/>
              <a:t>voice</a:t>
            </a:r>
            <a:r>
              <a:rPr lang="cs-CZ" dirty="0"/>
              <a:t> and data </a:t>
            </a:r>
            <a:r>
              <a:rPr lang="cs-CZ" dirty="0" err="1"/>
              <a:t>plans</a:t>
            </a:r>
            <a:r>
              <a:rPr lang="cs-CZ" dirty="0"/>
              <a:t> </a:t>
            </a:r>
            <a:r>
              <a:rPr lang="cs-CZ" dirty="0" err="1"/>
              <a:t>based</a:t>
            </a:r>
            <a:r>
              <a:rPr lang="cs-CZ" dirty="0"/>
              <a:t> on </a:t>
            </a:r>
            <a:r>
              <a:rPr lang="cs-CZ" dirty="0" err="1"/>
              <a:t>income</a:t>
            </a:r>
            <a:endParaRPr lang="cs-CZ" dirty="0"/>
          </a:p>
          <a:p>
            <a:r>
              <a:rPr lang="cs-CZ" dirty="0" err="1"/>
              <a:t>Limits</a:t>
            </a:r>
            <a:r>
              <a:rPr lang="cs-CZ" dirty="0"/>
              <a:t> </a:t>
            </a:r>
            <a:r>
              <a:rPr lang="cs-CZ" dirty="0" err="1"/>
              <a:t>of</a:t>
            </a:r>
            <a:r>
              <a:rPr lang="cs-CZ" dirty="0"/>
              <a:t> techno-</a:t>
            </a:r>
            <a:r>
              <a:rPr lang="cs-CZ" dirty="0" err="1"/>
              <a:t>solutionism</a:t>
            </a:r>
            <a:r>
              <a:rPr lang="cs-CZ" dirty="0"/>
              <a:t> → Čára </a:t>
            </a:r>
            <a:r>
              <a:rPr lang="cs-CZ" dirty="0" err="1"/>
              <a:t>app</a:t>
            </a:r>
            <a:r>
              <a:rPr lang="cs-CZ" dirty="0"/>
              <a:t> 	</a:t>
            </a:r>
          </a:p>
          <a:p>
            <a:pPr lvl="1"/>
            <a:r>
              <a:rPr lang="cs-CZ" dirty="0"/>
              <a:t>https://play.google.com/store/apps/details?id=cz.podaneruce.cara&amp;hl=cs&amp;gl=US&amp;pli=1</a:t>
            </a:r>
          </a:p>
        </p:txBody>
      </p:sp>
    </p:spTree>
    <p:extLst>
      <p:ext uri="{BB962C8B-B14F-4D97-AF65-F5344CB8AC3E}">
        <p14:creationId xmlns:p14="http://schemas.microsoft.com/office/powerpoint/2010/main" val="3207322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normAutofit fontScale="90000"/>
          </a:bodyPr>
          <a:lstStyle/>
          <a:p>
            <a:pPr algn="ctr"/>
            <a:r>
              <a:rPr lang="cs-CZ" dirty="0" err="1"/>
              <a:t>WaSH</a:t>
            </a:r>
            <a:r>
              <a:rPr lang="cs-CZ" dirty="0"/>
              <a:t> </a:t>
            </a:r>
            <a:r>
              <a:rPr lang="cs-CZ" dirty="0" err="1"/>
              <a:t>google</a:t>
            </a:r>
            <a:r>
              <a:rPr lang="cs-CZ" dirty="0"/>
              <a:t> map study (</a:t>
            </a:r>
            <a:r>
              <a:rPr lang="cs-CZ" dirty="0" err="1"/>
              <a:t>Polson</a:t>
            </a:r>
            <a:r>
              <a:rPr lang="cs-CZ" dirty="0"/>
              <a:t>, </a:t>
            </a:r>
            <a:r>
              <a:rPr lang="cs-CZ" dirty="0" err="1"/>
              <a:t>Botta</a:t>
            </a:r>
            <a:r>
              <a:rPr lang="cs-CZ" dirty="0"/>
              <a:t> &amp; Van </a:t>
            </a:r>
            <a:r>
              <a:rPr lang="cs-CZ" dirty="0" err="1"/>
              <a:t>Houwelling</a:t>
            </a:r>
            <a:r>
              <a:rPr lang="cs-CZ" dirty="0"/>
              <a:t>, 2023)</a:t>
            </a:r>
            <a:br>
              <a:rPr lang="cs-CZ" dirty="0"/>
            </a:b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a:xfrm>
            <a:off x="838200" y="1376516"/>
            <a:ext cx="10515600" cy="5407741"/>
          </a:xfrm>
        </p:spPr>
        <p:txBody>
          <a:bodyPr>
            <a:normAutofit/>
          </a:bodyPr>
          <a:lstStyle/>
          <a:p>
            <a:r>
              <a:rPr lang="cs-CZ" dirty="0" err="1">
                <a:solidFill>
                  <a:srgbClr val="333333"/>
                </a:solidFill>
                <a:latin typeface="Open Sans" panose="020B0606030504020204" pitchFamily="34" charset="0"/>
              </a:rPr>
              <a:t>Drawing</a:t>
            </a:r>
            <a:r>
              <a:rPr lang="cs-CZ" dirty="0">
                <a:solidFill>
                  <a:srgbClr val="333333"/>
                </a:solidFill>
                <a:latin typeface="Open Sans" panose="020B0606030504020204" pitchFamily="34" charset="0"/>
              </a:rPr>
              <a:t> on </a:t>
            </a:r>
            <a:r>
              <a:rPr lang="cs-CZ" dirty="0" err="1">
                <a:solidFill>
                  <a:srgbClr val="333333"/>
                </a:solidFill>
                <a:latin typeface="Open Sans" panose="020B0606030504020204" pitchFamily="34" charset="0"/>
              </a:rPr>
              <a:t>fieldwork-based</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course</a:t>
            </a:r>
            <a:r>
              <a:rPr lang="cs-CZ" dirty="0">
                <a:solidFill>
                  <a:srgbClr val="333333"/>
                </a:solidFill>
                <a:latin typeface="Open Sans" panose="020B0606030504020204" pitchFamily="34" charset="0"/>
              </a:rPr>
              <a:t> on </a:t>
            </a:r>
            <a:r>
              <a:rPr lang="cs-CZ" dirty="0" err="1">
                <a:solidFill>
                  <a:srgbClr val="333333"/>
                </a:solidFill>
                <a:latin typeface="Open Sans" panose="020B0606030504020204" pitchFamily="34" charset="0"/>
              </a:rPr>
              <a:t>WaSH</a:t>
            </a:r>
            <a:r>
              <a:rPr lang="cs-CZ" dirty="0">
                <a:solidFill>
                  <a:srgbClr val="333333"/>
                </a:solidFill>
                <a:latin typeface="Open Sans" panose="020B0606030504020204" pitchFamily="34" charset="0"/>
              </a:rPr>
              <a:t> and </a:t>
            </a:r>
            <a:r>
              <a:rPr lang="cs-CZ" dirty="0" err="1">
                <a:solidFill>
                  <a:srgbClr val="333333"/>
                </a:solidFill>
                <a:latin typeface="Open Sans" panose="020B0606030504020204" pitchFamily="34" charset="0"/>
              </a:rPr>
              <a:t>Homelessness</a:t>
            </a:r>
            <a:r>
              <a:rPr lang="cs-CZ" dirty="0">
                <a:solidFill>
                  <a:srgbClr val="333333"/>
                </a:solidFill>
                <a:latin typeface="Open Sans" panose="020B0606030504020204" pitchFamily="34" charset="0"/>
              </a:rPr>
              <a:t> in Denver, CO</a:t>
            </a:r>
          </a:p>
          <a:p>
            <a:r>
              <a:rPr lang="cs-CZ" b="0" i="0" dirty="0" err="1">
                <a:solidFill>
                  <a:srgbClr val="333333"/>
                </a:solidFill>
                <a:effectLst/>
                <a:latin typeface="Open Sans" panose="020B0606030504020204" pitchFamily="34" charset="0"/>
              </a:rPr>
              <a:t>Stemming</a:t>
            </a:r>
            <a:r>
              <a:rPr lang="cs-CZ" b="0" i="0" dirty="0">
                <a:solidFill>
                  <a:srgbClr val="333333"/>
                </a:solidFill>
                <a:effectLst/>
                <a:latin typeface="Open Sans" panose="020B0606030504020204" pitchFamily="34" charset="0"/>
              </a:rPr>
              <a:t> </a:t>
            </a:r>
            <a:r>
              <a:rPr lang="en-US" b="0" i="0" dirty="0">
                <a:solidFill>
                  <a:srgbClr val="333333"/>
                </a:solidFill>
                <a:effectLst/>
                <a:latin typeface="Open Sans" panose="020B0606030504020204" pitchFamily="34" charset="0"/>
              </a:rPr>
              <a:t>from Hartmann's idea of “homing”</a:t>
            </a:r>
            <a:endParaRPr lang="cs-CZ" b="0" i="0" dirty="0">
              <a:solidFill>
                <a:srgbClr val="333333"/>
              </a:solidFill>
              <a:effectLst/>
              <a:latin typeface="Open Sans" panose="020B0606030504020204" pitchFamily="34" charset="0"/>
            </a:endParaRPr>
          </a:p>
          <a:p>
            <a:pPr lvl="1"/>
            <a:r>
              <a:rPr lang="en-US" b="0" i="0" dirty="0">
                <a:solidFill>
                  <a:srgbClr val="333333"/>
                </a:solidFill>
                <a:effectLst/>
                <a:latin typeface="Open Sans" panose="020B0606030504020204" pitchFamily="34" charset="0"/>
              </a:rPr>
              <a:t>digital media can help unhoused people create everyday routines, exercise some control over their lives and spaces, and gradually create a safe environment</a:t>
            </a:r>
            <a:r>
              <a:rPr lang="cs-CZ" b="0" i="0" dirty="0">
                <a:solidFill>
                  <a:srgbClr val="333333"/>
                </a:solidFill>
                <a:effectLst/>
                <a:latin typeface="Open Sans" panose="020B0606030504020204" pitchFamily="34" charset="0"/>
              </a:rPr>
              <a:t> </a:t>
            </a:r>
            <a:endParaRPr lang="cs-CZ" dirty="0">
              <a:solidFill>
                <a:srgbClr val="333333"/>
              </a:solidFill>
              <a:latin typeface="Open Sans" panose="020B0606030504020204" pitchFamily="34" charset="0"/>
            </a:endParaRPr>
          </a:p>
          <a:p>
            <a:r>
              <a:rPr lang="cs-CZ" dirty="0" err="1">
                <a:solidFill>
                  <a:srgbClr val="333333"/>
                </a:solidFill>
                <a:latin typeface="Open Sans" panose="020B0606030504020204" pitchFamily="34" charset="0"/>
              </a:rPr>
              <a:t>Can</a:t>
            </a:r>
            <a:r>
              <a:rPr lang="cs-CZ" dirty="0">
                <a:solidFill>
                  <a:srgbClr val="333333"/>
                </a:solidFill>
                <a:latin typeface="Open Sans" panose="020B0606030504020204" pitchFamily="34" charset="0"/>
              </a:rPr>
              <a:t> Google </a:t>
            </a:r>
            <a:r>
              <a:rPr lang="cs-CZ" dirty="0" err="1">
                <a:solidFill>
                  <a:srgbClr val="333333"/>
                </a:solidFill>
                <a:latin typeface="Open Sans" panose="020B0606030504020204" pitchFamily="34" charset="0"/>
              </a:rPr>
              <a:t>WaSH</a:t>
            </a:r>
            <a:r>
              <a:rPr lang="cs-CZ" dirty="0">
                <a:solidFill>
                  <a:srgbClr val="333333"/>
                </a:solidFill>
                <a:latin typeface="Open Sans" panose="020B0606030504020204" pitchFamily="34" charset="0"/>
              </a:rPr>
              <a:t> map </a:t>
            </a:r>
            <a:r>
              <a:rPr lang="cs-CZ" dirty="0" err="1">
                <a:solidFill>
                  <a:srgbClr val="333333"/>
                </a:solidFill>
                <a:latin typeface="Open Sans" panose="020B0606030504020204" pitchFamily="34" charset="0"/>
              </a:rPr>
              <a:t>help</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unhoused</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people</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integrate</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bathroom</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access</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into</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their</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routines</a:t>
            </a:r>
            <a:r>
              <a:rPr lang="cs-CZ" dirty="0">
                <a:solidFill>
                  <a:srgbClr val="333333"/>
                </a:solidFill>
                <a:latin typeface="Open Sans" panose="020B0606030504020204" pitchFamily="34" charset="0"/>
              </a:rPr>
              <a:t>?</a:t>
            </a:r>
          </a:p>
          <a:p>
            <a:r>
              <a:rPr lang="cs-CZ" dirty="0">
                <a:solidFill>
                  <a:srgbClr val="333333"/>
                </a:solidFill>
                <a:latin typeface="Open Sans" panose="020B0606030504020204" pitchFamily="34" charset="0"/>
              </a:rPr>
              <a:t>Focus </a:t>
            </a:r>
            <a:r>
              <a:rPr lang="cs-CZ" dirty="0" err="1">
                <a:solidFill>
                  <a:srgbClr val="333333"/>
                </a:solidFill>
                <a:latin typeface="Open Sans" panose="020B0606030504020204" pitchFamily="34" charset="0"/>
              </a:rPr>
              <a:t>group</a:t>
            </a:r>
            <a:endParaRPr lang="cs-CZ" dirty="0">
              <a:solidFill>
                <a:srgbClr val="333333"/>
              </a:solidFill>
              <a:latin typeface="Open Sans" panose="020B0606030504020204" pitchFamily="34" charset="0"/>
            </a:endParaRPr>
          </a:p>
          <a:p>
            <a:r>
              <a:rPr lang="cs-CZ" dirty="0" err="1">
                <a:solidFill>
                  <a:srgbClr val="333333"/>
                </a:solidFill>
                <a:latin typeface="Open Sans" panose="020B0606030504020204" pitchFamily="34" charset="0"/>
              </a:rPr>
              <a:t>Showing</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the</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limits</a:t>
            </a:r>
            <a:r>
              <a:rPr lang="cs-CZ" dirty="0">
                <a:solidFill>
                  <a:srgbClr val="333333"/>
                </a:solidFill>
                <a:latin typeface="Open Sans" panose="020B0606030504020204" pitchFamily="34" charset="0"/>
              </a:rPr>
              <a:t> </a:t>
            </a:r>
            <a:r>
              <a:rPr lang="cs-CZ" dirty="0" err="1">
                <a:solidFill>
                  <a:srgbClr val="333333"/>
                </a:solidFill>
                <a:latin typeface="Open Sans" panose="020B0606030504020204" pitchFamily="34" charset="0"/>
              </a:rPr>
              <a:t>of</a:t>
            </a:r>
            <a:r>
              <a:rPr lang="cs-CZ" dirty="0">
                <a:solidFill>
                  <a:srgbClr val="333333"/>
                </a:solidFill>
                <a:latin typeface="Open Sans" panose="020B0606030504020204" pitchFamily="34" charset="0"/>
              </a:rPr>
              <a:t> techno-</a:t>
            </a:r>
            <a:r>
              <a:rPr lang="cs-CZ" dirty="0" err="1">
                <a:solidFill>
                  <a:srgbClr val="333333"/>
                </a:solidFill>
                <a:latin typeface="Open Sans" panose="020B0606030504020204" pitchFamily="34" charset="0"/>
              </a:rPr>
              <a:t>solutionism</a:t>
            </a:r>
            <a:endParaRPr lang="cs-CZ" dirty="0">
              <a:solidFill>
                <a:srgbClr val="333333"/>
              </a:solidFill>
              <a:latin typeface="Open Sans" panose="020B0606030504020204" pitchFamily="34" charset="0"/>
            </a:endParaRPr>
          </a:p>
        </p:txBody>
      </p:sp>
    </p:spTree>
    <p:extLst>
      <p:ext uri="{BB962C8B-B14F-4D97-AF65-F5344CB8AC3E}">
        <p14:creationId xmlns:p14="http://schemas.microsoft.com/office/powerpoint/2010/main" val="735286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lstStyle/>
          <a:p>
            <a:pPr marL="0" indent="0" algn="ctr">
              <a:buNone/>
            </a:pPr>
            <a:r>
              <a:rPr lang="cs-CZ" sz="2800" b="0" i="1" dirty="0">
                <a:solidFill>
                  <a:srgbClr val="333333"/>
                </a:solidFill>
                <a:effectLst/>
                <a:latin typeface="Arial" panose="020B0604020202020204" pitchFamily="34" charset="0"/>
                <a:cs typeface="Arial" panose="020B0604020202020204" pitchFamily="34" charset="0"/>
              </a:rPr>
              <a:t>„</a:t>
            </a:r>
            <a:r>
              <a:rPr lang="en-US" sz="2800" b="0" i="1" dirty="0">
                <a:solidFill>
                  <a:srgbClr val="333333"/>
                </a:solidFill>
                <a:effectLst/>
                <a:latin typeface="Arial" panose="020B0604020202020204" pitchFamily="34" charset="0"/>
                <a:cs typeface="Arial" panose="020B0604020202020204" pitchFamily="34" charset="0"/>
              </a:rPr>
              <a:t>Where someone with a home might walk from the bedroom to the bathroom to the kitchen and to the living room each morning in order to perform routine care activities, this is fundamentally different for homeless people whose health maintenance depends on their movements around the city and the appropriation of (semi)public places at particular times.</a:t>
            </a:r>
            <a:r>
              <a:rPr lang="cs-CZ" sz="2800" b="0" i="1" dirty="0">
                <a:solidFill>
                  <a:srgbClr val="333333"/>
                </a:solidFill>
                <a:effectLst/>
                <a:latin typeface="Arial" panose="020B0604020202020204" pitchFamily="34" charset="0"/>
                <a:cs typeface="Arial" panose="020B0604020202020204" pitchFamily="34" charset="0"/>
              </a:rPr>
              <a:t>“</a:t>
            </a:r>
            <a:r>
              <a:rPr lang="en-US" sz="2800" b="0" i="1" dirty="0">
                <a:solidFill>
                  <a:srgbClr val="333333"/>
                </a:solidFill>
                <a:effectLst/>
                <a:latin typeface="Arial" panose="020B0604020202020204" pitchFamily="34" charset="0"/>
                <a:cs typeface="Arial" panose="020B0604020202020204" pitchFamily="34" charset="0"/>
              </a:rPr>
              <a:t> </a:t>
            </a:r>
            <a:r>
              <a:rPr lang="cs-CZ" sz="2800" dirty="0">
                <a:solidFill>
                  <a:srgbClr val="333333"/>
                </a:solidFill>
                <a:latin typeface="Arial" panose="020B0604020202020204" pitchFamily="34" charset="0"/>
                <a:cs typeface="Arial" panose="020B0604020202020204" pitchFamily="34" charset="0"/>
              </a:rPr>
              <a:t>(</a:t>
            </a:r>
            <a:r>
              <a:rPr lang="cs-CZ" sz="2800" dirty="0" err="1">
                <a:solidFill>
                  <a:srgbClr val="333333"/>
                </a:solidFill>
                <a:latin typeface="Arial" panose="020B0604020202020204" pitchFamily="34" charset="0"/>
                <a:cs typeface="Arial" panose="020B0604020202020204" pitchFamily="34" charset="0"/>
              </a:rPr>
              <a:t>Parys</a:t>
            </a:r>
            <a:r>
              <a:rPr lang="cs-CZ" sz="2800" dirty="0">
                <a:solidFill>
                  <a:srgbClr val="333333"/>
                </a:solidFill>
                <a:latin typeface="Arial" panose="020B0604020202020204" pitchFamily="34" charset="0"/>
                <a:cs typeface="Arial" panose="020B0604020202020204" pitchFamily="34" charset="0"/>
              </a:rPr>
              <a:t> &amp; Krause, 2017)</a:t>
            </a:r>
            <a:endParaRPr lang="cs-CZ" sz="2800" i="1" dirty="0">
              <a:solidFill>
                <a:srgbClr val="333333"/>
              </a:solidFill>
              <a:latin typeface="Arial" panose="020B0604020202020204" pitchFamily="34" charset="0"/>
              <a:cs typeface="Arial" panose="020B0604020202020204" pitchFamily="34" charset="0"/>
            </a:endParaRPr>
          </a:p>
          <a:p>
            <a:pPr algn="ctr"/>
            <a:endParaRPr lang="cs-CZ" dirty="0"/>
          </a:p>
        </p:txBody>
      </p:sp>
    </p:spTree>
    <p:extLst>
      <p:ext uri="{BB962C8B-B14F-4D97-AF65-F5344CB8AC3E}">
        <p14:creationId xmlns:p14="http://schemas.microsoft.com/office/powerpoint/2010/main" val="19411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a:xfrm>
            <a:off x="838200" y="0"/>
            <a:ext cx="10515600" cy="6538452"/>
          </a:xfrm>
        </p:spPr>
        <p:txBody>
          <a:bodyPr>
            <a:noAutofit/>
          </a:bodyPr>
          <a:lstStyle/>
          <a:p>
            <a:pPr marL="0" indent="0" algn="l">
              <a:buNone/>
            </a:pPr>
            <a:r>
              <a:rPr lang="en-US" sz="1600" b="1" i="0" dirty="0">
                <a:solidFill>
                  <a:srgbClr val="333333"/>
                </a:solidFill>
                <a:effectLst/>
                <a:latin typeface="Open Sans" panose="020B0606030504020204" pitchFamily="34" charset="0"/>
              </a:rPr>
              <a:t>Participant A:</a:t>
            </a:r>
          </a:p>
          <a:p>
            <a:pPr marL="0" indent="0" algn="l">
              <a:buNone/>
            </a:pPr>
            <a:r>
              <a:rPr lang="en-US" sz="1600" b="0" i="1" dirty="0">
                <a:solidFill>
                  <a:srgbClr val="333333"/>
                </a:solidFill>
                <a:effectLst/>
                <a:latin typeface="Open Sans" panose="020B0606030504020204" pitchFamily="34" charset="0"/>
              </a:rPr>
              <a:t>You smell the urine and stuff…. Because there's no place to go. So, if we could have a place to go and a map to find it, with a place … close around us, that would be good.</a:t>
            </a:r>
          </a:p>
          <a:p>
            <a:pPr marL="0" indent="0" algn="l">
              <a:buNone/>
            </a:pPr>
            <a:r>
              <a:rPr lang="en-US" sz="1600" b="1" i="0" dirty="0">
                <a:solidFill>
                  <a:srgbClr val="333333"/>
                </a:solidFill>
                <a:effectLst/>
                <a:latin typeface="Open Sans" panose="020B0606030504020204" pitchFamily="34" charset="0"/>
              </a:rPr>
              <a:t>Polson:</a:t>
            </a:r>
          </a:p>
          <a:p>
            <a:pPr marL="0" indent="0" algn="l">
              <a:buNone/>
            </a:pPr>
            <a:r>
              <a:rPr lang="en-US" sz="1600" b="0" i="1" dirty="0">
                <a:solidFill>
                  <a:srgbClr val="333333"/>
                </a:solidFill>
                <a:effectLst/>
                <a:latin typeface="Open Sans" panose="020B0606030504020204" pitchFamily="34" charset="0"/>
              </a:rPr>
              <a:t>The map exists, but it seems like there are some barriers to making it useful. Do you think if you saw it printed somewhere like around the neighborhood—maybe like near bus stops that showed all the public restrooms in the area—would that be better, maybe less intimidating than needing your phone?</a:t>
            </a:r>
          </a:p>
          <a:p>
            <a:pPr marL="0" indent="0" algn="l">
              <a:buNone/>
            </a:pPr>
            <a:r>
              <a:rPr lang="en-US" sz="1600" b="1" i="0" dirty="0">
                <a:solidFill>
                  <a:srgbClr val="333333"/>
                </a:solidFill>
                <a:effectLst/>
                <a:latin typeface="Open Sans" panose="020B0606030504020204" pitchFamily="34" charset="0"/>
              </a:rPr>
              <a:t>Participant A:</a:t>
            </a:r>
          </a:p>
          <a:p>
            <a:pPr marL="0" indent="0" algn="l">
              <a:buNone/>
            </a:pPr>
            <a:r>
              <a:rPr lang="en-US" sz="1600" b="0" i="1" dirty="0">
                <a:solidFill>
                  <a:srgbClr val="333333"/>
                </a:solidFill>
                <a:effectLst/>
                <a:latin typeface="Open Sans" panose="020B0606030504020204" pitchFamily="34" charset="0"/>
              </a:rPr>
              <a:t>That’d be beautiful. For everybody, everybody who needs to use the restroom.</a:t>
            </a:r>
          </a:p>
          <a:p>
            <a:pPr marL="0" indent="0" algn="l">
              <a:buNone/>
            </a:pPr>
            <a:r>
              <a:rPr lang="en-US" sz="1600" b="1" i="0" dirty="0">
                <a:solidFill>
                  <a:srgbClr val="333333"/>
                </a:solidFill>
                <a:effectLst/>
                <a:latin typeface="Open Sans" panose="020B0606030504020204" pitchFamily="34" charset="0"/>
              </a:rPr>
              <a:t>Polson:</a:t>
            </a:r>
          </a:p>
          <a:p>
            <a:pPr marL="0" indent="0" algn="l">
              <a:buNone/>
            </a:pPr>
            <a:r>
              <a:rPr lang="en-US" sz="1600" b="0" i="1" dirty="0">
                <a:solidFill>
                  <a:srgbClr val="333333"/>
                </a:solidFill>
                <a:effectLst/>
                <a:latin typeface="Open Sans" panose="020B0606030504020204" pitchFamily="34" charset="0"/>
              </a:rPr>
              <a:t>Did anybody think it would be useful as it already is, loaded onto your phone?</a:t>
            </a:r>
          </a:p>
          <a:p>
            <a:pPr marL="0" indent="0" algn="l">
              <a:buNone/>
            </a:pPr>
            <a:r>
              <a:rPr lang="en-US" sz="1600" b="1" i="0" dirty="0">
                <a:solidFill>
                  <a:srgbClr val="333333"/>
                </a:solidFill>
                <a:effectLst/>
                <a:latin typeface="Open Sans" panose="020B0606030504020204" pitchFamily="34" charset="0"/>
              </a:rPr>
              <a:t>Participant C:</a:t>
            </a:r>
          </a:p>
          <a:p>
            <a:pPr marL="0" indent="0" algn="l">
              <a:buNone/>
            </a:pPr>
            <a:r>
              <a:rPr lang="en-US" sz="1600" b="0" i="1" dirty="0">
                <a:solidFill>
                  <a:srgbClr val="333333"/>
                </a:solidFill>
                <a:effectLst/>
                <a:latin typeface="Open Sans" panose="020B0606030504020204" pitchFamily="34" charset="0"/>
              </a:rPr>
              <a:t>Well, if you really have to go to the bathroom and you’re messing with your phone … it's all about time!</a:t>
            </a:r>
          </a:p>
          <a:p>
            <a:pPr marL="0" indent="0" algn="l">
              <a:buNone/>
            </a:pPr>
            <a:r>
              <a:rPr lang="en-US" sz="1600" b="0" i="1" dirty="0">
                <a:solidFill>
                  <a:srgbClr val="333333"/>
                </a:solidFill>
                <a:effectLst/>
                <a:latin typeface="Open Sans" panose="020B0606030504020204" pitchFamily="34" charset="0"/>
              </a:rPr>
              <a:t>You could use it to learn ahead of time and mark it in your head as a good place to go.</a:t>
            </a:r>
          </a:p>
          <a:p>
            <a:pPr marL="0" indent="0" algn="l">
              <a:buNone/>
            </a:pPr>
            <a:r>
              <a:rPr lang="en-US" sz="1600" b="1" i="0" dirty="0" err="1">
                <a:solidFill>
                  <a:srgbClr val="333333"/>
                </a:solidFill>
                <a:effectLst/>
                <a:latin typeface="Open Sans" panose="020B0606030504020204" pitchFamily="34" charset="0"/>
              </a:rPr>
              <a:t>Botta</a:t>
            </a:r>
            <a:r>
              <a:rPr lang="en-US" sz="1600" b="1" i="0" dirty="0">
                <a:solidFill>
                  <a:srgbClr val="333333"/>
                </a:solidFill>
                <a:effectLst/>
                <a:latin typeface="Open Sans" panose="020B0606030504020204" pitchFamily="34" charset="0"/>
              </a:rPr>
              <a:t>:</a:t>
            </a:r>
          </a:p>
          <a:p>
            <a:pPr marL="0" indent="0" algn="l">
              <a:buNone/>
            </a:pPr>
            <a:r>
              <a:rPr lang="en-US" sz="1600" b="0" i="1" dirty="0">
                <a:solidFill>
                  <a:srgbClr val="333333"/>
                </a:solidFill>
                <a:effectLst/>
                <a:latin typeface="Open Sans" panose="020B0606030504020204" pitchFamily="34" charset="0"/>
              </a:rPr>
              <a:t>Are there layers [of information] that are more important to you?</a:t>
            </a:r>
          </a:p>
          <a:p>
            <a:pPr marL="0" indent="0" algn="l">
              <a:buNone/>
            </a:pPr>
            <a:r>
              <a:rPr lang="en-US" sz="1600" b="1" i="0" dirty="0">
                <a:solidFill>
                  <a:srgbClr val="333333"/>
                </a:solidFill>
                <a:effectLst/>
                <a:latin typeface="Open Sans" panose="020B0606030504020204" pitchFamily="34" charset="0"/>
              </a:rPr>
              <a:t>Participant D:</a:t>
            </a:r>
          </a:p>
          <a:p>
            <a:pPr marL="0" indent="0" algn="l">
              <a:buNone/>
            </a:pPr>
            <a:r>
              <a:rPr lang="en-US" sz="1600" b="0" i="1" dirty="0">
                <a:solidFill>
                  <a:srgbClr val="333333"/>
                </a:solidFill>
                <a:effectLst/>
                <a:latin typeface="Open Sans" panose="020B0606030504020204" pitchFamily="34" charset="0"/>
              </a:rPr>
              <a:t>Which ones work and don’t work. You hate to walk that way and you’re still doing “the dance,” and it's one of those situations …</a:t>
            </a:r>
          </a:p>
          <a:p>
            <a:pPr marL="0" indent="0" algn="l">
              <a:buNone/>
            </a:pPr>
            <a:r>
              <a:rPr lang="en-US" sz="1600" b="0" i="1" dirty="0">
                <a:solidFill>
                  <a:srgbClr val="333333"/>
                </a:solidFill>
                <a:effectLst/>
                <a:latin typeface="Open Sans" panose="020B0606030504020204" pitchFamily="34" charset="0"/>
              </a:rPr>
              <a:t>“Well, most of the public toilets in Denver aren’t open anyway, they’re always closed, and when it comes to an emergency …” Participant D, from above, finished his sentence: “You’re going to an alley.”</a:t>
            </a:r>
          </a:p>
        </p:txBody>
      </p:sp>
    </p:spTree>
    <p:extLst>
      <p:ext uri="{BB962C8B-B14F-4D97-AF65-F5344CB8AC3E}">
        <p14:creationId xmlns:p14="http://schemas.microsoft.com/office/powerpoint/2010/main" val="1767843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lstStyle/>
          <a:p>
            <a:pPr marL="0" indent="0" algn="ctr">
              <a:buNone/>
            </a:pPr>
            <a:endParaRPr lang="cs-CZ" b="0" i="0" dirty="0">
              <a:solidFill>
                <a:srgbClr val="333333"/>
              </a:solidFill>
              <a:effectLst/>
              <a:latin typeface="Open Sans" panose="020B0606030504020204" pitchFamily="34" charset="0"/>
            </a:endParaRPr>
          </a:p>
          <a:p>
            <a:pPr marL="0" indent="0" algn="ctr">
              <a:buNone/>
            </a:pPr>
            <a:endParaRPr lang="cs-CZ" dirty="0">
              <a:solidFill>
                <a:srgbClr val="333333"/>
              </a:solidFill>
              <a:latin typeface="Open Sans" panose="020B0606030504020204" pitchFamily="34" charset="0"/>
            </a:endParaRPr>
          </a:p>
          <a:p>
            <a:pPr marL="0" indent="0" algn="ctr">
              <a:buNone/>
            </a:pPr>
            <a:r>
              <a:rPr lang="en-US" b="0" i="0" dirty="0">
                <a:solidFill>
                  <a:srgbClr val="333333"/>
                </a:solidFill>
                <a:effectLst/>
                <a:latin typeface="Open Sans" panose="020B0606030504020204" pitchFamily="34" charset="0"/>
              </a:rPr>
              <a:t>“in this city, it's definitely even easier to charge your cellphone than it is to find clean water.” </a:t>
            </a:r>
            <a:endParaRPr lang="cs-CZ" b="0" i="0" dirty="0">
              <a:solidFill>
                <a:srgbClr val="333333"/>
              </a:solidFill>
              <a:effectLst/>
              <a:latin typeface="Open Sans" panose="020B0606030504020204" pitchFamily="34" charset="0"/>
            </a:endParaRPr>
          </a:p>
        </p:txBody>
      </p:sp>
    </p:spTree>
    <p:extLst>
      <p:ext uri="{BB962C8B-B14F-4D97-AF65-F5344CB8AC3E}">
        <p14:creationId xmlns:p14="http://schemas.microsoft.com/office/powerpoint/2010/main" val="285682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err="1"/>
              <a:t>References</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normAutofit fontScale="92500" lnSpcReduction="10000"/>
          </a:bodyPr>
          <a:lstStyle/>
          <a:p>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Antheunis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M. L., Vanden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Abeele</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M. M., &amp;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Kanters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S. (2015). The impact of Facebook use on micro-level social capital: A synthesis. </a:t>
            </a:r>
            <a:r>
              <a:rPr lang="en-US"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Societies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 399-419.</a:t>
            </a:r>
            <a:endPar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r>
              <a:rPr lang="en-US" sz="1800" dirty="0">
                <a:effectLst/>
                <a:latin typeface="Arial" panose="020B0604020202020204" pitchFamily="34" charset="0"/>
                <a:ea typeface="Calibri" panose="020F0502020204030204" pitchFamily="34" charset="0"/>
                <a:cs typeface="Times New Roman" panose="02020603050405020304" pitchFamily="18" charset="0"/>
              </a:rPr>
              <a:t>Ellison, N. B.,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Steinfield</a:t>
            </a:r>
            <a:r>
              <a:rPr lang="en-US" sz="1800" dirty="0">
                <a:effectLst/>
                <a:latin typeface="Arial" panose="020B0604020202020204" pitchFamily="34" charset="0"/>
                <a:ea typeface="Calibri" panose="020F0502020204030204" pitchFamily="34" charset="0"/>
                <a:cs typeface="Times New Roman" panose="02020603050405020304" pitchFamily="18" charset="0"/>
              </a:rPr>
              <a:t>, C., &amp; Lampe, C. (2007). The benefits of Facebook “friends:” Social capital and college students’ use of online social network sites. </a:t>
            </a:r>
            <a:r>
              <a:rPr lang="en-US" sz="1800" i="1" dirty="0">
                <a:effectLst/>
                <a:latin typeface="Arial" panose="020B0604020202020204" pitchFamily="34" charset="0"/>
                <a:ea typeface="Calibri" panose="020F0502020204030204" pitchFamily="34" charset="0"/>
                <a:cs typeface="Times New Roman" panose="02020603050405020304" pitchFamily="18" charset="0"/>
              </a:rPr>
              <a:t>Journal of computer</a:t>
            </a:r>
            <a:r>
              <a:rPr lang="en-US" sz="1800" i="1" dirty="0">
                <a:effectLst/>
                <a:latin typeface="Cambria Math" panose="02040503050406030204" pitchFamily="18" charset="0"/>
                <a:ea typeface="Calibri" panose="020F0502020204030204" pitchFamily="34" charset="0"/>
                <a:cs typeface="Cambria Math" panose="02040503050406030204" pitchFamily="18" charset="0"/>
              </a:rPr>
              <a:t>‐</a:t>
            </a:r>
            <a:r>
              <a:rPr lang="en-US" sz="1800" i="1" dirty="0">
                <a:effectLst/>
                <a:latin typeface="Arial" panose="020B0604020202020204" pitchFamily="34" charset="0"/>
                <a:ea typeface="Calibri" panose="020F0502020204030204" pitchFamily="34" charset="0"/>
                <a:cs typeface="Times New Roman" panose="02020603050405020304" pitchFamily="18" charset="0"/>
              </a:rPr>
              <a:t>mediated communication</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i="1" dirty="0">
                <a:effectLst/>
                <a:latin typeface="Arial" panose="020B0604020202020204" pitchFamily="34" charset="0"/>
                <a:ea typeface="Calibri" panose="020F0502020204030204" pitchFamily="34" charset="0"/>
                <a:cs typeface="Times New Roman" panose="02020603050405020304" pitchFamily="18" charset="0"/>
              </a:rPr>
              <a:t>12</a:t>
            </a:r>
            <a:r>
              <a:rPr lang="en-US" sz="1800" dirty="0">
                <a:effectLst/>
                <a:latin typeface="Arial" panose="020B0604020202020204" pitchFamily="34" charset="0"/>
                <a:ea typeface="Calibri" panose="020F0502020204030204" pitchFamily="34" charset="0"/>
                <a:cs typeface="Times New Roman" panose="02020603050405020304" pitchFamily="18" charset="0"/>
              </a:rPr>
              <a:t>(4), 1143-1168.</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latin typeface="Arial" panose="020B0604020202020204" pitchFamily="34" charset="0"/>
                <a:cs typeface="Arial" panose="020B0604020202020204" pitchFamily="34" charset="0"/>
              </a:rPr>
              <a:t>Humphry, J. (2022). Homelessness and mobile communication: Precariously connected. Springer Nature.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900" b="0" i="0" dirty="0">
                <a:solidFill>
                  <a:srgbClr val="333333"/>
                </a:solidFill>
                <a:effectLst/>
                <a:latin typeface="Arial" panose="020B0604020202020204" pitchFamily="34" charset="0"/>
                <a:cs typeface="Arial" panose="020B0604020202020204" pitchFamily="34" charset="0"/>
              </a:rPr>
              <a:t>Parys A., Krause K. (2017, July). </a:t>
            </a:r>
            <a:r>
              <a:rPr lang="en-US" sz="1900" b="0" i="1" dirty="0">
                <a:solidFill>
                  <a:srgbClr val="333333"/>
                </a:solidFill>
                <a:effectLst/>
                <a:latin typeface="Arial" panose="020B0604020202020204" pitchFamily="34" charset="0"/>
                <a:cs typeface="Arial" panose="020B0604020202020204" pitchFamily="34" charset="0"/>
              </a:rPr>
              <a:t>Care on the street. A study on practices of care among homeless people in Amsterdam</a:t>
            </a:r>
            <a:r>
              <a:rPr lang="en-US" sz="1900" b="0" i="0" dirty="0">
                <a:solidFill>
                  <a:srgbClr val="333333"/>
                </a:solidFill>
                <a:effectLst/>
                <a:latin typeface="Arial" panose="020B0604020202020204" pitchFamily="34" charset="0"/>
                <a:cs typeface="Arial" panose="020B0604020202020204" pitchFamily="34" charset="0"/>
              </a:rPr>
              <a:t>. Department of Medical Anthropology and Sociology, University of Amsterdam.</a:t>
            </a:r>
            <a:endParaRPr lang="cs-CZ" sz="1900" b="0" i="0" dirty="0">
              <a:solidFill>
                <a:srgbClr val="222222"/>
              </a:solidFill>
              <a:effectLst/>
              <a:latin typeface="Arial" panose="020B0604020202020204" pitchFamily="34" charset="0"/>
              <a:cs typeface="Arial" panose="020B0604020202020204" pitchFamily="34" charset="0"/>
            </a:endParaRPr>
          </a:p>
          <a:p>
            <a:r>
              <a:rPr lang="cs-CZ" sz="1800" b="0" i="0" dirty="0" err="1">
                <a:solidFill>
                  <a:srgbClr val="222222"/>
                </a:solidFill>
                <a:effectLst/>
                <a:latin typeface="Arial" panose="020B0604020202020204" pitchFamily="34" charset="0"/>
              </a:rPr>
              <a:t>Polson</a:t>
            </a:r>
            <a:r>
              <a:rPr lang="cs-CZ" sz="1800" b="0" i="0" dirty="0">
                <a:solidFill>
                  <a:srgbClr val="222222"/>
                </a:solidFill>
                <a:effectLst/>
                <a:latin typeface="Arial" panose="020B0604020202020204" pitchFamily="34" charset="0"/>
              </a:rPr>
              <a:t>, E., </a:t>
            </a:r>
            <a:r>
              <a:rPr lang="cs-CZ" sz="1800" b="0" i="0" dirty="0" err="1">
                <a:solidFill>
                  <a:srgbClr val="222222"/>
                </a:solidFill>
                <a:effectLst/>
                <a:latin typeface="Arial" panose="020B0604020202020204" pitchFamily="34" charset="0"/>
              </a:rPr>
              <a:t>Botta</a:t>
            </a:r>
            <a:r>
              <a:rPr lang="cs-CZ" sz="1800" b="0" i="0" dirty="0">
                <a:solidFill>
                  <a:srgbClr val="222222"/>
                </a:solidFill>
                <a:effectLst/>
                <a:latin typeface="Arial" panose="020B0604020202020204" pitchFamily="34" charset="0"/>
              </a:rPr>
              <a:t>, R. A., &amp; Van </a:t>
            </a:r>
            <a:r>
              <a:rPr lang="cs-CZ" sz="1800" b="0" i="0" dirty="0" err="1">
                <a:solidFill>
                  <a:srgbClr val="222222"/>
                </a:solidFill>
                <a:effectLst/>
                <a:latin typeface="Arial" panose="020B0604020202020204" pitchFamily="34" charset="0"/>
              </a:rPr>
              <a:t>Houweling</a:t>
            </a:r>
            <a:r>
              <a:rPr lang="cs-CZ" sz="1800" b="0" i="0" dirty="0">
                <a:solidFill>
                  <a:srgbClr val="222222"/>
                </a:solidFill>
                <a:effectLst/>
                <a:latin typeface="Arial" panose="020B0604020202020204" pitchFamily="34" charset="0"/>
              </a:rPr>
              <a:t>, E. (2023). </a:t>
            </a:r>
            <a:r>
              <a:rPr lang="cs-CZ" sz="1800" b="0" i="0" dirty="0" err="1">
                <a:solidFill>
                  <a:srgbClr val="222222"/>
                </a:solidFill>
                <a:effectLst/>
                <a:latin typeface="Arial" panose="020B0604020202020204" pitchFamily="34" charset="0"/>
              </a:rPr>
              <a:t>Where's</a:t>
            </a:r>
            <a:r>
              <a:rPr lang="cs-CZ" sz="1800" b="0" i="0" dirty="0">
                <a:solidFill>
                  <a:srgbClr val="222222"/>
                </a:solidFill>
                <a:effectLst/>
                <a:latin typeface="Arial" panose="020B0604020202020204" pitchFamily="34" charset="0"/>
              </a:rPr>
              <a:t> </a:t>
            </a:r>
            <a:r>
              <a:rPr lang="cs-CZ" sz="1800" b="0" i="0" dirty="0" err="1">
                <a:solidFill>
                  <a:srgbClr val="222222"/>
                </a:solidFill>
                <a:effectLst/>
                <a:latin typeface="Arial" panose="020B0604020202020204" pitchFamily="34" charset="0"/>
              </a:rPr>
              <a:t>the</a:t>
            </a:r>
            <a:r>
              <a:rPr lang="cs-CZ" sz="1800" b="0" i="0" dirty="0">
                <a:solidFill>
                  <a:srgbClr val="222222"/>
                </a:solidFill>
                <a:effectLst/>
                <a:latin typeface="Arial" panose="020B0604020202020204" pitchFamily="34" charset="0"/>
              </a:rPr>
              <a:t> </a:t>
            </a:r>
            <a:r>
              <a:rPr lang="cs-CZ" sz="1800" b="0" i="0" dirty="0" err="1">
                <a:solidFill>
                  <a:srgbClr val="222222"/>
                </a:solidFill>
                <a:effectLst/>
                <a:latin typeface="Arial" panose="020B0604020202020204" pitchFamily="34" charset="0"/>
              </a:rPr>
              <a:t>bathroom</a:t>
            </a:r>
            <a:r>
              <a:rPr lang="cs-CZ" sz="1800" b="0" i="0" dirty="0">
                <a:solidFill>
                  <a:srgbClr val="222222"/>
                </a:solidFill>
                <a:effectLst/>
                <a:latin typeface="Arial" panose="020B0604020202020204" pitchFamily="34" charset="0"/>
              </a:rPr>
              <a:t> in </a:t>
            </a:r>
            <a:r>
              <a:rPr lang="cs-CZ" sz="1800" b="0" i="0" dirty="0" err="1">
                <a:solidFill>
                  <a:srgbClr val="222222"/>
                </a:solidFill>
                <a:effectLst/>
                <a:latin typeface="Arial" panose="020B0604020202020204" pitchFamily="34" charset="0"/>
              </a:rPr>
              <a:t>this</a:t>
            </a:r>
            <a:r>
              <a:rPr lang="cs-CZ" sz="1800" b="0" i="0" dirty="0">
                <a:solidFill>
                  <a:srgbClr val="222222"/>
                </a:solidFill>
                <a:effectLst/>
                <a:latin typeface="Arial" panose="020B0604020202020204" pitchFamily="34" charset="0"/>
              </a:rPr>
              <a:t> “mobile </a:t>
            </a:r>
            <a:r>
              <a:rPr lang="cs-CZ" sz="1800" b="0" i="0" dirty="0" err="1">
                <a:solidFill>
                  <a:srgbClr val="222222"/>
                </a:solidFill>
                <a:effectLst/>
                <a:latin typeface="Arial" panose="020B0604020202020204" pitchFamily="34" charset="0"/>
              </a:rPr>
              <a:t>home</a:t>
            </a:r>
            <a:r>
              <a:rPr lang="cs-CZ" sz="1800" b="0" i="0" dirty="0">
                <a:solidFill>
                  <a:srgbClr val="222222"/>
                </a:solidFill>
                <a:effectLst/>
                <a:latin typeface="Arial" panose="020B0604020202020204" pitchFamily="34" charset="0"/>
              </a:rPr>
              <a:t>”? </a:t>
            </a:r>
            <a:r>
              <a:rPr lang="cs-CZ" sz="1800" b="0" i="0" dirty="0" err="1">
                <a:solidFill>
                  <a:srgbClr val="222222"/>
                </a:solidFill>
                <a:effectLst/>
                <a:latin typeface="Arial" panose="020B0604020202020204" pitchFamily="34" charset="0"/>
              </a:rPr>
              <a:t>Adding</a:t>
            </a:r>
            <a:r>
              <a:rPr lang="cs-CZ" sz="1800" b="0" i="0" dirty="0">
                <a:solidFill>
                  <a:srgbClr val="222222"/>
                </a:solidFill>
                <a:effectLst/>
                <a:latin typeface="Arial" panose="020B0604020202020204" pitchFamily="34" charset="0"/>
              </a:rPr>
              <a:t> </a:t>
            </a:r>
            <a:r>
              <a:rPr lang="cs-CZ" sz="1800" b="0" i="0" dirty="0" err="1">
                <a:solidFill>
                  <a:srgbClr val="222222"/>
                </a:solidFill>
                <a:effectLst/>
                <a:latin typeface="Arial" panose="020B0604020202020204" pitchFamily="34" charset="0"/>
              </a:rPr>
              <a:t>Water</a:t>
            </a:r>
            <a:r>
              <a:rPr lang="cs-CZ" sz="1800" b="0" i="0" dirty="0">
                <a:solidFill>
                  <a:srgbClr val="222222"/>
                </a:solidFill>
                <a:effectLst/>
                <a:latin typeface="Arial" panose="020B0604020202020204" pitchFamily="34" charset="0"/>
              </a:rPr>
              <a:t>, </a:t>
            </a:r>
            <a:r>
              <a:rPr lang="cs-CZ" sz="1800" b="0" i="0" dirty="0" err="1">
                <a:solidFill>
                  <a:srgbClr val="222222"/>
                </a:solidFill>
                <a:effectLst/>
                <a:latin typeface="Arial" panose="020B0604020202020204" pitchFamily="34" charset="0"/>
              </a:rPr>
              <a:t>Sanitation</a:t>
            </a:r>
            <a:r>
              <a:rPr lang="cs-CZ" sz="1800" b="0" i="0" dirty="0">
                <a:solidFill>
                  <a:srgbClr val="222222"/>
                </a:solidFill>
                <a:effectLst/>
                <a:latin typeface="Arial" panose="020B0604020202020204" pitchFamily="34" charset="0"/>
              </a:rPr>
              <a:t> &amp; </a:t>
            </a:r>
            <a:r>
              <a:rPr lang="cs-CZ" sz="1800" b="0" i="0" dirty="0" err="1">
                <a:solidFill>
                  <a:srgbClr val="222222"/>
                </a:solidFill>
                <a:effectLst/>
                <a:latin typeface="Arial" panose="020B0604020202020204" pitchFamily="34" charset="0"/>
              </a:rPr>
              <a:t>Hygiene</a:t>
            </a:r>
            <a:r>
              <a:rPr lang="cs-CZ" sz="1800" b="0" i="0" dirty="0">
                <a:solidFill>
                  <a:srgbClr val="222222"/>
                </a:solidFill>
                <a:effectLst/>
                <a:latin typeface="Arial" panose="020B0604020202020204" pitchFamily="34" charset="0"/>
              </a:rPr>
              <a:t> (</a:t>
            </a:r>
            <a:r>
              <a:rPr lang="cs-CZ" sz="1800" b="0" i="0" dirty="0" err="1">
                <a:solidFill>
                  <a:srgbClr val="222222"/>
                </a:solidFill>
                <a:effectLst/>
                <a:latin typeface="Arial" panose="020B0604020202020204" pitchFamily="34" charset="0"/>
              </a:rPr>
              <a:t>WaSH</a:t>
            </a:r>
            <a:r>
              <a:rPr lang="cs-CZ" sz="1800" b="0" i="0" dirty="0">
                <a:solidFill>
                  <a:srgbClr val="222222"/>
                </a:solidFill>
                <a:effectLst/>
                <a:latin typeface="Arial" panose="020B0604020202020204" pitchFamily="34" charset="0"/>
              </a:rPr>
              <a:t>) </a:t>
            </a:r>
            <a:r>
              <a:rPr lang="cs-CZ" sz="1800" b="0" i="0" dirty="0" err="1">
                <a:solidFill>
                  <a:srgbClr val="222222"/>
                </a:solidFill>
                <a:effectLst/>
                <a:latin typeface="Arial" panose="020B0604020202020204" pitchFamily="34" charset="0"/>
              </a:rPr>
              <a:t>infrastructure</a:t>
            </a:r>
            <a:r>
              <a:rPr lang="cs-CZ" sz="1800" b="0" i="0" dirty="0">
                <a:solidFill>
                  <a:srgbClr val="222222"/>
                </a:solidFill>
                <a:effectLst/>
                <a:latin typeface="Arial" panose="020B0604020202020204" pitchFamily="34" charset="0"/>
              </a:rPr>
              <a:t> to </a:t>
            </a:r>
            <a:r>
              <a:rPr lang="cs-CZ" sz="1800" b="0" i="0" dirty="0" err="1">
                <a:solidFill>
                  <a:srgbClr val="222222"/>
                </a:solidFill>
                <a:effectLst/>
                <a:latin typeface="Arial" panose="020B0604020202020204" pitchFamily="34" charset="0"/>
              </a:rPr>
              <a:t>agendas</a:t>
            </a:r>
            <a:r>
              <a:rPr lang="cs-CZ" sz="1800" b="0" i="0" dirty="0">
                <a:solidFill>
                  <a:srgbClr val="222222"/>
                </a:solidFill>
                <a:effectLst/>
                <a:latin typeface="Arial" panose="020B0604020202020204" pitchFamily="34" charset="0"/>
              </a:rPr>
              <a:t> on </a:t>
            </a:r>
            <a:r>
              <a:rPr lang="cs-CZ" sz="1800" b="0" i="0" dirty="0" err="1">
                <a:solidFill>
                  <a:srgbClr val="222222"/>
                </a:solidFill>
                <a:effectLst/>
                <a:latin typeface="Arial" panose="020B0604020202020204" pitchFamily="34" charset="0"/>
              </a:rPr>
              <a:t>homelessness</a:t>
            </a:r>
            <a:r>
              <a:rPr lang="cs-CZ" sz="1800" b="0" i="0" dirty="0">
                <a:solidFill>
                  <a:srgbClr val="222222"/>
                </a:solidFill>
                <a:effectLst/>
                <a:latin typeface="Arial" panose="020B0604020202020204" pitchFamily="34" charset="0"/>
              </a:rPr>
              <a:t> and </a:t>
            </a:r>
            <a:r>
              <a:rPr lang="cs-CZ" sz="1800" b="0" i="0" dirty="0" err="1">
                <a:solidFill>
                  <a:srgbClr val="222222"/>
                </a:solidFill>
                <a:effectLst/>
                <a:latin typeface="Arial" panose="020B0604020202020204" pitchFamily="34" charset="0"/>
              </a:rPr>
              <a:t>digital</a:t>
            </a:r>
            <a:r>
              <a:rPr lang="cs-CZ" sz="1800" b="0" i="0" dirty="0">
                <a:solidFill>
                  <a:srgbClr val="222222"/>
                </a:solidFill>
                <a:effectLst/>
                <a:latin typeface="Arial" panose="020B0604020202020204" pitchFamily="34" charset="0"/>
              </a:rPr>
              <a:t> media. </a:t>
            </a:r>
            <a:r>
              <a:rPr lang="cs-CZ" sz="1800" b="0" i="1" dirty="0">
                <a:solidFill>
                  <a:srgbClr val="222222"/>
                </a:solidFill>
                <a:effectLst/>
                <a:latin typeface="Arial" panose="020B0604020202020204" pitchFamily="34" charset="0"/>
              </a:rPr>
              <a:t>Mobile Media &amp; </a:t>
            </a:r>
            <a:r>
              <a:rPr lang="cs-CZ" sz="1800" b="0" i="1" dirty="0" err="1">
                <a:solidFill>
                  <a:srgbClr val="222222"/>
                </a:solidFill>
                <a:effectLst/>
                <a:latin typeface="Arial" panose="020B0604020202020204" pitchFamily="34" charset="0"/>
              </a:rPr>
              <a:t>Communication</a:t>
            </a:r>
            <a:r>
              <a:rPr lang="cs-CZ" sz="1800" b="0" i="0" dirty="0">
                <a:solidFill>
                  <a:srgbClr val="222222"/>
                </a:solidFill>
                <a:effectLst/>
                <a:latin typeface="Arial" panose="020B0604020202020204" pitchFamily="34" charset="0"/>
              </a:rPr>
              <a:t>, 20501579231191929.</a:t>
            </a:r>
          </a:p>
          <a:p>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Portes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 (1998). Social capital: Its origins and applications in modern sociology. </a:t>
            </a:r>
            <a:r>
              <a:rPr lang="en-US"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Annual review of sociology</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24</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 1-24.</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Rice, E., &amp; Barman-Adhikari, A. (2014). Internet and social media use as a resource among homeless youth. </a:t>
            </a:r>
            <a:r>
              <a:rPr lang="en-US"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Journal of Computer-Mediated Communication</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 232-247.</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800"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1711492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err="1"/>
              <a:t>Homelessness</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lstStyle/>
          <a:p>
            <a:r>
              <a:rPr lang="cs-CZ" dirty="0" err="1"/>
              <a:t>Home</a:t>
            </a:r>
            <a:endParaRPr lang="cs-CZ" dirty="0"/>
          </a:p>
          <a:p>
            <a:pPr lvl="1"/>
            <a:r>
              <a:rPr lang="en-US" dirty="0"/>
              <a:t>Home is </a:t>
            </a:r>
            <a:r>
              <a:rPr lang="cs-CZ" dirty="0" err="1"/>
              <a:t>defined</a:t>
            </a:r>
            <a:r>
              <a:rPr lang="en-US" dirty="0"/>
              <a:t> as a sense of security, stability, privacy, safety, and the ability to control living space</a:t>
            </a:r>
            <a:r>
              <a:rPr lang="cs-CZ" dirty="0"/>
              <a:t> (</a:t>
            </a:r>
            <a:r>
              <a:rPr lang="cs-CZ" dirty="0" err="1"/>
              <a:t>Humphry</a:t>
            </a:r>
            <a:r>
              <a:rPr lang="cs-CZ" dirty="0"/>
              <a:t>, 2022: 6)</a:t>
            </a:r>
          </a:p>
          <a:p>
            <a:r>
              <a:rPr lang="en-US" dirty="0"/>
              <a:t>Homelessness is </a:t>
            </a:r>
            <a:r>
              <a:rPr lang="cs-CZ" dirty="0" err="1"/>
              <a:t>defined</a:t>
            </a:r>
            <a:r>
              <a:rPr lang="en-US" dirty="0"/>
              <a:t> as an absence of these qualities across the physical, legal, and social domains</a:t>
            </a:r>
            <a:r>
              <a:rPr lang="cs-CZ" dirty="0"/>
              <a:t> (</a:t>
            </a:r>
            <a:r>
              <a:rPr lang="cs-CZ" dirty="0" err="1"/>
              <a:t>Humphry</a:t>
            </a:r>
            <a:r>
              <a:rPr lang="cs-CZ" dirty="0"/>
              <a:t>, 2022: 6)</a:t>
            </a:r>
          </a:p>
          <a:p>
            <a:r>
              <a:rPr lang="cs-CZ" dirty="0"/>
              <a:t>B</a:t>
            </a:r>
            <a:r>
              <a:rPr lang="en-US" dirty="0"/>
              <a:t>road consensus that the term ‘homelessness’ covers more living situations than being without a roof over one’s head</a:t>
            </a:r>
            <a:r>
              <a:rPr lang="cs-CZ" dirty="0"/>
              <a:t> </a:t>
            </a:r>
          </a:p>
          <a:p>
            <a:endParaRPr lang="cs-CZ" dirty="0"/>
          </a:p>
          <a:p>
            <a:endParaRPr lang="cs-CZ" dirty="0"/>
          </a:p>
        </p:txBody>
      </p:sp>
    </p:spTree>
    <p:extLst>
      <p:ext uri="{BB962C8B-B14F-4D97-AF65-F5344CB8AC3E}">
        <p14:creationId xmlns:p14="http://schemas.microsoft.com/office/powerpoint/2010/main" val="1572062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a:t>ETHOS – </a:t>
            </a:r>
            <a:r>
              <a:rPr lang="cs-CZ" dirty="0" err="1"/>
              <a:t>European</a:t>
            </a:r>
            <a:r>
              <a:rPr lang="cs-CZ" dirty="0"/>
              <a:t> Typology </a:t>
            </a:r>
            <a:r>
              <a:rPr lang="cs-CZ" dirty="0" err="1"/>
              <a:t>of</a:t>
            </a:r>
            <a:r>
              <a:rPr lang="cs-CZ" dirty="0"/>
              <a:t> </a:t>
            </a:r>
            <a:r>
              <a:rPr lang="cs-CZ" dirty="0" err="1"/>
              <a:t>Homelessness</a:t>
            </a:r>
            <a:r>
              <a:rPr lang="cs-CZ" dirty="0"/>
              <a:t> and </a:t>
            </a:r>
            <a:r>
              <a:rPr lang="cs-CZ" dirty="0" err="1"/>
              <a:t>Housing</a:t>
            </a:r>
            <a:r>
              <a:rPr lang="cs-CZ" dirty="0"/>
              <a:t> </a:t>
            </a:r>
            <a:r>
              <a:rPr lang="cs-CZ" dirty="0" err="1"/>
              <a:t>Exclusion</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normAutofit lnSpcReduction="10000"/>
          </a:bodyPr>
          <a:lstStyle/>
          <a:p>
            <a:r>
              <a:rPr lang="cs-CZ" dirty="0" err="1"/>
              <a:t>What</a:t>
            </a:r>
            <a:r>
              <a:rPr lang="cs-CZ" dirty="0"/>
              <a:t> </a:t>
            </a:r>
            <a:r>
              <a:rPr lang="cs-CZ" dirty="0" err="1"/>
              <a:t>is</a:t>
            </a:r>
            <a:r>
              <a:rPr lang="cs-CZ" dirty="0"/>
              <a:t> </a:t>
            </a:r>
            <a:r>
              <a:rPr lang="cs-CZ" dirty="0" err="1"/>
              <a:t>home</a:t>
            </a:r>
            <a:r>
              <a:rPr lang="cs-CZ" dirty="0"/>
              <a:t>?</a:t>
            </a:r>
          </a:p>
          <a:p>
            <a:pPr lvl="1"/>
            <a:r>
              <a:rPr lang="cs-CZ" dirty="0"/>
              <a:t>3 </a:t>
            </a:r>
            <a:r>
              <a:rPr lang="cs-CZ" dirty="0" err="1"/>
              <a:t>dimensions</a:t>
            </a:r>
            <a:r>
              <a:rPr lang="cs-CZ" dirty="0"/>
              <a:t> </a:t>
            </a:r>
            <a:r>
              <a:rPr lang="cs-CZ" dirty="0" err="1"/>
              <a:t>of</a:t>
            </a:r>
            <a:r>
              <a:rPr lang="cs-CZ" dirty="0"/>
              <a:t> </a:t>
            </a:r>
            <a:r>
              <a:rPr lang="cs-CZ" dirty="0" err="1"/>
              <a:t>home</a:t>
            </a:r>
            <a:r>
              <a:rPr lang="cs-CZ" dirty="0"/>
              <a:t> </a:t>
            </a:r>
          </a:p>
          <a:p>
            <a:pPr lvl="2"/>
            <a:r>
              <a:rPr lang="cs-CZ" dirty="0" err="1"/>
              <a:t>Physical</a:t>
            </a:r>
            <a:endParaRPr lang="cs-CZ" dirty="0"/>
          </a:p>
          <a:p>
            <a:pPr lvl="2"/>
            <a:r>
              <a:rPr lang="cs-CZ" dirty="0" err="1"/>
              <a:t>Legal</a:t>
            </a:r>
            <a:endParaRPr lang="cs-CZ" dirty="0"/>
          </a:p>
          <a:p>
            <a:pPr lvl="2"/>
            <a:r>
              <a:rPr lang="cs-CZ" dirty="0" err="1"/>
              <a:t>Social</a:t>
            </a:r>
            <a:endParaRPr lang="cs-CZ" dirty="0"/>
          </a:p>
          <a:p>
            <a:pPr lvl="1"/>
            <a:r>
              <a:rPr lang="cs-CZ" dirty="0" err="1"/>
              <a:t>Homelessness</a:t>
            </a:r>
            <a:r>
              <a:rPr lang="cs-CZ" dirty="0"/>
              <a:t> as </a:t>
            </a:r>
            <a:r>
              <a:rPr lang="cs-CZ" dirty="0" err="1"/>
              <a:t>an</a:t>
            </a:r>
            <a:r>
              <a:rPr lang="cs-CZ" dirty="0"/>
              <a:t> absence </a:t>
            </a:r>
            <a:r>
              <a:rPr lang="cs-CZ" dirty="0" err="1"/>
              <a:t>of</a:t>
            </a:r>
            <a:r>
              <a:rPr lang="cs-CZ" dirty="0"/>
              <a:t> </a:t>
            </a:r>
            <a:r>
              <a:rPr lang="cs-CZ" dirty="0" err="1"/>
              <a:t>two</a:t>
            </a:r>
            <a:r>
              <a:rPr lang="cs-CZ" dirty="0"/>
              <a:t> </a:t>
            </a:r>
            <a:r>
              <a:rPr lang="cs-CZ" dirty="0" err="1"/>
              <a:t>or</a:t>
            </a:r>
            <a:r>
              <a:rPr lang="cs-CZ" dirty="0"/>
              <a:t> more </a:t>
            </a:r>
            <a:r>
              <a:rPr lang="cs-CZ" dirty="0" err="1"/>
              <a:t>domains</a:t>
            </a:r>
            <a:endParaRPr lang="cs-CZ" dirty="0"/>
          </a:p>
          <a:p>
            <a:r>
              <a:rPr lang="cs-CZ" dirty="0"/>
              <a:t>ETHOS</a:t>
            </a:r>
          </a:p>
          <a:p>
            <a:pPr lvl="1"/>
            <a:r>
              <a:rPr lang="cs-CZ" i="1" dirty="0" err="1"/>
              <a:t>Poverty</a:t>
            </a:r>
            <a:r>
              <a:rPr lang="cs-CZ" i="1" dirty="0"/>
              <a:t> line – </a:t>
            </a:r>
            <a:r>
              <a:rPr lang="cs-CZ" dirty="0" err="1"/>
              <a:t>pre</a:t>
            </a:r>
            <a:r>
              <a:rPr lang="cs-CZ" dirty="0"/>
              <a:t>-covid and </a:t>
            </a:r>
            <a:r>
              <a:rPr lang="cs-CZ" dirty="0" err="1"/>
              <a:t>now</a:t>
            </a:r>
            <a:r>
              <a:rPr lang="cs-CZ" dirty="0"/>
              <a:t>?</a:t>
            </a:r>
            <a:endParaRPr lang="cs-CZ" i="1" dirty="0"/>
          </a:p>
          <a:p>
            <a:pPr lvl="1"/>
            <a:r>
              <a:rPr lang="cs-CZ" dirty="0" err="1"/>
              <a:t>Inadequate</a:t>
            </a:r>
            <a:r>
              <a:rPr lang="cs-CZ" dirty="0"/>
              <a:t> </a:t>
            </a:r>
            <a:r>
              <a:rPr lang="cs-CZ" dirty="0" err="1"/>
              <a:t>housing</a:t>
            </a:r>
            <a:r>
              <a:rPr lang="cs-CZ" dirty="0"/>
              <a:t> (</a:t>
            </a:r>
            <a:r>
              <a:rPr lang="cs-CZ" dirty="0" err="1"/>
              <a:t>unfit</a:t>
            </a:r>
            <a:r>
              <a:rPr lang="cs-CZ" dirty="0"/>
              <a:t>, </a:t>
            </a:r>
            <a:r>
              <a:rPr lang="cs-CZ" dirty="0" err="1"/>
              <a:t>overcrowded</a:t>
            </a:r>
            <a:r>
              <a:rPr lang="cs-CZ" dirty="0"/>
              <a:t>, non-</a:t>
            </a:r>
            <a:r>
              <a:rPr lang="cs-CZ" dirty="0" err="1"/>
              <a:t>conventional</a:t>
            </a:r>
            <a:r>
              <a:rPr lang="cs-CZ" dirty="0"/>
              <a:t> </a:t>
            </a:r>
            <a:r>
              <a:rPr lang="cs-CZ" dirty="0" err="1"/>
              <a:t>structures</a:t>
            </a:r>
            <a:r>
              <a:rPr lang="cs-CZ" dirty="0"/>
              <a:t>)</a:t>
            </a:r>
          </a:p>
          <a:p>
            <a:pPr lvl="1"/>
            <a:r>
              <a:rPr lang="cs-CZ" dirty="0" err="1"/>
              <a:t>Insecure</a:t>
            </a:r>
            <a:r>
              <a:rPr lang="cs-CZ" dirty="0"/>
              <a:t> </a:t>
            </a:r>
            <a:r>
              <a:rPr lang="cs-CZ" dirty="0" err="1"/>
              <a:t>housing</a:t>
            </a:r>
            <a:r>
              <a:rPr lang="cs-CZ" dirty="0"/>
              <a:t> (</a:t>
            </a:r>
            <a:r>
              <a:rPr lang="cs-CZ" dirty="0" err="1"/>
              <a:t>friends</a:t>
            </a:r>
            <a:r>
              <a:rPr lang="cs-CZ" dirty="0"/>
              <a:t>/</a:t>
            </a:r>
            <a:r>
              <a:rPr lang="cs-CZ" dirty="0" err="1"/>
              <a:t>family</a:t>
            </a:r>
            <a:r>
              <a:rPr lang="cs-CZ" dirty="0"/>
              <a:t>, </a:t>
            </a:r>
            <a:r>
              <a:rPr lang="cs-CZ" dirty="0" err="1"/>
              <a:t>eviction</a:t>
            </a:r>
            <a:r>
              <a:rPr lang="cs-CZ" dirty="0"/>
              <a:t>, </a:t>
            </a:r>
            <a:r>
              <a:rPr lang="cs-CZ" dirty="0" err="1"/>
              <a:t>violence</a:t>
            </a:r>
            <a:r>
              <a:rPr lang="cs-CZ" dirty="0"/>
              <a:t>)</a:t>
            </a:r>
          </a:p>
          <a:p>
            <a:pPr lvl="1"/>
            <a:r>
              <a:rPr lang="cs-CZ" dirty="0" err="1"/>
              <a:t>Houseless</a:t>
            </a:r>
            <a:r>
              <a:rPr lang="cs-CZ" dirty="0"/>
              <a:t> (homeless </a:t>
            </a:r>
            <a:r>
              <a:rPr lang="cs-CZ" dirty="0" err="1"/>
              <a:t>accommodation</a:t>
            </a:r>
            <a:r>
              <a:rPr lang="cs-CZ" dirty="0"/>
              <a:t>, </a:t>
            </a:r>
            <a:r>
              <a:rPr lang="cs-CZ" dirty="0" err="1"/>
              <a:t>immigrants</a:t>
            </a:r>
            <a:r>
              <a:rPr lang="cs-CZ" dirty="0"/>
              <a:t>, </a:t>
            </a:r>
            <a:r>
              <a:rPr lang="cs-CZ" dirty="0" err="1"/>
              <a:t>prisons</a:t>
            </a:r>
            <a:r>
              <a:rPr lang="cs-CZ" dirty="0"/>
              <a:t>, </a:t>
            </a:r>
            <a:r>
              <a:rPr lang="cs-CZ" dirty="0" err="1"/>
              <a:t>hospitals</a:t>
            </a:r>
            <a:r>
              <a:rPr lang="cs-CZ" dirty="0"/>
              <a:t>)</a:t>
            </a:r>
          </a:p>
          <a:p>
            <a:pPr lvl="1"/>
            <a:r>
              <a:rPr lang="cs-CZ" dirty="0" err="1"/>
              <a:t>Roofless</a:t>
            </a:r>
            <a:r>
              <a:rPr lang="cs-CZ" dirty="0"/>
              <a:t> (night </a:t>
            </a:r>
            <a:r>
              <a:rPr lang="cs-CZ" dirty="0" err="1"/>
              <a:t>shelters</a:t>
            </a:r>
            <a:r>
              <a:rPr lang="cs-CZ" dirty="0"/>
              <a:t>, </a:t>
            </a:r>
            <a:r>
              <a:rPr lang="cs-CZ" dirty="0" err="1"/>
              <a:t>rough</a:t>
            </a:r>
            <a:r>
              <a:rPr lang="cs-CZ" dirty="0"/>
              <a:t>)</a:t>
            </a:r>
            <a:endParaRPr lang="en-US" dirty="0"/>
          </a:p>
          <a:p>
            <a:endParaRPr lang="cs-CZ" dirty="0"/>
          </a:p>
        </p:txBody>
      </p:sp>
    </p:spTree>
    <p:extLst>
      <p:ext uri="{BB962C8B-B14F-4D97-AF65-F5344CB8AC3E}">
        <p14:creationId xmlns:p14="http://schemas.microsoft.com/office/powerpoint/2010/main" val="1634325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8" name="Nadpis 4">
            <a:extLst>
              <a:ext uri="{FF2B5EF4-FFF2-40B4-BE49-F238E27FC236}">
                <a16:creationId xmlns:a16="http://schemas.microsoft.com/office/drawing/2014/main" id="{61F16CEF-F2C8-8D69-4D24-2E18515BD6AD}"/>
              </a:ext>
            </a:extLst>
          </p:cNvPr>
          <p:cNvSpPr>
            <a:spLocks noGrp="1"/>
          </p:cNvSpPr>
          <p:nvPr>
            <p:ph type="title"/>
          </p:nvPr>
        </p:nvSpPr>
        <p:spPr>
          <a:xfrm>
            <a:off x="838200" y="365125"/>
            <a:ext cx="10515600" cy="1325563"/>
          </a:xfrm>
        </p:spPr>
        <p:txBody>
          <a:bodyPr/>
          <a:lstStyle/>
          <a:p>
            <a:pPr algn="ctr"/>
            <a:r>
              <a:rPr lang="cs-CZ" dirty="0" err="1"/>
              <a:t>Causes</a:t>
            </a:r>
            <a:r>
              <a:rPr lang="cs-CZ" dirty="0"/>
              <a:t> </a:t>
            </a:r>
            <a:r>
              <a:rPr lang="cs-CZ" dirty="0" err="1"/>
              <a:t>of</a:t>
            </a:r>
            <a:r>
              <a:rPr lang="cs-CZ" dirty="0"/>
              <a:t> </a:t>
            </a:r>
            <a:r>
              <a:rPr lang="cs-CZ" dirty="0" err="1"/>
              <a:t>homelessness</a:t>
            </a:r>
            <a:endParaRPr lang="cs-CZ" dirty="0"/>
          </a:p>
        </p:txBody>
      </p:sp>
      <p:sp>
        <p:nvSpPr>
          <p:cNvPr id="9" name="Zástupný obsah 9">
            <a:extLst>
              <a:ext uri="{FF2B5EF4-FFF2-40B4-BE49-F238E27FC236}">
                <a16:creationId xmlns:a16="http://schemas.microsoft.com/office/drawing/2014/main" id="{18D1A6DD-554D-E2B7-ECBA-184EFFB57CB4}"/>
              </a:ext>
            </a:extLst>
          </p:cNvPr>
          <p:cNvSpPr>
            <a:spLocks noGrp="1"/>
          </p:cNvSpPr>
          <p:nvPr>
            <p:ph idx="1"/>
          </p:nvPr>
        </p:nvSpPr>
        <p:spPr>
          <a:xfrm>
            <a:off x="838200" y="1825625"/>
            <a:ext cx="10515600" cy="4351338"/>
          </a:xfrm>
        </p:spPr>
        <p:txBody>
          <a:bodyPr>
            <a:normAutofit lnSpcReduction="10000"/>
          </a:bodyPr>
          <a:lstStyle/>
          <a:p>
            <a:r>
              <a:rPr lang="cs-CZ" dirty="0"/>
              <a:t>Long-term </a:t>
            </a:r>
            <a:r>
              <a:rPr lang="cs-CZ" dirty="0" err="1"/>
              <a:t>trajectory</a:t>
            </a:r>
            <a:r>
              <a:rPr lang="cs-CZ" dirty="0"/>
              <a:t>, </a:t>
            </a:r>
            <a:r>
              <a:rPr lang="cs-CZ" dirty="0" err="1"/>
              <a:t>transition</a:t>
            </a:r>
            <a:r>
              <a:rPr lang="cs-CZ" dirty="0"/>
              <a:t> (</a:t>
            </a:r>
            <a:r>
              <a:rPr lang="cs-CZ" dirty="0" err="1"/>
              <a:t>one-off</a:t>
            </a:r>
            <a:r>
              <a:rPr lang="cs-CZ" dirty="0"/>
              <a:t> event)</a:t>
            </a:r>
          </a:p>
          <a:p>
            <a:r>
              <a:rPr lang="cs-CZ" dirty="0" err="1"/>
              <a:t>Structural</a:t>
            </a:r>
            <a:endParaRPr lang="cs-CZ" dirty="0"/>
          </a:p>
          <a:p>
            <a:pPr lvl="1"/>
            <a:r>
              <a:rPr lang="cs-CZ" dirty="0" err="1"/>
              <a:t>Economic</a:t>
            </a:r>
            <a:r>
              <a:rPr lang="cs-CZ" dirty="0"/>
              <a:t> </a:t>
            </a:r>
            <a:r>
              <a:rPr lang="cs-CZ" dirty="0" err="1"/>
              <a:t>processes</a:t>
            </a:r>
            <a:r>
              <a:rPr lang="cs-CZ" dirty="0"/>
              <a:t>, </a:t>
            </a:r>
            <a:r>
              <a:rPr lang="cs-CZ" dirty="0" err="1"/>
              <a:t>access</a:t>
            </a:r>
            <a:r>
              <a:rPr lang="cs-CZ" dirty="0"/>
              <a:t> to </a:t>
            </a:r>
            <a:r>
              <a:rPr lang="cs-CZ" dirty="0" err="1"/>
              <a:t>social</a:t>
            </a:r>
            <a:r>
              <a:rPr lang="cs-CZ" dirty="0"/>
              <a:t> </a:t>
            </a:r>
            <a:r>
              <a:rPr lang="cs-CZ" dirty="0" err="1"/>
              <a:t>protection</a:t>
            </a:r>
            <a:r>
              <a:rPr lang="cs-CZ" dirty="0"/>
              <a:t>, </a:t>
            </a:r>
            <a:r>
              <a:rPr lang="cs-CZ" dirty="0" err="1"/>
              <a:t>housing</a:t>
            </a:r>
            <a:r>
              <a:rPr lang="cs-CZ" dirty="0"/>
              <a:t> market</a:t>
            </a:r>
          </a:p>
          <a:p>
            <a:r>
              <a:rPr lang="cs-CZ" dirty="0" err="1"/>
              <a:t>Institutional</a:t>
            </a:r>
            <a:endParaRPr lang="cs-CZ" dirty="0"/>
          </a:p>
          <a:p>
            <a:pPr lvl="1"/>
            <a:r>
              <a:rPr lang="cs-CZ" dirty="0" err="1"/>
              <a:t>Shortage</a:t>
            </a:r>
            <a:r>
              <a:rPr lang="cs-CZ" dirty="0"/>
              <a:t> </a:t>
            </a:r>
            <a:r>
              <a:rPr lang="cs-CZ" dirty="0" err="1"/>
              <a:t>of</a:t>
            </a:r>
            <a:r>
              <a:rPr lang="cs-CZ" dirty="0"/>
              <a:t> </a:t>
            </a:r>
            <a:r>
              <a:rPr lang="cs-CZ" dirty="0" err="1"/>
              <a:t>services</a:t>
            </a:r>
            <a:r>
              <a:rPr lang="cs-CZ" dirty="0"/>
              <a:t>, </a:t>
            </a:r>
            <a:r>
              <a:rPr lang="cs-CZ" dirty="0" err="1"/>
              <a:t>coordination</a:t>
            </a:r>
            <a:r>
              <a:rPr lang="cs-CZ" dirty="0"/>
              <a:t> </a:t>
            </a:r>
            <a:r>
              <a:rPr lang="cs-CZ" dirty="0" err="1"/>
              <a:t>between</a:t>
            </a:r>
            <a:r>
              <a:rPr lang="cs-CZ" dirty="0"/>
              <a:t> </a:t>
            </a:r>
            <a:r>
              <a:rPr lang="cs-CZ" dirty="0" err="1"/>
              <a:t>existing</a:t>
            </a:r>
            <a:r>
              <a:rPr lang="cs-CZ" dirty="0"/>
              <a:t> </a:t>
            </a:r>
            <a:r>
              <a:rPr lang="cs-CZ" dirty="0" err="1"/>
              <a:t>services</a:t>
            </a:r>
            <a:endParaRPr lang="cs-CZ" dirty="0"/>
          </a:p>
          <a:p>
            <a:r>
              <a:rPr lang="cs-CZ" dirty="0" err="1"/>
              <a:t>Relationship</a:t>
            </a:r>
            <a:endParaRPr lang="cs-CZ" dirty="0"/>
          </a:p>
          <a:p>
            <a:pPr lvl="1"/>
            <a:r>
              <a:rPr lang="cs-CZ" dirty="0" err="1"/>
              <a:t>Family</a:t>
            </a:r>
            <a:r>
              <a:rPr lang="cs-CZ" dirty="0"/>
              <a:t> status, </a:t>
            </a:r>
            <a:r>
              <a:rPr lang="cs-CZ" dirty="0" err="1"/>
              <a:t>relationship</a:t>
            </a:r>
            <a:r>
              <a:rPr lang="cs-CZ" dirty="0"/>
              <a:t> </a:t>
            </a:r>
            <a:r>
              <a:rPr lang="cs-CZ" dirty="0" err="1"/>
              <a:t>situations</a:t>
            </a:r>
            <a:endParaRPr lang="cs-CZ" dirty="0"/>
          </a:p>
          <a:p>
            <a:r>
              <a:rPr lang="cs-CZ" dirty="0" err="1"/>
              <a:t>Personal</a:t>
            </a:r>
            <a:endParaRPr lang="cs-CZ" dirty="0"/>
          </a:p>
          <a:p>
            <a:pPr lvl="1"/>
            <a:r>
              <a:rPr lang="cs-CZ" dirty="0"/>
              <a:t>Disability, long-term </a:t>
            </a:r>
            <a:r>
              <a:rPr lang="cs-CZ" dirty="0" err="1"/>
              <a:t>illness</a:t>
            </a:r>
            <a:r>
              <a:rPr lang="cs-CZ" dirty="0"/>
              <a:t>, </a:t>
            </a:r>
            <a:r>
              <a:rPr lang="cs-CZ" dirty="0" err="1"/>
              <a:t>addiction</a:t>
            </a:r>
            <a:r>
              <a:rPr lang="cs-CZ" dirty="0"/>
              <a:t>, </a:t>
            </a:r>
            <a:r>
              <a:rPr lang="cs-CZ" dirty="0" err="1"/>
              <a:t>education</a:t>
            </a:r>
            <a:r>
              <a:rPr lang="cs-CZ" dirty="0"/>
              <a:t>, </a:t>
            </a:r>
            <a:r>
              <a:rPr lang="cs-CZ" dirty="0" err="1"/>
              <a:t>age</a:t>
            </a:r>
            <a:r>
              <a:rPr lang="cs-CZ" dirty="0"/>
              <a:t> and gender, </a:t>
            </a:r>
            <a:r>
              <a:rPr lang="cs-CZ" dirty="0" err="1"/>
              <a:t>immigration</a:t>
            </a:r>
            <a:r>
              <a:rPr lang="cs-CZ" dirty="0"/>
              <a:t> </a:t>
            </a:r>
            <a:r>
              <a:rPr lang="cs-CZ" dirty="0" err="1"/>
              <a:t>situation</a:t>
            </a:r>
            <a:endParaRPr lang="cs-CZ" dirty="0"/>
          </a:p>
          <a:p>
            <a:pPr lvl="1"/>
            <a:endParaRPr lang="cs-CZ" dirty="0"/>
          </a:p>
        </p:txBody>
      </p:sp>
    </p:spTree>
    <p:extLst>
      <p:ext uri="{BB962C8B-B14F-4D97-AF65-F5344CB8AC3E}">
        <p14:creationId xmlns:p14="http://schemas.microsoft.com/office/powerpoint/2010/main" val="3404378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err="1"/>
              <a:t>Roles</a:t>
            </a:r>
            <a:r>
              <a:rPr lang="cs-CZ" dirty="0"/>
              <a:t> </a:t>
            </a:r>
            <a:r>
              <a:rPr lang="cs-CZ" dirty="0" err="1"/>
              <a:t>of</a:t>
            </a:r>
            <a:r>
              <a:rPr lang="cs-CZ" dirty="0"/>
              <a:t> mobile media in </a:t>
            </a:r>
            <a:r>
              <a:rPr lang="cs-CZ" dirty="0" err="1"/>
              <a:t>homelessness</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normAutofit/>
          </a:bodyPr>
          <a:lstStyle/>
          <a:p>
            <a:r>
              <a:rPr lang="cs-CZ" dirty="0"/>
              <a:t>A </a:t>
            </a:r>
            <a:r>
              <a:rPr lang="cs-CZ" dirty="0" err="1"/>
              <a:t>safety</a:t>
            </a:r>
            <a:r>
              <a:rPr lang="cs-CZ" dirty="0"/>
              <a:t> </a:t>
            </a:r>
            <a:r>
              <a:rPr lang="cs-CZ" dirty="0" err="1"/>
              <a:t>device</a:t>
            </a:r>
            <a:endParaRPr lang="cs-CZ" dirty="0"/>
          </a:p>
          <a:p>
            <a:pPr lvl="1"/>
            <a:r>
              <a:rPr lang="cs-CZ" dirty="0"/>
              <a:t>Support and </a:t>
            </a:r>
            <a:r>
              <a:rPr lang="cs-CZ" dirty="0" err="1"/>
              <a:t>emergency</a:t>
            </a:r>
            <a:r>
              <a:rPr lang="cs-CZ" dirty="0"/>
              <a:t> </a:t>
            </a:r>
            <a:r>
              <a:rPr lang="cs-CZ" dirty="0" err="1"/>
              <a:t>services</a:t>
            </a:r>
            <a:endParaRPr lang="cs-CZ" dirty="0"/>
          </a:p>
          <a:p>
            <a:r>
              <a:rPr lang="cs-CZ" dirty="0" err="1"/>
              <a:t>Parenting</a:t>
            </a:r>
            <a:r>
              <a:rPr lang="cs-CZ" dirty="0"/>
              <a:t>, </a:t>
            </a:r>
            <a:r>
              <a:rPr lang="cs-CZ" dirty="0" err="1"/>
              <a:t>versatility</a:t>
            </a:r>
            <a:r>
              <a:rPr lang="cs-CZ" dirty="0"/>
              <a:t> </a:t>
            </a:r>
            <a:r>
              <a:rPr lang="cs-CZ" dirty="0" err="1"/>
              <a:t>of</a:t>
            </a:r>
            <a:r>
              <a:rPr lang="cs-CZ" dirty="0"/>
              <a:t> </a:t>
            </a:r>
            <a:r>
              <a:rPr lang="cs-CZ" dirty="0" err="1"/>
              <a:t>apps</a:t>
            </a:r>
            <a:endParaRPr lang="cs-CZ" dirty="0"/>
          </a:p>
          <a:p>
            <a:pPr lvl="1"/>
            <a:r>
              <a:rPr lang="cs-CZ" dirty="0" err="1"/>
              <a:t>Contact</a:t>
            </a:r>
            <a:r>
              <a:rPr lang="cs-CZ" dirty="0"/>
              <a:t> </a:t>
            </a:r>
            <a:r>
              <a:rPr lang="cs-CZ" dirty="0" err="1"/>
              <a:t>with</a:t>
            </a:r>
            <a:r>
              <a:rPr lang="cs-CZ" dirty="0"/>
              <a:t> </a:t>
            </a:r>
            <a:r>
              <a:rPr lang="cs-CZ" dirty="0" err="1"/>
              <a:t>family</a:t>
            </a:r>
            <a:r>
              <a:rPr lang="cs-CZ" dirty="0"/>
              <a:t>, banking, </a:t>
            </a:r>
            <a:r>
              <a:rPr lang="cs-CZ" dirty="0" err="1"/>
              <a:t>budgeting</a:t>
            </a:r>
            <a:r>
              <a:rPr lang="cs-CZ" dirty="0"/>
              <a:t>, shopping, </a:t>
            </a:r>
            <a:r>
              <a:rPr lang="cs-CZ" dirty="0" err="1"/>
              <a:t>studying</a:t>
            </a:r>
            <a:endParaRPr lang="cs-CZ" dirty="0"/>
          </a:p>
          <a:p>
            <a:r>
              <a:rPr lang="cs-CZ" dirty="0"/>
              <a:t>Mobile </a:t>
            </a:r>
            <a:r>
              <a:rPr lang="cs-CZ" dirty="0" err="1"/>
              <a:t>communication</a:t>
            </a:r>
            <a:r>
              <a:rPr lang="cs-CZ" dirty="0"/>
              <a:t> and </a:t>
            </a:r>
            <a:r>
              <a:rPr lang="cs-CZ" dirty="0" err="1"/>
              <a:t>social</a:t>
            </a:r>
            <a:r>
              <a:rPr lang="cs-CZ" dirty="0"/>
              <a:t> network </a:t>
            </a:r>
            <a:r>
              <a:rPr lang="cs-CZ" dirty="0" err="1"/>
              <a:t>sites</a:t>
            </a:r>
            <a:endParaRPr lang="cs-CZ" dirty="0"/>
          </a:p>
          <a:p>
            <a:pPr lvl="1"/>
            <a:r>
              <a:rPr lang="cs-CZ" dirty="0"/>
              <a:t>No </a:t>
            </a:r>
            <a:r>
              <a:rPr lang="cs-CZ" dirty="0" err="1"/>
              <a:t>other</a:t>
            </a:r>
            <a:r>
              <a:rPr lang="cs-CZ" dirty="0"/>
              <a:t> </a:t>
            </a:r>
            <a:r>
              <a:rPr lang="cs-CZ" dirty="0" err="1"/>
              <a:t>way</a:t>
            </a:r>
            <a:r>
              <a:rPr lang="cs-CZ" dirty="0"/>
              <a:t> to call, identity, </a:t>
            </a:r>
            <a:r>
              <a:rPr lang="cs-CZ" dirty="0" err="1"/>
              <a:t>belonging</a:t>
            </a:r>
            <a:r>
              <a:rPr lang="cs-CZ" dirty="0"/>
              <a:t>, </a:t>
            </a:r>
            <a:r>
              <a:rPr lang="cs-CZ" dirty="0" err="1"/>
              <a:t>overcoming</a:t>
            </a:r>
            <a:r>
              <a:rPr lang="cs-CZ" dirty="0"/>
              <a:t> </a:t>
            </a:r>
            <a:r>
              <a:rPr lang="cs-CZ" dirty="0" err="1"/>
              <a:t>marginalisation</a:t>
            </a:r>
            <a:endParaRPr lang="cs-CZ" dirty="0"/>
          </a:p>
          <a:p>
            <a:r>
              <a:rPr lang="cs-CZ" dirty="0" err="1"/>
              <a:t>Entertainment</a:t>
            </a:r>
            <a:r>
              <a:rPr lang="cs-CZ" dirty="0"/>
              <a:t> and normality</a:t>
            </a:r>
          </a:p>
          <a:p>
            <a:pPr lvl="1"/>
            <a:r>
              <a:rPr lang="cs-CZ" dirty="0"/>
              <a:t>Music, </a:t>
            </a:r>
            <a:r>
              <a:rPr lang="cs-CZ" dirty="0" err="1"/>
              <a:t>videos</a:t>
            </a:r>
            <a:r>
              <a:rPr lang="cs-CZ" dirty="0"/>
              <a:t>, </a:t>
            </a:r>
            <a:r>
              <a:rPr lang="cs-CZ" dirty="0" err="1"/>
              <a:t>games</a:t>
            </a:r>
            <a:endParaRPr lang="cs-CZ" dirty="0"/>
          </a:p>
          <a:p>
            <a:pPr marL="457200" lvl="1" indent="0">
              <a:buNone/>
            </a:pPr>
            <a:endParaRPr lang="cs-CZ" dirty="0"/>
          </a:p>
          <a:p>
            <a:endParaRPr lang="cs-CZ" dirty="0"/>
          </a:p>
        </p:txBody>
      </p:sp>
    </p:spTree>
    <p:extLst>
      <p:ext uri="{BB962C8B-B14F-4D97-AF65-F5344CB8AC3E}">
        <p14:creationId xmlns:p14="http://schemas.microsoft.com/office/powerpoint/2010/main" val="1996711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err="1"/>
              <a:t>Risks</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lstStyle/>
          <a:p>
            <a:r>
              <a:rPr lang="cs-CZ" dirty="0" err="1"/>
              <a:t>Dependency</a:t>
            </a:r>
            <a:endParaRPr lang="cs-CZ" dirty="0"/>
          </a:p>
          <a:p>
            <a:r>
              <a:rPr lang="cs-CZ" dirty="0" err="1"/>
              <a:t>Older</a:t>
            </a:r>
            <a:r>
              <a:rPr lang="cs-CZ" dirty="0"/>
              <a:t> and </a:t>
            </a:r>
            <a:r>
              <a:rPr lang="cs-CZ" dirty="0" err="1"/>
              <a:t>digital</a:t>
            </a:r>
            <a:r>
              <a:rPr lang="cs-CZ" dirty="0"/>
              <a:t> </a:t>
            </a:r>
            <a:r>
              <a:rPr lang="cs-CZ" dirty="0" err="1"/>
              <a:t>exclusion</a:t>
            </a:r>
            <a:endParaRPr lang="cs-CZ" dirty="0"/>
          </a:p>
          <a:p>
            <a:pPr lvl="1"/>
            <a:r>
              <a:rPr lang="cs-CZ" dirty="0" err="1"/>
              <a:t>Services</a:t>
            </a:r>
            <a:r>
              <a:rPr lang="cs-CZ" dirty="0"/>
              <a:t>, vulnerability, </a:t>
            </a:r>
            <a:r>
              <a:rPr lang="cs-CZ" dirty="0" err="1"/>
              <a:t>exclusion</a:t>
            </a:r>
            <a:endParaRPr lang="cs-CZ" dirty="0"/>
          </a:p>
          <a:p>
            <a:r>
              <a:rPr lang="cs-CZ" i="1" dirty="0"/>
              <a:t>Second </a:t>
            </a:r>
            <a:r>
              <a:rPr lang="cs-CZ" i="1" dirty="0" err="1"/>
              <a:t>class</a:t>
            </a:r>
            <a:r>
              <a:rPr lang="cs-CZ" i="1" dirty="0"/>
              <a:t> </a:t>
            </a:r>
            <a:r>
              <a:rPr lang="cs-CZ" dirty="0" err="1"/>
              <a:t>access</a:t>
            </a:r>
            <a:endParaRPr lang="cs-CZ" dirty="0"/>
          </a:p>
          <a:p>
            <a:pPr lvl="1"/>
            <a:r>
              <a:rPr lang="cs-CZ" dirty="0" err="1"/>
              <a:t>Older</a:t>
            </a:r>
            <a:r>
              <a:rPr lang="cs-CZ" dirty="0"/>
              <a:t> </a:t>
            </a:r>
            <a:r>
              <a:rPr lang="cs-CZ" dirty="0" err="1"/>
              <a:t>mobiles</a:t>
            </a:r>
            <a:r>
              <a:rPr lang="cs-CZ" dirty="0"/>
              <a:t>, </a:t>
            </a:r>
            <a:r>
              <a:rPr lang="cs-CZ" dirty="0" err="1"/>
              <a:t>expensive</a:t>
            </a:r>
            <a:r>
              <a:rPr lang="cs-CZ" dirty="0"/>
              <a:t> </a:t>
            </a:r>
            <a:r>
              <a:rPr lang="cs-CZ" dirty="0" err="1"/>
              <a:t>plans</a:t>
            </a:r>
            <a:r>
              <a:rPr lang="cs-CZ" dirty="0"/>
              <a:t>, </a:t>
            </a:r>
            <a:r>
              <a:rPr lang="cs-CZ" dirty="0" err="1"/>
              <a:t>exploitative</a:t>
            </a:r>
            <a:r>
              <a:rPr lang="cs-CZ" dirty="0"/>
              <a:t> retail </a:t>
            </a:r>
            <a:r>
              <a:rPr lang="cs-CZ" dirty="0" err="1"/>
              <a:t>practices</a:t>
            </a:r>
            <a:r>
              <a:rPr lang="cs-CZ" dirty="0"/>
              <a:t>, </a:t>
            </a:r>
            <a:r>
              <a:rPr lang="cs-CZ" dirty="0" err="1"/>
              <a:t>debts</a:t>
            </a:r>
            <a:endParaRPr lang="cs-CZ" dirty="0"/>
          </a:p>
          <a:p>
            <a:pPr lvl="1"/>
            <a:r>
              <a:rPr lang="cs-CZ" dirty="0"/>
              <a:t>Access instability</a:t>
            </a:r>
          </a:p>
          <a:p>
            <a:r>
              <a:rPr lang="cs-CZ" dirty="0"/>
              <a:t>Online </a:t>
            </a:r>
            <a:r>
              <a:rPr lang="cs-CZ" dirty="0" err="1"/>
              <a:t>services</a:t>
            </a:r>
            <a:r>
              <a:rPr lang="cs-CZ" dirty="0"/>
              <a:t>, </a:t>
            </a:r>
            <a:r>
              <a:rPr lang="cs-CZ" dirty="0" err="1"/>
              <a:t>connectivity</a:t>
            </a:r>
            <a:r>
              <a:rPr lang="cs-CZ" dirty="0"/>
              <a:t> </a:t>
            </a:r>
            <a:r>
              <a:rPr lang="cs-CZ" dirty="0" err="1"/>
              <a:t>costs</a:t>
            </a:r>
            <a:endParaRPr lang="cs-CZ" dirty="0"/>
          </a:p>
          <a:p>
            <a:r>
              <a:rPr lang="cs-CZ" dirty="0" err="1"/>
              <a:t>Power</a:t>
            </a:r>
            <a:r>
              <a:rPr lang="cs-CZ" dirty="0"/>
              <a:t>, </a:t>
            </a:r>
            <a:r>
              <a:rPr lang="cs-CZ" dirty="0" err="1"/>
              <a:t>Connectivity</a:t>
            </a:r>
            <a:endParaRPr lang="cs-CZ" dirty="0"/>
          </a:p>
          <a:p>
            <a:pPr lvl="1"/>
            <a:r>
              <a:rPr lang="cs-CZ" dirty="0" err="1"/>
              <a:t>Malls</a:t>
            </a:r>
            <a:r>
              <a:rPr lang="cs-CZ" dirty="0"/>
              <a:t>, </a:t>
            </a:r>
            <a:r>
              <a:rPr lang="cs-CZ" dirty="0" err="1"/>
              <a:t>social</a:t>
            </a:r>
            <a:r>
              <a:rPr lang="cs-CZ" dirty="0"/>
              <a:t> </a:t>
            </a:r>
            <a:r>
              <a:rPr lang="cs-CZ" dirty="0" err="1"/>
              <a:t>services</a:t>
            </a:r>
            <a:r>
              <a:rPr lang="cs-CZ" dirty="0"/>
              <a:t>, public </a:t>
            </a:r>
            <a:r>
              <a:rPr lang="cs-CZ" dirty="0" err="1"/>
              <a:t>transportation</a:t>
            </a:r>
            <a:endParaRPr lang="cs-CZ" dirty="0"/>
          </a:p>
          <a:p>
            <a:endParaRPr lang="cs-CZ" dirty="0"/>
          </a:p>
          <a:p>
            <a:pPr lvl="1"/>
            <a:endParaRPr lang="cs-CZ" dirty="0"/>
          </a:p>
        </p:txBody>
      </p:sp>
    </p:spTree>
    <p:extLst>
      <p:ext uri="{BB962C8B-B14F-4D97-AF65-F5344CB8AC3E}">
        <p14:creationId xmlns:p14="http://schemas.microsoft.com/office/powerpoint/2010/main" val="4217073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22BB89-059F-D788-FF3C-92E8C7781950}"/>
              </a:ext>
            </a:extLst>
          </p:cNvPr>
          <p:cNvSpPr>
            <a:spLocks noGrp="1"/>
          </p:cNvSpPr>
          <p:nvPr>
            <p:ph type="title"/>
          </p:nvPr>
        </p:nvSpPr>
        <p:spPr>
          <a:xfrm>
            <a:off x="592394" y="365126"/>
            <a:ext cx="10515600" cy="1325563"/>
          </a:xfrm>
        </p:spPr>
        <p:txBody>
          <a:bodyPr>
            <a:normAutofit/>
          </a:bodyPr>
          <a:lstStyle/>
          <a:p>
            <a:pPr algn="ctr"/>
            <a:r>
              <a:rPr lang="cs-CZ" dirty="0"/>
              <a:t>A </a:t>
            </a:r>
            <a:r>
              <a:rPr lang="cs-CZ" dirty="0" err="1"/>
              <a:t>social</a:t>
            </a:r>
            <a:r>
              <a:rPr lang="cs-CZ" dirty="0"/>
              <a:t> </a:t>
            </a:r>
            <a:r>
              <a:rPr lang="cs-CZ" dirty="0" err="1"/>
              <a:t>capital</a:t>
            </a:r>
            <a:r>
              <a:rPr lang="cs-CZ" dirty="0"/>
              <a:t> study</a:t>
            </a:r>
          </a:p>
        </p:txBody>
      </p:sp>
      <p:sp>
        <p:nvSpPr>
          <p:cNvPr id="3" name="Zástupný obsah 2">
            <a:extLst>
              <a:ext uri="{FF2B5EF4-FFF2-40B4-BE49-F238E27FC236}">
                <a16:creationId xmlns:a16="http://schemas.microsoft.com/office/drawing/2014/main" id="{A0A4D919-FC6A-8039-CFC2-D92DC708BF94}"/>
              </a:ext>
            </a:extLst>
          </p:cNvPr>
          <p:cNvSpPr>
            <a:spLocks noGrp="1"/>
          </p:cNvSpPr>
          <p:nvPr>
            <p:ph idx="1"/>
          </p:nvPr>
        </p:nvSpPr>
        <p:spPr>
          <a:xfrm>
            <a:off x="690288" y="1907819"/>
            <a:ext cx="10515600" cy="5269027"/>
          </a:xfrm>
        </p:spPr>
        <p:txBody>
          <a:bodyPr>
            <a:normAutofit/>
          </a:bodyPr>
          <a:lstStyle/>
          <a:p>
            <a:r>
              <a:rPr lang="cs-CZ" dirty="0"/>
              <a:t>Use </a:t>
            </a:r>
            <a:r>
              <a:rPr lang="cs-CZ" dirty="0" err="1"/>
              <a:t>of</a:t>
            </a:r>
            <a:r>
              <a:rPr lang="cs-CZ" dirty="0"/>
              <a:t> mobile media by </a:t>
            </a:r>
            <a:r>
              <a:rPr lang="cs-CZ" dirty="0" err="1"/>
              <a:t>people</a:t>
            </a:r>
            <a:r>
              <a:rPr lang="cs-CZ" dirty="0"/>
              <a:t> </a:t>
            </a:r>
            <a:r>
              <a:rPr lang="cs-CZ" dirty="0" err="1"/>
              <a:t>experiencing</a:t>
            </a:r>
            <a:r>
              <a:rPr lang="cs-CZ" dirty="0"/>
              <a:t> </a:t>
            </a:r>
            <a:r>
              <a:rPr lang="cs-CZ" dirty="0" err="1"/>
              <a:t>rooflessness</a:t>
            </a:r>
            <a:endParaRPr lang="cs-CZ" dirty="0"/>
          </a:p>
          <a:p>
            <a:pPr lvl="1"/>
            <a:r>
              <a:rPr lang="cs-CZ" dirty="0" err="1"/>
              <a:t>Family</a:t>
            </a:r>
            <a:r>
              <a:rPr lang="cs-CZ" dirty="0"/>
              <a:t>, </a:t>
            </a:r>
            <a:r>
              <a:rPr lang="cs-CZ" dirty="0" err="1"/>
              <a:t>relationships</a:t>
            </a:r>
            <a:r>
              <a:rPr lang="cs-CZ" dirty="0"/>
              <a:t>, </a:t>
            </a:r>
            <a:r>
              <a:rPr lang="cs-CZ" dirty="0" err="1"/>
              <a:t>emergency</a:t>
            </a:r>
            <a:r>
              <a:rPr lang="cs-CZ" dirty="0"/>
              <a:t> </a:t>
            </a:r>
            <a:r>
              <a:rPr lang="cs-CZ" dirty="0" err="1"/>
              <a:t>contact</a:t>
            </a:r>
            <a:r>
              <a:rPr lang="cs-CZ" dirty="0"/>
              <a:t>, </a:t>
            </a:r>
            <a:r>
              <a:rPr lang="cs-CZ" dirty="0" err="1"/>
              <a:t>medical</a:t>
            </a:r>
            <a:r>
              <a:rPr lang="cs-CZ" dirty="0"/>
              <a:t> </a:t>
            </a:r>
            <a:r>
              <a:rPr lang="cs-CZ" dirty="0" err="1"/>
              <a:t>services</a:t>
            </a:r>
            <a:endParaRPr lang="cs-CZ" dirty="0"/>
          </a:p>
          <a:p>
            <a:pPr lvl="1"/>
            <a:r>
              <a:rPr lang="cs-CZ" dirty="0" err="1"/>
              <a:t>Loss</a:t>
            </a:r>
            <a:r>
              <a:rPr lang="cs-CZ" dirty="0"/>
              <a:t> </a:t>
            </a:r>
            <a:r>
              <a:rPr lang="cs-CZ" dirty="0" err="1"/>
              <a:t>of</a:t>
            </a:r>
            <a:r>
              <a:rPr lang="cs-CZ" dirty="0"/>
              <a:t> </a:t>
            </a:r>
            <a:r>
              <a:rPr lang="cs-CZ" dirty="0" err="1"/>
              <a:t>phones</a:t>
            </a:r>
            <a:r>
              <a:rPr lang="cs-CZ" dirty="0"/>
              <a:t>, </a:t>
            </a:r>
            <a:r>
              <a:rPr lang="cs-CZ" dirty="0" err="1"/>
              <a:t>charging</a:t>
            </a:r>
            <a:r>
              <a:rPr lang="cs-CZ" dirty="0"/>
              <a:t> </a:t>
            </a:r>
            <a:r>
              <a:rPr lang="cs-CZ" dirty="0" err="1"/>
              <a:t>phones</a:t>
            </a:r>
            <a:r>
              <a:rPr lang="cs-CZ" dirty="0"/>
              <a:t>, </a:t>
            </a:r>
            <a:r>
              <a:rPr lang="cs-CZ" dirty="0" err="1"/>
              <a:t>credit</a:t>
            </a:r>
            <a:endParaRPr lang="cs-CZ" dirty="0"/>
          </a:p>
          <a:p>
            <a:r>
              <a:rPr lang="cs-CZ" dirty="0" err="1"/>
              <a:t>Research</a:t>
            </a:r>
            <a:r>
              <a:rPr lang="cs-CZ" dirty="0"/>
              <a:t> </a:t>
            </a:r>
            <a:r>
              <a:rPr lang="cs-CZ" dirty="0" err="1"/>
              <a:t>questions</a:t>
            </a:r>
            <a:endParaRPr lang="cs-CZ" dirty="0"/>
          </a:p>
          <a:p>
            <a:pPr lvl="1"/>
            <a:r>
              <a:rPr lang="en-US" dirty="0"/>
              <a:t>a) how they use social media</a:t>
            </a:r>
            <a:endParaRPr lang="cs-CZ" dirty="0"/>
          </a:p>
          <a:p>
            <a:pPr lvl="1"/>
            <a:r>
              <a:rPr lang="en-US" dirty="0"/>
              <a:t>b) how they comment on issues related to homelessness that they come across on their social media, and most importantly</a:t>
            </a:r>
            <a:endParaRPr lang="cs-CZ" dirty="0"/>
          </a:p>
          <a:p>
            <a:pPr lvl="1"/>
            <a:r>
              <a:rPr lang="en-US" b="1" dirty="0"/>
              <a:t>c) how they present themselves on the social media</a:t>
            </a:r>
            <a:r>
              <a:rPr lang="cs-CZ" b="1" dirty="0"/>
              <a:t>?</a:t>
            </a:r>
          </a:p>
          <a:p>
            <a:endParaRPr lang="cs-CZ" dirty="0"/>
          </a:p>
        </p:txBody>
      </p:sp>
      <p:sp>
        <p:nvSpPr>
          <p:cNvPr id="6" name="Zástupný obsah 3">
            <a:extLst>
              <a:ext uri="{FF2B5EF4-FFF2-40B4-BE49-F238E27FC236}">
                <a16:creationId xmlns:a16="http://schemas.microsoft.com/office/drawing/2014/main" id="{8BC225AF-9883-55EC-44A4-1C8BAD005D5A}"/>
              </a:ext>
            </a:extLst>
          </p:cNvPr>
          <p:cNvSpPr txBox="1">
            <a:spLocks/>
          </p:cNvSpPr>
          <p:nvPr/>
        </p:nvSpPr>
        <p:spPr>
          <a:xfrm>
            <a:off x="953878" y="1567351"/>
            <a:ext cx="9988420" cy="492552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9523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a:t>A </a:t>
            </a:r>
            <a:r>
              <a:rPr lang="cs-CZ" dirty="0" err="1"/>
              <a:t>social</a:t>
            </a:r>
            <a:r>
              <a:rPr lang="cs-CZ" dirty="0"/>
              <a:t> </a:t>
            </a:r>
            <a:r>
              <a:rPr lang="cs-CZ" dirty="0" err="1"/>
              <a:t>capital</a:t>
            </a:r>
            <a:r>
              <a:rPr lang="cs-CZ" dirty="0"/>
              <a:t> study</a:t>
            </a:r>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lstStyle/>
          <a:p>
            <a:r>
              <a:rPr lang="cs-CZ" dirty="0" err="1"/>
              <a:t>Method</a:t>
            </a:r>
            <a:endParaRPr lang="cs-CZ" dirty="0"/>
          </a:p>
          <a:p>
            <a:pPr lvl="1"/>
            <a:r>
              <a:rPr lang="cs-CZ" dirty="0"/>
              <a:t>In-</a:t>
            </a:r>
            <a:r>
              <a:rPr lang="cs-CZ" dirty="0" err="1"/>
              <a:t>depth</a:t>
            </a:r>
            <a:r>
              <a:rPr lang="cs-CZ" dirty="0"/>
              <a:t> </a:t>
            </a:r>
            <a:r>
              <a:rPr lang="cs-CZ" dirty="0" err="1"/>
              <a:t>interviews</a:t>
            </a:r>
            <a:r>
              <a:rPr lang="cs-CZ" dirty="0"/>
              <a:t> 60 to 90 </a:t>
            </a:r>
            <a:r>
              <a:rPr lang="cs-CZ" dirty="0" err="1"/>
              <a:t>minutes</a:t>
            </a:r>
            <a:endParaRPr lang="cs-CZ" dirty="0"/>
          </a:p>
          <a:p>
            <a:pPr lvl="1"/>
            <a:r>
              <a:rPr lang="cs-CZ" dirty="0" err="1"/>
              <a:t>Inductive</a:t>
            </a:r>
            <a:r>
              <a:rPr lang="cs-CZ" dirty="0"/>
              <a:t> </a:t>
            </a:r>
            <a:r>
              <a:rPr lang="cs-CZ" dirty="0" err="1"/>
              <a:t>reflexive</a:t>
            </a:r>
            <a:r>
              <a:rPr lang="cs-CZ" dirty="0"/>
              <a:t> </a:t>
            </a:r>
            <a:r>
              <a:rPr lang="cs-CZ" dirty="0" err="1"/>
              <a:t>thematic</a:t>
            </a:r>
            <a:r>
              <a:rPr lang="cs-CZ" dirty="0"/>
              <a:t> </a:t>
            </a:r>
            <a:r>
              <a:rPr lang="cs-CZ" dirty="0" err="1"/>
              <a:t>analysis</a:t>
            </a:r>
            <a:endParaRPr lang="cs-CZ" dirty="0"/>
          </a:p>
          <a:p>
            <a:r>
              <a:rPr lang="cs-CZ" dirty="0"/>
              <a:t>Sample</a:t>
            </a:r>
          </a:p>
          <a:p>
            <a:pPr lvl="1"/>
            <a:r>
              <a:rPr lang="cs-CZ" dirty="0"/>
              <a:t>180 → 138 mobile </a:t>
            </a:r>
            <a:r>
              <a:rPr lang="cs-CZ" dirty="0" err="1"/>
              <a:t>phones</a:t>
            </a:r>
            <a:r>
              <a:rPr lang="cs-CZ" dirty="0"/>
              <a:t> → 30 </a:t>
            </a:r>
            <a:r>
              <a:rPr lang="cs-CZ" dirty="0" err="1"/>
              <a:t>smartphones</a:t>
            </a:r>
            <a:r>
              <a:rPr lang="cs-CZ" dirty="0"/>
              <a:t> → 20 </a:t>
            </a:r>
            <a:r>
              <a:rPr lang="cs-CZ" dirty="0" err="1"/>
              <a:t>active</a:t>
            </a:r>
            <a:r>
              <a:rPr lang="cs-CZ" dirty="0"/>
              <a:t> on </a:t>
            </a:r>
            <a:r>
              <a:rPr lang="cs-CZ" dirty="0" err="1"/>
              <a:t>social</a:t>
            </a:r>
            <a:r>
              <a:rPr lang="cs-CZ" dirty="0"/>
              <a:t> </a:t>
            </a:r>
            <a:r>
              <a:rPr lang="cs-CZ" dirty="0" err="1"/>
              <a:t>networks</a:t>
            </a:r>
            <a:r>
              <a:rPr lang="cs-CZ" dirty="0"/>
              <a:t> → 4 out → → </a:t>
            </a:r>
            <a:r>
              <a:rPr lang="cs-CZ" b="1" dirty="0"/>
              <a:t>16 </a:t>
            </a:r>
            <a:r>
              <a:rPr lang="cs-CZ" b="1" dirty="0" err="1"/>
              <a:t>people</a:t>
            </a:r>
            <a:r>
              <a:rPr lang="cs-CZ" b="1" dirty="0"/>
              <a:t> </a:t>
            </a:r>
            <a:r>
              <a:rPr lang="cs-CZ" b="1" dirty="0" err="1"/>
              <a:t>experiencing</a:t>
            </a:r>
            <a:r>
              <a:rPr lang="cs-CZ" b="1" dirty="0"/>
              <a:t> </a:t>
            </a:r>
            <a:r>
              <a:rPr lang="cs-CZ" b="1" dirty="0" err="1"/>
              <a:t>rooflessness</a:t>
            </a:r>
            <a:endParaRPr lang="cs-CZ" b="1" dirty="0"/>
          </a:p>
          <a:p>
            <a:pPr lvl="2"/>
            <a:r>
              <a:rPr lang="cs-CZ" dirty="0" err="1"/>
              <a:t>Active</a:t>
            </a:r>
            <a:r>
              <a:rPr lang="cs-CZ" dirty="0"/>
              <a:t> </a:t>
            </a:r>
            <a:r>
              <a:rPr lang="cs-CZ" dirty="0" err="1"/>
              <a:t>profiles</a:t>
            </a:r>
            <a:r>
              <a:rPr lang="cs-CZ" dirty="0"/>
              <a:t> on Facebook, Instagram, Twitter</a:t>
            </a:r>
          </a:p>
          <a:p>
            <a:pPr lvl="2"/>
            <a:r>
              <a:rPr lang="cs-CZ" dirty="0"/>
              <a:t>Access via mobile </a:t>
            </a:r>
            <a:r>
              <a:rPr lang="cs-CZ" dirty="0" err="1"/>
              <a:t>phones</a:t>
            </a:r>
            <a:endParaRPr lang="cs-CZ" dirty="0"/>
          </a:p>
          <a:p>
            <a:endParaRPr lang="cs-CZ" dirty="0"/>
          </a:p>
        </p:txBody>
      </p:sp>
    </p:spTree>
    <p:extLst>
      <p:ext uri="{BB962C8B-B14F-4D97-AF65-F5344CB8AC3E}">
        <p14:creationId xmlns:p14="http://schemas.microsoft.com/office/powerpoint/2010/main" val="1149689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bg1">
                <a:lumMod val="85000"/>
              </a:schemeClr>
            </a:gs>
            <a:gs pos="100000">
              <a:schemeClr val="bg1">
                <a:lumMod val="65000"/>
              </a:schemeClr>
            </a:gs>
            <a:gs pos="100000">
              <a:schemeClr val="bg1">
                <a:lumMod val="65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E784A-1D22-B90C-EE07-BECA9E11548F}"/>
              </a:ext>
            </a:extLst>
          </p:cNvPr>
          <p:cNvSpPr>
            <a:spLocks noGrp="1"/>
          </p:cNvSpPr>
          <p:nvPr>
            <p:ph type="title"/>
          </p:nvPr>
        </p:nvSpPr>
        <p:spPr/>
        <p:txBody>
          <a:bodyPr/>
          <a:lstStyle/>
          <a:p>
            <a:pPr algn="ctr"/>
            <a:r>
              <a:rPr lang="cs-CZ" dirty="0" err="1"/>
              <a:t>Social</a:t>
            </a:r>
            <a:r>
              <a:rPr lang="cs-CZ" dirty="0"/>
              <a:t> </a:t>
            </a:r>
            <a:r>
              <a:rPr lang="cs-CZ" dirty="0" err="1"/>
              <a:t>capital</a:t>
            </a:r>
            <a:endParaRPr lang="cs-CZ" dirty="0"/>
          </a:p>
        </p:txBody>
      </p:sp>
      <p:sp>
        <p:nvSpPr>
          <p:cNvPr id="5" name="Content Placeholder 4">
            <a:extLst>
              <a:ext uri="{FF2B5EF4-FFF2-40B4-BE49-F238E27FC236}">
                <a16:creationId xmlns:a16="http://schemas.microsoft.com/office/drawing/2014/main" id="{9240097B-2A0C-2865-115C-8A50AB89BC3F}"/>
              </a:ext>
            </a:extLst>
          </p:cNvPr>
          <p:cNvSpPr>
            <a:spLocks noGrp="1"/>
          </p:cNvSpPr>
          <p:nvPr>
            <p:ph idx="1"/>
          </p:nvPr>
        </p:nvSpPr>
        <p:spPr/>
        <p:txBody>
          <a:bodyPr>
            <a:normAutofit lnSpcReduction="10000"/>
          </a:bodyPr>
          <a:lstStyle/>
          <a:p>
            <a:r>
              <a:rPr lang="cs-CZ" dirty="0"/>
              <a:t>An </a:t>
            </a:r>
            <a:r>
              <a:rPr lang="cs-CZ" dirty="0" err="1"/>
              <a:t>ability</a:t>
            </a:r>
            <a:r>
              <a:rPr lang="cs-CZ" dirty="0"/>
              <a:t> to </a:t>
            </a:r>
            <a:r>
              <a:rPr lang="cs-CZ" dirty="0" err="1"/>
              <a:t>secure</a:t>
            </a:r>
            <a:r>
              <a:rPr lang="cs-CZ" dirty="0"/>
              <a:t> </a:t>
            </a:r>
            <a:r>
              <a:rPr lang="cs-CZ" dirty="0" err="1"/>
              <a:t>benefits</a:t>
            </a:r>
            <a:r>
              <a:rPr lang="cs-CZ" dirty="0"/>
              <a:t> such as </a:t>
            </a:r>
            <a:r>
              <a:rPr lang="cs-CZ" dirty="0" err="1"/>
              <a:t>information</a:t>
            </a:r>
            <a:r>
              <a:rPr lang="cs-CZ" dirty="0"/>
              <a:t>, </a:t>
            </a:r>
            <a:r>
              <a:rPr lang="cs-CZ" dirty="0" err="1"/>
              <a:t>social</a:t>
            </a:r>
            <a:r>
              <a:rPr lang="cs-CZ" dirty="0"/>
              <a:t> support, </a:t>
            </a:r>
            <a:r>
              <a:rPr lang="cs-CZ" dirty="0" err="1"/>
              <a:t>access</a:t>
            </a:r>
            <a:r>
              <a:rPr lang="cs-CZ" dirty="0"/>
              <a:t> to </a:t>
            </a:r>
            <a:r>
              <a:rPr lang="cs-CZ" dirty="0" err="1"/>
              <a:t>resources</a:t>
            </a:r>
            <a:r>
              <a:rPr lang="cs-CZ" dirty="0"/>
              <a:t> </a:t>
            </a:r>
            <a:r>
              <a:rPr lang="cs-CZ" dirty="0" err="1"/>
              <a:t>from</a:t>
            </a:r>
            <a:r>
              <a:rPr lang="cs-CZ" dirty="0"/>
              <a:t> </a:t>
            </a:r>
            <a:r>
              <a:rPr lang="cs-CZ" dirty="0" err="1"/>
              <a:t>membership</a:t>
            </a:r>
            <a:r>
              <a:rPr lang="cs-CZ" dirty="0"/>
              <a:t> in </a:t>
            </a:r>
            <a:r>
              <a:rPr lang="cs-CZ" dirty="0" err="1"/>
              <a:t>social</a:t>
            </a:r>
            <a:r>
              <a:rPr lang="cs-CZ" dirty="0"/>
              <a:t> </a:t>
            </a:r>
            <a:r>
              <a:rPr lang="cs-CZ" dirty="0" err="1"/>
              <a:t>networks</a:t>
            </a:r>
            <a:r>
              <a:rPr lang="cs-CZ" dirty="0"/>
              <a:t> (</a:t>
            </a:r>
            <a:r>
              <a:rPr lang="cs-CZ" dirty="0" err="1"/>
              <a:t>Portes</a:t>
            </a:r>
            <a:r>
              <a:rPr lang="cs-CZ" dirty="0"/>
              <a:t>, 1998)</a:t>
            </a:r>
          </a:p>
          <a:p>
            <a:r>
              <a:rPr lang="cs-CZ" dirty="0" err="1"/>
              <a:t>Relationships</a:t>
            </a:r>
            <a:r>
              <a:rPr lang="cs-CZ" dirty="0"/>
              <a:t> </a:t>
            </a:r>
            <a:r>
              <a:rPr lang="cs-CZ" dirty="0" err="1"/>
              <a:t>matter</a:t>
            </a:r>
            <a:endParaRPr lang="cs-CZ" dirty="0"/>
          </a:p>
          <a:p>
            <a:pPr lvl="1"/>
            <a:r>
              <a:rPr lang="cs-CZ" dirty="0" err="1"/>
              <a:t>Maintaining</a:t>
            </a:r>
            <a:r>
              <a:rPr lang="cs-CZ" dirty="0"/>
              <a:t> (</a:t>
            </a:r>
            <a:r>
              <a:rPr lang="cs-CZ" dirty="0" err="1"/>
              <a:t>Ellison</a:t>
            </a:r>
            <a:r>
              <a:rPr lang="cs-CZ" dirty="0"/>
              <a:t>, </a:t>
            </a:r>
            <a:r>
              <a:rPr lang="cs-CZ" dirty="0" err="1"/>
              <a:t>Steinfield</a:t>
            </a:r>
            <a:r>
              <a:rPr lang="cs-CZ" dirty="0"/>
              <a:t> &amp; </a:t>
            </a:r>
            <a:r>
              <a:rPr lang="cs-CZ" dirty="0" err="1"/>
              <a:t>Lampe</a:t>
            </a:r>
            <a:r>
              <a:rPr lang="cs-CZ" dirty="0"/>
              <a:t>, 2007)</a:t>
            </a:r>
          </a:p>
          <a:p>
            <a:pPr lvl="2"/>
            <a:r>
              <a:rPr lang="en-US" sz="1800" kern="0" dirty="0">
                <a:effectLst/>
                <a:latin typeface="Arial" panose="020B0604020202020204" pitchFamily="34" charset="0"/>
                <a:ea typeface="Calibri" panose="020F0502020204030204" pitchFamily="34" charset="0"/>
              </a:rPr>
              <a:t>maintaining existing connections </a:t>
            </a:r>
            <a:endParaRPr lang="cs-CZ" dirty="0"/>
          </a:p>
          <a:p>
            <a:pPr lvl="1"/>
            <a:r>
              <a:rPr lang="cs-CZ" dirty="0" err="1"/>
              <a:t>Bridging</a:t>
            </a:r>
            <a:r>
              <a:rPr lang="cs-CZ" dirty="0"/>
              <a:t> (</a:t>
            </a:r>
            <a:r>
              <a:rPr lang="cs-CZ" dirty="0" err="1"/>
              <a:t>Putnam</a:t>
            </a:r>
            <a:r>
              <a:rPr lang="cs-CZ" dirty="0"/>
              <a:t>, 2000)</a:t>
            </a:r>
          </a:p>
          <a:p>
            <a:pPr lvl="2"/>
            <a:r>
              <a:rPr lang="en-US" sz="1800" kern="0" dirty="0">
                <a:effectLst/>
                <a:latin typeface="Arial" panose="020B0604020202020204" pitchFamily="34" charset="0"/>
                <a:ea typeface="Calibri" panose="020F0502020204030204" pitchFamily="34" charset="0"/>
              </a:rPr>
              <a:t>‘bridging’ between individuals or groups with different backgrounds, which helps create social inclusion </a:t>
            </a:r>
            <a:endParaRPr lang="cs-CZ" dirty="0"/>
          </a:p>
          <a:p>
            <a:pPr lvl="1"/>
            <a:r>
              <a:rPr lang="cs-CZ" dirty="0" err="1"/>
              <a:t>Bonding</a:t>
            </a:r>
            <a:r>
              <a:rPr lang="cs-CZ" dirty="0"/>
              <a:t> (</a:t>
            </a:r>
            <a:r>
              <a:rPr lang="cs-CZ" dirty="0" err="1"/>
              <a:t>Rice</a:t>
            </a:r>
            <a:r>
              <a:rPr lang="cs-CZ" dirty="0"/>
              <a:t> &amp; Barman-</a:t>
            </a:r>
            <a:r>
              <a:rPr lang="cs-CZ" dirty="0" err="1"/>
              <a:t>Adhikari</a:t>
            </a:r>
            <a:r>
              <a:rPr lang="cs-CZ" dirty="0"/>
              <a:t>, 2014)</a:t>
            </a:r>
          </a:p>
          <a:p>
            <a:pPr lvl="2"/>
            <a:r>
              <a:rPr lang="en-US" sz="1800" kern="0" dirty="0">
                <a:effectLst/>
                <a:latin typeface="Arial" panose="020B0604020202020204" pitchFamily="34" charset="0"/>
                <a:ea typeface="Calibri" panose="020F0502020204030204" pitchFamily="34" charset="0"/>
              </a:rPr>
              <a:t>‘bonding’ between those with similar backgrounds and cultures to reinforce existing ties </a:t>
            </a:r>
            <a:endParaRPr lang="cs-CZ" dirty="0"/>
          </a:p>
          <a:p>
            <a:r>
              <a:rPr lang="cs-CZ" dirty="0" err="1"/>
              <a:t>Social</a:t>
            </a:r>
            <a:r>
              <a:rPr lang="cs-CZ" dirty="0"/>
              <a:t> media </a:t>
            </a:r>
            <a:r>
              <a:rPr lang="cs-CZ" dirty="0" err="1"/>
              <a:t>may</a:t>
            </a:r>
            <a:r>
              <a:rPr lang="cs-CZ" dirty="0"/>
              <a:t> </a:t>
            </a:r>
            <a:r>
              <a:rPr lang="cs-CZ" dirty="0" err="1"/>
              <a:t>raise</a:t>
            </a:r>
            <a:r>
              <a:rPr lang="cs-CZ" dirty="0"/>
              <a:t> </a:t>
            </a:r>
            <a:r>
              <a:rPr lang="cs-CZ" dirty="0" err="1"/>
              <a:t>social</a:t>
            </a:r>
            <a:r>
              <a:rPr lang="cs-CZ" dirty="0"/>
              <a:t> </a:t>
            </a:r>
            <a:r>
              <a:rPr lang="cs-CZ" dirty="0" err="1"/>
              <a:t>capital</a:t>
            </a:r>
            <a:r>
              <a:rPr lang="cs-CZ" dirty="0"/>
              <a:t> (</a:t>
            </a:r>
            <a:r>
              <a:rPr lang="cs-CZ" dirty="0" err="1"/>
              <a:t>Antheunis</a:t>
            </a:r>
            <a:r>
              <a:rPr lang="cs-CZ" dirty="0"/>
              <a:t> et al., 2015)</a:t>
            </a:r>
          </a:p>
          <a:p>
            <a:endParaRPr lang="cs-CZ" dirty="0"/>
          </a:p>
        </p:txBody>
      </p:sp>
    </p:spTree>
    <p:extLst>
      <p:ext uri="{BB962C8B-B14F-4D97-AF65-F5344CB8AC3E}">
        <p14:creationId xmlns:p14="http://schemas.microsoft.com/office/powerpoint/2010/main" val="13570425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3407</TotalTime>
  <Words>1798</Words>
  <Application>Microsoft Office PowerPoint</Application>
  <PresentationFormat>Widescreen</PresentationFormat>
  <Paragraphs>153</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Cambria Math</vt:lpstr>
      <vt:lpstr>Open Sans</vt:lpstr>
      <vt:lpstr>Times New Roman</vt:lpstr>
      <vt:lpstr>Office Theme</vt:lpstr>
      <vt:lpstr>Mobile Media and Homelessness</vt:lpstr>
      <vt:lpstr>Homelessness</vt:lpstr>
      <vt:lpstr>ETHOS – European Typology of Homelessness and Housing Exclusion</vt:lpstr>
      <vt:lpstr>Causes of homelessness</vt:lpstr>
      <vt:lpstr>Roles of mobile media in homelessness</vt:lpstr>
      <vt:lpstr>Risks</vt:lpstr>
      <vt:lpstr>A social capital study</vt:lpstr>
      <vt:lpstr>A social capital study</vt:lpstr>
      <vt:lpstr>Social capital</vt:lpstr>
      <vt:lpstr>Findings: Maintained social capital</vt:lpstr>
      <vt:lpstr>Findings: Briding social capital</vt:lpstr>
      <vt:lpstr>Findings: Bonding social capital</vt:lpstr>
      <vt:lpstr>Some conclusions</vt:lpstr>
      <vt:lpstr>A link to the US context</vt:lpstr>
      <vt:lpstr>WaSH google map study (Polson, Botta &amp; Van Houwelling, 2023) </vt:lpstr>
      <vt:lpstr>PowerPoint Presentation</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Media and Homelessness</dc:title>
  <dc:creator>Vojtěch Dvořák</dc:creator>
  <cp:lastModifiedBy>Vojtěch Dvořák</cp:lastModifiedBy>
  <cp:revision>5</cp:revision>
  <dcterms:created xsi:type="dcterms:W3CDTF">2023-11-13T12:48:59Z</dcterms:created>
  <dcterms:modified xsi:type="dcterms:W3CDTF">2023-11-15T21:36:24Z</dcterms:modified>
</cp:coreProperties>
</file>