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8" r:id="rId2"/>
    <p:sldId id="263" r:id="rId3"/>
    <p:sldId id="336" r:id="rId4"/>
    <p:sldId id="312" r:id="rId5"/>
    <p:sldId id="325" r:id="rId6"/>
    <p:sldId id="326" r:id="rId7"/>
    <p:sldId id="337" r:id="rId8"/>
    <p:sldId id="338" r:id="rId9"/>
    <p:sldId id="327" r:id="rId10"/>
    <p:sldId id="341" r:id="rId11"/>
    <p:sldId id="283" r:id="rId12"/>
    <p:sldId id="265" r:id="rId13"/>
    <p:sldId id="284" r:id="rId14"/>
    <p:sldId id="275" r:id="rId15"/>
    <p:sldId id="286" r:id="rId16"/>
    <p:sldId id="274" r:id="rId17"/>
    <p:sldId id="277" r:id="rId18"/>
    <p:sldId id="287" r:id="rId19"/>
    <p:sldId id="288" r:id="rId20"/>
    <p:sldId id="339" r:id="rId21"/>
    <p:sldId id="289" r:id="rId22"/>
    <p:sldId id="280" r:id="rId23"/>
    <p:sldId id="282" r:id="rId24"/>
    <p:sldId id="281" r:id="rId25"/>
    <p:sldId id="340" r:id="rId26"/>
    <p:sldId id="291"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15" autoAdjust="0"/>
  </p:normalViewPr>
  <p:slideViewPr>
    <p:cSldViewPr snapToGrid="0">
      <p:cViewPr varScale="1">
        <p:scale>
          <a:sx n="65" d="100"/>
          <a:sy n="65" d="100"/>
        </p:scale>
        <p:origin x="13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6C94D-41FA-4A2A-9618-9880C110BB03}" type="datetimeFigureOut">
              <a:rPr lang="cs-CZ" smtClean="0"/>
              <a:t>10.10.2023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FE5E1-D701-4CEA-B268-28910E108036}" type="slidenum">
              <a:rPr lang="cs-CZ" smtClean="0"/>
              <a:t>‹#›</a:t>
            </a:fld>
            <a:endParaRPr lang="cs-CZ"/>
          </a:p>
        </p:txBody>
      </p:sp>
    </p:spTree>
    <p:extLst>
      <p:ext uri="{BB962C8B-B14F-4D97-AF65-F5344CB8AC3E}">
        <p14:creationId xmlns:p14="http://schemas.microsoft.com/office/powerpoint/2010/main" val="68085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a:t>
            </a:fld>
            <a:endParaRPr lang="cs-CZ"/>
          </a:p>
        </p:txBody>
      </p:sp>
    </p:spTree>
    <p:extLst>
      <p:ext uri="{BB962C8B-B14F-4D97-AF65-F5344CB8AC3E}">
        <p14:creationId xmlns:p14="http://schemas.microsoft.com/office/powerpoint/2010/main" val="190724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Podle studie jež se soustředila na měření očních jamek fosilních organismů a modelovala evoluci zraku, se bulvy předchůdců čtyřnožců zvětšily trojnásobně ještě předtím, než tito tvorové opustili vodu. Badatelé proto předpokládají, že při pátrání po kořisti často vystrkovali oči nad hladinu, podobně jako dnešní krokodýli, a zvětšování zrakového orgánu pro ně tedy bylo výhodné. A dříve než se dostali na souš, vyvinuly se u nich i končetiny. Alespoň to tvrdí autoři studie v časopise Cell, které zajímalo, jak se první čtvernožci naučili chodit. Zaměřili se proto na zkoumání zmíněných okruhů odpovídajících za pohyb u rejnoka bodlinatého, jenž se po dně přemisťuje pomocí ploutví – střídavě se opírá o pravou a levou. Ryba k pohybu využívá tytéž </a:t>
            </a:r>
            <a:r>
              <a:rPr lang="cs-CZ" sz="1200" kern="1200" dirty="0" err="1">
                <a:solidFill>
                  <a:schemeClr val="tx1"/>
                </a:solidFill>
                <a:effectLst/>
                <a:latin typeface="+mn-lt"/>
                <a:ea typeface="+mn-ea"/>
                <a:cs typeface="+mn-cs"/>
              </a:rPr>
              <a:t>neuronální</a:t>
            </a:r>
            <a:r>
              <a:rPr lang="cs-CZ" sz="1200" kern="1200" dirty="0">
                <a:solidFill>
                  <a:schemeClr val="tx1"/>
                </a:solidFill>
                <a:effectLst/>
                <a:latin typeface="+mn-lt"/>
                <a:ea typeface="+mn-ea"/>
                <a:cs typeface="+mn-cs"/>
              </a:rPr>
              <a:t> okruhy jako moderní čtyřnožci, například myši. Společný předek rejnoků a čtyřnožců žil asi před 420 miliony let a dle vědců je velmi nepravděpodobné, že by se u obou skupin vyvinul totožný systém k chůzi.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12</a:t>
            </a:fld>
            <a:endParaRPr lang="cs-CZ"/>
          </a:p>
        </p:txBody>
      </p:sp>
    </p:spTree>
    <p:extLst>
      <p:ext uri="{BB962C8B-B14F-4D97-AF65-F5344CB8AC3E}">
        <p14:creationId xmlns:p14="http://schemas.microsoft.com/office/powerpoint/2010/main" val="197519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Zkraje prvohor, jejichž začátek se datuje 541 milionů let do minulosti, se pod hladinou oceánů odehrávalo jedno z klíčových období evoluce, při němž se živočišná říše velmi rozrůznila. Dnes ho známe pod poněkud přehnaným názvem kambrická exploze. Zatímco ve vodě „to žilo“, veškerá souš byla zcela pustá. Výjimku teoreticky představovaly pouze lokality v blízkosti vod, po nichž se mohly plazit mikrobiální kolonie. Situace se začala měnit snad už koncem kambria, ale zejména v následujících periodách prvohor: v ordoviku a siluru (cca před 485,4–438,8 milionu let, respektive 443,8–419,2 milionu let). Tehdy již na pevninu opatrně vystupovaly první houby či vyšší rostliny a přidávali se také živočichové.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 členovců byly na souši první patrně mnohonožky, jejichž první suchozemské stopy pocházejí z doby zhruba před 450 miliony let (a suchozemský původ dokládají i </a:t>
            </a:r>
            <a:r>
              <a:rPr lang="cs-CZ" sz="1200" kern="1200" dirty="0" err="1">
                <a:solidFill>
                  <a:schemeClr val="tx1"/>
                </a:solidFill>
                <a:effectLst/>
                <a:latin typeface="+mn-lt"/>
                <a:ea typeface="+mn-ea"/>
                <a:cs typeface="+mn-cs"/>
              </a:rPr>
              <a:t>spirakula</a:t>
            </a:r>
            <a:r>
              <a:rPr lang="cs-CZ" sz="1200" kern="1200" dirty="0">
                <a:solidFill>
                  <a:schemeClr val="tx1"/>
                </a:solidFill>
                <a:effectLst/>
                <a:latin typeface="+mn-lt"/>
                <a:ea typeface="+mn-ea"/>
                <a:cs typeface="+mn-cs"/>
              </a:rPr>
              <a:t>, tedy otvory vzdušnic sloužící k dýchání vzduchu). Podle dosud uznávaných teorií se ale na pevninu dostaly teprve po rostlinách, které jim mohly sloužit coby potrava…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13</a:t>
            </a:fld>
            <a:endParaRPr lang="cs-CZ"/>
          </a:p>
        </p:txBody>
      </p:sp>
    </p:spTree>
    <p:extLst>
      <p:ext uri="{BB962C8B-B14F-4D97-AF65-F5344CB8AC3E}">
        <p14:creationId xmlns:p14="http://schemas.microsoft.com/office/powerpoint/2010/main" val="414577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…Nicméně studie publikovaná roku 2013 v časopise </a:t>
            </a:r>
            <a:r>
              <a:rPr lang="cs-CZ" sz="1200" kern="1200" dirty="0" err="1">
                <a:solidFill>
                  <a:schemeClr val="tx1"/>
                </a:solidFill>
                <a:effectLst/>
                <a:latin typeface="+mn-lt"/>
                <a:ea typeface="+mn-ea"/>
                <a:cs typeface="+mn-cs"/>
              </a:rPr>
              <a:t>Current</a:t>
            </a:r>
            <a:r>
              <a:rPr lang="cs-CZ" sz="1200" kern="1200" dirty="0">
                <a:solidFill>
                  <a:schemeClr val="tx1"/>
                </a:solidFill>
                <a:effectLst/>
                <a:latin typeface="+mn-lt"/>
                <a:ea typeface="+mn-ea"/>
                <a:cs typeface="+mn-cs"/>
              </a:rPr>
              <a:t> Biology, jež analyzovala fylogenetický vývoj některých skupin rostlin a živočichů, jako jsou členovci, dospěla k nadmíru překvapivému závěru: Živočišná kolonizace souše podle ní proběhla nezávisle a hned několikrát, a podle zjištění vědců navíc první zástupci fauny opustili vodu ve stejné době jako rostliny, nebo dokonce o něco dřív. Pokud jsou závěry studie správné, nabízí se otázka, jak vlastně tehdejší ekosystém fungoval, respektive čím se první suchozemští živočichové živili. Současné pevninské potravní řetězce totiž zpravidla závisejí na dostatku tzv. primárních producentů, jimiž jsou obvykle </a:t>
            </a:r>
            <a:r>
              <a:rPr lang="cs-CZ" sz="1200" kern="1200" dirty="0" err="1">
                <a:solidFill>
                  <a:schemeClr val="tx1"/>
                </a:solidFill>
                <a:effectLst/>
                <a:latin typeface="+mn-lt"/>
                <a:ea typeface="+mn-ea"/>
                <a:cs typeface="+mn-cs"/>
              </a:rPr>
              <a:t>fotosyntetizující</a:t>
            </a:r>
            <a:r>
              <a:rPr lang="cs-CZ" sz="1200" kern="1200" dirty="0">
                <a:solidFill>
                  <a:schemeClr val="tx1"/>
                </a:solidFill>
                <a:effectLst/>
                <a:latin typeface="+mn-lt"/>
                <a:ea typeface="+mn-ea"/>
                <a:cs typeface="+mn-cs"/>
              </a:rPr>
              <a:t> rostliny. Ty představují zdroj energie pro primární konzumenty, tedy živočichy, kterými se pak živí konzumenti sekundární a tak dále. </a:t>
            </a:r>
            <a:endParaRPr lang="cs-CZ" dirty="0"/>
          </a:p>
          <a:p>
            <a:pPr algn="just"/>
            <a:endParaRPr lang="cs-CZ" dirty="0"/>
          </a:p>
          <a:p>
            <a:pPr algn="just"/>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14</a:t>
            </a:fld>
            <a:endParaRPr lang="cs-CZ"/>
          </a:p>
        </p:txBody>
      </p:sp>
    </p:spTree>
    <p:extLst>
      <p:ext uri="{BB962C8B-B14F-4D97-AF65-F5344CB8AC3E}">
        <p14:creationId xmlns:p14="http://schemas.microsoft.com/office/powerpoint/2010/main" val="374531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15</a:t>
            </a:fld>
            <a:endParaRPr lang="cs-CZ"/>
          </a:p>
        </p:txBody>
      </p:sp>
    </p:spTree>
    <p:extLst>
      <p:ext uri="{BB962C8B-B14F-4D97-AF65-F5344CB8AC3E}">
        <p14:creationId xmlns:p14="http://schemas.microsoft.com/office/powerpoint/2010/main" val="12602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Dřív se předpokládalo (cca 1950–1980), že dnešní suchozemští čtvernožci představují potomky ryb, jež se tu a tam vydávaly na pevninu kvůli kořisti, popřípadě se přesouvaly mezi vysychajícími jezírky. A právě proto se u nich postupně objevily plíce umožňující využívat vzdušný kyslík či silné končetiny přizpůsobené chůzi po zemi…</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16</a:t>
            </a:fld>
            <a:endParaRPr lang="cs-CZ"/>
          </a:p>
        </p:txBody>
      </p:sp>
    </p:spTree>
    <p:extLst>
      <p:ext uri="{BB962C8B-B14F-4D97-AF65-F5344CB8AC3E}">
        <p14:creationId xmlns:p14="http://schemas.microsoft.com/office/powerpoint/2010/main" val="1280724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…Nicméně, výborně zachovalá, téměř kompletní fosilie </a:t>
            </a:r>
            <a:r>
              <a:rPr lang="cs-CZ" sz="1200" kern="1200" dirty="0" err="1">
                <a:solidFill>
                  <a:schemeClr val="tx1"/>
                </a:solidFill>
                <a:effectLst/>
                <a:latin typeface="+mn-lt"/>
                <a:ea typeface="+mn-ea"/>
                <a:cs typeface="+mn-cs"/>
              </a:rPr>
              <a:t>Acanthostegy</a:t>
            </a:r>
            <a:r>
              <a:rPr lang="cs-CZ" sz="1200" kern="1200" dirty="0">
                <a:solidFill>
                  <a:schemeClr val="tx1"/>
                </a:solidFill>
                <a:effectLst/>
                <a:latin typeface="+mn-lt"/>
                <a:ea typeface="+mn-ea"/>
                <a:cs typeface="+mn-cs"/>
              </a:rPr>
              <a:t> z roku 1987 tyto naše představy rozmetala. Toto přechodné zvíře mělo vyvinuté končetiny, plíce i žábra ale nikdy by nedokázalo přežít na pevnině – mělo příliš slabé zápěstní a kotníkové klouby na to, aby nesly tak těžké tělo. Žebra byla příliš krátká aby zabránila plícím být rozdrceny váhou, těžký rybí ocas by byl zničen taháním po zemi. Současné hypotézy tedy říkají, že se jednalo o predátory lovící v mělkých vodách. Všechny tyto organismy označujeme také jako </a:t>
            </a:r>
            <a:r>
              <a:rPr lang="cs-CZ" sz="1200" kern="1200" dirty="0" err="1">
                <a:solidFill>
                  <a:schemeClr val="tx1"/>
                </a:solidFill>
                <a:effectLst/>
                <a:latin typeface="+mn-lt"/>
                <a:ea typeface="+mn-ea"/>
                <a:cs typeface="+mn-cs"/>
              </a:rPr>
              <a:t>Labyrinthodontia</a:t>
            </a:r>
            <a:r>
              <a:rPr lang="cs-CZ" sz="1200" kern="1200" dirty="0">
                <a:solidFill>
                  <a:schemeClr val="tx1"/>
                </a:solidFill>
                <a:effectLst/>
                <a:latin typeface="+mn-lt"/>
                <a:ea typeface="+mn-ea"/>
                <a:cs typeface="+mn-cs"/>
              </a:rPr>
              <a:t>. Zachovaly si ještě </a:t>
            </a:r>
            <a:r>
              <a:rPr lang="cs-CZ" sz="1200" kern="1200" dirty="0" err="1">
                <a:solidFill>
                  <a:schemeClr val="tx1"/>
                </a:solidFill>
                <a:effectLst/>
                <a:latin typeface="+mn-lt"/>
                <a:ea typeface="+mn-ea"/>
                <a:cs typeface="+mn-cs"/>
              </a:rPr>
              <a:t>akvatický</a:t>
            </a:r>
            <a:r>
              <a:rPr lang="cs-CZ" sz="1200" kern="1200" dirty="0">
                <a:solidFill>
                  <a:schemeClr val="tx1"/>
                </a:solidFill>
                <a:effectLst/>
                <a:latin typeface="+mn-lt"/>
                <a:ea typeface="+mn-ea"/>
                <a:cs typeface="+mn-cs"/>
              </a:rPr>
              <a:t> způsob života larev (pulců), podobně jako současní obojživelníci.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17</a:t>
            </a:fld>
            <a:endParaRPr lang="cs-CZ"/>
          </a:p>
        </p:txBody>
      </p:sp>
    </p:spTree>
    <p:extLst>
      <p:ext uri="{BB962C8B-B14F-4D97-AF65-F5344CB8AC3E}">
        <p14:creationId xmlns:p14="http://schemas.microsoft.com/office/powerpoint/2010/main" val="910797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Sauropsidi</a:t>
            </a:r>
            <a:r>
              <a:rPr lang="cs-CZ" dirty="0"/>
              <a:t> dali vzniknout dinosaurům a později ptákům. Ptáci jsou vlastně přímí potomci dinosaurů a představíme si je bez peří, dinosaury připomínají – na druhou stranu, peří se špatně zachovává ve fosilním záznamu a je možné, že naše představy o holých dinosaurech budou v budoucnosti zesměšněny případnými důkazy o jejich opeření, které dává smysl (zachovávání teploty, odbourávání těžkých kovů, sexuální výběr,…)</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Synapsidi</a:t>
            </a:r>
            <a:r>
              <a:rPr lang="cs-CZ" dirty="0"/>
              <a:t> dali vzniknout savcům, tedy i nám</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18</a:t>
            </a:fld>
            <a:endParaRPr lang="cs-CZ"/>
          </a:p>
        </p:txBody>
      </p:sp>
    </p:spTree>
    <p:extLst>
      <p:ext uri="{BB962C8B-B14F-4D97-AF65-F5344CB8AC3E}">
        <p14:creationId xmlns:p14="http://schemas.microsoft.com/office/powerpoint/2010/main" val="1147657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algn="just"/>
            <a:r>
              <a:rPr lang="cs-CZ" sz="1200" dirty="0"/>
              <a:t>Po vymření dinosaurů rozvoj velikosti, tvarů a druhů savců. Do 13 mil let obsadili vzduch (netopýři), do 15 mil vodu (kytovci)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19</a:t>
            </a:fld>
            <a:endParaRPr lang="cs-CZ"/>
          </a:p>
        </p:txBody>
      </p:sp>
    </p:spTree>
    <p:extLst>
      <p:ext uri="{BB962C8B-B14F-4D97-AF65-F5344CB8AC3E}">
        <p14:creationId xmlns:p14="http://schemas.microsoft.com/office/powerpoint/2010/main" val="360613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algn="just"/>
            <a:r>
              <a:rPr lang="cs-CZ" b="0" dirty="0"/>
              <a:t>Jak šel čas s rostlinami?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b="1" dirty="0"/>
              <a:t>~</a:t>
            </a:r>
            <a:r>
              <a:rPr lang="cs-CZ" sz="1200" b="1" dirty="0"/>
              <a:t>476 mil </a:t>
            </a:r>
            <a:r>
              <a:rPr lang="cs-CZ" sz="1200" dirty="0"/>
              <a:t>(střední Ordovik): první zachycené spory (asi </a:t>
            </a:r>
            <a:r>
              <a:rPr lang="cs-CZ" sz="1200" b="1" dirty="0"/>
              <a:t>játrovky</a:t>
            </a:r>
            <a:r>
              <a:rPr lang="cs-CZ" sz="1200" dirty="0"/>
              <a:t>) </a:t>
            </a:r>
            <a:endParaRPr lang="cs-CZ" b="0" dirty="0"/>
          </a:p>
          <a:p>
            <a:pPr algn="just"/>
            <a:r>
              <a:rPr lang="cs-CZ" b="1" dirty="0"/>
              <a:t>~450 mil – Mechy</a:t>
            </a:r>
            <a:r>
              <a:rPr lang="cs-CZ" dirty="0"/>
              <a:t>: kutikula chránící před vyschnutím + embryo zůstává na mateřské rostlině, stále spoléhají na vlhko (pro pohyb gamet + absence cévních svazků).</a:t>
            </a:r>
          </a:p>
          <a:p>
            <a:pPr algn="just"/>
            <a:r>
              <a:rPr lang="cs-CZ" b="1" dirty="0"/>
              <a:t>~</a:t>
            </a:r>
            <a:r>
              <a:rPr lang="cs-CZ" sz="1200" b="1" dirty="0"/>
              <a:t>430 mil </a:t>
            </a:r>
            <a:r>
              <a:rPr lang="cs-CZ" sz="1200" dirty="0"/>
              <a:t>(Silur): první skutečné rostliny </a:t>
            </a:r>
            <a:r>
              <a:rPr lang="cs-CZ" sz="1200" i="1" dirty="0" err="1"/>
              <a:t>Baragwanathia</a:t>
            </a:r>
            <a:r>
              <a:rPr lang="cs-CZ" sz="1200" i="1" dirty="0"/>
              <a:t> </a:t>
            </a:r>
            <a:r>
              <a:rPr lang="cs-CZ" sz="1200" dirty="0"/>
              <a:t>(</a:t>
            </a:r>
            <a:r>
              <a:rPr lang="cs-CZ" sz="1200" b="1" dirty="0"/>
              <a:t>plavuně</a:t>
            </a:r>
            <a:r>
              <a:rPr lang="cs-CZ" sz="1200" dirty="0"/>
              <a:t>)</a:t>
            </a:r>
            <a:endParaRPr lang="cs-CZ" dirty="0"/>
          </a:p>
          <a:p>
            <a:pPr algn="just"/>
            <a:r>
              <a:rPr lang="cs-CZ" b="1" dirty="0"/>
              <a:t>~360 mil – Kapradiny</a:t>
            </a:r>
            <a:r>
              <a:rPr lang="cs-CZ" dirty="0"/>
              <a:t>: vyvinuté cévní svazky s ligninem, dominantní diploidní sporofyt ne gametofyt, voda ale potřebná ke klíčení spor</a:t>
            </a:r>
          </a:p>
          <a:p>
            <a:pPr algn="just"/>
            <a:r>
              <a:rPr lang="cs-CZ" b="1" dirty="0"/>
              <a:t>~360 mil – Nahosemenné</a:t>
            </a:r>
            <a:r>
              <a:rPr lang="cs-CZ" dirty="0"/>
              <a:t>: kutikula, cévní svazky. Navíc semeno (klíčová adaptace pro život na souši) – embryo chráněné proti vyschnutí, samčí gametofyt šířen větrem</a:t>
            </a:r>
          </a:p>
          <a:p>
            <a:pPr algn="just"/>
            <a:r>
              <a:rPr lang="cs-CZ" b="1" dirty="0"/>
              <a:t>~140 mil – Krytosemenné</a:t>
            </a:r>
            <a:r>
              <a:rPr lang="cs-CZ" dirty="0"/>
              <a:t>: efektivní cévní svazky, dormance semen, plody jako adaptace k šíření semen. Absolutně největší diverzita, může za ní hlavně časté opylování hmyzem (to bývá cílenější, často specializace na jeden druh opylovače). Některé rostliny také opylovány ptáky (lákají je barvy, nikoli vůně, oproti tomu například brouky láká vůně, skoro nikdy barva), nebo dokonce netopýry (ty lákají velké silně zapáchající/vonící květy.</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20</a:t>
            </a:fld>
            <a:endParaRPr lang="cs-CZ"/>
          </a:p>
        </p:txBody>
      </p:sp>
    </p:spTree>
    <p:extLst>
      <p:ext uri="{BB962C8B-B14F-4D97-AF65-F5344CB8AC3E}">
        <p14:creationId xmlns:p14="http://schemas.microsoft.com/office/powerpoint/2010/main" val="347772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21</a:t>
            </a:fld>
            <a:endParaRPr lang="cs-CZ"/>
          </a:p>
        </p:txBody>
      </p:sp>
    </p:spTree>
    <p:extLst>
      <p:ext uri="{BB962C8B-B14F-4D97-AF65-F5344CB8AC3E}">
        <p14:creationId xmlns:p14="http://schemas.microsoft.com/office/powerpoint/2010/main" val="151718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Jednobuněčné organismy (i </a:t>
            </a:r>
            <a:r>
              <a:rPr lang="cs-CZ" sz="1200" kern="1200" dirty="0" err="1">
                <a:solidFill>
                  <a:schemeClr val="tx1"/>
                </a:solidFill>
                <a:effectLst/>
                <a:latin typeface="+mn-lt"/>
                <a:ea typeface="+mn-ea"/>
                <a:cs typeface="+mn-cs"/>
              </a:rPr>
              <a:t>ranné</a:t>
            </a:r>
            <a:r>
              <a:rPr lang="cs-CZ" sz="1200" kern="1200" dirty="0">
                <a:solidFill>
                  <a:schemeClr val="tx1"/>
                </a:solidFill>
                <a:effectLst/>
                <a:latin typeface="+mn-lt"/>
                <a:ea typeface="+mn-ea"/>
                <a:cs typeface="+mn-cs"/>
              </a:rPr>
              <a:t> mnohobuněčné) se rozmnožovaly dělením, při kterém se genetická informace pouze kopíruje a ke změnám může docházet jen zřídka a náhodně v důsledku mutací. Rozvoj </a:t>
            </a:r>
            <a:r>
              <a:rPr lang="cs-CZ" sz="1200" kern="1200" dirty="0" err="1">
                <a:solidFill>
                  <a:schemeClr val="tx1"/>
                </a:solidFill>
                <a:effectLst/>
                <a:latin typeface="+mn-lt"/>
                <a:ea typeface="+mn-ea"/>
                <a:cs typeface="+mn-cs"/>
              </a:rPr>
              <a:t>mnohobuněčnosti</a:t>
            </a:r>
            <a:r>
              <a:rPr lang="cs-CZ" sz="1200" kern="1200" dirty="0">
                <a:solidFill>
                  <a:schemeClr val="tx1"/>
                </a:solidFill>
                <a:effectLst/>
                <a:latin typeface="+mn-lt"/>
                <a:ea typeface="+mn-ea"/>
                <a:cs typeface="+mn-cs"/>
              </a:rPr>
              <a:t> umožnil vývoj pohlavního rozmnožování. To umožňovalo daleko větší diverzifikaci života a urychlení průběhu evoluce. Geny se při něm "promíchávají" a vytvářejí nové kombinace, které se pak účastní přírodního výběru - mnohé z nich se v měnícím prostředí mohou ukázat jako výhodnější.</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 zájmu jedince je vše co pomáhá šíření jeho genetické informace – má-li skupina buněk stejnou genetickou výbavu, jsou darwinovské zájmy totožné – Př. Hrozí smrt hladem, ale sebevražda buňky A zachrání buňku B – zvýšení pravděpodobnosti že její genetická informace se zachová. Proč nedochází k </a:t>
            </a:r>
            <a:r>
              <a:rPr lang="cs-CZ" sz="1200" kern="1200" dirty="0" err="1">
                <a:solidFill>
                  <a:schemeClr val="tx1"/>
                </a:solidFill>
                <a:effectLst/>
                <a:latin typeface="+mn-lt"/>
                <a:ea typeface="+mn-ea"/>
                <a:cs typeface="+mn-cs"/>
              </a:rPr>
              <a:t>parazitaci</a:t>
            </a:r>
            <a:r>
              <a:rPr lang="cs-CZ" sz="1200" kern="1200" dirty="0">
                <a:solidFill>
                  <a:schemeClr val="tx1"/>
                </a:solidFill>
                <a:effectLst/>
                <a:latin typeface="+mn-lt"/>
                <a:ea typeface="+mn-ea"/>
                <a:cs typeface="+mn-cs"/>
              </a:rPr>
              <a:t> tohoto systému? Proč v mnohobuněčném organismu buňky s geneticky odlišnou informací, které se začnou divoce množit (rakovina), nepředají toto </a:t>
            </a:r>
            <a:r>
              <a:rPr lang="cs-CZ" sz="1200" kern="1200" dirty="0" err="1">
                <a:solidFill>
                  <a:schemeClr val="tx1"/>
                </a:solidFill>
                <a:effectLst/>
                <a:latin typeface="+mn-lt"/>
                <a:ea typeface="+mn-ea"/>
                <a:cs typeface="+mn-cs"/>
              </a:rPr>
              <a:t>info</a:t>
            </a:r>
            <a:r>
              <a:rPr lang="cs-CZ" sz="1200" kern="1200" dirty="0">
                <a:solidFill>
                  <a:schemeClr val="tx1"/>
                </a:solidFill>
                <a:effectLst/>
                <a:latin typeface="+mn-lt"/>
                <a:ea typeface="+mn-ea"/>
                <a:cs typeface="+mn-cs"/>
              </a:rPr>
              <a:t> následujícím pokolením? Důvodem je, že hned po vzniku zárodku se odštěpuje klonální linie pro pohlavní buňky, bez šance pro ostatní buňky toto změnit, byť by se snažily sebevíc, proto kožní buňky obvykle neprotestují a odumřou a odpadnou aby ochránily spermie a vajíčka uvnitř. </a:t>
            </a:r>
          </a:p>
          <a:p>
            <a:r>
              <a:rPr lang="cs-CZ" sz="1200" kern="1200" dirty="0" err="1">
                <a:solidFill>
                  <a:schemeClr val="tx1"/>
                </a:solidFill>
                <a:effectLst/>
                <a:latin typeface="+mn-lt"/>
                <a:ea typeface="+mn-ea"/>
                <a:cs typeface="+mn-cs"/>
              </a:rPr>
              <a:t>Pozn</a:t>
            </a:r>
            <a:r>
              <a:rPr lang="cs-CZ" sz="1200" kern="1200" dirty="0">
                <a:solidFill>
                  <a:schemeClr val="tx1"/>
                </a:solidFill>
                <a:effectLst/>
                <a:latin typeface="+mn-lt"/>
                <a:ea typeface="+mn-ea"/>
                <a:cs typeface="+mn-cs"/>
              </a:rPr>
              <a:t>: Nezaměňovat ale rakovinné buňky (z jejichž genetické informace by žádný funkční jedinec stejně nevznikl) a geny, které vedou k vyšší pravděpodobnosti rakoviny. Takovým jsou třeba BRCA geny, jejichž mutace jsou mohou vést k rakovině prsu. BRCA geny jsou původně zodpovědné za proliferaci buněk ve vaječnících a tkáni prsů, mutace mohou vést k vyšší buněčnou proliferaci, tím vyšší laktaci, což je evolučně výhodné (více odchovaných potomků).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Mravenci – divný způsob množení – příbuznost s ostatními dělnicemi 75% zatímco s matkou jen 50 %  - proto spolupráce ve vytváření dalších příbuznějších dělnic, většina z nich se ani nemnoží, jsou to ekvivalenty buněk v těle, (u extrémních druhů visí některé dělnice celý život nafouklé množstvím cukrů u stropu mraveniště a čekají až budou využiti jako zdroj potravy).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a:t>
            </a:fld>
            <a:endParaRPr lang="cs-CZ"/>
          </a:p>
        </p:txBody>
      </p:sp>
    </p:spTree>
    <p:extLst>
      <p:ext uri="{BB962C8B-B14F-4D97-AF65-F5344CB8AC3E}">
        <p14:creationId xmlns:p14="http://schemas.microsoft.com/office/powerpoint/2010/main" val="417437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22</a:t>
            </a:fld>
            <a:endParaRPr lang="cs-CZ"/>
          </a:p>
        </p:txBody>
      </p:sp>
    </p:spTree>
    <p:extLst>
      <p:ext uri="{BB962C8B-B14F-4D97-AF65-F5344CB8AC3E}">
        <p14:creationId xmlns:p14="http://schemas.microsoft.com/office/powerpoint/2010/main" val="368766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Kořeny rostlin rozrušují půdu, podložní horninu a krystaly minerálů. Tím se uvolňuje mnohem více iontů do prostředí a může být tím pádem vymyto vodou do řek. Tím se dostává více </a:t>
            </a:r>
            <a:r>
              <a:rPr lang="cs-CZ" dirty="0" err="1"/>
              <a:t>nutrientů</a:t>
            </a:r>
            <a:r>
              <a:rPr lang="cs-CZ" dirty="0"/>
              <a:t> i do moří, kde dojde k přemnožení řas. Jejich přemnožení ale vede k odčerpání velkého množství kyslíku, tím pádem úhynu části řas, rozklad pak vede k dalšímu ubývání kyslíku ve vodě, což se projeví ve větších hloubkách vznikem bezkyslíkatého prostředí – to pak vede k vymírání.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23</a:t>
            </a:fld>
            <a:endParaRPr lang="cs-CZ"/>
          </a:p>
        </p:txBody>
      </p:sp>
    </p:spTree>
    <p:extLst>
      <p:ext uri="{BB962C8B-B14F-4D97-AF65-F5344CB8AC3E}">
        <p14:creationId xmlns:p14="http://schemas.microsoft.com/office/powerpoint/2010/main" val="391677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Vysvětlení: Jakmile vyrostly první stromy, potřebovaly ohromná množství hmoty na své stonky – investovaly tedy do pevného dřeva, které je složeno z velké části z uhlíku, který se zde řetězí do špatně rozložitelných polymerů jako celulóza a lignin. Protože ale tento lignin nedokáže nic rozkládat, až na některé druhy hub, které se vyvinuly mnohem později, v prostředí přibývalo dřevní hmoty, ubývalo oxidu uhličitého. Tím slábl skleníkový efekt, což vedlo k době ledové. Později už se oxid uhličitý vracel do atmosféry právě díky rozkladu dřevní hmoty houbami.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24</a:t>
            </a:fld>
            <a:endParaRPr lang="cs-CZ"/>
          </a:p>
        </p:txBody>
      </p:sp>
    </p:spTree>
    <p:extLst>
      <p:ext uri="{BB962C8B-B14F-4D97-AF65-F5344CB8AC3E}">
        <p14:creationId xmlns:p14="http://schemas.microsoft.com/office/powerpoint/2010/main" val="3472045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b="0" kern="1200" dirty="0">
                <a:solidFill>
                  <a:schemeClr val="tx1"/>
                </a:solidFill>
                <a:effectLst/>
                <a:latin typeface="+mn-lt"/>
                <a:ea typeface="+mn-ea"/>
                <a:cs typeface="+mn-cs"/>
              </a:rPr>
              <a:t>Existuje několik hypotéz výskytu tak obřího hmyzu v karbonu: </a:t>
            </a:r>
          </a:p>
          <a:p>
            <a:r>
              <a:rPr lang="cs-CZ" sz="1200" b="1" kern="1200" dirty="0">
                <a:solidFill>
                  <a:schemeClr val="tx1"/>
                </a:solidFill>
                <a:effectLst/>
                <a:latin typeface="+mn-lt"/>
                <a:ea typeface="+mn-ea"/>
                <a:cs typeface="+mn-cs"/>
              </a:rPr>
              <a:t>H</a:t>
            </a:r>
            <a:r>
              <a:rPr lang="cs-CZ" sz="1200" b="1" kern="1200" baseline="-25000" dirty="0">
                <a:solidFill>
                  <a:schemeClr val="tx1"/>
                </a:solidFill>
                <a:effectLst/>
                <a:latin typeface="+mn-lt"/>
                <a:ea typeface="+mn-ea"/>
                <a:cs typeface="+mn-cs"/>
              </a:rPr>
              <a:t>1</a:t>
            </a:r>
            <a:r>
              <a:rPr lang="cs-CZ" sz="1200" b="1" kern="1200" dirty="0">
                <a:solidFill>
                  <a:schemeClr val="tx1"/>
                </a:solidFill>
                <a:effectLst/>
                <a:latin typeface="+mn-lt"/>
                <a:ea typeface="+mn-ea"/>
                <a:cs typeface="+mn-cs"/>
              </a:rPr>
              <a:t> Dostatek kyslíku</a:t>
            </a:r>
            <a:r>
              <a:rPr lang="cs-CZ" sz="1200" kern="1200" dirty="0">
                <a:solidFill>
                  <a:schemeClr val="tx1"/>
                </a:solidFill>
                <a:effectLst/>
                <a:latin typeface="+mn-lt"/>
                <a:ea typeface="+mn-ea"/>
                <a:cs typeface="+mn-cs"/>
              </a:rPr>
              <a:t>. Faktor, který velikost hmyzu nejvíce omezuje, je dostatek kyslíku. Hmyz totiž nemá plíce a místo toho se spoléhá na proudění vzduchu tzv. vzdušnicemi, tedy „potrubím“, které vede kyslík tělem z otvorů na povrchu těla přímo ke tkáním a jednotlivým buňkám. Když je kyslíku více, může proniknout vzdušnicemi dále do těla. Když množství kyslíku naopak klesne, nejvnitřnější buňky těla nemohou být řádně okysličovány a začnou odumírat. Zvýšená koncentrace kyslíku v atmosféře kolem 35 % typická pro karbon a počátek permu (oproti dnešním 21 %) zvýšila schopnost difúze kyslíku přibližně o 67 %. Když začalo množství kyslíku během permu klesat, hmyz se tomu přizpůsobil zmenšením. Dalším důkazem hypotézy může být fakt, že vážky chované v komorách s atmosférou obohacenou kyslíkem rostou rychleji a dosahují větší velikosti. </a:t>
            </a:r>
          </a:p>
          <a:p>
            <a:r>
              <a:rPr lang="cs-CZ" sz="1200" b="1" kern="1200" dirty="0">
                <a:solidFill>
                  <a:schemeClr val="tx1"/>
                </a:solidFill>
                <a:effectLst/>
                <a:latin typeface="+mn-lt"/>
                <a:ea typeface="+mn-ea"/>
                <a:cs typeface="+mn-cs"/>
              </a:rPr>
              <a:t>H</a:t>
            </a:r>
            <a:r>
              <a:rPr lang="cs-CZ" sz="1200" b="1" kern="1200" baseline="-25000" dirty="0">
                <a:solidFill>
                  <a:schemeClr val="tx1"/>
                </a:solidFill>
                <a:effectLst/>
                <a:latin typeface="+mn-lt"/>
                <a:ea typeface="+mn-ea"/>
                <a:cs typeface="+mn-cs"/>
              </a:rPr>
              <a:t>2</a:t>
            </a:r>
            <a:r>
              <a:rPr lang="cs-CZ" sz="1200" b="1" kern="1200" dirty="0">
                <a:solidFill>
                  <a:schemeClr val="tx1"/>
                </a:solidFill>
                <a:effectLst/>
                <a:latin typeface="+mn-lt"/>
                <a:ea typeface="+mn-ea"/>
                <a:cs typeface="+mn-cs"/>
              </a:rPr>
              <a:t> Příliš kyslíku</a:t>
            </a:r>
            <a:r>
              <a:rPr lang="cs-CZ" sz="1200" kern="1200" dirty="0">
                <a:solidFill>
                  <a:schemeClr val="tx1"/>
                </a:solidFill>
                <a:effectLst/>
                <a:latin typeface="+mn-lt"/>
                <a:ea typeface="+mn-ea"/>
                <a:cs typeface="+mn-cs"/>
              </a:rPr>
              <a:t>. Jenže možná platí spíše tak trochu opačná hypotéza. Zatímco menší než potřebné množství kyslíku až tak nevadí a dá se mu přizpůsobit, větší množství kyslíku je prudce toxické. Navíc některé velké druhy hmyzu vydržely přežívat i později v období permu, kdy už bylo kyslíku o dost méně. Hypotéza tedy navrhuje, že hmyz se větším tělem spíše snažil vyhnout předávkování kyslíkem. Větší koncentrace kyslíku ve vzduchu znamená i vyšší koncentrace kyslíku rozpuštěné ve vodě, kde žijí larvy mnoha skupin hmyzu, a larvy jsou zřejmě k množství kyslíku mnohem citlivější než dospělci. Larvy navíc přijímají kyslík rozpuštěný ve vodě přes kůži a nemohou ovlivňovat jeho přijaté množství, na rozdíl od dospělců, kteří mohou vstup do vzdušnic uzavřít.</a:t>
            </a:r>
          </a:p>
          <a:p>
            <a:r>
              <a:rPr lang="cs-CZ" sz="1200" b="1" kern="1200" dirty="0">
                <a:solidFill>
                  <a:schemeClr val="tx1"/>
                </a:solidFill>
                <a:effectLst/>
                <a:latin typeface="+mn-lt"/>
                <a:ea typeface="+mn-ea"/>
                <a:cs typeface="+mn-cs"/>
              </a:rPr>
              <a:t>H</a:t>
            </a:r>
            <a:r>
              <a:rPr lang="cs-CZ" sz="1200" b="1" kern="1200" baseline="-25000" dirty="0">
                <a:solidFill>
                  <a:schemeClr val="tx1"/>
                </a:solidFill>
                <a:effectLst/>
                <a:latin typeface="+mn-lt"/>
                <a:ea typeface="+mn-ea"/>
                <a:cs typeface="+mn-cs"/>
              </a:rPr>
              <a:t>3</a:t>
            </a:r>
            <a:r>
              <a:rPr lang="cs-CZ" sz="1200" b="1" kern="1200" dirty="0">
                <a:solidFill>
                  <a:schemeClr val="tx1"/>
                </a:solidFill>
                <a:effectLst/>
                <a:latin typeface="+mn-lt"/>
                <a:ea typeface="+mn-ea"/>
                <a:cs typeface="+mn-cs"/>
              </a:rPr>
              <a:t> Vyšší tlak vzduchu</a:t>
            </a:r>
            <a:r>
              <a:rPr lang="cs-CZ" sz="1200" kern="1200" dirty="0">
                <a:solidFill>
                  <a:schemeClr val="tx1"/>
                </a:solidFill>
                <a:effectLst/>
                <a:latin typeface="+mn-lt"/>
                <a:ea typeface="+mn-ea"/>
                <a:cs typeface="+mn-cs"/>
              </a:rPr>
              <a:t>. Kyslík je na rozdíl od dusíku reaktivní – jeho zvýšená koncentrace tak vede k nárůstu tlaku vzduchu. Při zvýšeném tlaku se v tekutinách rozpouští větší množství kyslíku, což opět umožnuje dosáhnout větší velikosti těla. Objevují se také spekulace, že hmyz, stejně jako později pterosauři, mohl začít své pokusy o létání právě díky vyššímu tlaku hustějšího vzduchu, který poskytoval křídlům větší oporu a udržel ve vzduchu i větší a těžší tvory než by bylo obvyklé. </a:t>
            </a:r>
          </a:p>
          <a:p>
            <a:r>
              <a:rPr lang="cs-CZ" sz="1200" b="1" kern="1200" dirty="0">
                <a:solidFill>
                  <a:schemeClr val="tx1"/>
                </a:solidFill>
                <a:effectLst/>
                <a:latin typeface="+mn-lt"/>
                <a:ea typeface="+mn-ea"/>
                <a:cs typeface="+mn-cs"/>
              </a:rPr>
              <a:t>H</a:t>
            </a:r>
            <a:r>
              <a:rPr lang="cs-CZ" sz="1200" b="1" kern="1200" baseline="-25000" dirty="0">
                <a:solidFill>
                  <a:schemeClr val="tx1"/>
                </a:solidFill>
                <a:effectLst/>
                <a:latin typeface="+mn-lt"/>
                <a:ea typeface="+mn-ea"/>
                <a:cs typeface="+mn-cs"/>
              </a:rPr>
              <a:t>4</a:t>
            </a:r>
            <a:r>
              <a:rPr lang="cs-CZ" sz="1200" b="1" kern="1200" dirty="0">
                <a:solidFill>
                  <a:schemeClr val="tx1"/>
                </a:solidFill>
                <a:effectLst/>
                <a:latin typeface="+mn-lt"/>
                <a:ea typeface="+mn-ea"/>
                <a:cs typeface="+mn-cs"/>
              </a:rPr>
              <a:t> Závody ve zbrojení</a:t>
            </a:r>
            <a:r>
              <a:rPr lang="cs-CZ" sz="1200" kern="1200" dirty="0">
                <a:solidFill>
                  <a:schemeClr val="tx1"/>
                </a:solidFill>
                <a:effectLst/>
                <a:latin typeface="+mn-lt"/>
                <a:ea typeface="+mn-ea"/>
                <a:cs typeface="+mn-cs"/>
              </a:rPr>
              <a:t>. Objevují se i názory, že hmyz dorůstal v karbonu obrovských velikostí díky jevu známému jako koevoluce. Dravé </a:t>
            </a:r>
            <a:r>
              <a:rPr lang="cs-CZ" sz="1200" kern="1200" dirty="0" err="1">
                <a:solidFill>
                  <a:schemeClr val="tx1"/>
                </a:solidFill>
                <a:effectLst/>
                <a:latin typeface="+mn-lt"/>
                <a:ea typeface="+mn-ea"/>
                <a:cs typeface="+mn-cs"/>
              </a:rPr>
              <a:t>pravážky</a:t>
            </a:r>
            <a:r>
              <a:rPr lang="cs-CZ" sz="1200" kern="1200" dirty="0">
                <a:solidFill>
                  <a:schemeClr val="tx1"/>
                </a:solidFill>
                <a:effectLst/>
                <a:latin typeface="+mn-lt"/>
                <a:ea typeface="+mn-ea"/>
                <a:cs typeface="+mn-cs"/>
              </a:rPr>
              <a:t> lovily býložravé „</a:t>
            </a:r>
            <a:r>
              <a:rPr lang="cs-CZ" sz="1200" kern="1200" dirty="0" err="1">
                <a:solidFill>
                  <a:schemeClr val="tx1"/>
                </a:solidFill>
                <a:effectLst/>
                <a:latin typeface="+mn-lt"/>
                <a:ea typeface="+mn-ea"/>
                <a:cs typeface="+mn-cs"/>
              </a:rPr>
              <a:t>prajepice</a:t>
            </a:r>
            <a:r>
              <a:rPr lang="cs-CZ" sz="1200" kern="1200" dirty="0">
                <a:solidFill>
                  <a:schemeClr val="tx1"/>
                </a:solidFill>
                <a:effectLst/>
                <a:latin typeface="+mn-lt"/>
                <a:ea typeface="+mn-ea"/>
                <a:cs typeface="+mn-cs"/>
              </a:rPr>
              <a:t>“, které se predaci snažily uniknout větší velikostí, která vedla k nárůstu velikosti </a:t>
            </a:r>
            <a:r>
              <a:rPr lang="cs-CZ" sz="1200" kern="1200" dirty="0" err="1">
                <a:solidFill>
                  <a:schemeClr val="tx1"/>
                </a:solidFill>
                <a:effectLst/>
                <a:latin typeface="+mn-lt"/>
                <a:ea typeface="+mn-ea"/>
                <a:cs typeface="+mn-cs"/>
              </a:rPr>
              <a:t>pravážek</a:t>
            </a:r>
            <a:r>
              <a:rPr lang="cs-CZ" sz="1200" kern="1200" dirty="0">
                <a:solidFill>
                  <a:schemeClr val="tx1"/>
                </a:solidFill>
                <a:effectLst/>
                <a:latin typeface="+mn-lt"/>
                <a:ea typeface="+mn-ea"/>
                <a:cs typeface="+mn-cs"/>
              </a:rPr>
              <a:t> a tak pořád dokola. Proč se tehdy mohly takové závody ve zbrojení udát na rozdíl ode dneška, pak </a:t>
            </a:r>
            <a:r>
              <a:rPr lang="cs-CZ" sz="1200" kern="1200" dirty="0" err="1">
                <a:solidFill>
                  <a:schemeClr val="tx1"/>
                </a:solidFill>
                <a:effectLst/>
                <a:latin typeface="+mn-lt"/>
                <a:ea typeface="+mn-ea"/>
                <a:cs typeface="+mn-cs"/>
              </a:rPr>
              <a:t>dovysvětluje</a:t>
            </a:r>
            <a:r>
              <a:rPr lang="cs-CZ" sz="1200" kern="1200" dirty="0">
                <a:solidFill>
                  <a:schemeClr val="tx1"/>
                </a:solidFill>
                <a:effectLst/>
                <a:latin typeface="+mn-lt"/>
                <a:ea typeface="+mn-ea"/>
                <a:cs typeface="+mn-cs"/>
              </a:rPr>
              <a:t> následující hypotéza.</a:t>
            </a:r>
          </a:p>
          <a:p>
            <a:r>
              <a:rPr lang="cs-CZ" sz="1200" b="1" kern="1200" dirty="0">
                <a:solidFill>
                  <a:schemeClr val="tx1"/>
                </a:solidFill>
                <a:effectLst/>
                <a:latin typeface="+mn-lt"/>
                <a:ea typeface="+mn-ea"/>
                <a:cs typeface="+mn-cs"/>
              </a:rPr>
              <a:t>H</a:t>
            </a:r>
            <a:r>
              <a:rPr lang="cs-CZ" sz="1200" b="1" kern="1200" baseline="-25000" dirty="0">
                <a:solidFill>
                  <a:schemeClr val="tx1"/>
                </a:solidFill>
                <a:effectLst/>
                <a:latin typeface="+mn-lt"/>
                <a:ea typeface="+mn-ea"/>
                <a:cs typeface="+mn-cs"/>
              </a:rPr>
              <a:t>5</a:t>
            </a:r>
            <a:r>
              <a:rPr lang="cs-CZ" sz="1200" b="1" kern="1200" dirty="0">
                <a:solidFill>
                  <a:schemeClr val="tx1"/>
                </a:solidFill>
                <a:effectLst/>
                <a:latin typeface="+mn-lt"/>
                <a:ea typeface="+mn-ea"/>
                <a:cs typeface="+mn-cs"/>
              </a:rPr>
              <a:t> Predace většími živočichy</a:t>
            </a:r>
            <a:r>
              <a:rPr lang="cs-CZ" sz="1200" kern="1200" dirty="0">
                <a:solidFill>
                  <a:schemeClr val="tx1"/>
                </a:solidFill>
                <a:effectLst/>
                <a:latin typeface="+mn-lt"/>
                <a:ea typeface="+mn-ea"/>
                <a:cs typeface="+mn-cs"/>
              </a:rPr>
              <a:t>. Když se během triasu před zhruba 230 miliony lety objevili ve vzduchu první pterosauři, znamenalo to definitivní konec i posledních hmyzích gigantů. Omezení spojená s dýcháním hmyzu ale i s hmotností, kterou je schopna unést jeho vnější kostra, totiž hmyzu neumožnily „přerůst“ řádově větší pterosaury, pro které velký hmyz představoval snadnou kořist. Jediným způsobem jak se tedy vyhnout predaci bylo naopak velikost zmenšit ve prospěch lepší obratnosti. Jako možný důkaz platnosti hypotézy slouží fakt, že hmyz se v průběhu evoluce zmenšil postupně ještě několikrát. Došlo k tomu znovu před 150 miliony lety (kdy se ve vzduchu objevil </a:t>
            </a:r>
            <a:r>
              <a:rPr lang="cs-CZ" sz="1200" i="1" kern="1200" dirty="0">
                <a:solidFill>
                  <a:schemeClr val="tx1"/>
                </a:solidFill>
                <a:effectLst/>
                <a:latin typeface="+mn-lt"/>
                <a:ea typeface="+mn-ea"/>
                <a:cs typeface="+mn-cs"/>
              </a:rPr>
              <a:t>Archeopteryx</a:t>
            </a:r>
            <a:r>
              <a:rPr lang="cs-CZ" sz="1200" kern="1200" dirty="0">
                <a:solidFill>
                  <a:schemeClr val="tx1"/>
                </a:solidFill>
                <a:effectLst/>
                <a:latin typeface="+mn-lt"/>
                <a:ea typeface="+mn-ea"/>
                <a:cs typeface="+mn-cs"/>
              </a:rPr>
              <a:t> a s ním první praptáci), a pak před 90 až 65 miliony let, kdy se nejdříve objevili moderní ptáci, kteří už uměli výborně létat, a poté i netopýři. Hmyz se tedy možná zmenšoval spíše kvůli ekologickým tlakům.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err="1"/>
              <a:t>Meganeuropsis</a:t>
            </a:r>
            <a:r>
              <a:rPr lang="cs-CZ" i="1" dirty="0"/>
              <a:t> </a:t>
            </a:r>
            <a:r>
              <a:rPr lang="cs-CZ" i="1" dirty="0" err="1"/>
              <a:t>americana</a:t>
            </a:r>
            <a:r>
              <a:rPr lang="cs-CZ" dirty="0"/>
              <a:t>, žijící v Triasu měla dokonce 75 cm</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25</a:t>
            </a:fld>
            <a:endParaRPr lang="cs-CZ"/>
          </a:p>
        </p:txBody>
      </p:sp>
    </p:spTree>
    <p:extLst>
      <p:ext uri="{BB962C8B-B14F-4D97-AF65-F5344CB8AC3E}">
        <p14:creationId xmlns:p14="http://schemas.microsoft.com/office/powerpoint/2010/main" val="3057970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Společným znakem je, že malé jednotky se shlukují do větších, že se diferenciují, stávají se replikačně závislými na existenci větší jednotky, mohou to ale občas narušit (partenogeneze, rakovina), a vznikají nové cesty přenosu informace (DNA-protein, </a:t>
            </a:r>
            <a:r>
              <a:rPr lang="cs-CZ" sz="1200" kern="1200" dirty="0" err="1">
                <a:solidFill>
                  <a:schemeClr val="tx1"/>
                </a:solidFill>
                <a:effectLst/>
                <a:latin typeface="+mn-lt"/>
                <a:ea typeface="+mn-ea"/>
                <a:cs typeface="+mn-cs"/>
              </a:rPr>
              <a:t>epigenetika</a:t>
            </a:r>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26</a:t>
            </a:fld>
            <a:endParaRPr lang="cs-CZ"/>
          </a:p>
        </p:txBody>
      </p:sp>
    </p:spTree>
    <p:extLst>
      <p:ext uri="{BB962C8B-B14F-4D97-AF65-F5344CB8AC3E}">
        <p14:creationId xmlns:p14="http://schemas.microsoft.com/office/powerpoint/2010/main" val="3821300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Dlouho se říkalo, že pravděpodobnost vzniku inteligentní bytosti není v evoluci zdaleka nevyhnutelná (protože myšlenka že se evoluce a kultura ubírá určitým směrem = náboženství a různé totalitní politiky, včetně zdůvodnění rasismu, imperialismu, socialismu). Extrémní složitost typu člověka je náhoda. Novější pohledy na evoluci se ale liší, předchozí způsob myšlení žil v zajetí rovnovážného bludu = Předpoklad, že se druh bude měnit jen v odpovědi na změnu životního prostředí. Ve skutečnosti se mnohem rychlejší a drsnější změny dějí následkem soutěživého závodu ve zbrojení mezi druhy a ještě silněji mezi příslušníky stejného druhu. Doklady o vlivu predátorů: V Severní Americe v průběhu evoluce rostla velikost mozků masožravých i býložravých savců, v JAM u býložravců nerostla (masožravci nepřítomni). Po propojení obou Amerik v podstatě vybití/vytlačení velkého množství jihoamerických druhů druhy severoamerickými. Sexuální výběr je největším hnacím motorem evoluce. Organismy nejsou předurčeny jen k přežití ale také se rozmnožují – samci mezi sebou soutěží. Doklady o vlivu konkurence: V šimpanzí tlupě se vždy vyplatí být chytřejší než průměr a právě proto v další generaci bude tento průměr růst.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27</a:t>
            </a:fld>
            <a:endParaRPr lang="cs-CZ"/>
          </a:p>
        </p:txBody>
      </p:sp>
    </p:spTree>
    <p:extLst>
      <p:ext uri="{BB962C8B-B14F-4D97-AF65-F5344CB8AC3E}">
        <p14:creationId xmlns:p14="http://schemas.microsoft.com/office/powerpoint/2010/main" val="405932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a:t>
            </a:fld>
            <a:endParaRPr lang="cs-CZ"/>
          </a:p>
        </p:txBody>
      </p:sp>
    </p:spTree>
    <p:extLst>
      <p:ext uri="{BB962C8B-B14F-4D97-AF65-F5344CB8AC3E}">
        <p14:creationId xmlns:p14="http://schemas.microsoft.com/office/powerpoint/2010/main" val="271611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Dříve se bakterie považovaly za výhradně jednobuněčné. Na konci osmdesátých let 19. století byly zveřejňovány první články o opaku. Dobrým příkladem velmi vyvinuté </a:t>
            </a:r>
            <a:r>
              <a:rPr lang="cs-CZ" sz="1200" kern="1200" dirty="0" err="1">
                <a:solidFill>
                  <a:schemeClr val="tx1"/>
                </a:solidFill>
                <a:effectLst/>
                <a:latin typeface="+mn-lt"/>
                <a:ea typeface="+mn-ea"/>
                <a:cs typeface="+mn-cs"/>
              </a:rPr>
              <a:t>mnohobuněčnosti</a:t>
            </a:r>
            <a:r>
              <a:rPr lang="cs-CZ" sz="1200" kern="1200" dirty="0">
                <a:solidFill>
                  <a:schemeClr val="tx1"/>
                </a:solidFill>
                <a:effectLst/>
                <a:latin typeface="+mn-lt"/>
                <a:ea typeface="+mn-ea"/>
                <a:cs typeface="+mn-cs"/>
              </a:rPr>
              <a:t> u </a:t>
            </a:r>
            <a:r>
              <a:rPr lang="cs-CZ" sz="1200" kern="1200" dirty="0" err="1">
                <a:solidFill>
                  <a:schemeClr val="tx1"/>
                </a:solidFill>
                <a:effectLst/>
                <a:latin typeface="+mn-lt"/>
                <a:ea typeface="+mn-ea"/>
                <a:cs typeface="+mn-cs"/>
              </a:rPr>
              <a:t>prokaryot</a:t>
            </a:r>
            <a:r>
              <a:rPr lang="cs-CZ" sz="1200" kern="1200" dirty="0">
                <a:solidFill>
                  <a:schemeClr val="tx1"/>
                </a:solidFill>
                <a:effectLst/>
                <a:latin typeface="+mn-lt"/>
                <a:ea typeface="+mn-ea"/>
                <a:cs typeface="+mn-cs"/>
              </a:rPr>
              <a:t> jsou </a:t>
            </a:r>
            <a:r>
              <a:rPr lang="cs-CZ" sz="1200" kern="1200" dirty="0" err="1">
                <a:solidFill>
                  <a:schemeClr val="tx1"/>
                </a:solidFill>
                <a:effectLst/>
                <a:latin typeface="+mn-lt"/>
                <a:ea typeface="+mn-ea"/>
                <a:cs typeface="+mn-cs"/>
              </a:rPr>
              <a:t>myxobakterie</a:t>
            </a:r>
            <a:r>
              <a:rPr lang="cs-CZ" sz="1200" kern="1200" dirty="0">
                <a:solidFill>
                  <a:schemeClr val="tx1"/>
                </a:solidFill>
                <a:effectLst/>
                <a:latin typeface="+mn-lt"/>
                <a:ea typeface="+mn-ea"/>
                <a:cs typeface="+mn-cs"/>
              </a:rPr>
              <a:t>, žijící v koloniích, které produkují velké množství enzymů sloužících k natrávení organických látek v okolí. Právě díky koloniálnímu uspořádání mohou být tyto enzymy produkovány efektivněji (efekt vlčí smečky). Když se tyto látky vyčerpají, vytvoří dokonce </a:t>
            </a:r>
            <a:r>
              <a:rPr lang="cs-CZ" sz="1200" kern="1200" dirty="0" err="1">
                <a:solidFill>
                  <a:schemeClr val="tx1"/>
                </a:solidFill>
                <a:effectLst/>
                <a:latin typeface="+mn-lt"/>
                <a:ea typeface="+mn-ea"/>
                <a:cs typeface="+mn-cs"/>
              </a:rPr>
              <a:t>myxobakterie</a:t>
            </a:r>
            <a:r>
              <a:rPr lang="cs-CZ" sz="1200" kern="1200" dirty="0">
                <a:solidFill>
                  <a:schemeClr val="tx1"/>
                </a:solidFill>
                <a:effectLst/>
                <a:latin typeface="+mn-lt"/>
                <a:ea typeface="+mn-ea"/>
                <a:cs typeface="+mn-cs"/>
              </a:rPr>
              <a:t> velice souměrné mnohobuněčné plodničky, zatímco některé bakterie se změní na spory a rozšíří se do okolí.</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5</a:t>
            </a:fld>
            <a:endParaRPr lang="cs-CZ"/>
          </a:p>
        </p:txBody>
      </p:sp>
    </p:spTree>
    <p:extLst>
      <p:ext uri="{BB962C8B-B14F-4D97-AF65-F5344CB8AC3E}">
        <p14:creationId xmlns:p14="http://schemas.microsoft.com/office/powerpoint/2010/main" val="60575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6</a:t>
            </a:fld>
            <a:endParaRPr lang="cs-CZ"/>
          </a:p>
        </p:txBody>
      </p:sp>
    </p:spTree>
    <p:extLst>
      <p:ext uri="{BB962C8B-B14F-4D97-AF65-F5344CB8AC3E}">
        <p14:creationId xmlns:p14="http://schemas.microsoft.com/office/powerpoint/2010/main" val="113141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Haeckelova</a:t>
            </a:r>
            <a:r>
              <a:rPr lang="cs-CZ" sz="1200" kern="1200" dirty="0">
                <a:solidFill>
                  <a:schemeClr val="tx1"/>
                </a:solidFill>
                <a:effectLst/>
                <a:latin typeface="+mn-lt"/>
                <a:ea typeface="+mn-ea"/>
                <a:cs typeface="+mn-cs"/>
              </a:rPr>
              <a:t> invaginační teorie: Prapředkem mnohobuněčných forem </a:t>
            </a:r>
            <a:r>
              <a:rPr lang="cs-CZ" sz="1200" kern="1200" dirty="0" err="1">
                <a:solidFill>
                  <a:schemeClr val="tx1"/>
                </a:solidFill>
                <a:effectLst/>
                <a:latin typeface="+mn-lt"/>
                <a:ea typeface="+mn-ea"/>
                <a:cs typeface="+mn-cs"/>
              </a:rPr>
              <a:t>Triblastic</a:t>
            </a:r>
            <a:r>
              <a:rPr lang="cs-CZ" sz="1200" kern="1200" dirty="0">
                <a:solidFill>
                  <a:schemeClr val="tx1"/>
                </a:solidFill>
                <a:effectLst/>
                <a:latin typeface="+mn-lt"/>
                <a:ea typeface="+mn-ea"/>
                <a:cs typeface="+mn-cs"/>
              </a:rPr>
              <a:t> je kulovitá kolonie typu Váleče. Kolonie vznikla opakovaným dělením zygoty, ze které vznikla morula (kulovitý mnohobuněčný útvar). Z moruly se vyvíjí blastula s prvotní tělní dutinou </a:t>
            </a:r>
            <a:r>
              <a:rPr lang="cs-CZ" sz="1200" kern="1200" dirty="0" err="1">
                <a:solidFill>
                  <a:schemeClr val="tx1"/>
                </a:solidFill>
                <a:effectLst/>
                <a:latin typeface="+mn-lt"/>
                <a:ea typeface="+mn-ea"/>
                <a:cs typeface="+mn-cs"/>
              </a:rPr>
              <a:t>blastocoelem</a:t>
            </a:r>
            <a:r>
              <a:rPr lang="cs-CZ" sz="1200" kern="1200" dirty="0">
                <a:solidFill>
                  <a:schemeClr val="tx1"/>
                </a:solidFill>
                <a:effectLst/>
                <a:latin typeface="+mn-lt"/>
                <a:ea typeface="+mn-ea"/>
                <a:cs typeface="+mn-cs"/>
              </a:rPr>
              <a:t>, část buněk se v tomto stádiu přesunula k povrchu. Invaginací blastuly vzniká gastrula. </a:t>
            </a:r>
          </a:p>
          <a:p>
            <a:endParaRPr lang="cs-CZ" sz="1200" kern="1200" dirty="0">
              <a:solidFill>
                <a:schemeClr val="tx1"/>
              </a:solidFill>
              <a:effectLst/>
              <a:latin typeface="+mn-lt"/>
              <a:ea typeface="+mn-ea"/>
              <a:cs typeface="+mn-cs"/>
            </a:endParaRPr>
          </a:p>
          <a:p>
            <a:r>
              <a:rPr lang="cs-CZ" sz="1200" kern="1200" dirty="0" err="1">
                <a:solidFill>
                  <a:schemeClr val="tx1"/>
                </a:solidFill>
                <a:effectLst/>
                <a:latin typeface="+mn-lt"/>
                <a:ea typeface="+mn-ea"/>
                <a:cs typeface="+mn-cs"/>
              </a:rPr>
              <a:t>Mečnikova</a:t>
            </a:r>
            <a:r>
              <a:rPr lang="cs-CZ" sz="1200" kern="1200" dirty="0">
                <a:solidFill>
                  <a:schemeClr val="tx1"/>
                </a:solidFill>
                <a:effectLst/>
                <a:latin typeface="+mn-lt"/>
                <a:ea typeface="+mn-ea"/>
                <a:cs typeface="+mn-cs"/>
              </a:rPr>
              <a:t> invaginační teorie: Také kulovité kolonie Váleče, ovšem vzniká entoderm vcestováním některých buněk schopných fagocytózy do vnitra kolonie, jejich pomnožením a uspořádáním do plochy. Následně se tak vytváří </a:t>
            </a:r>
            <a:r>
              <a:rPr lang="cs-CZ" sz="1200" kern="1200" dirty="0" err="1">
                <a:solidFill>
                  <a:schemeClr val="tx1"/>
                </a:solidFill>
                <a:effectLst/>
                <a:latin typeface="+mn-lt"/>
                <a:ea typeface="+mn-ea"/>
                <a:cs typeface="+mn-cs"/>
              </a:rPr>
              <a:t>blastocoel</a:t>
            </a:r>
            <a:r>
              <a:rPr lang="cs-CZ" sz="1200" kern="1200" dirty="0">
                <a:solidFill>
                  <a:schemeClr val="tx1"/>
                </a:solidFill>
                <a:effectLst/>
                <a:latin typeface="+mn-lt"/>
                <a:ea typeface="+mn-ea"/>
                <a:cs typeface="+mn-cs"/>
              </a:rPr>
              <a:t> a prvoústa.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7</a:t>
            </a:fld>
            <a:endParaRPr lang="cs-CZ"/>
          </a:p>
        </p:txBody>
      </p:sp>
    </p:spTree>
    <p:extLst>
      <p:ext uri="{BB962C8B-B14F-4D97-AF65-F5344CB8AC3E}">
        <p14:creationId xmlns:p14="http://schemas.microsoft.com/office/powerpoint/2010/main" val="284118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Butschliho</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plakulární</a:t>
            </a:r>
            <a:r>
              <a:rPr lang="cs-CZ" sz="1200" kern="1200" dirty="0">
                <a:solidFill>
                  <a:schemeClr val="tx1"/>
                </a:solidFill>
                <a:effectLst/>
                <a:latin typeface="+mn-lt"/>
                <a:ea typeface="+mn-ea"/>
                <a:cs typeface="+mn-cs"/>
              </a:rPr>
              <a:t> teorie: </a:t>
            </a:r>
            <a:r>
              <a:rPr lang="cs-CZ" sz="1200" kern="1200" dirty="0" err="1">
                <a:solidFill>
                  <a:schemeClr val="tx1"/>
                </a:solidFill>
                <a:effectLst/>
                <a:latin typeface="+mn-lt"/>
                <a:ea typeface="+mn-ea"/>
                <a:cs typeface="+mn-cs"/>
              </a:rPr>
              <a:t>Plakula</a:t>
            </a:r>
            <a:r>
              <a:rPr lang="cs-CZ" sz="1200" kern="1200" dirty="0">
                <a:solidFill>
                  <a:schemeClr val="tx1"/>
                </a:solidFill>
                <a:effectLst/>
                <a:latin typeface="+mn-lt"/>
                <a:ea typeface="+mn-ea"/>
                <a:cs typeface="+mn-cs"/>
              </a:rPr>
              <a:t> - plochý, dvouvrstvý organismus pohybující se po dně moří. Spodní vrstva buněk byla ve styku s velkým počtem potravních částic a časem se pravděpodobně specializovala na potravní funkce. Horní vrstva pak na funkce ochranné. </a:t>
            </a:r>
            <a:r>
              <a:rPr lang="cs-CZ" sz="1200" kern="1200" dirty="0" err="1">
                <a:solidFill>
                  <a:schemeClr val="tx1"/>
                </a:solidFill>
                <a:effectLst/>
                <a:latin typeface="+mn-lt"/>
                <a:ea typeface="+mn-ea"/>
                <a:cs typeface="+mn-cs"/>
              </a:rPr>
              <a:t>Plakula</a:t>
            </a:r>
            <a:r>
              <a:rPr lang="cs-CZ" sz="1200" kern="1200" dirty="0">
                <a:solidFill>
                  <a:schemeClr val="tx1"/>
                </a:solidFill>
                <a:effectLst/>
                <a:latin typeface="+mn-lt"/>
                <a:ea typeface="+mn-ea"/>
                <a:cs typeface="+mn-cs"/>
              </a:rPr>
              <a:t> se v průběhu vývoje nadzvedla a protáhla ve dvoustranný útvar - bilaterální souměrnost.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8</a:t>
            </a:fld>
            <a:endParaRPr lang="cs-CZ"/>
          </a:p>
        </p:txBody>
      </p:sp>
    </p:spTree>
    <p:extLst>
      <p:ext uri="{BB962C8B-B14F-4D97-AF65-F5344CB8AC3E}">
        <p14:creationId xmlns:p14="http://schemas.microsoft.com/office/powerpoint/2010/main" val="301207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Konkrétně zatímco </a:t>
            </a:r>
            <a:r>
              <a:rPr lang="cs-CZ" sz="1200" kern="1200" dirty="0" err="1">
                <a:solidFill>
                  <a:schemeClr val="tx1"/>
                </a:solidFill>
                <a:effectLst/>
                <a:latin typeface="+mn-lt"/>
                <a:ea typeface="+mn-ea"/>
                <a:cs typeface="+mn-cs"/>
              </a:rPr>
              <a:t>Chlamydomonas</a:t>
            </a:r>
            <a:r>
              <a:rPr lang="cs-CZ" sz="1200" kern="1200" dirty="0">
                <a:solidFill>
                  <a:schemeClr val="tx1"/>
                </a:solidFill>
                <a:effectLst/>
                <a:latin typeface="+mn-lt"/>
                <a:ea typeface="+mn-ea"/>
                <a:cs typeface="+mn-cs"/>
              </a:rPr>
              <a:t> je běžná buňka na první pohled připomínající bičíkovce (i když má plastidy), </a:t>
            </a:r>
            <a:r>
              <a:rPr lang="cs-CZ" sz="1200" kern="1200" dirty="0" err="1">
                <a:solidFill>
                  <a:schemeClr val="tx1"/>
                </a:solidFill>
                <a:effectLst/>
                <a:latin typeface="+mn-lt"/>
                <a:ea typeface="+mn-ea"/>
                <a:cs typeface="+mn-cs"/>
              </a:rPr>
              <a:t>Gonium</a:t>
            </a:r>
            <a:r>
              <a:rPr lang="cs-CZ" sz="1200" kern="1200" dirty="0">
                <a:solidFill>
                  <a:schemeClr val="tx1"/>
                </a:solidFill>
                <a:effectLst/>
                <a:latin typeface="+mn-lt"/>
                <a:ea typeface="+mn-ea"/>
                <a:cs typeface="+mn-cs"/>
              </a:rPr>
              <a:t> tvoří jednoduché kolonie o 4–32 jedincích (kteří však jsou rovnocenní, nikoliv specializovaní) a již dříve zmíněný </a:t>
            </a:r>
            <a:r>
              <a:rPr lang="cs-CZ" sz="1200" kern="1200" dirty="0" err="1">
                <a:solidFill>
                  <a:schemeClr val="tx1"/>
                </a:solidFill>
                <a:effectLst/>
                <a:latin typeface="+mn-lt"/>
                <a:ea typeface="+mn-ea"/>
                <a:cs typeface="+mn-cs"/>
              </a:rPr>
              <a:t>Volvox</a:t>
            </a:r>
            <a:r>
              <a:rPr lang="cs-CZ" sz="1200" kern="1200" dirty="0">
                <a:solidFill>
                  <a:schemeClr val="tx1"/>
                </a:solidFill>
                <a:effectLst/>
                <a:latin typeface="+mn-lt"/>
                <a:ea typeface="+mn-ea"/>
                <a:cs typeface="+mn-cs"/>
              </a:rPr>
              <a:t> dokonce tvoří kulovité stélky, v nichž jsou buňky spojeny navzájem otvory v cytoplazmatické membráně a dokonce jen některé buňky se specializují na pohlavní rozmnožování.</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9</a:t>
            </a:fld>
            <a:endParaRPr lang="cs-CZ"/>
          </a:p>
        </p:txBody>
      </p:sp>
    </p:spTree>
    <p:extLst>
      <p:ext uri="{BB962C8B-B14F-4D97-AF65-F5344CB8AC3E}">
        <p14:creationId xmlns:p14="http://schemas.microsoft.com/office/powerpoint/2010/main" val="128308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11</a:t>
            </a:fld>
            <a:endParaRPr lang="cs-CZ"/>
          </a:p>
        </p:txBody>
      </p:sp>
    </p:spTree>
    <p:extLst>
      <p:ext uri="{BB962C8B-B14F-4D97-AF65-F5344CB8AC3E}">
        <p14:creationId xmlns:p14="http://schemas.microsoft.com/office/powerpoint/2010/main" val="224063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85633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20846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58247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9728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75068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9BC30FF-6847-42BD-AEF0-DD285FFE024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70956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9BC30FF-6847-42BD-AEF0-DD285FFE0243}" type="datetimeFigureOut">
              <a:rPr lang="cs-CZ" smtClean="0"/>
              <a:t>10.10.2023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90486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9BC30FF-6847-42BD-AEF0-DD285FFE0243}" type="datetimeFigureOut">
              <a:rPr lang="cs-CZ" smtClean="0"/>
              <a:t>10.10.2023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69440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C30FF-6847-42BD-AEF0-DD285FFE0243}" type="datetimeFigureOut">
              <a:rPr lang="cs-CZ" smtClean="0"/>
              <a:t>10.10.2023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79380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45736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52159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C30FF-6847-42BD-AEF0-DD285FFE0243}" type="datetimeFigureOut">
              <a:rPr lang="cs-CZ" smtClean="0"/>
              <a:t>10.10.2023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AEA47-3C9E-414C-B555-8C810BD34B06}" type="slidenum">
              <a:rPr lang="cs-CZ" smtClean="0"/>
              <a:t>‹#›</a:t>
            </a:fld>
            <a:endParaRPr lang="cs-CZ"/>
          </a:p>
        </p:txBody>
      </p:sp>
    </p:spTree>
    <p:extLst>
      <p:ext uri="{BB962C8B-B14F-4D97-AF65-F5344CB8AC3E}">
        <p14:creationId xmlns:p14="http://schemas.microsoft.com/office/powerpoint/2010/main" val="2849819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0ahUKEwivhZWz-cvUAhXDlxoKHalHCo4QjRwIBw&amp;url=https://emilywilloughby.com/gallery/paleoart/meganeura-monyi&amp;psig=AFQjCNHitACMb4u1Ap2ZJM3yMFdIsfgxpQ&amp;ust=1498031750664309" TargetMode="External"/><Relationship Id="rId7"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16F550-A906-4FB5-A616-0E8E82BE44E6}"/>
              </a:ext>
            </a:extLst>
          </p:cNvPr>
          <p:cNvSpPr>
            <a:spLocks noGrp="1"/>
          </p:cNvSpPr>
          <p:nvPr>
            <p:ph type="ctrTitle"/>
          </p:nvPr>
        </p:nvSpPr>
        <p:spPr/>
        <p:txBody>
          <a:bodyPr>
            <a:normAutofit/>
          </a:bodyPr>
          <a:lstStyle/>
          <a:p>
            <a:r>
              <a:rPr lang="cs-CZ" sz="7200" dirty="0"/>
              <a:t>Úvod do biologie</a:t>
            </a:r>
          </a:p>
        </p:txBody>
      </p:sp>
      <p:sp>
        <p:nvSpPr>
          <p:cNvPr id="3" name="Podnadpis 2">
            <a:extLst>
              <a:ext uri="{FF2B5EF4-FFF2-40B4-BE49-F238E27FC236}">
                <a16:creationId xmlns:a16="http://schemas.microsoft.com/office/drawing/2014/main" id="{61849ED8-E6E0-4D9F-880A-45EF2857FCB5}"/>
              </a:ext>
            </a:extLst>
          </p:cNvPr>
          <p:cNvSpPr>
            <a:spLocks noGrp="1"/>
          </p:cNvSpPr>
          <p:nvPr>
            <p:ph type="subTitle" idx="1"/>
          </p:nvPr>
        </p:nvSpPr>
        <p:spPr>
          <a:xfrm>
            <a:off x="2667000" y="4817519"/>
            <a:ext cx="6858000" cy="1655762"/>
          </a:xfrm>
        </p:spPr>
        <p:txBody>
          <a:bodyPr>
            <a:normAutofit/>
          </a:bodyPr>
          <a:lstStyle/>
          <a:p>
            <a:r>
              <a:rPr lang="cs-CZ" b="1" dirty="0"/>
              <a:t>Život kam se podíváš…</a:t>
            </a:r>
          </a:p>
          <a:p>
            <a:r>
              <a:rPr lang="cs-CZ" dirty="0"/>
              <a:t>Petr Pyszko </a:t>
            </a:r>
          </a:p>
          <a:p>
            <a:r>
              <a:rPr lang="cs-CZ" dirty="0"/>
              <a:t>Ostravská univerzita</a:t>
            </a:r>
          </a:p>
        </p:txBody>
      </p:sp>
      <p:pic>
        <p:nvPicPr>
          <p:cNvPr id="6" name="Obrázek 5">
            <a:extLst>
              <a:ext uri="{FF2B5EF4-FFF2-40B4-BE49-F238E27FC236}">
                <a16:creationId xmlns:a16="http://schemas.microsoft.com/office/drawing/2014/main" id="{543FB28F-4FBE-45D1-8F8E-126B6D640C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11889" cy="2086339"/>
          </a:xfrm>
          <a:prstGeom prst="rect">
            <a:avLst/>
          </a:prstGeom>
          <a:noFill/>
          <a:ln>
            <a:noFill/>
          </a:ln>
        </p:spPr>
      </p:pic>
      <p:pic>
        <p:nvPicPr>
          <p:cNvPr id="7" name="Obrázek 6" descr="https://scontent.fprg2-1.fna.fbcdn.net/v/t31.0-8/11406758_987647151268567_1197193731071919889_o.png?_nc_cat=109&amp;_nc_sid=09cbfe&amp;_nc_ohc=rLbOiV0lfgkAX_cAAsI&amp;_nc_ht=scontent.fprg2-1.fna&amp;oh=6719a0bbce921e237f9c154d0176999a&amp;oe=5F7177AC">
            <a:extLst>
              <a:ext uri="{FF2B5EF4-FFF2-40B4-BE49-F238E27FC236}">
                <a16:creationId xmlns:a16="http://schemas.microsoft.com/office/drawing/2014/main" id="{295F1853-57A5-4E9F-A8D8-2F23AF72A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0"/>
            <a:ext cx="2659224" cy="1852900"/>
          </a:xfrm>
          <a:prstGeom prst="rect">
            <a:avLst/>
          </a:prstGeom>
          <a:noFill/>
          <a:ln>
            <a:noFill/>
          </a:ln>
        </p:spPr>
      </p:pic>
    </p:spTree>
    <p:extLst>
      <p:ext uri="{BB962C8B-B14F-4D97-AF65-F5344CB8AC3E}">
        <p14:creationId xmlns:p14="http://schemas.microsoft.com/office/powerpoint/2010/main" val="80419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869FABA0-D274-4172-8496-7AD33DB2A6E1}"/>
              </a:ext>
            </a:extLst>
          </p:cNvPr>
          <p:cNvPicPr>
            <a:picLocks noChangeAspect="1"/>
          </p:cNvPicPr>
          <p:nvPr/>
        </p:nvPicPr>
        <p:blipFill>
          <a:blip r:embed="rId2"/>
          <a:stretch>
            <a:fillRect/>
          </a:stretch>
        </p:blipFill>
        <p:spPr>
          <a:xfrm>
            <a:off x="1645534" y="2767526"/>
            <a:ext cx="8900931" cy="1322947"/>
          </a:xfrm>
          <a:prstGeom prst="rect">
            <a:avLst/>
          </a:prstGeom>
        </p:spPr>
      </p:pic>
    </p:spTree>
    <p:extLst>
      <p:ext uri="{BB962C8B-B14F-4D97-AF65-F5344CB8AC3E}">
        <p14:creationId xmlns:p14="http://schemas.microsoft.com/office/powerpoint/2010/main" val="219075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obnáší život a souši a ve vodách?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86137" y="1200209"/>
            <a:ext cx="7308594" cy="5459898"/>
          </a:xfrm>
        </p:spPr>
        <p:txBody>
          <a:bodyPr>
            <a:normAutofit fontScale="92500" lnSpcReduction="20000"/>
          </a:bodyPr>
          <a:lstStyle/>
          <a:p>
            <a:pPr algn="just"/>
            <a:r>
              <a:rPr lang="cs-CZ" sz="2600" b="1" dirty="0"/>
              <a:t>Živočichové</a:t>
            </a:r>
          </a:p>
          <a:p>
            <a:pPr algn="just"/>
            <a:r>
              <a:rPr lang="cs-CZ" sz="2600" dirty="0"/>
              <a:t>Zabránění </a:t>
            </a:r>
            <a:r>
              <a:rPr lang="cs-CZ" sz="2600" b="1" dirty="0"/>
              <a:t>vyschnutí</a:t>
            </a:r>
            <a:r>
              <a:rPr lang="cs-CZ" sz="2600" dirty="0"/>
              <a:t>: úprava exkrečních systémů (amoniak → kyselina močová → močovina), vznik šupin – peří a srsti</a:t>
            </a:r>
          </a:p>
          <a:p>
            <a:pPr algn="just"/>
            <a:r>
              <a:rPr lang="cs-CZ" sz="2600" b="1" dirty="0"/>
              <a:t>Rozmnožování</a:t>
            </a:r>
            <a:r>
              <a:rPr lang="cs-CZ" sz="2600" dirty="0"/>
              <a:t> nezávislé na vodě jako nosiči gamet: vývoj vnitřního oplození vajíček</a:t>
            </a:r>
          </a:p>
          <a:p>
            <a:pPr algn="just"/>
            <a:r>
              <a:rPr lang="cs-CZ" sz="2600" dirty="0"/>
              <a:t>Speciální struktury k vydržení </a:t>
            </a:r>
            <a:r>
              <a:rPr lang="cs-CZ" sz="2600" b="1" dirty="0"/>
              <a:t>gravitace</a:t>
            </a:r>
            <a:r>
              <a:rPr lang="cs-CZ" sz="2600" dirty="0"/>
              <a:t>: ve vodě hydrodynamické tvary, protože  nemusí řešit, na souši </a:t>
            </a:r>
            <a:r>
              <a:rPr lang="cs-CZ" sz="2600" dirty="0" err="1"/>
              <a:t>endoskeleton</a:t>
            </a:r>
            <a:r>
              <a:rPr lang="cs-CZ" sz="2600" dirty="0"/>
              <a:t> (páteř), vývoj končetin</a:t>
            </a:r>
          </a:p>
          <a:p>
            <a:pPr algn="just"/>
            <a:r>
              <a:rPr lang="cs-CZ" sz="2600" dirty="0"/>
              <a:t>Dýchání </a:t>
            </a:r>
            <a:r>
              <a:rPr lang="cs-CZ" sz="2600" b="1" dirty="0"/>
              <a:t>vzduchu</a:t>
            </a:r>
            <a:r>
              <a:rPr lang="cs-CZ" sz="2600" dirty="0"/>
              <a:t>: Náhrada žaber plícemi </a:t>
            </a:r>
          </a:p>
          <a:p>
            <a:pPr algn="just"/>
            <a:endParaRPr lang="cs-CZ" sz="2600" dirty="0"/>
          </a:p>
          <a:p>
            <a:pPr algn="just"/>
            <a:r>
              <a:rPr lang="cs-CZ" sz="2600" b="1" dirty="0"/>
              <a:t>Přínosy</a:t>
            </a:r>
            <a:r>
              <a:rPr lang="cs-CZ" sz="2600" dirty="0"/>
              <a:t>: Snadnější pohyb a dýchání, vývoj smyslů: změna </a:t>
            </a:r>
            <a:r>
              <a:rPr lang="cs-CZ" sz="2600" dirty="0" err="1"/>
              <a:t>refkraktivního</a:t>
            </a:r>
            <a:r>
              <a:rPr lang="cs-CZ" sz="2600" dirty="0"/>
              <a:t> indexu (zrak), lehčí přenos vysokofrekvenčních zvuků (sluch). Život na souši jednodušší: 80 % druhů na pevnině (lépe oddělené biotopy), 15 % v oceánech, 5 % ve sladkých vodách.  </a:t>
            </a:r>
          </a:p>
          <a:p>
            <a:pPr marL="0" indent="0" algn="just">
              <a:buNone/>
            </a:pPr>
            <a:endParaRPr lang="cs-CZ" sz="2600" dirty="0"/>
          </a:p>
          <a:p>
            <a:pPr algn="just"/>
            <a:endParaRPr lang="cs-CZ" sz="2600" dirty="0"/>
          </a:p>
        </p:txBody>
      </p:sp>
      <p:pic>
        <p:nvPicPr>
          <p:cNvPr id="4" name="Picture 2" descr="Tetrapod Triumph! Solving Mystery Of First Land Vertebrates | Discover  Magazine">
            <a:extLst>
              <a:ext uri="{FF2B5EF4-FFF2-40B4-BE49-F238E27FC236}">
                <a16:creationId xmlns:a16="http://schemas.microsoft.com/office/drawing/2014/main" id="{29C4684F-0CBD-42B8-A949-448D9C036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731" y="1200209"/>
            <a:ext cx="4200500" cy="501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1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obnáší život a souši a ve vodách?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601885" y="1343819"/>
            <a:ext cx="5220182" cy="4967061"/>
          </a:xfrm>
        </p:spPr>
        <p:txBody>
          <a:bodyPr>
            <a:normAutofit/>
          </a:bodyPr>
          <a:lstStyle/>
          <a:p>
            <a:pPr algn="just"/>
            <a:r>
              <a:rPr lang="cs-CZ" sz="2600" b="1" dirty="0"/>
              <a:t>Preadaptace</a:t>
            </a:r>
            <a:r>
              <a:rPr lang="cs-CZ" sz="2600" dirty="0"/>
              <a:t>?</a:t>
            </a:r>
          </a:p>
          <a:p>
            <a:pPr algn="just"/>
            <a:r>
              <a:rPr lang="cs-CZ" sz="2600" b="1" dirty="0"/>
              <a:t>Členovci</a:t>
            </a:r>
            <a:r>
              <a:rPr lang="cs-CZ" sz="2600" dirty="0"/>
              <a:t>: </a:t>
            </a:r>
            <a:r>
              <a:rPr lang="cs-CZ" sz="2600" dirty="0" err="1"/>
              <a:t>Exoskeleton</a:t>
            </a:r>
            <a:r>
              <a:rPr lang="cs-CZ" sz="2600" dirty="0"/>
              <a:t> bránící vyschnutí, vyztužuje pro vyšší gravitaci a poskytuje podporu pohybu</a:t>
            </a:r>
          </a:p>
          <a:p>
            <a:pPr algn="just"/>
            <a:r>
              <a:rPr lang="cs-CZ" sz="2600" b="1" dirty="0"/>
              <a:t>Obratlovci</a:t>
            </a:r>
            <a:r>
              <a:rPr lang="cs-CZ" sz="2600" dirty="0"/>
              <a:t>: Vývoj „suchozemských“ očí ještě ve vodě – větší oči = více </a:t>
            </a:r>
            <a:r>
              <a:rPr lang="cs-CZ" sz="2600" dirty="0" err="1"/>
              <a:t>info</a:t>
            </a:r>
            <a:r>
              <a:rPr lang="cs-CZ" sz="2600" dirty="0"/>
              <a:t> (ale jen ve vzduchu, ve vodě ne), dopředu připravené i nervové okruhy pro chůzi</a:t>
            </a:r>
          </a:p>
          <a:p>
            <a:pPr algn="just"/>
            <a:r>
              <a:rPr lang="cs-CZ" sz="2600" b="1" dirty="0" err="1"/>
              <a:t>Pozn</a:t>
            </a:r>
            <a:r>
              <a:rPr lang="cs-CZ" sz="2600" dirty="0"/>
              <a:t>: Společný předek mnohobuněčných v moři (sůl)</a:t>
            </a:r>
          </a:p>
          <a:p>
            <a:pPr algn="just"/>
            <a:endParaRPr lang="cs-CZ" sz="2600" dirty="0"/>
          </a:p>
          <a:p>
            <a:pPr algn="just"/>
            <a:endParaRPr lang="cs-CZ" sz="2600" dirty="0"/>
          </a:p>
          <a:p>
            <a:pPr algn="just"/>
            <a:endParaRPr lang="cs-CZ" sz="2600" dirty="0"/>
          </a:p>
        </p:txBody>
      </p:sp>
      <p:pic>
        <p:nvPicPr>
          <p:cNvPr id="4" name="Obrázek 3">
            <a:extLst>
              <a:ext uri="{FF2B5EF4-FFF2-40B4-BE49-F238E27FC236}">
                <a16:creationId xmlns:a16="http://schemas.microsoft.com/office/drawing/2014/main" id="{5415125E-C53F-457A-9097-18BC7D93BA4C}"/>
              </a:ext>
            </a:extLst>
          </p:cNvPr>
          <p:cNvPicPr>
            <a:picLocks noChangeAspect="1"/>
          </p:cNvPicPr>
          <p:nvPr/>
        </p:nvPicPr>
        <p:blipFill>
          <a:blip r:embed="rId3"/>
          <a:stretch>
            <a:fillRect/>
          </a:stretch>
        </p:blipFill>
        <p:spPr>
          <a:xfrm>
            <a:off x="5983554" y="1146264"/>
            <a:ext cx="6189582" cy="2282736"/>
          </a:xfrm>
          <a:prstGeom prst="rect">
            <a:avLst/>
          </a:prstGeom>
        </p:spPr>
      </p:pic>
      <p:pic>
        <p:nvPicPr>
          <p:cNvPr id="5" name="Obrázek 4">
            <a:extLst>
              <a:ext uri="{FF2B5EF4-FFF2-40B4-BE49-F238E27FC236}">
                <a16:creationId xmlns:a16="http://schemas.microsoft.com/office/drawing/2014/main" id="{91E0CE59-21F8-4971-8217-675C13933E1C}"/>
              </a:ext>
            </a:extLst>
          </p:cNvPr>
          <p:cNvPicPr>
            <a:picLocks noChangeAspect="1"/>
          </p:cNvPicPr>
          <p:nvPr/>
        </p:nvPicPr>
        <p:blipFill>
          <a:blip r:embed="rId4"/>
          <a:stretch>
            <a:fillRect/>
          </a:stretch>
        </p:blipFill>
        <p:spPr>
          <a:xfrm>
            <a:off x="5983554" y="3861776"/>
            <a:ext cx="5773563" cy="2145485"/>
          </a:xfrm>
          <a:prstGeom prst="rect">
            <a:avLst/>
          </a:prstGeom>
        </p:spPr>
      </p:pic>
    </p:spTree>
    <p:extLst>
      <p:ext uri="{BB962C8B-B14F-4D97-AF65-F5344CB8AC3E}">
        <p14:creationId xmlns:p14="http://schemas.microsoft.com/office/powerpoint/2010/main" val="426375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členovci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58815" y="927130"/>
            <a:ext cx="11169570" cy="4967061"/>
          </a:xfrm>
        </p:spPr>
        <p:txBody>
          <a:bodyPr>
            <a:normAutofit/>
          </a:bodyPr>
          <a:lstStyle/>
          <a:p>
            <a:pPr algn="just"/>
            <a:r>
              <a:rPr lang="cs-CZ" sz="2600" dirty="0"/>
              <a:t>490 mil: stopy na pobřeží – </a:t>
            </a:r>
            <a:r>
              <a:rPr lang="cs-CZ" sz="2600" dirty="0" err="1"/>
              <a:t>euthycarcinoidi</a:t>
            </a:r>
            <a:r>
              <a:rPr lang="cs-CZ" sz="2600" dirty="0"/>
              <a:t> (příbuzní </a:t>
            </a:r>
            <a:r>
              <a:rPr lang="cs-CZ" sz="2600" dirty="0" err="1"/>
              <a:t>stonožkovcům</a:t>
            </a:r>
            <a:r>
              <a:rPr lang="cs-CZ" sz="2600" dirty="0"/>
              <a:t>)</a:t>
            </a:r>
          </a:p>
          <a:p>
            <a:pPr algn="just"/>
            <a:r>
              <a:rPr lang="cs-CZ" sz="2600" dirty="0"/>
              <a:t>450 mil: stopy mnohonožek (rostliny potrava?)</a:t>
            </a:r>
          </a:p>
          <a:p>
            <a:pPr algn="just"/>
            <a:r>
              <a:rPr lang="cs-CZ" sz="2600" dirty="0"/>
              <a:t>430 mil: nejstarší fosilie – </a:t>
            </a:r>
            <a:r>
              <a:rPr lang="cs-CZ" sz="2600" i="1" dirty="0" err="1"/>
              <a:t>Pneumodesmus</a:t>
            </a:r>
            <a:r>
              <a:rPr lang="cs-CZ" sz="2600" i="1" dirty="0"/>
              <a:t>, </a:t>
            </a:r>
            <a:r>
              <a:rPr lang="cs-CZ" sz="2600" dirty="0"/>
              <a:t>mnohonožka (tracheální systém)</a:t>
            </a:r>
          </a:p>
          <a:p>
            <a:pPr algn="just"/>
            <a:endParaRPr lang="cs-CZ" sz="2600" dirty="0"/>
          </a:p>
          <a:p>
            <a:pPr algn="just"/>
            <a:endParaRPr lang="cs-CZ" sz="2600" dirty="0"/>
          </a:p>
        </p:txBody>
      </p:sp>
      <p:pic>
        <p:nvPicPr>
          <p:cNvPr id="4" name="Obrázek 3">
            <a:extLst>
              <a:ext uri="{FF2B5EF4-FFF2-40B4-BE49-F238E27FC236}">
                <a16:creationId xmlns:a16="http://schemas.microsoft.com/office/drawing/2014/main" id="{3A0E8400-0367-4AD7-9CE2-DB746E1E6063}"/>
              </a:ext>
            </a:extLst>
          </p:cNvPr>
          <p:cNvPicPr>
            <a:picLocks noChangeAspect="1"/>
          </p:cNvPicPr>
          <p:nvPr/>
        </p:nvPicPr>
        <p:blipFill>
          <a:blip r:embed="rId3"/>
          <a:stretch>
            <a:fillRect/>
          </a:stretch>
        </p:blipFill>
        <p:spPr>
          <a:xfrm>
            <a:off x="358815" y="3249988"/>
            <a:ext cx="5463251" cy="3472902"/>
          </a:xfrm>
          <a:prstGeom prst="rect">
            <a:avLst/>
          </a:prstGeom>
        </p:spPr>
      </p:pic>
      <p:pic>
        <p:nvPicPr>
          <p:cNvPr id="14340" name="Picture 4" descr="Pneumodesmus newmani n. gen. and sp., holotype NMS G. 2001.109.1, Mid... |  Download Scientific Diagram">
            <a:extLst>
              <a:ext uri="{FF2B5EF4-FFF2-40B4-BE49-F238E27FC236}">
                <a16:creationId xmlns:a16="http://schemas.microsoft.com/office/drawing/2014/main" id="{82625F12-4CF9-48CC-A7F1-B07557E63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686154" y="732950"/>
            <a:ext cx="2413722" cy="55940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neumodesmus | Prehistoric Wiki | Fandom">
            <a:extLst>
              <a:ext uri="{FF2B5EF4-FFF2-40B4-BE49-F238E27FC236}">
                <a16:creationId xmlns:a16="http://schemas.microsoft.com/office/drawing/2014/main" id="{5F5B769D-1EEF-49A8-8893-D0AE06DEDA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813" b="6923"/>
          <a:stretch/>
        </p:blipFill>
        <p:spPr bwMode="auto">
          <a:xfrm>
            <a:off x="6096000" y="4428606"/>
            <a:ext cx="5594031" cy="227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členovci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28263" y="1343819"/>
            <a:ext cx="11134846" cy="4967061"/>
          </a:xfrm>
        </p:spPr>
        <p:txBody>
          <a:bodyPr>
            <a:normAutofit/>
          </a:bodyPr>
          <a:lstStyle/>
          <a:p>
            <a:pPr algn="just"/>
            <a:r>
              <a:rPr lang="cs-CZ" sz="2600" dirty="0"/>
              <a:t>415 mil: stopy konzumace členovců na rostlinách</a:t>
            </a:r>
          </a:p>
          <a:p>
            <a:pPr algn="just"/>
            <a:r>
              <a:rPr lang="cs-CZ" sz="2600" dirty="0"/>
              <a:t>430 mil: Vyšší rostliny (</a:t>
            </a:r>
            <a:r>
              <a:rPr lang="cs-CZ" sz="2600" i="1" dirty="0" err="1"/>
              <a:t>Cooksonia</a:t>
            </a:r>
            <a:r>
              <a:rPr lang="cs-CZ" sz="2600" dirty="0"/>
              <a:t>), kdo dříve – rostliny?</a:t>
            </a:r>
          </a:p>
          <a:p>
            <a:pPr algn="just"/>
            <a:r>
              <a:rPr lang="cs-CZ" sz="2600" dirty="0"/>
              <a:t>První houba </a:t>
            </a:r>
            <a:r>
              <a:rPr lang="cs-CZ" sz="2600" i="1" dirty="0" err="1"/>
              <a:t>Ourasphaira</a:t>
            </a:r>
            <a:r>
              <a:rPr lang="cs-CZ" sz="2600" i="1" dirty="0"/>
              <a:t> </a:t>
            </a:r>
            <a:r>
              <a:rPr lang="cs-CZ" sz="2600" i="1" dirty="0" err="1"/>
              <a:t>giraldae</a:t>
            </a:r>
            <a:r>
              <a:rPr lang="cs-CZ" sz="2600" i="1" dirty="0"/>
              <a:t> </a:t>
            </a:r>
            <a:r>
              <a:rPr lang="cs-CZ" sz="2600" dirty="0"/>
              <a:t>1 mld. </a:t>
            </a:r>
          </a:p>
        </p:txBody>
      </p:sp>
      <p:pic>
        <p:nvPicPr>
          <p:cNvPr id="15362" name="Picture 2" descr="V Národním muzeu se ukrývala nejstarší rostlinná fosilie na světě. Nalezli  ji náhodou během stěhování | iROZHLAS - spolehlivé zprávy">
            <a:extLst>
              <a:ext uri="{FF2B5EF4-FFF2-40B4-BE49-F238E27FC236}">
                <a16:creationId xmlns:a16="http://schemas.microsoft.com/office/drawing/2014/main" id="{A9E9EABE-7BD6-432F-9A47-F92C39215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63" y="2804568"/>
            <a:ext cx="5667737" cy="377612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64480051-A9E4-4FC1-B469-1B828CBEAAD4}"/>
              </a:ext>
            </a:extLst>
          </p:cNvPr>
          <p:cNvPicPr>
            <a:picLocks noChangeAspect="1"/>
          </p:cNvPicPr>
          <p:nvPr/>
        </p:nvPicPr>
        <p:blipFill rotWithShape="1">
          <a:blip r:embed="rId4"/>
          <a:srcRect b="37734"/>
          <a:stretch/>
        </p:blipFill>
        <p:spPr>
          <a:xfrm>
            <a:off x="6404764" y="2187080"/>
            <a:ext cx="5250941" cy="2505552"/>
          </a:xfrm>
          <a:prstGeom prst="rect">
            <a:avLst/>
          </a:prstGeom>
        </p:spPr>
      </p:pic>
      <p:pic>
        <p:nvPicPr>
          <p:cNvPr id="5" name="Obrázek 4">
            <a:extLst>
              <a:ext uri="{FF2B5EF4-FFF2-40B4-BE49-F238E27FC236}">
                <a16:creationId xmlns:a16="http://schemas.microsoft.com/office/drawing/2014/main" id="{6069DB84-5EA2-4318-9947-E830CF31E41A}"/>
              </a:ext>
            </a:extLst>
          </p:cNvPr>
          <p:cNvPicPr>
            <a:picLocks noChangeAspect="1"/>
          </p:cNvPicPr>
          <p:nvPr/>
        </p:nvPicPr>
        <p:blipFill>
          <a:blip r:embed="rId5"/>
          <a:stretch>
            <a:fillRect/>
          </a:stretch>
        </p:blipFill>
        <p:spPr>
          <a:xfrm>
            <a:off x="6404764" y="4920468"/>
            <a:ext cx="5370865" cy="1491907"/>
          </a:xfrm>
          <a:prstGeom prst="rect">
            <a:avLst/>
          </a:prstGeom>
        </p:spPr>
      </p:pic>
    </p:spTree>
    <p:extLst>
      <p:ext uri="{BB962C8B-B14F-4D97-AF65-F5344CB8AC3E}">
        <p14:creationId xmlns:p14="http://schemas.microsoft.com/office/powerpoint/2010/main" val="393412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Přechod života na souš – čtvernožci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19919" y="1343819"/>
            <a:ext cx="11482086" cy="4967061"/>
          </a:xfrm>
        </p:spPr>
        <p:txBody>
          <a:bodyPr>
            <a:normAutofit/>
          </a:bodyPr>
          <a:lstStyle/>
          <a:p>
            <a:pPr algn="just"/>
            <a:r>
              <a:rPr lang="cs-CZ" sz="2600" dirty="0"/>
              <a:t>Devon (420–360 mil): proliferace rostlin na souši – listy do řek a potoků → růst vodní vegetace → přitahuje býložravé bezobratlé → malé ryby → prostředí lákavé ale nevhodné pro mořské živočichy, zejména protože vody </a:t>
            </a:r>
            <a:r>
              <a:rPr lang="cs-CZ" sz="2600" dirty="0" err="1"/>
              <a:t>anoxní</a:t>
            </a:r>
            <a:r>
              <a:rPr lang="cs-CZ" sz="2600" dirty="0"/>
              <a:t> (teplejší voda než oceán + rozklad) → potřeba vyvinout nový typ dýchání</a:t>
            </a:r>
          </a:p>
          <a:p>
            <a:pPr algn="just"/>
            <a:r>
              <a:rPr lang="cs-CZ" sz="2600" dirty="0"/>
              <a:t>Vodní býložravci → vodní masožravci → pozemští masožravci (vývoj mozku)</a:t>
            </a:r>
          </a:p>
          <a:p>
            <a:pPr algn="just"/>
            <a:endParaRPr lang="cs-CZ" sz="2600" dirty="0"/>
          </a:p>
          <a:p>
            <a:pPr algn="just"/>
            <a:endParaRPr lang="cs-CZ" sz="2600" dirty="0"/>
          </a:p>
        </p:txBody>
      </p:sp>
      <p:pic>
        <p:nvPicPr>
          <p:cNvPr id="19458" name="Picture 2" descr="Devon :: Prvohory">
            <a:extLst>
              <a:ext uri="{FF2B5EF4-FFF2-40B4-BE49-F238E27FC236}">
                <a16:creationId xmlns:a16="http://schemas.microsoft.com/office/drawing/2014/main" id="{B6E9DDE6-C109-4A2C-AA33-679090F72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721" y="3428999"/>
            <a:ext cx="4766634" cy="332704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Pravěké monstrum: Predátor Dunkleosteus lovil žraloky | Ábíčko.cz">
            <a:extLst>
              <a:ext uri="{FF2B5EF4-FFF2-40B4-BE49-F238E27FC236}">
                <a16:creationId xmlns:a16="http://schemas.microsoft.com/office/drawing/2014/main" id="{5453DDF4-948B-406E-B1B3-8550087A9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314" y="3405928"/>
            <a:ext cx="5004749" cy="335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5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Přechod života na souš – čtvernožci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6006" y="1042876"/>
            <a:ext cx="4836304" cy="5624141"/>
          </a:xfrm>
        </p:spPr>
        <p:txBody>
          <a:bodyPr>
            <a:noAutofit/>
          </a:bodyPr>
          <a:lstStyle/>
          <a:p>
            <a:pPr algn="just"/>
            <a:r>
              <a:rPr lang="cs-CZ" sz="2600" dirty="0"/>
              <a:t>Dřívější představa: ryby jako lezec obojživelný</a:t>
            </a:r>
          </a:p>
          <a:p>
            <a:pPr algn="just"/>
            <a:r>
              <a:rPr lang="cs-CZ" sz="2600" dirty="0"/>
              <a:t>Skuteční předci: </a:t>
            </a:r>
            <a:r>
              <a:rPr lang="cs-CZ" sz="2600" dirty="0" err="1"/>
              <a:t>nozdraté</a:t>
            </a:r>
            <a:r>
              <a:rPr lang="cs-CZ" sz="2600" dirty="0"/>
              <a:t> ryby (</a:t>
            </a:r>
            <a:r>
              <a:rPr lang="cs-CZ" sz="2600" i="1" dirty="0" err="1"/>
              <a:t>Latimeria</a:t>
            </a:r>
            <a:r>
              <a:rPr lang="cs-CZ" sz="2600" dirty="0"/>
              <a:t>)</a:t>
            </a:r>
          </a:p>
          <a:p>
            <a:pPr algn="just"/>
            <a:r>
              <a:rPr lang="cs-CZ" sz="2600" dirty="0"/>
              <a:t>385 mil: stále vodní </a:t>
            </a:r>
            <a:r>
              <a:rPr lang="cs-CZ" sz="2600" i="1" dirty="0" err="1"/>
              <a:t>Eusthenopteron</a:t>
            </a:r>
            <a:endParaRPr lang="cs-CZ" sz="2600" i="1" dirty="0"/>
          </a:p>
          <a:p>
            <a:pPr algn="just"/>
            <a:r>
              <a:rPr lang="cs-CZ" sz="2600" dirty="0"/>
              <a:t>375 mil: přechodný </a:t>
            </a:r>
            <a:r>
              <a:rPr lang="cs-CZ" sz="2600" i="1" dirty="0" err="1"/>
              <a:t>Tiktaalik</a:t>
            </a:r>
            <a:r>
              <a:rPr lang="cs-CZ" sz="2600" dirty="0"/>
              <a:t>:</a:t>
            </a:r>
            <a:r>
              <a:rPr lang="cs-CZ" sz="2600" i="1" dirty="0"/>
              <a:t> </a:t>
            </a:r>
            <a:r>
              <a:rPr lang="cs-CZ" sz="2600" dirty="0"/>
              <a:t>žábry (ale už i primitivní plíce), šupiny, ploutve ale  prsní ploutve mají zápěstní, loketní i ramenní klouby, zploštělá hlava na pohyblivém krku. </a:t>
            </a:r>
          </a:p>
        </p:txBody>
      </p:sp>
      <p:pic>
        <p:nvPicPr>
          <p:cNvPr id="7" name="Obrázek 6">
            <a:extLst>
              <a:ext uri="{FF2B5EF4-FFF2-40B4-BE49-F238E27FC236}">
                <a16:creationId xmlns:a16="http://schemas.microsoft.com/office/drawing/2014/main" id="{7D9689CA-B627-43E2-831B-FD0CFD11C3ED}"/>
              </a:ext>
            </a:extLst>
          </p:cNvPr>
          <p:cNvPicPr>
            <a:picLocks noChangeAspect="1"/>
          </p:cNvPicPr>
          <p:nvPr/>
        </p:nvPicPr>
        <p:blipFill>
          <a:blip r:embed="rId3"/>
          <a:stretch>
            <a:fillRect/>
          </a:stretch>
        </p:blipFill>
        <p:spPr>
          <a:xfrm>
            <a:off x="5355220" y="3680748"/>
            <a:ext cx="4746702" cy="2986269"/>
          </a:xfrm>
          <a:prstGeom prst="rect">
            <a:avLst/>
          </a:prstGeom>
        </p:spPr>
      </p:pic>
      <p:pic>
        <p:nvPicPr>
          <p:cNvPr id="17414" name="Picture 6" descr="Eusthenopteron chases Dipterus in an Upper Devonian lake. The high... |  Download Scientific Diagram">
            <a:extLst>
              <a:ext uri="{FF2B5EF4-FFF2-40B4-BE49-F238E27FC236}">
                <a16:creationId xmlns:a16="http://schemas.microsoft.com/office/drawing/2014/main" id="{49240891-1775-4D2E-BAC1-4E8BB384BB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287"/>
          <a:stretch/>
        </p:blipFill>
        <p:spPr bwMode="auto">
          <a:xfrm>
            <a:off x="5355220" y="968746"/>
            <a:ext cx="4745516" cy="261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0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Přechod života na souš – čtvernožci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48022" y="1195515"/>
            <a:ext cx="4286710" cy="4967061"/>
          </a:xfrm>
        </p:spPr>
        <p:txBody>
          <a:bodyPr>
            <a:noAutofit/>
          </a:bodyPr>
          <a:lstStyle/>
          <a:p>
            <a:pPr algn="just"/>
            <a:r>
              <a:rPr lang="cs-CZ" sz="2600" dirty="0"/>
              <a:t>365 mil: </a:t>
            </a:r>
            <a:r>
              <a:rPr lang="cs-CZ" sz="2600" i="1" dirty="0" err="1"/>
              <a:t>Acanthostega</a:t>
            </a:r>
            <a:r>
              <a:rPr lang="cs-CZ" sz="2600" dirty="0"/>
              <a:t>:</a:t>
            </a:r>
            <a:r>
              <a:rPr lang="cs-CZ" sz="2600" i="1" dirty="0"/>
              <a:t> </a:t>
            </a:r>
            <a:r>
              <a:rPr lang="cs-CZ" sz="2600" dirty="0"/>
              <a:t>vyvinuté končetiny, plíce ale stále částečně vodní prostředí</a:t>
            </a:r>
          </a:p>
          <a:p>
            <a:pPr algn="just"/>
            <a:r>
              <a:rPr lang="cs-CZ" sz="2600" dirty="0"/>
              <a:t>360 mil: </a:t>
            </a:r>
            <a:r>
              <a:rPr lang="cs-CZ" sz="2600" i="1" dirty="0" err="1"/>
              <a:t>Ichthyostega</a:t>
            </a:r>
            <a:r>
              <a:rPr lang="cs-CZ" sz="2600" dirty="0"/>
              <a:t> – předek obojživelníků, plazů, ptáků i savců</a:t>
            </a:r>
          </a:p>
          <a:p>
            <a:pPr algn="just"/>
            <a:r>
              <a:rPr lang="cs-CZ" sz="2600" dirty="0" err="1"/>
              <a:t>Romerova</a:t>
            </a:r>
            <a:r>
              <a:rPr lang="cs-CZ" sz="2600" dirty="0"/>
              <a:t> mezera (30 mil ?) – poté už plně vyvinuté suchozemské formy (někteří vajíčka do vody a vlhká kůže, jiní </a:t>
            </a:r>
            <a:r>
              <a:rPr lang="cs-CZ" sz="2600" dirty="0" err="1"/>
              <a:t>amnioti</a:t>
            </a:r>
            <a:r>
              <a:rPr lang="cs-CZ" sz="2600" dirty="0"/>
              <a:t>), vývoj čtyř párů nohou, náhrada žaber za plíce, zvětšení úst a očí</a:t>
            </a:r>
          </a:p>
          <a:p>
            <a:pPr algn="just"/>
            <a:endParaRPr lang="cs-CZ" sz="2600" dirty="0"/>
          </a:p>
          <a:p>
            <a:pPr marL="0" indent="0" algn="just">
              <a:buNone/>
            </a:pPr>
            <a:endParaRPr lang="cs-CZ" sz="2600" dirty="0"/>
          </a:p>
        </p:txBody>
      </p:sp>
      <p:pic>
        <p:nvPicPr>
          <p:cNvPr id="4" name="Obrázek 3">
            <a:extLst>
              <a:ext uri="{FF2B5EF4-FFF2-40B4-BE49-F238E27FC236}">
                <a16:creationId xmlns:a16="http://schemas.microsoft.com/office/drawing/2014/main" id="{37E8AF5C-C277-4E09-AA55-10DF2C6F8EAF}"/>
              </a:ext>
            </a:extLst>
          </p:cNvPr>
          <p:cNvPicPr>
            <a:picLocks noChangeAspect="1"/>
          </p:cNvPicPr>
          <p:nvPr/>
        </p:nvPicPr>
        <p:blipFill rotWithShape="1">
          <a:blip r:embed="rId3"/>
          <a:srcRect t="7490" b="22735"/>
          <a:stretch/>
        </p:blipFill>
        <p:spPr>
          <a:xfrm>
            <a:off x="7657270" y="4331791"/>
            <a:ext cx="4421875" cy="2312078"/>
          </a:xfrm>
          <a:prstGeom prst="rect">
            <a:avLst/>
          </a:prstGeom>
        </p:spPr>
      </p:pic>
      <p:pic>
        <p:nvPicPr>
          <p:cNvPr id="18434" name="Picture 2" descr="Acanthostega – Wikipedie">
            <a:extLst>
              <a:ext uri="{FF2B5EF4-FFF2-40B4-BE49-F238E27FC236}">
                <a16:creationId xmlns:a16="http://schemas.microsoft.com/office/drawing/2014/main" id="{45A37425-07C6-4647-B922-D2051B81E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406" y="1090357"/>
            <a:ext cx="5558557" cy="384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8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Přechod života na souš – čtvernožci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39838" y="1343819"/>
            <a:ext cx="11470511" cy="4967061"/>
          </a:xfrm>
        </p:spPr>
        <p:txBody>
          <a:bodyPr>
            <a:normAutofit/>
          </a:bodyPr>
          <a:lstStyle/>
          <a:p>
            <a:pPr algn="just"/>
            <a:r>
              <a:rPr lang="cs-CZ" sz="2600" b="1" dirty="0"/>
              <a:t>330–300 mil: </a:t>
            </a:r>
            <a:r>
              <a:rPr lang="cs-CZ" sz="2600" b="1" dirty="0" err="1"/>
              <a:t>Amniota</a:t>
            </a:r>
            <a:r>
              <a:rPr lang="cs-CZ" sz="2600" b="1" dirty="0"/>
              <a:t> (</a:t>
            </a:r>
            <a:r>
              <a:rPr lang="cs-CZ" sz="2600" b="1" dirty="0" err="1"/>
              <a:t>blanatí</a:t>
            </a:r>
            <a:r>
              <a:rPr lang="cs-CZ" sz="2600" b="1" dirty="0"/>
              <a:t> obratlovci)</a:t>
            </a:r>
            <a:r>
              <a:rPr lang="cs-CZ" sz="2600" dirty="0"/>
              <a:t>:</a:t>
            </a:r>
            <a:r>
              <a:rPr lang="cs-CZ" sz="2600" b="1" dirty="0"/>
              <a:t> </a:t>
            </a:r>
            <a:r>
              <a:rPr lang="cs-CZ" sz="2600" dirty="0"/>
              <a:t>Vajíčka přežijí v suchém prostředí (</a:t>
            </a:r>
            <a:r>
              <a:rPr lang="cs-CZ" sz="2600" dirty="0" err="1"/>
              <a:t>sauropsidi</a:t>
            </a:r>
            <a:r>
              <a:rPr lang="cs-CZ" sz="2600" dirty="0"/>
              <a:t> a </a:t>
            </a:r>
            <a:r>
              <a:rPr lang="cs-CZ" sz="2600" dirty="0" err="1"/>
              <a:t>synapsidi</a:t>
            </a:r>
            <a:r>
              <a:rPr lang="cs-CZ" sz="2600" dirty="0"/>
              <a:t>) </a:t>
            </a:r>
          </a:p>
          <a:p>
            <a:pPr algn="just"/>
            <a:r>
              <a:rPr lang="cs-CZ" sz="2600" b="1" dirty="0"/>
              <a:t>300–250 mil (Perm)</a:t>
            </a:r>
            <a:r>
              <a:rPr lang="cs-CZ" sz="2600" dirty="0"/>
              <a:t>: </a:t>
            </a:r>
            <a:r>
              <a:rPr lang="cs-CZ" sz="2600" dirty="0" err="1"/>
              <a:t>Synapsidi</a:t>
            </a:r>
            <a:r>
              <a:rPr lang="cs-CZ" sz="2600" dirty="0"/>
              <a:t> (</a:t>
            </a:r>
            <a:r>
              <a:rPr lang="cs-CZ" sz="2600" dirty="0" err="1"/>
              <a:t>pelykosauři</a:t>
            </a:r>
            <a:r>
              <a:rPr lang="cs-CZ" sz="2600" dirty="0"/>
              <a:t> a </a:t>
            </a:r>
            <a:r>
              <a:rPr lang="cs-CZ" sz="2600" dirty="0" err="1"/>
              <a:t>terapsidi</a:t>
            </a:r>
            <a:r>
              <a:rPr lang="cs-CZ" sz="2600" dirty="0"/>
              <a:t>) – dominují, </a:t>
            </a:r>
            <a:r>
              <a:rPr lang="cs-CZ" sz="2600" dirty="0" err="1"/>
              <a:t>sauropsidi</a:t>
            </a:r>
            <a:r>
              <a:rPr lang="cs-CZ" sz="2600" dirty="0"/>
              <a:t> (jen suché a horké prostředí)</a:t>
            </a:r>
          </a:p>
          <a:p>
            <a:pPr algn="just"/>
            <a:endParaRPr lang="cs-CZ" sz="2600" dirty="0"/>
          </a:p>
          <a:p>
            <a:pPr algn="just"/>
            <a:endParaRPr lang="cs-CZ" sz="2600" dirty="0"/>
          </a:p>
        </p:txBody>
      </p:sp>
      <p:pic>
        <p:nvPicPr>
          <p:cNvPr id="20482" name="Picture 2" descr="Pelycosauria – Wikipedie">
            <a:extLst>
              <a:ext uri="{FF2B5EF4-FFF2-40B4-BE49-F238E27FC236}">
                <a16:creationId xmlns:a16="http://schemas.microsoft.com/office/drawing/2014/main" id="{77195D2E-BDED-493F-A43B-189D31D35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9" y="3155169"/>
            <a:ext cx="2852559" cy="315571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Therapsidi – Wikipedie">
            <a:extLst>
              <a:ext uri="{FF2B5EF4-FFF2-40B4-BE49-F238E27FC236}">
                <a16:creationId xmlns:a16="http://schemas.microsoft.com/office/drawing/2014/main" id="{FD3E0056-D350-4188-A8FC-2308EE08E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39" y="3472404"/>
            <a:ext cx="4764017" cy="260945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hat was the evolutionary need for a mammal? - Quora">
            <a:extLst>
              <a:ext uri="{FF2B5EF4-FFF2-40B4-BE49-F238E27FC236}">
                <a16:creationId xmlns:a16="http://schemas.microsoft.com/office/drawing/2014/main" id="{AE717A49-3C50-4246-BDE7-996698099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226" y="3469808"/>
            <a:ext cx="4354931" cy="245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1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Přechod života na souš – čtvernožci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879676" y="1241154"/>
            <a:ext cx="10752881" cy="4967061"/>
          </a:xfrm>
        </p:spPr>
        <p:txBody>
          <a:bodyPr>
            <a:normAutofit/>
          </a:bodyPr>
          <a:lstStyle/>
          <a:p>
            <a:pPr algn="just"/>
            <a:r>
              <a:rPr lang="cs-CZ" sz="2600" b="1" dirty="0"/>
              <a:t>Vymírání Perm/Trias</a:t>
            </a:r>
            <a:r>
              <a:rPr lang="cs-CZ" sz="2600" dirty="0"/>
              <a:t>: po 30 mil let obnovy dominují </a:t>
            </a:r>
            <a:r>
              <a:rPr lang="cs-CZ" sz="2600" dirty="0" err="1"/>
              <a:t>sauropsidi</a:t>
            </a:r>
            <a:r>
              <a:rPr lang="cs-CZ" sz="2600" dirty="0"/>
              <a:t> (hl. </a:t>
            </a:r>
            <a:r>
              <a:rPr lang="cs-CZ" sz="2600" dirty="0" err="1"/>
              <a:t>archosauři</a:t>
            </a:r>
            <a:r>
              <a:rPr lang="cs-CZ" sz="2600" dirty="0"/>
              <a:t> – z nich v pozdním Triasu dinosauři, dominantní v Juře a Křídě: </a:t>
            </a:r>
            <a:r>
              <a:rPr lang="cs-CZ" sz="2600" b="1" dirty="0"/>
              <a:t>200–66 mil.</a:t>
            </a:r>
            <a:r>
              <a:rPr lang="cs-CZ" sz="2600" dirty="0"/>
              <a:t>)</a:t>
            </a:r>
          </a:p>
          <a:p>
            <a:pPr algn="just"/>
            <a:r>
              <a:rPr lang="cs-CZ" sz="2600" b="1" dirty="0"/>
              <a:t>150 mil </a:t>
            </a:r>
            <a:r>
              <a:rPr lang="cs-CZ" sz="2600" dirty="0"/>
              <a:t>(konec Jury): ptáci </a:t>
            </a:r>
          </a:p>
          <a:p>
            <a:pPr algn="just"/>
            <a:r>
              <a:rPr lang="cs-CZ" sz="2600" b="1" dirty="0" err="1"/>
              <a:t>Terapsidi</a:t>
            </a:r>
            <a:r>
              <a:rPr lang="cs-CZ" sz="2600" dirty="0"/>
              <a:t>: malí noční hmyzožravci → evoluce teplokrevnosti a srsti → savci (rozvoj diverzity po K/T rozhraní)</a:t>
            </a:r>
          </a:p>
          <a:p>
            <a:pPr algn="just"/>
            <a:endParaRPr lang="cs-CZ" sz="2600" dirty="0"/>
          </a:p>
        </p:txBody>
      </p:sp>
      <p:pic>
        <p:nvPicPr>
          <p:cNvPr id="4" name="Obrázek 3">
            <a:extLst>
              <a:ext uri="{FF2B5EF4-FFF2-40B4-BE49-F238E27FC236}">
                <a16:creationId xmlns:a16="http://schemas.microsoft.com/office/drawing/2014/main" id="{31755C89-FDF4-4AB1-A627-5E27C5934D71}"/>
              </a:ext>
            </a:extLst>
          </p:cNvPr>
          <p:cNvPicPr>
            <a:picLocks noChangeAspect="1"/>
          </p:cNvPicPr>
          <p:nvPr/>
        </p:nvPicPr>
        <p:blipFill>
          <a:blip r:embed="rId3"/>
          <a:stretch>
            <a:fillRect/>
          </a:stretch>
        </p:blipFill>
        <p:spPr>
          <a:xfrm>
            <a:off x="212199" y="3668198"/>
            <a:ext cx="3250817" cy="3090062"/>
          </a:xfrm>
          <a:prstGeom prst="rect">
            <a:avLst/>
          </a:prstGeom>
        </p:spPr>
      </p:pic>
      <p:pic>
        <p:nvPicPr>
          <p:cNvPr id="5" name="Obrázek 4">
            <a:extLst>
              <a:ext uri="{FF2B5EF4-FFF2-40B4-BE49-F238E27FC236}">
                <a16:creationId xmlns:a16="http://schemas.microsoft.com/office/drawing/2014/main" id="{D9170020-09D5-4FD7-8AB0-9958107B250B}"/>
              </a:ext>
            </a:extLst>
          </p:cNvPr>
          <p:cNvPicPr>
            <a:picLocks noChangeAspect="1"/>
          </p:cNvPicPr>
          <p:nvPr/>
        </p:nvPicPr>
        <p:blipFill>
          <a:blip r:embed="rId4"/>
          <a:stretch>
            <a:fillRect/>
          </a:stretch>
        </p:blipFill>
        <p:spPr>
          <a:xfrm>
            <a:off x="6554004" y="3724684"/>
            <a:ext cx="5250145" cy="2953207"/>
          </a:xfrm>
          <a:prstGeom prst="rect">
            <a:avLst/>
          </a:prstGeom>
        </p:spPr>
      </p:pic>
      <p:pic>
        <p:nvPicPr>
          <p:cNvPr id="7172" name="Picture 4" descr="Adopt a Turkey - Farm Sanctuary">
            <a:extLst>
              <a:ext uri="{FF2B5EF4-FFF2-40B4-BE49-F238E27FC236}">
                <a16:creationId xmlns:a16="http://schemas.microsoft.com/office/drawing/2014/main" id="{E65E522E-934F-465F-B974-4A8C37B9EA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194" r="17885"/>
          <a:stretch/>
        </p:blipFill>
        <p:spPr bwMode="auto">
          <a:xfrm>
            <a:off x="3820645" y="3724683"/>
            <a:ext cx="2033601" cy="295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8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28263" y="1343819"/>
            <a:ext cx="11273742" cy="4967061"/>
          </a:xfrm>
        </p:spPr>
        <p:txBody>
          <a:bodyPr>
            <a:normAutofit/>
          </a:bodyPr>
          <a:lstStyle/>
          <a:p>
            <a:pPr algn="just"/>
            <a:r>
              <a:rPr lang="cs-CZ" sz="2600" dirty="0"/>
              <a:t>Přechod k </a:t>
            </a:r>
            <a:r>
              <a:rPr lang="cs-CZ" sz="2600" dirty="0" err="1"/>
              <a:t>mnohobuněčnosti</a:t>
            </a:r>
            <a:r>
              <a:rPr lang="cs-CZ" sz="2600" dirty="0"/>
              <a:t> technicky velmi náročný, přesto:</a:t>
            </a:r>
          </a:p>
          <a:p>
            <a:pPr algn="just"/>
            <a:r>
              <a:rPr lang="cs-CZ" sz="2600" b="1" dirty="0" err="1"/>
              <a:t>Prokaryota</a:t>
            </a:r>
            <a:r>
              <a:rPr lang="cs-CZ" sz="2600" dirty="0"/>
              <a:t>: Jednobuněčné ale i kolonie s tendencí k </a:t>
            </a:r>
            <a:r>
              <a:rPr lang="cs-CZ" sz="2600" dirty="0" err="1"/>
              <a:t>mnohobuněčnosti</a:t>
            </a:r>
            <a:r>
              <a:rPr lang="cs-CZ" sz="2600" dirty="0"/>
              <a:t>, </a:t>
            </a:r>
            <a:r>
              <a:rPr lang="cs-CZ" sz="2600" dirty="0" err="1"/>
              <a:t>heterocyty</a:t>
            </a:r>
            <a:r>
              <a:rPr lang="cs-CZ" sz="2600" dirty="0"/>
              <a:t> sinic</a:t>
            </a:r>
          </a:p>
          <a:p>
            <a:pPr algn="just"/>
            <a:r>
              <a:rPr lang="cs-CZ" sz="2600" b="1" dirty="0" err="1"/>
              <a:t>Eukaryota</a:t>
            </a:r>
            <a:r>
              <a:rPr lang="cs-CZ" sz="2600" dirty="0"/>
              <a:t>: Vznik </a:t>
            </a:r>
            <a:r>
              <a:rPr lang="cs-CZ" sz="2600" dirty="0" err="1"/>
              <a:t>mnohoB</a:t>
            </a:r>
            <a:r>
              <a:rPr lang="cs-CZ" sz="2600" dirty="0"/>
              <a:t>. nezávisle vícekrát </a:t>
            </a:r>
          </a:p>
          <a:p>
            <a:pPr algn="just"/>
            <a:r>
              <a:rPr lang="cs-CZ" sz="2600" dirty="0"/>
              <a:t>Proč </a:t>
            </a:r>
            <a:r>
              <a:rPr lang="cs-CZ" sz="2600" dirty="0" err="1"/>
              <a:t>Eukaryota</a:t>
            </a:r>
            <a:r>
              <a:rPr lang="cs-CZ" sz="2600" dirty="0"/>
              <a:t> více? Obsazují jiné niky</a:t>
            </a:r>
          </a:p>
          <a:p>
            <a:pPr algn="just"/>
            <a:endParaRPr lang="cs-CZ" sz="2600" dirty="0"/>
          </a:p>
        </p:txBody>
      </p:sp>
      <p:pic>
        <p:nvPicPr>
          <p:cNvPr id="6146" name="Picture 2" descr="Řasy v životním prostředí našich ryb">
            <a:extLst>
              <a:ext uri="{FF2B5EF4-FFF2-40B4-BE49-F238E27FC236}">
                <a16:creationId xmlns:a16="http://schemas.microsoft.com/office/drawing/2014/main" id="{8B380C0E-251E-405E-9D44-65F4E64F4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733" y="3668312"/>
            <a:ext cx="4022186" cy="30282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voluce mnohobuněčnosti: co je k tomu potřeba? | kreacionismus.cz">
            <a:extLst>
              <a:ext uri="{FF2B5EF4-FFF2-40B4-BE49-F238E27FC236}">
                <a16:creationId xmlns:a16="http://schemas.microsoft.com/office/drawing/2014/main" id="{9B617AD2-9670-4BC8-8226-1222655CE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17" y="3679887"/>
            <a:ext cx="4630456" cy="30282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ltra-thin section of a magnetotactic multicellular organism observed by transmission electron microscopy showing invaginations (arrows) indicative of cell division in four of the seven cells seen in longitudinal view. The invaginations arise in the part of the membrane that has direct contact with the environment. The magnetosomes are observed in both sides of the invaginations, showing that both daughter-cells receive the magnetosomes from the mother-cell. Bar = 1.0 μm.">
            <a:extLst>
              <a:ext uri="{FF2B5EF4-FFF2-40B4-BE49-F238E27FC236}">
                <a16:creationId xmlns:a16="http://schemas.microsoft.com/office/drawing/2014/main" id="{8701CA64-C5FB-48FE-89C0-47BE19315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979" y="4252769"/>
            <a:ext cx="2862804" cy="245540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00ACD03B-191C-41C9-A546-426046F625B8}"/>
              </a:ext>
            </a:extLst>
          </p:cNvPr>
          <p:cNvPicPr>
            <a:picLocks noChangeAspect="1"/>
          </p:cNvPicPr>
          <p:nvPr/>
        </p:nvPicPr>
        <p:blipFill rotWithShape="1">
          <a:blip r:embed="rId6"/>
          <a:srcRect t="5237"/>
          <a:stretch/>
        </p:blipFill>
        <p:spPr>
          <a:xfrm>
            <a:off x="6851925" y="2233915"/>
            <a:ext cx="5073858" cy="1431351"/>
          </a:xfrm>
          <a:prstGeom prst="rect">
            <a:avLst/>
          </a:prstGeom>
        </p:spPr>
      </p:pic>
    </p:spTree>
    <p:extLst>
      <p:ext uri="{BB962C8B-B14F-4D97-AF65-F5344CB8AC3E}">
        <p14:creationId xmlns:p14="http://schemas.microsoft.com/office/powerpoint/2010/main" val="300255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rostliny</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39838" y="1200210"/>
            <a:ext cx="11169570" cy="4967061"/>
          </a:xfrm>
        </p:spPr>
        <p:txBody>
          <a:bodyPr>
            <a:noAutofit/>
          </a:bodyPr>
          <a:lstStyle/>
          <a:p>
            <a:pPr algn="just"/>
            <a:r>
              <a:rPr lang="cs-CZ" sz="2600" dirty="0"/>
              <a:t>Zabránění </a:t>
            </a:r>
            <a:r>
              <a:rPr lang="cs-CZ" sz="2600" b="1" dirty="0"/>
              <a:t>vyschnutí</a:t>
            </a:r>
            <a:r>
              <a:rPr lang="cs-CZ" sz="2600" dirty="0"/>
              <a:t>: Rostliny ve vodě nepotřebují transportní systémy, živiny a voda všude kolem, kutikula</a:t>
            </a:r>
          </a:p>
          <a:p>
            <a:pPr algn="just"/>
            <a:r>
              <a:rPr lang="cs-CZ" sz="2600" b="1" dirty="0"/>
              <a:t>Rozmnožování</a:t>
            </a:r>
            <a:r>
              <a:rPr lang="cs-CZ" sz="2600" dirty="0"/>
              <a:t> nezávislé na vodě jako nosiči gamet: gamety se mohou ve vodě samy šířit, na souši vznik pylu a semen</a:t>
            </a:r>
          </a:p>
          <a:p>
            <a:pPr algn="just"/>
            <a:r>
              <a:rPr lang="cs-CZ" sz="2600" dirty="0"/>
              <a:t>Speciální struktury k vydržení </a:t>
            </a:r>
            <a:r>
              <a:rPr lang="cs-CZ" sz="2600" b="1" dirty="0"/>
              <a:t>gravitace</a:t>
            </a:r>
            <a:r>
              <a:rPr lang="cs-CZ" sz="2600" dirty="0"/>
              <a:t>: vnitřní komplexita a specializace – fotosyntéza nahoře, kořeny pro nasávání vody a minerálů dole, transportní a podpůrný stonek</a:t>
            </a:r>
          </a:p>
          <a:p>
            <a:pPr algn="just"/>
            <a:r>
              <a:rPr lang="cs-CZ" sz="2600" dirty="0"/>
              <a:t>Dýchání </a:t>
            </a:r>
            <a:r>
              <a:rPr lang="cs-CZ" sz="2600" b="1" dirty="0"/>
              <a:t>vzduchu</a:t>
            </a:r>
            <a:r>
              <a:rPr lang="cs-CZ" sz="2600" dirty="0"/>
              <a:t>: viz následující důsledky…</a:t>
            </a:r>
          </a:p>
          <a:p>
            <a:pPr algn="just"/>
            <a:endParaRPr lang="cs-CZ" sz="2600" dirty="0"/>
          </a:p>
          <a:p>
            <a:pPr algn="just"/>
            <a:r>
              <a:rPr lang="cs-CZ" sz="2600" b="1" dirty="0"/>
              <a:t>Přínosy</a:t>
            </a:r>
            <a:r>
              <a:rPr lang="cs-CZ" sz="2600" dirty="0"/>
              <a:t>: Rozvoj diverzity (hlavně u krytosemenných)</a:t>
            </a:r>
          </a:p>
          <a:p>
            <a:pPr algn="just"/>
            <a:endParaRPr lang="cs-CZ" sz="2600" dirty="0"/>
          </a:p>
        </p:txBody>
      </p:sp>
      <p:pic>
        <p:nvPicPr>
          <p:cNvPr id="5" name="Obrázek 4">
            <a:extLst>
              <a:ext uri="{FF2B5EF4-FFF2-40B4-BE49-F238E27FC236}">
                <a16:creationId xmlns:a16="http://schemas.microsoft.com/office/drawing/2014/main" id="{E9966A7A-D62F-4263-A8F3-F2DF383D7CA1}"/>
              </a:ext>
            </a:extLst>
          </p:cNvPr>
          <p:cNvPicPr>
            <a:picLocks noChangeAspect="1"/>
          </p:cNvPicPr>
          <p:nvPr/>
        </p:nvPicPr>
        <p:blipFill>
          <a:blip r:embed="rId3"/>
          <a:stretch>
            <a:fillRect/>
          </a:stretch>
        </p:blipFill>
        <p:spPr>
          <a:xfrm>
            <a:off x="7845223" y="4125218"/>
            <a:ext cx="4019309" cy="2679539"/>
          </a:xfrm>
          <a:prstGeom prst="rect">
            <a:avLst/>
          </a:prstGeom>
        </p:spPr>
      </p:pic>
      <p:sp>
        <p:nvSpPr>
          <p:cNvPr id="4" name="TextovéPole 3">
            <a:extLst>
              <a:ext uri="{FF2B5EF4-FFF2-40B4-BE49-F238E27FC236}">
                <a16:creationId xmlns:a16="http://schemas.microsoft.com/office/drawing/2014/main" id="{44D4EC74-CA10-4E39-90E7-6DDE33C3224D}"/>
              </a:ext>
            </a:extLst>
          </p:cNvPr>
          <p:cNvSpPr txBox="1"/>
          <p:nvPr/>
        </p:nvSpPr>
        <p:spPr>
          <a:xfrm>
            <a:off x="1875100" y="5550659"/>
            <a:ext cx="2129741" cy="492443"/>
          </a:xfrm>
          <a:prstGeom prst="rect">
            <a:avLst/>
          </a:prstGeom>
          <a:noFill/>
        </p:spPr>
        <p:txBody>
          <a:bodyPr wrap="square" rtlCol="0">
            <a:spAutoFit/>
          </a:bodyPr>
          <a:lstStyle/>
          <a:p>
            <a:r>
              <a:rPr lang="cs-CZ" sz="2600" dirty="0"/>
              <a:t>I díky hmyzu…</a:t>
            </a:r>
          </a:p>
        </p:txBody>
      </p:sp>
    </p:spTree>
    <p:extLst>
      <p:ext uri="{BB962C8B-B14F-4D97-AF65-F5344CB8AC3E}">
        <p14:creationId xmlns:p14="http://schemas.microsoft.com/office/powerpoint/2010/main" val="310084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rostliny</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55585" y="1172915"/>
            <a:ext cx="11065397" cy="4967061"/>
          </a:xfrm>
        </p:spPr>
        <p:txBody>
          <a:bodyPr>
            <a:normAutofit/>
          </a:bodyPr>
          <a:lstStyle/>
          <a:p>
            <a:pPr algn="just"/>
            <a:r>
              <a:rPr lang="cs-CZ" sz="2600" dirty="0"/>
              <a:t>Hnědé řasy žijící v moři akumulují anorganické antioxidanty (</a:t>
            </a:r>
            <a:r>
              <a:rPr lang="cs-CZ" sz="2600" dirty="0" err="1"/>
              <a:t>Ru</a:t>
            </a:r>
            <a:r>
              <a:rPr lang="cs-CZ" sz="2600" dirty="0"/>
              <a:t>, </a:t>
            </a:r>
            <a:r>
              <a:rPr lang="cs-CZ" sz="2600" dirty="0" err="1"/>
              <a:t>Vd</a:t>
            </a:r>
            <a:r>
              <a:rPr lang="cs-CZ" sz="2600" dirty="0"/>
              <a:t>, </a:t>
            </a:r>
            <a:r>
              <a:rPr lang="cs-CZ" sz="2600" dirty="0" err="1"/>
              <a:t>Zn</a:t>
            </a:r>
            <a:r>
              <a:rPr lang="cs-CZ" sz="2600" dirty="0"/>
              <a:t>, </a:t>
            </a:r>
            <a:r>
              <a:rPr lang="cs-CZ" sz="2600" dirty="0" err="1"/>
              <a:t>Mo</a:t>
            </a:r>
            <a:r>
              <a:rPr lang="cs-CZ" sz="2600" dirty="0"/>
              <a:t>, Se, I) – 300 000 × více než ve sladké vodě</a:t>
            </a:r>
          </a:p>
          <a:p>
            <a:pPr algn="just"/>
            <a:r>
              <a:rPr lang="cs-CZ" sz="2600" dirty="0"/>
              <a:t>Kyslík v atmosféře kvůli fotosyntéze → Vstup rostlin a živočichů do řek (</a:t>
            </a:r>
            <a:r>
              <a:rPr lang="cs-CZ" sz="2600"/>
              <a:t>500 mil), </a:t>
            </a:r>
            <a:r>
              <a:rPr lang="cs-CZ" sz="2600" dirty="0"/>
              <a:t>kde je ale nedostatek minerálních antioxidantů v prostředí → problém: </a:t>
            </a:r>
            <a:r>
              <a:rPr lang="cs-CZ" sz="2600" b="1" dirty="0"/>
              <a:t>Vývoj antioxidantů</a:t>
            </a:r>
            <a:r>
              <a:rPr lang="cs-CZ" sz="2600" dirty="0"/>
              <a:t>.</a:t>
            </a:r>
          </a:p>
          <a:p>
            <a:pPr algn="just"/>
            <a:r>
              <a:rPr lang="cs-CZ" sz="2600" b="1" dirty="0"/>
              <a:t>Rostliny</a:t>
            </a:r>
            <a:r>
              <a:rPr lang="cs-CZ" sz="2600" dirty="0"/>
              <a:t>: organické antioxidanty: </a:t>
            </a:r>
            <a:r>
              <a:rPr lang="cs-CZ" sz="2600" dirty="0" err="1"/>
              <a:t>kys</a:t>
            </a:r>
            <a:r>
              <a:rPr lang="cs-CZ" sz="2600" dirty="0"/>
              <a:t>. askorbová, </a:t>
            </a:r>
            <a:r>
              <a:rPr lang="cs-CZ" sz="2600" dirty="0" err="1"/>
              <a:t>polyfenoly</a:t>
            </a:r>
            <a:r>
              <a:rPr lang="cs-CZ" sz="2600" dirty="0"/>
              <a:t>, </a:t>
            </a:r>
            <a:r>
              <a:rPr lang="cs-CZ" sz="2600" dirty="0" err="1"/>
              <a:t>flavonoidy</a:t>
            </a:r>
            <a:r>
              <a:rPr lang="cs-CZ" sz="2600" dirty="0"/>
              <a:t>,… </a:t>
            </a:r>
          </a:p>
          <a:p>
            <a:pPr algn="just"/>
            <a:r>
              <a:rPr lang="cs-CZ" sz="2600" b="1" dirty="0"/>
              <a:t>Živočichové</a:t>
            </a:r>
            <a:r>
              <a:rPr lang="cs-CZ" sz="2600" dirty="0"/>
              <a:t>: endogenní enzymatické antioxidanty – jodidy</a:t>
            </a:r>
          </a:p>
        </p:txBody>
      </p:sp>
      <p:pic>
        <p:nvPicPr>
          <p:cNvPr id="4" name="Obrázek 3">
            <a:extLst>
              <a:ext uri="{FF2B5EF4-FFF2-40B4-BE49-F238E27FC236}">
                <a16:creationId xmlns:a16="http://schemas.microsoft.com/office/drawing/2014/main" id="{409A1ABA-436F-46B3-AAC2-2DFEBE730365}"/>
              </a:ext>
            </a:extLst>
          </p:cNvPr>
          <p:cNvPicPr>
            <a:picLocks noChangeAspect="1"/>
          </p:cNvPicPr>
          <p:nvPr/>
        </p:nvPicPr>
        <p:blipFill rotWithShape="1">
          <a:blip r:embed="rId3"/>
          <a:srcRect t="13414" b="26612"/>
          <a:stretch/>
        </p:blipFill>
        <p:spPr>
          <a:xfrm>
            <a:off x="5682090" y="4078247"/>
            <a:ext cx="6155404" cy="2609157"/>
          </a:xfrm>
          <a:prstGeom prst="rect">
            <a:avLst/>
          </a:prstGeom>
        </p:spPr>
      </p:pic>
      <p:pic>
        <p:nvPicPr>
          <p:cNvPr id="16386" name="Picture 2" descr="Kyselina askorbová – WikiSkripta">
            <a:extLst>
              <a:ext uri="{FF2B5EF4-FFF2-40B4-BE49-F238E27FC236}">
                <a16:creationId xmlns:a16="http://schemas.microsoft.com/office/drawing/2014/main" id="{06E426C9-F423-41A0-AA98-A9AFCF7A8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569" y="4106790"/>
            <a:ext cx="3058943" cy="261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67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rostliny</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4091" y="945470"/>
            <a:ext cx="11239018" cy="4967061"/>
          </a:xfrm>
        </p:spPr>
        <p:txBody>
          <a:bodyPr>
            <a:normAutofit/>
          </a:bodyPr>
          <a:lstStyle/>
          <a:p>
            <a:pPr algn="just"/>
            <a:r>
              <a:rPr lang="cs-CZ" sz="2600" b="1" dirty="0"/>
              <a:t>Vývoj půdy</a:t>
            </a:r>
            <a:r>
              <a:rPr lang="cs-CZ" sz="2600" dirty="0"/>
              <a:t>: Směs minerálů a rozložené organické hmoty. To znamená, že v prapočátku nebyla, voda a </a:t>
            </a:r>
            <a:r>
              <a:rPr lang="cs-CZ" sz="2600" dirty="0" err="1"/>
              <a:t>nutrienty</a:t>
            </a:r>
            <a:r>
              <a:rPr lang="cs-CZ" sz="2600" dirty="0"/>
              <a:t> se neudržely, silná eroze</a:t>
            </a:r>
          </a:p>
          <a:p>
            <a:pPr algn="just"/>
            <a:r>
              <a:rPr lang="cs-CZ" sz="2600" dirty="0"/>
              <a:t>Prekambrium: Mikrobiální povlaky bakterií (doklad 3.22 </a:t>
            </a:r>
            <a:r>
              <a:rPr lang="cs-CZ" sz="2600" dirty="0" err="1"/>
              <a:t>mld</a:t>
            </a:r>
            <a:r>
              <a:rPr lang="cs-CZ" sz="2600" dirty="0"/>
              <a:t>); Kambrium: Sinice v přílivové zóně; Ordovik: fosilní stopy hrabajících živočichů – červů a členovců (rychlejší vývoj půd)</a:t>
            </a:r>
          </a:p>
          <a:p>
            <a:pPr algn="just"/>
            <a:r>
              <a:rPr lang="cs-CZ" sz="2600" b="1" dirty="0"/>
              <a:t>420 mil </a:t>
            </a:r>
            <a:r>
              <a:rPr lang="cs-CZ" sz="2600" dirty="0"/>
              <a:t>(Silur): </a:t>
            </a:r>
            <a:r>
              <a:rPr lang="cs-CZ" sz="2600" b="1" dirty="0"/>
              <a:t>možná lišejníky </a:t>
            </a:r>
            <a:r>
              <a:rPr lang="cs-CZ" sz="2600" dirty="0"/>
              <a:t>(houba + zelené řasy/sinice) → další tvorba půdy.</a:t>
            </a:r>
          </a:p>
          <a:p>
            <a:pPr algn="just"/>
            <a:endParaRPr lang="cs-CZ" sz="2600" dirty="0"/>
          </a:p>
          <a:p>
            <a:pPr algn="just"/>
            <a:endParaRPr lang="cs-CZ" sz="2600" dirty="0"/>
          </a:p>
        </p:txBody>
      </p:sp>
      <p:pic>
        <p:nvPicPr>
          <p:cNvPr id="4" name="Obrázek 3">
            <a:extLst>
              <a:ext uri="{FF2B5EF4-FFF2-40B4-BE49-F238E27FC236}">
                <a16:creationId xmlns:a16="http://schemas.microsoft.com/office/drawing/2014/main" id="{81D244FE-C4C6-4891-9A57-396612990988}"/>
              </a:ext>
            </a:extLst>
          </p:cNvPr>
          <p:cNvPicPr>
            <a:picLocks noChangeAspect="1"/>
          </p:cNvPicPr>
          <p:nvPr/>
        </p:nvPicPr>
        <p:blipFill rotWithShape="1">
          <a:blip r:embed="rId3"/>
          <a:srcRect t="5840" b="53016"/>
          <a:stretch/>
        </p:blipFill>
        <p:spPr>
          <a:xfrm>
            <a:off x="402553" y="3605939"/>
            <a:ext cx="11239018" cy="3092390"/>
          </a:xfrm>
          <a:prstGeom prst="rect">
            <a:avLst/>
          </a:prstGeom>
        </p:spPr>
      </p:pic>
    </p:spTree>
    <p:extLst>
      <p:ext uri="{BB962C8B-B14F-4D97-AF65-F5344CB8AC3E}">
        <p14:creationId xmlns:p14="http://schemas.microsoft.com/office/powerpoint/2010/main" val="319548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rostliny</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12516" y="1343819"/>
            <a:ext cx="11412638" cy="4967061"/>
          </a:xfrm>
        </p:spPr>
        <p:txBody>
          <a:bodyPr>
            <a:normAutofit/>
          </a:bodyPr>
          <a:lstStyle/>
          <a:p>
            <a:pPr algn="just"/>
            <a:r>
              <a:rPr lang="cs-CZ" sz="2600" b="1" dirty="0"/>
              <a:t>Krize v mořích (Devon, cca 375 mil.)</a:t>
            </a:r>
          </a:p>
          <a:p>
            <a:pPr algn="just"/>
            <a:r>
              <a:rPr lang="cs-CZ" sz="2600" dirty="0"/>
              <a:t>Kořeny rostlin → větší vyplavování </a:t>
            </a:r>
            <a:r>
              <a:rPr lang="cs-CZ" sz="2600" dirty="0" err="1"/>
              <a:t>nutrientů</a:t>
            </a:r>
            <a:r>
              <a:rPr lang="cs-CZ" sz="2600" dirty="0"/>
              <a:t> do půdy → do řek → přemnožení řas v mořích → konzumace kyslíku → </a:t>
            </a:r>
            <a:r>
              <a:rPr lang="cs-CZ" sz="2600" dirty="0" err="1"/>
              <a:t>anoxní</a:t>
            </a:r>
            <a:r>
              <a:rPr lang="cs-CZ" sz="2600" dirty="0"/>
              <a:t> prostředí v hloubkách → extinkce</a:t>
            </a:r>
          </a:p>
          <a:p>
            <a:pPr marL="0" indent="0" algn="just">
              <a:buNone/>
            </a:pPr>
            <a:endParaRPr lang="cs-CZ" sz="2600" dirty="0"/>
          </a:p>
          <a:p>
            <a:pPr algn="just"/>
            <a:endParaRPr lang="cs-CZ" sz="2600" dirty="0"/>
          </a:p>
        </p:txBody>
      </p:sp>
      <p:pic>
        <p:nvPicPr>
          <p:cNvPr id="1026" name="Picture 2" descr="Devonian Times - Mass Extinction">
            <a:extLst>
              <a:ext uri="{FF2B5EF4-FFF2-40B4-BE49-F238E27FC236}">
                <a16:creationId xmlns:a16="http://schemas.microsoft.com/office/drawing/2014/main" id="{D8BAE8F6-E9FA-49B9-983A-43A7F55F0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41" y="2727258"/>
            <a:ext cx="8552509" cy="364149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E40D360A-B494-4695-A02D-37269736A298}"/>
              </a:ext>
            </a:extLst>
          </p:cNvPr>
          <p:cNvPicPr>
            <a:picLocks noChangeAspect="1"/>
          </p:cNvPicPr>
          <p:nvPr/>
        </p:nvPicPr>
        <p:blipFill>
          <a:blip r:embed="rId4"/>
          <a:stretch>
            <a:fillRect/>
          </a:stretch>
        </p:blipFill>
        <p:spPr>
          <a:xfrm>
            <a:off x="7880680" y="2715682"/>
            <a:ext cx="4172586" cy="1520652"/>
          </a:xfrm>
          <a:prstGeom prst="rect">
            <a:avLst/>
          </a:prstGeom>
        </p:spPr>
      </p:pic>
    </p:spTree>
    <p:extLst>
      <p:ext uri="{BB962C8B-B14F-4D97-AF65-F5344CB8AC3E}">
        <p14:creationId xmlns:p14="http://schemas.microsoft.com/office/powerpoint/2010/main" val="421987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Přechod života na souš – rostliny </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97083" y="1034703"/>
            <a:ext cx="11597833" cy="4967061"/>
          </a:xfrm>
        </p:spPr>
        <p:txBody>
          <a:bodyPr>
            <a:normAutofit/>
          </a:bodyPr>
          <a:lstStyle/>
          <a:p>
            <a:pPr algn="just"/>
            <a:r>
              <a:rPr lang="cs-CZ" sz="2600" b="1" dirty="0"/>
              <a:t>370 mil </a:t>
            </a:r>
            <a:r>
              <a:rPr lang="cs-CZ" sz="2600" dirty="0"/>
              <a:t>(pozdní Devon): stromy (</a:t>
            </a:r>
            <a:r>
              <a:rPr lang="cs-CZ" sz="2600" i="1" dirty="0" err="1"/>
              <a:t>Archaeopteris</a:t>
            </a:r>
            <a:r>
              <a:rPr lang="cs-CZ" sz="2600" dirty="0"/>
              <a:t>) – zpevnění půdy a </a:t>
            </a:r>
            <a:r>
              <a:rPr lang="cs-CZ" sz="2600" b="1" dirty="0"/>
              <a:t>odstraňování CO</a:t>
            </a:r>
            <a:r>
              <a:rPr lang="cs-CZ" sz="2600" b="1" baseline="-25000" dirty="0"/>
              <a:t>2</a:t>
            </a:r>
            <a:r>
              <a:rPr lang="cs-CZ" sz="2600" b="1" dirty="0"/>
              <a:t> → C do stonku (lignin)</a:t>
            </a:r>
            <a:r>
              <a:rPr lang="cs-CZ" sz="2600" dirty="0"/>
              <a:t>. První houby rozkládající dřevo v pozdním Devonu (zatím v malém) → snížení skleníkového efektu  → doba ledová v karbonu. </a:t>
            </a:r>
          </a:p>
          <a:p>
            <a:pPr algn="just"/>
            <a:r>
              <a:rPr lang="cs-CZ" sz="2600" b="1" dirty="0"/>
              <a:t>140–130 mil </a:t>
            </a:r>
            <a:r>
              <a:rPr lang="cs-CZ" sz="2600" dirty="0"/>
              <a:t>(Křída): První kvetoucí rostliny</a:t>
            </a:r>
          </a:p>
          <a:p>
            <a:pPr algn="just"/>
            <a:endParaRPr lang="cs-CZ" sz="2600" dirty="0"/>
          </a:p>
        </p:txBody>
      </p:sp>
      <p:pic>
        <p:nvPicPr>
          <p:cNvPr id="2050" name="Picture 2" descr="Baragwanathia | Dinopedia | Fandom">
            <a:extLst>
              <a:ext uri="{FF2B5EF4-FFF2-40B4-BE49-F238E27FC236}">
                <a16:creationId xmlns:a16="http://schemas.microsoft.com/office/drawing/2014/main" id="{4115D7E8-C5AC-4200-A013-4077366D5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30" y="3944815"/>
            <a:ext cx="2949408" cy="2949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bor:Archaeopteris reconstruction.jpg – Wikipedie">
            <a:extLst>
              <a:ext uri="{FF2B5EF4-FFF2-40B4-BE49-F238E27FC236}">
                <a16:creationId xmlns:a16="http://schemas.microsoft.com/office/drawing/2014/main" id="{4CDA4CF7-FFFF-4393-BD80-D0E5CE8E0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780" y="3958196"/>
            <a:ext cx="1752230" cy="292376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FE50CB7-C5E4-423D-82FE-1833BE822F67}"/>
              </a:ext>
            </a:extLst>
          </p:cNvPr>
          <p:cNvPicPr>
            <a:picLocks noChangeAspect="1"/>
          </p:cNvPicPr>
          <p:nvPr/>
        </p:nvPicPr>
        <p:blipFill>
          <a:blip r:embed="rId5"/>
          <a:stretch>
            <a:fillRect/>
          </a:stretch>
        </p:blipFill>
        <p:spPr>
          <a:xfrm>
            <a:off x="5296752" y="3944815"/>
            <a:ext cx="2724504" cy="2957147"/>
          </a:xfrm>
          <a:prstGeom prst="rect">
            <a:avLst/>
          </a:prstGeom>
        </p:spPr>
      </p:pic>
      <p:pic>
        <p:nvPicPr>
          <p:cNvPr id="2054" name="Picture 6" descr="First Flower on Earth: Scientists Discover Structure And Shape of the  Earliest Flowers">
            <a:extLst>
              <a:ext uri="{FF2B5EF4-FFF2-40B4-BE49-F238E27FC236}">
                <a16:creationId xmlns:a16="http://schemas.microsoft.com/office/drawing/2014/main" id="{1F9D90AB-CEE2-4ACE-B80F-BBA3AC948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6128" y="2905246"/>
            <a:ext cx="3982131" cy="3826246"/>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D5F27F04-B3BF-41B9-A3E3-C79267BFBCA5}"/>
              </a:ext>
            </a:extLst>
          </p:cNvPr>
          <p:cNvPicPr>
            <a:picLocks noChangeAspect="1"/>
          </p:cNvPicPr>
          <p:nvPr/>
        </p:nvPicPr>
        <p:blipFill>
          <a:blip r:embed="rId7"/>
          <a:stretch>
            <a:fillRect/>
          </a:stretch>
        </p:blipFill>
        <p:spPr>
          <a:xfrm>
            <a:off x="1008288" y="2679953"/>
            <a:ext cx="6115169" cy="1901785"/>
          </a:xfrm>
          <a:prstGeom prst="rect">
            <a:avLst/>
          </a:prstGeom>
        </p:spPr>
      </p:pic>
    </p:spTree>
    <p:extLst>
      <p:ext uri="{BB962C8B-B14F-4D97-AF65-F5344CB8AC3E}">
        <p14:creationId xmlns:p14="http://schemas.microsoft.com/office/powerpoint/2010/main" val="620163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902246" cy="1325563"/>
          </a:xfrm>
        </p:spPr>
        <p:txBody>
          <a:bodyPr>
            <a:normAutofit/>
          </a:bodyPr>
          <a:lstStyle/>
          <a:p>
            <a:r>
              <a:rPr lang="cs-CZ" sz="4000" dirty="0"/>
              <a:t>Přechod života na souš – hmyz</a:t>
            </a:r>
            <a:endParaRPr lang="cs-CZ" sz="40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81965" y="1204921"/>
            <a:ext cx="11250592" cy="4967061"/>
          </a:xfrm>
        </p:spPr>
        <p:txBody>
          <a:bodyPr>
            <a:normAutofit/>
          </a:bodyPr>
          <a:lstStyle/>
          <a:p>
            <a:pPr algn="just"/>
            <a:r>
              <a:rPr lang="cs-CZ" dirty="0"/>
              <a:t>400 mil (Devon): První bezkřídlý hmyz</a:t>
            </a:r>
          </a:p>
          <a:p>
            <a:pPr algn="just"/>
            <a:r>
              <a:rPr lang="cs-CZ" dirty="0"/>
              <a:t>310 mil (Karbon): Vývoj létání (</a:t>
            </a:r>
            <a:r>
              <a:rPr lang="cs-CZ" i="1" dirty="0" err="1"/>
              <a:t>Carbotriplura</a:t>
            </a:r>
            <a:r>
              <a:rPr lang="cs-CZ" i="1" dirty="0"/>
              <a:t> </a:t>
            </a:r>
            <a:r>
              <a:rPr lang="cs-CZ" i="1" dirty="0" err="1"/>
              <a:t>kukalovae</a:t>
            </a:r>
            <a:r>
              <a:rPr lang="cs-CZ" dirty="0"/>
              <a:t>)</a:t>
            </a:r>
          </a:p>
          <a:p>
            <a:pPr algn="just"/>
            <a:r>
              <a:rPr lang="cs-CZ" b="1" dirty="0"/>
              <a:t>Giganti</a:t>
            </a:r>
            <a:r>
              <a:rPr lang="cs-CZ" dirty="0"/>
              <a:t>: </a:t>
            </a:r>
            <a:r>
              <a:rPr lang="cs-CZ" i="1" dirty="0" err="1"/>
              <a:t>Meganeura</a:t>
            </a:r>
            <a:r>
              <a:rPr lang="cs-CZ" i="1" dirty="0"/>
              <a:t> </a:t>
            </a:r>
            <a:r>
              <a:rPr lang="cs-CZ" i="1" dirty="0" err="1"/>
              <a:t>monyi</a:t>
            </a:r>
            <a:r>
              <a:rPr lang="cs-CZ" i="1" dirty="0"/>
              <a:t> </a:t>
            </a:r>
            <a:r>
              <a:rPr lang="cs-CZ" dirty="0"/>
              <a:t>(65 cm), </a:t>
            </a:r>
            <a:r>
              <a:rPr lang="cs-CZ" i="1" dirty="0" err="1"/>
              <a:t>Bohemiatupus</a:t>
            </a:r>
            <a:r>
              <a:rPr lang="cs-CZ" i="1" dirty="0"/>
              <a:t> </a:t>
            </a:r>
            <a:r>
              <a:rPr lang="cs-CZ" i="1" dirty="0" err="1"/>
              <a:t>elegans</a:t>
            </a:r>
            <a:r>
              <a:rPr lang="cs-CZ" i="1" dirty="0"/>
              <a:t> </a:t>
            </a:r>
            <a:r>
              <a:rPr lang="cs-CZ" dirty="0"/>
              <a:t>(ČR), </a:t>
            </a:r>
            <a:r>
              <a:rPr lang="cs-CZ" i="1" dirty="0" err="1"/>
              <a:t>Dunbaria</a:t>
            </a:r>
            <a:r>
              <a:rPr lang="cs-CZ" i="1" dirty="0"/>
              <a:t> </a:t>
            </a:r>
            <a:r>
              <a:rPr lang="cs-CZ" i="1" dirty="0" err="1"/>
              <a:t>fascipennis</a:t>
            </a:r>
            <a:r>
              <a:rPr lang="cs-CZ" i="1" dirty="0"/>
              <a:t> </a:t>
            </a:r>
            <a:r>
              <a:rPr lang="cs-CZ" dirty="0"/>
              <a:t>(55 cm), </a:t>
            </a:r>
            <a:r>
              <a:rPr lang="cs-CZ" i="1" dirty="0" err="1"/>
              <a:t>Arthropleura</a:t>
            </a:r>
            <a:endParaRPr lang="cs-CZ" i="1" dirty="0"/>
          </a:p>
          <a:p>
            <a:pPr algn="just"/>
            <a:r>
              <a:rPr lang="cs-CZ" dirty="0"/>
              <a:t>H: Nadbytek O</a:t>
            </a:r>
            <a:r>
              <a:rPr lang="cs-CZ" baseline="-25000" dirty="0"/>
              <a:t>2</a:t>
            </a:r>
            <a:r>
              <a:rPr lang="cs-CZ" dirty="0"/>
              <a:t>, tlak vzduchu, závody ve zbrojení, (ne)predace</a:t>
            </a:r>
          </a:p>
          <a:p>
            <a:pPr marL="0" indent="0" algn="just">
              <a:buNone/>
            </a:pPr>
            <a:endParaRPr lang="cs-CZ" dirty="0"/>
          </a:p>
        </p:txBody>
      </p:sp>
      <p:pic>
        <p:nvPicPr>
          <p:cNvPr id="4" name="Picture 4" descr="Výsledek obrázku pro Meganeura monyi">
            <a:hlinkClick r:id="rId3"/>
            <a:extLst>
              <a:ext uri="{FF2B5EF4-FFF2-40B4-BE49-F238E27FC236}">
                <a16:creationId xmlns:a16="http://schemas.microsoft.com/office/drawing/2014/main" id="{A07AE9F3-9079-4B2F-9925-FC70B4F722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589" y="3688451"/>
            <a:ext cx="4297262" cy="3039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53B86C7-7231-4D53-A476-4C8CBDCDC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966" y="3688451"/>
            <a:ext cx="1795184" cy="303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85E94710-69F3-44F1-87CE-6A84115AA6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4056"/>
          <a:stretch/>
        </p:blipFill>
        <p:spPr bwMode="auto">
          <a:xfrm>
            <a:off x="8517239" y="3688451"/>
            <a:ext cx="3461982" cy="303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Vědci zjistili, jak se hmyz naučil létat - Českobudějovický deník">
            <a:extLst>
              <a:ext uri="{FF2B5EF4-FFF2-40B4-BE49-F238E27FC236}">
                <a16:creationId xmlns:a16="http://schemas.microsoft.com/office/drawing/2014/main" id="{154D1F09-41B5-4744-9133-BF8D32DA8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89" y="3688451"/>
            <a:ext cx="2027619" cy="303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5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
            <a:ext cx="8660492" cy="1325563"/>
          </a:xfrm>
        </p:spPr>
        <p:txBody>
          <a:bodyPr>
            <a:normAutofit/>
          </a:bodyPr>
          <a:lstStyle/>
          <a:p>
            <a:r>
              <a:rPr lang="cs-CZ" sz="4800" dirty="0"/>
              <a:t>Shrnutí na konec</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82253" y="1237334"/>
            <a:ext cx="7025545" cy="4967061"/>
          </a:xfrm>
        </p:spPr>
        <p:txBody>
          <a:bodyPr>
            <a:normAutofit lnSpcReduction="10000"/>
          </a:bodyPr>
          <a:lstStyle/>
          <a:p>
            <a:pPr algn="just"/>
            <a:r>
              <a:rPr lang="cs-CZ" dirty="0"/>
              <a:t>Replikující se molekuly se přeměňují na populace molekul v </a:t>
            </a:r>
            <a:r>
              <a:rPr lang="cs-CZ" dirty="0" err="1"/>
              <a:t>kompartmentech</a:t>
            </a:r>
            <a:endParaRPr lang="cs-CZ" dirty="0"/>
          </a:p>
          <a:p>
            <a:pPr algn="just"/>
            <a:r>
              <a:rPr lang="cs-CZ" dirty="0"/>
              <a:t>Od nezávislé replikace RNA k chromozomům (Hypotéza RNA světa)</a:t>
            </a:r>
          </a:p>
          <a:p>
            <a:pPr algn="just"/>
            <a:r>
              <a:rPr lang="cs-CZ" dirty="0"/>
              <a:t>Od RNA jakožto genů i enzymů k DNA a proteinům </a:t>
            </a:r>
          </a:p>
          <a:p>
            <a:pPr algn="just"/>
            <a:r>
              <a:rPr lang="cs-CZ" dirty="0"/>
              <a:t>Od </a:t>
            </a:r>
            <a:r>
              <a:rPr lang="cs-CZ" dirty="0" err="1"/>
              <a:t>prokaryot</a:t>
            </a:r>
            <a:r>
              <a:rPr lang="cs-CZ" dirty="0"/>
              <a:t> k </a:t>
            </a:r>
            <a:r>
              <a:rPr lang="cs-CZ" dirty="0" err="1"/>
              <a:t>eukarotům</a:t>
            </a:r>
            <a:endParaRPr lang="cs-CZ" dirty="0"/>
          </a:p>
          <a:p>
            <a:pPr algn="just"/>
            <a:r>
              <a:rPr lang="cs-CZ" dirty="0"/>
              <a:t>Od asexuálních klonů k sexuálním populacím</a:t>
            </a:r>
          </a:p>
          <a:p>
            <a:pPr algn="just"/>
            <a:r>
              <a:rPr lang="cs-CZ" dirty="0"/>
              <a:t>Od </a:t>
            </a:r>
            <a:r>
              <a:rPr lang="cs-CZ" dirty="0" err="1"/>
              <a:t>protist</a:t>
            </a:r>
            <a:r>
              <a:rPr lang="cs-CZ" dirty="0"/>
              <a:t> k mnohobuněčným</a:t>
            </a:r>
          </a:p>
          <a:p>
            <a:pPr algn="just"/>
            <a:r>
              <a:rPr lang="cs-CZ" dirty="0"/>
              <a:t>Od jednotlivců ke koloniím (</a:t>
            </a:r>
            <a:r>
              <a:rPr lang="cs-CZ" dirty="0" err="1"/>
              <a:t>eusocialita</a:t>
            </a:r>
            <a:r>
              <a:rPr lang="cs-CZ" dirty="0"/>
              <a:t>)</a:t>
            </a:r>
          </a:p>
          <a:p>
            <a:pPr algn="just"/>
            <a:r>
              <a:rPr lang="cs-CZ" dirty="0"/>
              <a:t>Od </a:t>
            </a:r>
            <a:r>
              <a:rPr lang="cs-CZ" dirty="0" err="1"/>
              <a:t>primátích</a:t>
            </a:r>
            <a:r>
              <a:rPr lang="cs-CZ" dirty="0"/>
              <a:t> tlup k lidským společnostem</a:t>
            </a:r>
          </a:p>
        </p:txBody>
      </p:sp>
      <p:pic>
        <p:nvPicPr>
          <p:cNvPr id="4" name="Obrázek 3">
            <a:extLst>
              <a:ext uri="{FF2B5EF4-FFF2-40B4-BE49-F238E27FC236}">
                <a16:creationId xmlns:a16="http://schemas.microsoft.com/office/drawing/2014/main" id="{3C852F18-FC0F-4ECA-8F2A-B7DA62CB70FA}"/>
              </a:ext>
            </a:extLst>
          </p:cNvPr>
          <p:cNvPicPr>
            <a:picLocks noChangeAspect="1"/>
          </p:cNvPicPr>
          <p:nvPr/>
        </p:nvPicPr>
        <p:blipFill>
          <a:blip r:embed="rId3"/>
          <a:stretch>
            <a:fillRect/>
          </a:stretch>
        </p:blipFill>
        <p:spPr>
          <a:xfrm>
            <a:off x="8032830" y="717566"/>
            <a:ext cx="4008410" cy="6006598"/>
          </a:xfrm>
          <a:prstGeom prst="rect">
            <a:avLst/>
          </a:prstGeom>
        </p:spPr>
      </p:pic>
    </p:spTree>
    <p:extLst>
      <p:ext uri="{BB962C8B-B14F-4D97-AF65-F5344CB8AC3E}">
        <p14:creationId xmlns:p14="http://schemas.microsoft.com/office/powerpoint/2010/main" val="396567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22688"/>
            <a:ext cx="8660492" cy="1325563"/>
          </a:xfrm>
        </p:spPr>
        <p:txBody>
          <a:bodyPr>
            <a:normAutofit/>
          </a:bodyPr>
          <a:lstStyle/>
          <a:p>
            <a:r>
              <a:rPr lang="cs-CZ" sz="4800" dirty="0"/>
              <a:t>Shrnutí na konec</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810229" y="1302876"/>
            <a:ext cx="6192456" cy="5555125"/>
          </a:xfrm>
        </p:spPr>
        <p:txBody>
          <a:bodyPr>
            <a:normAutofit/>
          </a:bodyPr>
          <a:lstStyle/>
          <a:p>
            <a:pPr algn="just"/>
            <a:r>
              <a:rPr lang="cs-CZ" sz="2600" dirty="0"/>
              <a:t>Je nedílnou součástí biologické evoluce růst složitosti včetně vzniku inteligentních bytostí? Je toto zaručeno základními vlastnostmi přirozeného výběru?</a:t>
            </a:r>
          </a:p>
          <a:p>
            <a:pPr algn="just"/>
            <a:r>
              <a:rPr lang="cs-CZ" sz="2600" b="1" dirty="0">
                <a:solidFill>
                  <a:srgbClr val="FF0000"/>
                </a:solidFill>
              </a:rPr>
              <a:t>Ne</a:t>
            </a:r>
            <a:r>
              <a:rPr lang="cs-CZ" sz="2600" dirty="0"/>
              <a:t>: </a:t>
            </a:r>
            <a:r>
              <a:rPr lang="cs-CZ" sz="2600" dirty="0" err="1"/>
              <a:t>Stephen</a:t>
            </a:r>
            <a:r>
              <a:rPr lang="cs-CZ" sz="2600" dirty="0"/>
              <a:t> </a:t>
            </a:r>
            <a:r>
              <a:rPr lang="cs-CZ" sz="2600" dirty="0" err="1"/>
              <a:t>Jay</a:t>
            </a:r>
            <a:r>
              <a:rPr lang="cs-CZ" sz="2600" dirty="0"/>
              <a:t> </a:t>
            </a:r>
            <a:r>
              <a:rPr lang="cs-CZ" sz="2600" dirty="0" err="1"/>
              <a:t>Gould</a:t>
            </a:r>
            <a:r>
              <a:rPr lang="cs-CZ" sz="2600" dirty="0"/>
              <a:t> – vývoj tak extrémní složitosti jako člověk je náhoda „</a:t>
            </a:r>
            <a:r>
              <a:rPr lang="cs-CZ" sz="2600" b="1" dirty="0"/>
              <a:t>teorie procházky opilce</a:t>
            </a:r>
            <a:r>
              <a:rPr lang="cs-CZ" sz="2600" dirty="0"/>
              <a:t>“</a:t>
            </a:r>
          </a:p>
          <a:p>
            <a:pPr algn="just"/>
            <a:r>
              <a:rPr lang="cs-CZ" sz="2600" b="1" dirty="0">
                <a:solidFill>
                  <a:srgbClr val="92D050"/>
                </a:solidFill>
              </a:rPr>
              <a:t>Ano</a:t>
            </a:r>
            <a:r>
              <a:rPr lang="cs-CZ" sz="2600" dirty="0"/>
              <a:t> (kritika </a:t>
            </a:r>
            <a:r>
              <a:rPr lang="cs-CZ" sz="2600" dirty="0" err="1"/>
              <a:t>Goulda</a:t>
            </a:r>
            <a:r>
              <a:rPr lang="cs-CZ" sz="2600" dirty="0"/>
              <a:t>): Pozitivní zpětná vazba – závody ve zbrojení (samci u primátů, predátoři v Amerikách). Úloha náhody v historii určitého druhu má pramalý vliv na pravděpodobnost objevení se určité biologické vlastnosti.</a:t>
            </a:r>
          </a:p>
          <a:p>
            <a:pPr algn="just"/>
            <a:endParaRPr lang="cs-CZ" sz="2600" dirty="0"/>
          </a:p>
          <a:p>
            <a:pPr algn="just"/>
            <a:endParaRPr lang="cs-CZ" sz="2600" dirty="0"/>
          </a:p>
          <a:p>
            <a:pPr marL="0" indent="0" algn="just">
              <a:buNone/>
            </a:pPr>
            <a:endParaRPr lang="cs-CZ" sz="2600" dirty="0"/>
          </a:p>
        </p:txBody>
      </p:sp>
      <p:pic>
        <p:nvPicPr>
          <p:cNvPr id="10242" name="Picture 2" descr="Náhodná procházka – Wikipedie">
            <a:extLst>
              <a:ext uri="{FF2B5EF4-FFF2-40B4-BE49-F238E27FC236}">
                <a16:creationId xmlns:a16="http://schemas.microsoft.com/office/drawing/2014/main" id="{812115A4-2F86-42D5-8F14-75DE45C45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626" y="747291"/>
            <a:ext cx="4804106" cy="360307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89ED4775-718C-41F8-8ABF-243919671A9C}"/>
              </a:ext>
            </a:extLst>
          </p:cNvPr>
          <p:cNvPicPr>
            <a:picLocks noChangeAspect="1"/>
          </p:cNvPicPr>
          <p:nvPr/>
        </p:nvPicPr>
        <p:blipFill>
          <a:blip r:embed="rId4"/>
          <a:stretch>
            <a:fillRect/>
          </a:stretch>
        </p:blipFill>
        <p:spPr>
          <a:xfrm>
            <a:off x="7415515" y="4350370"/>
            <a:ext cx="4583297" cy="2062005"/>
          </a:xfrm>
          <a:prstGeom prst="rect">
            <a:avLst/>
          </a:prstGeom>
        </p:spPr>
      </p:pic>
    </p:spTree>
    <p:extLst>
      <p:ext uri="{BB962C8B-B14F-4D97-AF65-F5344CB8AC3E}">
        <p14:creationId xmlns:p14="http://schemas.microsoft.com/office/powerpoint/2010/main" val="106341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19919" y="1343819"/>
            <a:ext cx="6944810" cy="4967061"/>
          </a:xfrm>
        </p:spPr>
        <p:txBody>
          <a:bodyPr>
            <a:normAutofit lnSpcReduction="10000"/>
          </a:bodyPr>
          <a:lstStyle/>
          <a:p>
            <a:pPr algn="just"/>
            <a:r>
              <a:rPr lang="cs-CZ" sz="2600" dirty="0"/>
              <a:t>William </a:t>
            </a:r>
            <a:r>
              <a:rPr lang="cs-CZ" sz="2600" dirty="0" err="1"/>
              <a:t>Hamilton</a:t>
            </a:r>
            <a:r>
              <a:rPr lang="cs-CZ" sz="2600" dirty="0"/>
              <a:t>: </a:t>
            </a:r>
            <a:r>
              <a:rPr lang="cs-CZ" sz="2600" b="1" dirty="0"/>
              <a:t>Teorie příbuzenského výběru </a:t>
            </a:r>
            <a:r>
              <a:rPr lang="cs-CZ" sz="2600" dirty="0"/>
              <a:t>(</a:t>
            </a:r>
            <a:r>
              <a:rPr lang="cs-CZ" sz="2600" dirty="0" err="1"/>
              <a:t>eusocialita</a:t>
            </a:r>
            <a:r>
              <a:rPr lang="cs-CZ" sz="2600" dirty="0"/>
              <a:t>): Jednobuněční se rozmnožují nepohlavně dělením = buňky vedle sebe jsou často velmi příbuzné – usnadňuje splynutí</a:t>
            </a:r>
          </a:p>
          <a:p>
            <a:pPr algn="just"/>
            <a:r>
              <a:rPr lang="cs-CZ" sz="2600" dirty="0"/>
              <a:t>Počáteční výhody: efektivnější sdílení </a:t>
            </a:r>
            <a:r>
              <a:rPr lang="cs-CZ" sz="2600" dirty="0" err="1"/>
              <a:t>nutrientů</a:t>
            </a:r>
            <a:r>
              <a:rPr lang="cs-CZ" sz="2600" dirty="0"/>
              <a:t> trávených mimo buňku, rezistence vůči predátorům, rezistence k proudům připojením se k pevnému podkladu, schopnost vytáhnout se nahoru za světlem, vytáhnout se do proudu s </a:t>
            </a:r>
            <a:r>
              <a:rPr lang="cs-CZ" sz="2600" dirty="0" err="1"/>
              <a:t>nutrienty</a:t>
            </a:r>
            <a:r>
              <a:rPr lang="cs-CZ" sz="2600" dirty="0"/>
              <a:t>, příležitost vydělit buňky sdílející informaci („inteligence </a:t>
            </a:r>
            <a:r>
              <a:rPr lang="cs-CZ" sz="2600" dirty="0" err="1"/>
              <a:t>service</a:t>
            </a:r>
            <a:r>
              <a:rPr lang="cs-CZ" sz="2600" dirty="0"/>
              <a:t>“)</a:t>
            </a:r>
          </a:p>
          <a:p>
            <a:pPr algn="just"/>
            <a:r>
              <a:rPr lang="cs-CZ" sz="2600" dirty="0"/>
              <a:t>Potlačit hrozbu podvádění – u živočichů se rychle ve vývoji odděluje zárodečná linie – proč? Ti co neměli, vyhynuli</a:t>
            </a:r>
          </a:p>
          <a:p>
            <a:pPr algn="just"/>
            <a:endParaRPr lang="cs-CZ" sz="2600" dirty="0"/>
          </a:p>
        </p:txBody>
      </p:sp>
      <p:pic>
        <p:nvPicPr>
          <p:cNvPr id="4" name="Obrázek 3">
            <a:extLst>
              <a:ext uri="{FF2B5EF4-FFF2-40B4-BE49-F238E27FC236}">
                <a16:creationId xmlns:a16="http://schemas.microsoft.com/office/drawing/2014/main" id="{ECD1F88E-EC23-47B2-92C5-41FFD71EBCEF}"/>
              </a:ext>
            </a:extLst>
          </p:cNvPr>
          <p:cNvPicPr>
            <a:picLocks noChangeAspect="1"/>
          </p:cNvPicPr>
          <p:nvPr/>
        </p:nvPicPr>
        <p:blipFill>
          <a:blip r:embed="rId3"/>
          <a:stretch>
            <a:fillRect/>
          </a:stretch>
        </p:blipFill>
        <p:spPr>
          <a:xfrm>
            <a:off x="7427400" y="1145894"/>
            <a:ext cx="4706728" cy="1817226"/>
          </a:xfrm>
          <a:prstGeom prst="rect">
            <a:avLst/>
          </a:prstGeom>
        </p:spPr>
      </p:pic>
      <p:pic>
        <p:nvPicPr>
          <p:cNvPr id="5" name="Obrázek 4">
            <a:extLst>
              <a:ext uri="{FF2B5EF4-FFF2-40B4-BE49-F238E27FC236}">
                <a16:creationId xmlns:a16="http://schemas.microsoft.com/office/drawing/2014/main" id="{F3CA0550-C030-470C-BA8E-1618BD994F14}"/>
              </a:ext>
            </a:extLst>
          </p:cNvPr>
          <p:cNvPicPr>
            <a:picLocks noChangeAspect="1"/>
          </p:cNvPicPr>
          <p:nvPr/>
        </p:nvPicPr>
        <p:blipFill>
          <a:blip r:embed="rId4"/>
          <a:stretch>
            <a:fillRect/>
          </a:stretch>
        </p:blipFill>
        <p:spPr>
          <a:xfrm>
            <a:off x="7399161" y="3236106"/>
            <a:ext cx="4734968" cy="1613686"/>
          </a:xfrm>
          <a:prstGeom prst="rect">
            <a:avLst/>
          </a:prstGeom>
        </p:spPr>
      </p:pic>
    </p:spTree>
    <p:extLst>
      <p:ext uri="{BB962C8B-B14F-4D97-AF65-F5344CB8AC3E}">
        <p14:creationId xmlns:p14="http://schemas.microsoft.com/office/powerpoint/2010/main" val="21512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89367" y="1343819"/>
            <a:ext cx="11377914" cy="4967061"/>
          </a:xfrm>
        </p:spPr>
        <p:txBody>
          <a:bodyPr>
            <a:normAutofit/>
          </a:bodyPr>
          <a:lstStyle/>
          <a:p>
            <a:pPr algn="just"/>
            <a:r>
              <a:rPr lang="cs-CZ" sz="2600" dirty="0"/>
              <a:t>Nejjednodušší definice: hodně buněk u sebe (</a:t>
            </a:r>
            <a:r>
              <a:rPr lang="cs-CZ" sz="2600" i="1" dirty="0" err="1"/>
              <a:t>Nostoc</a:t>
            </a:r>
            <a:r>
              <a:rPr lang="cs-CZ" sz="2600" dirty="0"/>
              <a:t>)</a:t>
            </a:r>
          </a:p>
          <a:p>
            <a:pPr algn="just"/>
            <a:r>
              <a:rPr lang="cs-CZ" sz="2600" dirty="0"/>
              <a:t>Buňky musí držet pohromadě (splňují i streptokoky)</a:t>
            </a:r>
          </a:p>
          <a:p>
            <a:pPr algn="just"/>
            <a:r>
              <a:rPr lang="cs-CZ" sz="2600" dirty="0"/>
              <a:t>Mající stejný genom ale různé typy buněk (</a:t>
            </a:r>
            <a:r>
              <a:rPr lang="cs-CZ" sz="2600" i="1" dirty="0" err="1"/>
              <a:t>Volvox</a:t>
            </a:r>
            <a:r>
              <a:rPr lang="cs-CZ" sz="2600" dirty="0"/>
              <a:t>) </a:t>
            </a:r>
          </a:p>
          <a:p>
            <a:pPr algn="just"/>
            <a:r>
              <a:rPr lang="cs-CZ" sz="2600" dirty="0"/>
              <a:t>Specializace buněk (</a:t>
            </a:r>
            <a:r>
              <a:rPr lang="cs-CZ" sz="2600" dirty="0" err="1"/>
              <a:t>heterocyty</a:t>
            </a:r>
            <a:r>
              <a:rPr lang="cs-CZ" sz="2600" dirty="0"/>
              <a:t> sinic fixující N)</a:t>
            </a:r>
          </a:p>
          <a:p>
            <a:pPr algn="just"/>
            <a:endParaRPr lang="cs-CZ" sz="2600" dirty="0"/>
          </a:p>
          <a:p>
            <a:pPr algn="just"/>
            <a:endParaRPr lang="cs-CZ" sz="2600" dirty="0"/>
          </a:p>
          <a:p>
            <a:pPr algn="just"/>
            <a:endParaRPr lang="cs-CZ" sz="2600" dirty="0"/>
          </a:p>
          <a:p>
            <a:pPr algn="just"/>
            <a:endParaRPr lang="cs-CZ" sz="2600" dirty="0"/>
          </a:p>
        </p:txBody>
      </p:sp>
      <p:pic>
        <p:nvPicPr>
          <p:cNvPr id="7170" name="Picture 2" descr="Na své skalce jsem našla tuto hnědozelenou gelovou hmotu. Co to je? -  Zeptejte se přírodovědců | Přírodovědci.cz">
            <a:extLst>
              <a:ext uri="{FF2B5EF4-FFF2-40B4-BE49-F238E27FC236}">
                <a16:creationId xmlns:a16="http://schemas.microsoft.com/office/drawing/2014/main" id="{00E9F6F8-852E-49FE-B4FD-489F198CC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66" y="3302968"/>
            <a:ext cx="4490977" cy="33682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olvox globator Linnaeus 1758 :: Algaebase">
            <a:extLst>
              <a:ext uri="{FF2B5EF4-FFF2-40B4-BE49-F238E27FC236}">
                <a16:creationId xmlns:a16="http://schemas.microsoft.com/office/drawing/2014/main" id="{E3AAE545-71C3-4713-9E7B-249EC362C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522" y="3302968"/>
            <a:ext cx="3598540" cy="3368233"/>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C527CA9C-18D2-482B-8313-4C623F551D06}"/>
              </a:ext>
            </a:extLst>
          </p:cNvPr>
          <p:cNvPicPr>
            <a:picLocks noChangeAspect="1"/>
          </p:cNvPicPr>
          <p:nvPr/>
        </p:nvPicPr>
        <p:blipFill>
          <a:blip r:embed="rId5"/>
          <a:stretch>
            <a:fillRect/>
          </a:stretch>
        </p:blipFill>
        <p:spPr>
          <a:xfrm rot="16200000">
            <a:off x="7345877" y="2244360"/>
            <a:ext cx="5664204" cy="3189477"/>
          </a:xfrm>
          <a:prstGeom prst="rect">
            <a:avLst/>
          </a:prstGeom>
        </p:spPr>
      </p:pic>
    </p:spTree>
    <p:extLst>
      <p:ext uri="{BB962C8B-B14F-4D97-AF65-F5344CB8AC3E}">
        <p14:creationId xmlns:p14="http://schemas.microsoft.com/office/powerpoint/2010/main" val="99080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54643" y="1213858"/>
            <a:ext cx="11586258" cy="4967061"/>
          </a:xfrm>
        </p:spPr>
        <p:txBody>
          <a:bodyPr>
            <a:normAutofit/>
          </a:bodyPr>
          <a:lstStyle/>
          <a:p>
            <a:pPr algn="just"/>
            <a:r>
              <a:rPr lang="cs-CZ" sz="2600" dirty="0"/>
              <a:t>Hlenky (hranice): žijí samostatně dokud není nedostatek živin – </a:t>
            </a:r>
            <a:r>
              <a:rPr lang="cs-CZ" sz="2600" b="1" dirty="0" err="1"/>
              <a:t>akrasin</a:t>
            </a:r>
            <a:r>
              <a:rPr lang="cs-CZ" sz="2600" dirty="0"/>
              <a:t> – shluknutí do malého slimáka, plazí se společně – poté stonek a plodnice (Dallas, 1973)</a:t>
            </a:r>
          </a:p>
          <a:p>
            <a:pPr algn="just"/>
            <a:r>
              <a:rPr lang="cs-CZ" sz="2600" dirty="0"/>
              <a:t>Společné trávení a specializace k rozmnožení (</a:t>
            </a:r>
            <a:r>
              <a:rPr lang="cs-CZ" sz="2600" dirty="0" err="1"/>
              <a:t>myxobakterie</a:t>
            </a:r>
            <a:r>
              <a:rPr lang="cs-CZ" sz="2600" dirty="0"/>
              <a:t>)</a:t>
            </a:r>
          </a:p>
          <a:p>
            <a:pPr algn="just"/>
            <a:r>
              <a:rPr lang="cs-CZ" sz="2600" dirty="0"/>
              <a:t>U živočichů adheze pomocí extracelulární matrix (</a:t>
            </a:r>
            <a:r>
              <a:rPr lang="cs-CZ" sz="2600" dirty="0" err="1"/>
              <a:t>glykokalyx</a:t>
            </a:r>
            <a:r>
              <a:rPr lang="cs-CZ" sz="2600" dirty="0"/>
              <a:t>) a vzniká aktivně, u rostlin buněčné stěny (vzniká mitózou)</a:t>
            </a:r>
          </a:p>
          <a:p>
            <a:pPr algn="just"/>
            <a:r>
              <a:rPr lang="cs-CZ" sz="2600" dirty="0"/>
              <a:t> Houby, hlenky, chaluhy, nálevníci (</a:t>
            </a:r>
            <a:r>
              <a:rPr lang="cs-CZ" sz="2600" i="1" dirty="0" err="1"/>
              <a:t>Sorogena</a:t>
            </a:r>
            <a:r>
              <a:rPr lang="cs-CZ" sz="2600" i="1" dirty="0"/>
              <a:t> </a:t>
            </a:r>
            <a:r>
              <a:rPr lang="cs-CZ" sz="2600" i="1" dirty="0" err="1"/>
              <a:t>stoianovitchae</a:t>
            </a:r>
            <a:r>
              <a:rPr lang="cs-CZ" sz="2600" dirty="0"/>
              <a:t>)</a:t>
            </a:r>
          </a:p>
        </p:txBody>
      </p:sp>
      <p:pic>
        <p:nvPicPr>
          <p:cNvPr id="8194" name="Picture 2" descr="Ultrastructure of aerial stalk formation by the ciliated protozoanSorogena  stoianovitchae | Semantic Scholar">
            <a:extLst>
              <a:ext uri="{FF2B5EF4-FFF2-40B4-BE49-F238E27FC236}">
                <a16:creationId xmlns:a16="http://schemas.microsoft.com/office/drawing/2014/main" id="{F8AFE70B-88EB-4ADD-BBF7-AD6B384D4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107" y="3804339"/>
            <a:ext cx="2671277" cy="28820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nohobuněčnost – Wikipedie">
            <a:extLst>
              <a:ext uri="{FF2B5EF4-FFF2-40B4-BE49-F238E27FC236}">
                <a16:creationId xmlns:a16="http://schemas.microsoft.com/office/drawing/2014/main" id="{28619EF8-4491-4195-997D-321287291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42" y="3804339"/>
            <a:ext cx="3842795" cy="28820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do slime molds and COVID-19 have in common? — Scott Carney">
            <a:extLst>
              <a:ext uri="{FF2B5EF4-FFF2-40B4-BE49-F238E27FC236}">
                <a16:creationId xmlns:a16="http://schemas.microsoft.com/office/drawing/2014/main" id="{F5387C03-BFF7-4EBD-A18B-FDC4E5569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054" y="3918658"/>
            <a:ext cx="5047946" cy="265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5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19919" y="750627"/>
            <a:ext cx="11551534" cy="5853372"/>
          </a:xfrm>
        </p:spPr>
        <p:txBody>
          <a:bodyPr>
            <a:noAutofit/>
          </a:bodyPr>
          <a:lstStyle/>
          <a:p>
            <a:pPr marL="0" indent="0" algn="just">
              <a:buNone/>
            </a:pPr>
            <a:endParaRPr lang="cs-CZ" sz="2600" dirty="0"/>
          </a:p>
          <a:p>
            <a:pPr algn="just"/>
            <a:r>
              <a:rPr lang="cs-CZ" sz="2600" b="1" dirty="0"/>
              <a:t>Živočichové</a:t>
            </a:r>
            <a:r>
              <a:rPr lang="cs-CZ" sz="2600" dirty="0"/>
              <a:t>: Před 570–550 mil (</a:t>
            </a:r>
            <a:r>
              <a:rPr lang="cs-CZ" sz="2600" b="1" dirty="0"/>
              <a:t>Kambrická exploze</a:t>
            </a:r>
            <a:r>
              <a:rPr lang="cs-CZ" sz="2600" dirty="0"/>
              <a:t>) – sdružování, individualita ale specializace – mechanické a funkční propojení (ale možná až 2 </a:t>
            </a:r>
            <a:r>
              <a:rPr lang="cs-CZ" sz="2600" dirty="0" err="1"/>
              <a:t>mld</a:t>
            </a:r>
            <a:r>
              <a:rPr lang="cs-CZ" sz="2600" dirty="0"/>
              <a:t>)</a:t>
            </a:r>
          </a:p>
          <a:p>
            <a:pPr algn="just"/>
            <a:r>
              <a:rPr lang="cs-CZ" sz="2600" dirty="0"/>
              <a:t>Společné </a:t>
            </a:r>
            <a:r>
              <a:rPr lang="cs-CZ" sz="2600" dirty="0" err="1"/>
              <a:t>homeoboxové</a:t>
            </a:r>
            <a:r>
              <a:rPr lang="cs-CZ" sz="2600" dirty="0"/>
              <a:t> sekvence: geny řídící komplikovaný embryonální vývoj (u Metazoa = živočichové)</a:t>
            </a:r>
          </a:p>
          <a:p>
            <a:pPr algn="just"/>
            <a:endParaRPr lang="cs-CZ" sz="2600" dirty="0"/>
          </a:p>
        </p:txBody>
      </p:sp>
      <p:pic>
        <p:nvPicPr>
          <p:cNvPr id="9220" name="Picture 4" descr="The Cambrian Explosion Has Just Gone Nuclear | Evolution News">
            <a:extLst>
              <a:ext uri="{FF2B5EF4-FFF2-40B4-BE49-F238E27FC236}">
                <a16:creationId xmlns:a16="http://schemas.microsoft.com/office/drawing/2014/main" id="{A6129A07-7642-4FC4-B939-65F5D5F5D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9" y="2977337"/>
            <a:ext cx="7118430" cy="374241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AC26BB06-87D6-400F-8C6F-294FFB62D8EC}"/>
              </a:ext>
            </a:extLst>
          </p:cNvPr>
          <p:cNvPicPr>
            <a:picLocks noChangeAspect="1"/>
          </p:cNvPicPr>
          <p:nvPr/>
        </p:nvPicPr>
        <p:blipFill>
          <a:blip r:embed="rId4"/>
          <a:stretch>
            <a:fillRect/>
          </a:stretch>
        </p:blipFill>
        <p:spPr>
          <a:xfrm>
            <a:off x="8704163" y="2794576"/>
            <a:ext cx="2476982" cy="3925171"/>
          </a:xfrm>
          <a:prstGeom prst="rect">
            <a:avLst/>
          </a:prstGeom>
        </p:spPr>
      </p:pic>
    </p:spTree>
    <p:extLst>
      <p:ext uri="{BB962C8B-B14F-4D97-AF65-F5344CB8AC3E}">
        <p14:creationId xmlns:p14="http://schemas.microsoft.com/office/powerpoint/2010/main" val="289213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601884" y="1132764"/>
            <a:ext cx="11215868" cy="5471235"/>
          </a:xfrm>
        </p:spPr>
        <p:txBody>
          <a:bodyPr>
            <a:noAutofit/>
          </a:bodyPr>
          <a:lstStyle/>
          <a:p>
            <a:pPr algn="just"/>
            <a:r>
              <a:rPr lang="cs-CZ" sz="2600" dirty="0"/>
              <a:t>Nejbližším příbuzným živočichů: </a:t>
            </a:r>
            <a:r>
              <a:rPr lang="cs-CZ" sz="2600" b="1" dirty="0" err="1"/>
              <a:t>Choanoflagellata</a:t>
            </a:r>
            <a:r>
              <a:rPr lang="cs-CZ" sz="2600" b="1" dirty="0"/>
              <a:t> </a:t>
            </a:r>
            <a:r>
              <a:rPr lang="cs-CZ" sz="2600" dirty="0"/>
              <a:t>(</a:t>
            </a:r>
            <a:r>
              <a:rPr lang="cs-CZ" sz="2600" dirty="0" err="1"/>
              <a:t>trubénky</a:t>
            </a:r>
            <a:r>
              <a:rPr lang="cs-CZ" sz="2600" dirty="0"/>
              <a:t>)</a:t>
            </a:r>
          </a:p>
          <a:p>
            <a:pPr algn="just"/>
            <a:r>
              <a:rPr lang="cs-CZ" sz="2600" b="1" dirty="0" err="1"/>
              <a:t>Haeckelova</a:t>
            </a:r>
            <a:r>
              <a:rPr lang="cs-CZ" sz="2600" b="1" dirty="0"/>
              <a:t> invaginační teorie</a:t>
            </a:r>
            <a:r>
              <a:rPr lang="cs-CZ" sz="2600" dirty="0"/>
              <a:t>: Neuspořádaný shluk buněk, některé se časem </a:t>
            </a:r>
            <a:r>
              <a:rPr lang="cs-CZ" sz="2600" dirty="0" err="1"/>
              <a:t>vchlípily</a:t>
            </a:r>
            <a:r>
              <a:rPr lang="cs-CZ" sz="2600" dirty="0"/>
              <a:t> dovnitř (morula-blastula-gastrula)</a:t>
            </a:r>
          </a:p>
          <a:p>
            <a:pPr algn="just"/>
            <a:r>
              <a:rPr lang="cs-CZ" sz="2600" b="1" dirty="0" err="1"/>
              <a:t>Mečnikova</a:t>
            </a:r>
            <a:r>
              <a:rPr lang="cs-CZ" sz="2600" b="1" dirty="0"/>
              <a:t> imigrační teorie</a:t>
            </a:r>
            <a:r>
              <a:rPr lang="cs-CZ" sz="2600" dirty="0"/>
              <a:t>: některé buňky vcestovaly dovnitř (entoderm)</a:t>
            </a:r>
          </a:p>
          <a:p>
            <a:pPr algn="just"/>
            <a:endParaRPr lang="cs-CZ" sz="2600" dirty="0"/>
          </a:p>
        </p:txBody>
      </p:sp>
      <p:pic>
        <p:nvPicPr>
          <p:cNvPr id="10242" name="Picture 2" descr="Phylum choanoflagellate | Single-celled organisms, Organs, Nature animals">
            <a:extLst>
              <a:ext uri="{FF2B5EF4-FFF2-40B4-BE49-F238E27FC236}">
                <a16:creationId xmlns:a16="http://schemas.microsoft.com/office/drawing/2014/main" id="{5189F4D1-B759-4F4E-9BB0-0B3FB0F1D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48" y="2978230"/>
            <a:ext cx="4834360" cy="362577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3CB31F24-4B2B-4135-8E6B-3A4059364143}"/>
              </a:ext>
            </a:extLst>
          </p:cNvPr>
          <p:cNvPicPr>
            <a:picLocks noChangeAspect="1"/>
          </p:cNvPicPr>
          <p:nvPr/>
        </p:nvPicPr>
        <p:blipFill>
          <a:blip r:embed="rId4"/>
          <a:stretch>
            <a:fillRect/>
          </a:stretch>
        </p:blipFill>
        <p:spPr>
          <a:xfrm>
            <a:off x="5547562" y="2978230"/>
            <a:ext cx="6102779" cy="3625769"/>
          </a:xfrm>
          <a:prstGeom prst="rect">
            <a:avLst/>
          </a:prstGeom>
        </p:spPr>
      </p:pic>
    </p:spTree>
    <p:extLst>
      <p:ext uri="{BB962C8B-B14F-4D97-AF65-F5344CB8AC3E}">
        <p14:creationId xmlns:p14="http://schemas.microsoft.com/office/powerpoint/2010/main" val="374641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81965" y="1132764"/>
            <a:ext cx="11285316" cy="5471235"/>
          </a:xfrm>
        </p:spPr>
        <p:txBody>
          <a:bodyPr>
            <a:noAutofit/>
          </a:bodyPr>
          <a:lstStyle/>
          <a:p>
            <a:pPr algn="just"/>
            <a:r>
              <a:rPr lang="cs-CZ" sz="2600" b="1" dirty="0" err="1"/>
              <a:t>Bütschliho</a:t>
            </a:r>
            <a:r>
              <a:rPr lang="cs-CZ" sz="2600" b="1" dirty="0"/>
              <a:t> </a:t>
            </a:r>
            <a:r>
              <a:rPr lang="cs-CZ" sz="2600" b="1" dirty="0" err="1"/>
              <a:t>plakulární</a:t>
            </a:r>
            <a:r>
              <a:rPr lang="cs-CZ" sz="2600" b="1" dirty="0"/>
              <a:t> teorie </a:t>
            </a:r>
            <a:r>
              <a:rPr lang="cs-CZ" sz="2600" dirty="0"/>
              <a:t>(</a:t>
            </a:r>
            <a:r>
              <a:rPr lang="cs-CZ" sz="2600" dirty="0" err="1"/>
              <a:t>Diblastica</a:t>
            </a:r>
            <a:r>
              <a:rPr lang="cs-CZ" sz="2600" dirty="0"/>
              <a:t>): plochý dvouvrstvý organismus </a:t>
            </a:r>
            <a:r>
              <a:rPr lang="cs-CZ" sz="2600" dirty="0" err="1"/>
              <a:t>plakula</a:t>
            </a:r>
            <a:r>
              <a:rPr lang="cs-CZ" sz="2600" dirty="0"/>
              <a:t> – spodní přisedlá část specializovaná na příjem potravy se </a:t>
            </a:r>
            <a:r>
              <a:rPr lang="cs-CZ" sz="2600" dirty="0" err="1"/>
              <a:t>vchlípila</a:t>
            </a:r>
            <a:r>
              <a:rPr lang="cs-CZ" sz="2600" dirty="0"/>
              <a:t> dovnitř</a:t>
            </a:r>
          </a:p>
          <a:p>
            <a:pPr algn="just"/>
            <a:r>
              <a:rPr lang="cs-CZ" sz="2600" b="1" dirty="0"/>
              <a:t>Ciliární teorie</a:t>
            </a:r>
            <a:r>
              <a:rPr lang="cs-CZ" sz="2600" dirty="0"/>
              <a:t>: mnohojaderná buňka se rozdělila na více jednojaderných</a:t>
            </a:r>
          </a:p>
          <a:p>
            <a:pPr algn="just"/>
            <a:endParaRPr lang="cs-CZ" sz="2600" dirty="0"/>
          </a:p>
        </p:txBody>
      </p:sp>
      <p:pic>
        <p:nvPicPr>
          <p:cNvPr id="4" name="Obrázek 3">
            <a:extLst>
              <a:ext uri="{FF2B5EF4-FFF2-40B4-BE49-F238E27FC236}">
                <a16:creationId xmlns:a16="http://schemas.microsoft.com/office/drawing/2014/main" id="{57F68073-332C-4606-9294-6AC339CD519B}"/>
              </a:ext>
            </a:extLst>
          </p:cNvPr>
          <p:cNvPicPr>
            <a:picLocks noChangeAspect="1"/>
          </p:cNvPicPr>
          <p:nvPr/>
        </p:nvPicPr>
        <p:blipFill>
          <a:blip r:embed="rId3"/>
          <a:stretch>
            <a:fillRect/>
          </a:stretch>
        </p:blipFill>
        <p:spPr>
          <a:xfrm>
            <a:off x="286740" y="2492513"/>
            <a:ext cx="7486722" cy="4204083"/>
          </a:xfrm>
          <a:prstGeom prst="rect">
            <a:avLst/>
          </a:prstGeom>
        </p:spPr>
      </p:pic>
      <p:pic>
        <p:nvPicPr>
          <p:cNvPr id="11266" name="Picture 2" descr="https://upload.wikimedia.org/wikipedia/commons/4/42/LightRefractsOf_comb-rows_of_ctenophore_Mertensia_ovum.jpg">
            <a:extLst>
              <a:ext uri="{FF2B5EF4-FFF2-40B4-BE49-F238E27FC236}">
                <a16:creationId xmlns:a16="http://schemas.microsoft.com/office/drawing/2014/main" id="{A05E685B-3024-4A8B-81AA-250093FE0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2829" y="2492513"/>
            <a:ext cx="3060442" cy="420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Vznik </a:t>
            </a:r>
            <a:r>
              <a:rPr lang="cs-CZ" sz="4800" dirty="0" err="1"/>
              <a:t>mnohobuněčnosti</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47241" y="1166398"/>
            <a:ext cx="5463250" cy="4967061"/>
          </a:xfrm>
        </p:spPr>
        <p:txBody>
          <a:bodyPr>
            <a:normAutofit lnSpcReduction="10000"/>
          </a:bodyPr>
          <a:lstStyle/>
          <a:p>
            <a:pPr algn="just"/>
            <a:r>
              <a:rPr lang="cs-CZ" sz="2600" b="1" dirty="0"/>
              <a:t>Rostliny</a:t>
            </a:r>
            <a:r>
              <a:rPr lang="cs-CZ" sz="2600" dirty="0"/>
              <a:t>: Vyvinuto několikrát (</a:t>
            </a:r>
            <a:r>
              <a:rPr lang="cs-CZ" sz="2400" dirty="0"/>
              <a:t>470 mil.)</a:t>
            </a:r>
            <a:r>
              <a:rPr lang="cs-CZ" sz="2600" dirty="0"/>
              <a:t>, protože se nemusí pohybovat za potravou – jednodušší vznik, tři cesty:</a:t>
            </a:r>
          </a:p>
          <a:p>
            <a:pPr algn="just"/>
            <a:r>
              <a:rPr lang="cs-CZ" sz="2600" b="1" dirty="0"/>
              <a:t>Kolonie z několika původních jedinců </a:t>
            </a:r>
            <a:r>
              <a:rPr lang="cs-CZ" sz="2600" dirty="0"/>
              <a:t>(zelené řasy: </a:t>
            </a:r>
            <a:r>
              <a:rPr lang="cs-CZ" sz="2600" i="1" dirty="0" err="1"/>
              <a:t>Chlamydomonas</a:t>
            </a:r>
            <a:r>
              <a:rPr lang="cs-CZ" sz="2600" dirty="0"/>
              <a:t>, </a:t>
            </a:r>
            <a:r>
              <a:rPr lang="cs-CZ" sz="2600" i="1" dirty="0" err="1"/>
              <a:t>Gonium</a:t>
            </a:r>
            <a:r>
              <a:rPr lang="cs-CZ" sz="2600" dirty="0"/>
              <a:t>, </a:t>
            </a:r>
            <a:r>
              <a:rPr lang="cs-CZ" sz="2600" i="1" dirty="0" err="1"/>
              <a:t>Volvox</a:t>
            </a:r>
            <a:r>
              <a:rPr lang="cs-CZ" sz="2600" i="1" dirty="0"/>
              <a:t> </a:t>
            </a:r>
            <a:r>
              <a:rPr lang="cs-CZ" sz="2600" i="1" dirty="0" err="1"/>
              <a:t>globator</a:t>
            </a:r>
            <a:r>
              <a:rPr lang="cs-CZ" sz="2600" dirty="0"/>
              <a:t>)</a:t>
            </a:r>
          </a:p>
          <a:p>
            <a:pPr algn="just"/>
            <a:r>
              <a:rPr lang="cs-CZ" sz="2600" b="1" dirty="0"/>
              <a:t>Mnohonásobné dělení jádra</a:t>
            </a:r>
            <a:r>
              <a:rPr lang="cs-CZ" sz="2600" dirty="0"/>
              <a:t>, vznik jednobuněčných ale vícejaderných stélek (</a:t>
            </a:r>
            <a:r>
              <a:rPr lang="cs-CZ" sz="2600" i="1" dirty="0" err="1"/>
              <a:t>Caulerpa</a:t>
            </a:r>
            <a:r>
              <a:rPr lang="cs-CZ" sz="2600" dirty="0"/>
              <a:t>)</a:t>
            </a:r>
          </a:p>
          <a:p>
            <a:pPr algn="just"/>
            <a:r>
              <a:rPr lang="cs-CZ" sz="2600" b="1" dirty="0"/>
              <a:t>Dělení původní buňky</a:t>
            </a:r>
            <a:r>
              <a:rPr lang="cs-CZ" sz="2600" dirty="0"/>
              <a:t> a postupná specializace dceřiných buněk (ostatní rostliny – v pravém slova smyslu tedy také 1×)</a:t>
            </a:r>
          </a:p>
          <a:p>
            <a:pPr algn="just"/>
            <a:endParaRPr lang="cs-CZ" sz="2600" dirty="0"/>
          </a:p>
          <a:p>
            <a:pPr algn="just"/>
            <a:endParaRPr lang="cs-CZ" sz="2600" dirty="0"/>
          </a:p>
        </p:txBody>
      </p:sp>
      <p:pic>
        <p:nvPicPr>
          <p:cNvPr id="12290" name="Picture 2" descr="Gonium pectorale (sketch) | Colonies to 90 micrometres Fresh… | Flickr">
            <a:extLst>
              <a:ext uri="{FF2B5EF4-FFF2-40B4-BE49-F238E27FC236}">
                <a16:creationId xmlns:a16="http://schemas.microsoft.com/office/drawing/2014/main" id="{170F148A-88C4-4EF3-83C2-56120DA1A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98" r="18408"/>
          <a:stretch/>
        </p:blipFill>
        <p:spPr bwMode="auto">
          <a:xfrm>
            <a:off x="6096000" y="1074128"/>
            <a:ext cx="2122025" cy="21637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aulerpa racemosa var. cylindracea (Sonder) Verlaque, Huisman &amp;amp;  Boudouresque 2003 :: Algaebase">
            <a:extLst>
              <a:ext uri="{FF2B5EF4-FFF2-40B4-BE49-F238E27FC236}">
                <a16:creationId xmlns:a16="http://schemas.microsoft.com/office/drawing/2014/main" id="{77339210-4FF5-4C68-8319-679D657660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30" b="8119"/>
          <a:stretch/>
        </p:blipFill>
        <p:spPr bwMode="auto">
          <a:xfrm>
            <a:off x="6096000" y="3316844"/>
            <a:ext cx="5971219" cy="341961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EDFDAC90-2ECF-4174-985C-27B9B3681273}"/>
              </a:ext>
            </a:extLst>
          </p:cNvPr>
          <p:cNvPicPr>
            <a:picLocks noChangeAspect="1"/>
          </p:cNvPicPr>
          <p:nvPr/>
        </p:nvPicPr>
        <p:blipFill rotWithShape="1">
          <a:blip r:embed="rId5"/>
          <a:srcRect t="21691" b="21393"/>
          <a:stretch/>
        </p:blipFill>
        <p:spPr>
          <a:xfrm>
            <a:off x="8301764" y="1082231"/>
            <a:ext cx="3765455" cy="2143125"/>
          </a:xfrm>
          <a:prstGeom prst="rect">
            <a:avLst/>
          </a:prstGeom>
        </p:spPr>
      </p:pic>
    </p:spTree>
    <p:extLst>
      <p:ext uri="{BB962C8B-B14F-4D97-AF65-F5344CB8AC3E}">
        <p14:creationId xmlns:p14="http://schemas.microsoft.com/office/powerpoint/2010/main" val="4256209218"/>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4142</TotalTime>
  <Words>4269</Words>
  <Application>Microsoft Office PowerPoint</Application>
  <PresentationFormat>Širokoúhlá obrazovka</PresentationFormat>
  <Paragraphs>188</Paragraphs>
  <Slides>27</Slides>
  <Notes>25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27</vt:i4>
      </vt:variant>
    </vt:vector>
  </HeadingPairs>
  <TitlesOfParts>
    <vt:vector size="31" baseType="lpstr">
      <vt:lpstr>Arial</vt:lpstr>
      <vt:lpstr>Calibri</vt:lpstr>
      <vt:lpstr>Calibri Light</vt:lpstr>
      <vt:lpstr>Motiv Office</vt:lpstr>
      <vt:lpstr>Úvod do biologie</vt:lpstr>
      <vt:lpstr>Vznik mnohobuněčnosti</vt:lpstr>
      <vt:lpstr>Vznik mnohobuněčnosti</vt:lpstr>
      <vt:lpstr>Vznik mnohobuněčnosti</vt:lpstr>
      <vt:lpstr>Vznik mnohobuněčnosti</vt:lpstr>
      <vt:lpstr>Vznik mnohobuněčnosti</vt:lpstr>
      <vt:lpstr>Vznik mnohobuněčnosti</vt:lpstr>
      <vt:lpstr>Vznik mnohobuněčnosti</vt:lpstr>
      <vt:lpstr>Vznik mnohobuněčnosti</vt:lpstr>
      <vt:lpstr>Prezentace aplikace PowerPoint</vt:lpstr>
      <vt:lpstr>Co obnáší život a souši a ve vodách?</vt:lpstr>
      <vt:lpstr>Co obnáší život a souši a ve vodách?</vt:lpstr>
      <vt:lpstr>Přechod života na souš – členovci</vt:lpstr>
      <vt:lpstr>Přechod života na souš – členovci</vt:lpstr>
      <vt:lpstr>Přechod života na souš – čtvernožci</vt:lpstr>
      <vt:lpstr>Přechod života na souš – čtvernožci</vt:lpstr>
      <vt:lpstr>Přechod života na souš – čtvernožci</vt:lpstr>
      <vt:lpstr>Přechod života na souš – čtvernožci</vt:lpstr>
      <vt:lpstr>Přechod života na souš – čtvernožci</vt:lpstr>
      <vt:lpstr>Přechod života na souš – rostliny</vt:lpstr>
      <vt:lpstr>Přechod života na souš – rostliny</vt:lpstr>
      <vt:lpstr>Přechod života na souš – rostliny</vt:lpstr>
      <vt:lpstr>Přechod života na souš – rostliny</vt:lpstr>
      <vt:lpstr>Přechod života na souš – rostliny </vt:lpstr>
      <vt:lpstr>Přechod života na souš – hmyz</vt:lpstr>
      <vt:lpstr>Shrnutí na konec</vt:lpstr>
      <vt:lpstr>Shrnutí na 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7EPEK - cvičení</dc:title>
  <dc:creator>Petr Pyszko</dc:creator>
  <cp:lastModifiedBy>Pyszko Petr</cp:lastModifiedBy>
  <cp:revision>261</cp:revision>
  <dcterms:created xsi:type="dcterms:W3CDTF">2020-10-03T08:40:45Z</dcterms:created>
  <dcterms:modified xsi:type="dcterms:W3CDTF">2023-10-10T09:55:57Z</dcterms:modified>
</cp:coreProperties>
</file>