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7"/>
  </p:notesMasterIdLst>
  <p:sldIdLst>
    <p:sldId id="256" r:id="rId2"/>
    <p:sldId id="267" r:id="rId3"/>
    <p:sldId id="281" r:id="rId4"/>
    <p:sldId id="287" r:id="rId5"/>
    <p:sldId id="279" r:id="rId6"/>
    <p:sldId id="278" r:id="rId7"/>
    <p:sldId id="286" r:id="rId8"/>
    <p:sldId id="285" r:id="rId9"/>
    <p:sldId id="280" r:id="rId10"/>
    <p:sldId id="284" r:id="rId11"/>
    <p:sldId id="282" r:id="rId12"/>
    <p:sldId id="283" r:id="rId13"/>
    <p:sldId id="277" r:id="rId14"/>
    <p:sldId id="276" r:id="rId15"/>
    <p:sldId id="269" r:id="rId16"/>
    <p:sldId id="270" r:id="rId17"/>
    <p:sldId id="271" r:id="rId18"/>
    <p:sldId id="272" r:id="rId19"/>
    <p:sldId id="273" r:id="rId20"/>
    <p:sldId id="290" r:id="rId21"/>
    <p:sldId id="292" r:id="rId22"/>
    <p:sldId id="274" r:id="rId23"/>
    <p:sldId id="310" r:id="rId24"/>
    <p:sldId id="275" r:id="rId25"/>
    <p:sldId id="293" r:id="rId26"/>
    <p:sldId id="311" r:id="rId27"/>
    <p:sldId id="288" r:id="rId28"/>
    <p:sldId id="298" r:id="rId29"/>
    <p:sldId id="291" r:id="rId30"/>
    <p:sldId id="289" r:id="rId31"/>
    <p:sldId id="294" r:id="rId32"/>
    <p:sldId id="295" r:id="rId33"/>
    <p:sldId id="296" r:id="rId34"/>
    <p:sldId id="297" r:id="rId35"/>
    <p:sldId id="299" r:id="rId36"/>
    <p:sldId id="301" r:id="rId37"/>
    <p:sldId id="300" r:id="rId38"/>
    <p:sldId id="303" r:id="rId39"/>
    <p:sldId id="305" r:id="rId40"/>
    <p:sldId id="304" r:id="rId41"/>
    <p:sldId id="302" r:id="rId42"/>
    <p:sldId id="306" r:id="rId43"/>
    <p:sldId id="307" r:id="rId44"/>
    <p:sldId id="308" r:id="rId45"/>
    <p:sldId id="309"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1686" autoAdjust="0"/>
  </p:normalViewPr>
  <p:slideViewPr>
    <p:cSldViewPr snapToGrid="0">
      <p:cViewPr varScale="1">
        <p:scale>
          <a:sx n="82" d="100"/>
          <a:sy n="82" d="100"/>
        </p:scale>
        <p:origin x="72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06C94D-41FA-4A2A-9618-9880C110BB03}" type="datetimeFigureOut">
              <a:rPr lang="cs-CZ" smtClean="0"/>
              <a:t>25.10.2023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FFE5E1-D701-4CEA-B268-28910E108036}" type="slidenum">
              <a:rPr lang="cs-CZ" smtClean="0"/>
              <a:t>‹#›</a:t>
            </a:fld>
            <a:endParaRPr lang="cs-CZ"/>
          </a:p>
        </p:txBody>
      </p:sp>
    </p:spTree>
    <p:extLst>
      <p:ext uri="{BB962C8B-B14F-4D97-AF65-F5344CB8AC3E}">
        <p14:creationId xmlns:p14="http://schemas.microsoft.com/office/powerpoint/2010/main" val="680856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Předpokládá se, že z mořské vody se zatím kultivovalo 0,001–1 % přítomných mikroorganismů, ze sladké vody 0,25 %, z půdy 0,3 % a zřejmě nejvíce (1–15 %) z aktivovaného kalu.</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2</a:t>
            </a:fld>
            <a:endParaRPr lang="cs-CZ"/>
          </a:p>
        </p:txBody>
      </p:sp>
    </p:spTree>
    <p:extLst>
      <p:ext uri="{BB962C8B-B14F-4D97-AF65-F5344CB8AC3E}">
        <p14:creationId xmlns:p14="http://schemas.microsoft.com/office/powerpoint/2010/main" val="139775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11</a:t>
            </a:fld>
            <a:endParaRPr lang="cs-CZ"/>
          </a:p>
        </p:txBody>
      </p:sp>
    </p:spTree>
    <p:extLst>
      <p:ext uri="{BB962C8B-B14F-4D97-AF65-F5344CB8AC3E}">
        <p14:creationId xmlns:p14="http://schemas.microsoft.com/office/powerpoint/2010/main" val="2521913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12</a:t>
            </a:fld>
            <a:endParaRPr lang="cs-CZ"/>
          </a:p>
        </p:txBody>
      </p:sp>
    </p:spTree>
    <p:extLst>
      <p:ext uri="{BB962C8B-B14F-4D97-AF65-F5344CB8AC3E}">
        <p14:creationId xmlns:p14="http://schemas.microsoft.com/office/powerpoint/2010/main" val="2381941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Mezi kritéria, která musí bakterie používaná jako </a:t>
            </a:r>
            <a:r>
              <a:rPr lang="cs-CZ" sz="1200" kern="1200" dirty="0" err="1">
                <a:solidFill>
                  <a:schemeClr val="tx1"/>
                </a:solidFill>
                <a:effectLst/>
                <a:latin typeface="+mn-lt"/>
                <a:ea typeface="+mn-ea"/>
                <a:cs typeface="+mn-cs"/>
              </a:rPr>
              <a:t>probiotika</a:t>
            </a:r>
            <a:r>
              <a:rPr lang="cs-CZ" sz="1200" kern="1200" dirty="0">
                <a:solidFill>
                  <a:schemeClr val="tx1"/>
                </a:solidFill>
                <a:effectLst/>
                <a:latin typeface="+mn-lt"/>
                <a:ea typeface="+mn-ea"/>
                <a:cs typeface="+mn-cs"/>
              </a:rPr>
              <a:t> splňovat, patří: nesmí být patogenní, musí být natolik rezistentní, aby se nezničila nebo neoslabila během průchodu trávicím traktem nebo v průběhu technologického zpracování, musí zůstat životaschopná po celou dobu trvanlivosti potraviny, neměla by ovlivňovat organoleptické vlastnosti potraviny, přichycuje se snadno na epiteliální buňky ve střevech a je schopna dalšího růstu, je prokázán její pozitivní vliv na zdravotní stav. </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13</a:t>
            </a:fld>
            <a:endParaRPr lang="cs-CZ"/>
          </a:p>
        </p:txBody>
      </p:sp>
    </p:spTree>
    <p:extLst>
      <p:ext uri="{BB962C8B-B14F-4D97-AF65-F5344CB8AC3E}">
        <p14:creationId xmlns:p14="http://schemas.microsoft.com/office/powerpoint/2010/main" val="2500514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Přenos stolice v nativní či zpracované formě od dárce k příjemci. Je prováděna za účelem léčby příjemce, vysoká účinnost je prokázána zvláště v terapii na antibiotika resistentní recidivující enterokolitidy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Odebrání kolem 40–200 g stolice, její homogenizace ve fyziologickém roztoku (typicky rozmixováním či rozkvedláním), odstředění či přefiltrování se získáním </a:t>
            </a:r>
            <a:r>
              <a:rPr lang="cs-CZ" sz="1200" kern="1200" dirty="0" err="1">
                <a:solidFill>
                  <a:schemeClr val="tx1"/>
                </a:solidFill>
                <a:effectLst/>
                <a:latin typeface="+mn-lt"/>
                <a:ea typeface="+mn-ea"/>
                <a:cs typeface="+mn-cs"/>
              </a:rPr>
              <a:t>supernatantu</a:t>
            </a:r>
            <a:r>
              <a:rPr lang="cs-CZ" sz="1200" kern="1200" dirty="0">
                <a:solidFill>
                  <a:schemeClr val="tx1"/>
                </a:solidFill>
                <a:effectLst/>
                <a:latin typeface="+mn-lt"/>
                <a:ea typeface="+mn-ea"/>
                <a:cs typeface="+mn-cs"/>
              </a:rPr>
              <a:t> či filtrátu přibližně dvojnásobného objemu oproti stolici. Aplikace příjemci </a:t>
            </a:r>
            <a:r>
              <a:rPr lang="cs-CZ" sz="1200" kern="1200" dirty="0" err="1">
                <a:solidFill>
                  <a:schemeClr val="tx1"/>
                </a:solidFill>
                <a:effectLst/>
                <a:latin typeface="+mn-lt"/>
                <a:ea typeface="+mn-ea"/>
                <a:cs typeface="+mn-cs"/>
              </a:rPr>
              <a:t>nasojejunální</a:t>
            </a:r>
            <a:r>
              <a:rPr lang="cs-CZ" sz="1200" kern="1200" dirty="0">
                <a:solidFill>
                  <a:schemeClr val="tx1"/>
                </a:solidFill>
                <a:effectLst/>
                <a:latin typeface="+mn-lt"/>
                <a:ea typeface="+mn-ea"/>
                <a:cs typeface="+mn-cs"/>
              </a:rPr>
              <a:t> sondou, klysmatem či nejúčinněji endoskopicky do slepého střeva. </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14</a:t>
            </a:fld>
            <a:endParaRPr lang="cs-CZ"/>
          </a:p>
        </p:txBody>
      </p:sp>
    </p:spTree>
    <p:extLst>
      <p:ext uri="{BB962C8B-B14F-4D97-AF65-F5344CB8AC3E}">
        <p14:creationId xmlns:p14="http://schemas.microsoft.com/office/powerpoint/2010/main" val="3886053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kern="1200" dirty="0" err="1">
                <a:solidFill>
                  <a:schemeClr val="tx1"/>
                </a:solidFill>
                <a:effectLst/>
                <a:latin typeface="+mn-lt"/>
                <a:ea typeface="+mn-ea"/>
                <a:cs typeface="+mn-cs"/>
              </a:rPr>
              <a:t>Salmonella</a:t>
            </a:r>
            <a:r>
              <a:rPr lang="cs-CZ" sz="1200" kern="1200" dirty="0">
                <a:solidFill>
                  <a:schemeClr val="tx1"/>
                </a:solidFill>
                <a:effectLst/>
                <a:latin typeface="+mn-lt"/>
                <a:ea typeface="+mn-ea"/>
                <a:cs typeface="+mn-cs"/>
              </a:rPr>
              <a:t>: Zdroj potraviny živočišného původu (maso, masné výrobky, mléčné výrobky, vejce). Zdroj infekce zvíře či člověk. U drůbeže, mohou salmonely přecházet z vejcovodu do vajec. K onemocnění je potřebná velká infekční dávka. Salmonely mohou přežívat v mražených potravinách několik měsíců, nesnášejí však vysoké teploty nad 65 °C působící po 15–20 minut. Projevy: zvracení, průjmy</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kern="1200" dirty="0" err="1">
                <a:solidFill>
                  <a:schemeClr val="tx1"/>
                </a:solidFill>
                <a:effectLst/>
                <a:latin typeface="+mn-lt"/>
                <a:ea typeface="+mn-ea"/>
                <a:cs typeface="+mn-cs"/>
              </a:rPr>
              <a:t>Kampylobakterióza</a:t>
            </a:r>
            <a:r>
              <a:rPr lang="cs-CZ" sz="1200" kern="1200" dirty="0">
                <a:solidFill>
                  <a:schemeClr val="tx1"/>
                </a:solidFill>
                <a:effectLst/>
                <a:latin typeface="+mn-lt"/>
                <a:ea typeface="+mn-ea"/>
                <a:cs typeface="+mn-cs"/>
              </a:rPr>
              <a:t>: Nákaza z tepelně nedostatečně zpracované drůbeže, či druhotně člověk ze stolice. Projevy: vodnaté průjmy.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kern="1200" dirty="0" err="1">
                <a:solidFill>
                  <a:schemeClr val="tx1"/>
                </a:solidFill>
                <a:effectLst/>
                <a:latin typeface="+mn-lt"/>
                <a:ea typeface="+mn-ea"/>
                <a:cs typeface="+mn-cs"/>
              </a:rPr>
              <a:t>Shigelóza</a:t>
            </a:r>
            <a:r>
              <a:rPr lang="cs-CZ" sz="1200" kern="1200" dirty="0">
                <a:solidFill>
                  <a:schemeClr val="tx1"/>
                </a:solidFill>
                <a:effectLst/>
                <a:latin typeface="+mn-lt"/>
                <a:ea typeface="+mn-ea"/>
                <a:cs typeface="+mn-cs"/>
              </a:rPr>
              <a:t>: Malá infekční dávka z odpadních vod, z člověka na člověka rukama, jakákoli tepelně neupravená potrava (ovoce, zelenina), akutní průjmové onemocnění s horečkou a zvracením. Ročně způsobuje </a:t>
            </a:r>
            <a:r>
              <a:rPr lang="cs-CZ" sz="1200" kern="1200" dirty="0" err="1">
                <a:solidFill>
                  <a:schemeClr val="tx1"/>
                </a:solidFill>
                <a:effectLst/>
                <a:latin typeface="+mn-lt"/>
                <a:ea typeface="+mn-ea"/>
                <a:cs typeface="+mn-cs"/>
              </a:rPr>
              <a:t>Shigella</a:t>
            </a:r>
            <a:r>
              <a:rPr lang="cs-CZ" sz="1200" kern="1200" dirty="0">
                <a:solidFill>
                  <a:schemeClr val="tx1"/>
                </a:solidFill>
                <a:effectLst/>
                <a:latin typeface="+mn-lt"/>
                <a:ea typeface="+mn-ea"/>
                <a:cs typeface="+mn-cs"/>
              </a:rPr>
              <a:t> celosvětově 80–165 milionů případů, z čehož zřejmě až 600 000 postižených zemře.</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15</a:t>
            </a:fld>
            <a:endParaRPr lang="cs-CZ"/>
          </a:p>
        </p:txBody>
      </p:sp>
    </p:spTree>
    <p:extLst>
      <p:ext uri="{BB962C8B-B14F-4D97-AF65-F5344CB8AC3E}">
        <p14:creationId xmlns:p14="http://schemas.microsoft.com/office/powerpoint/2010/main" val="963427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kern="1200" dirty="0">
                <a:solidFill>
                  <a:schemeClr val="tx1"/>
                </a:solidFill>
                <a:effectLst/>
                <a:latin typeface="+mn-lt"/>
                <a:ea typeface="+mn-ea"/>
                <a:cs typeface="+mn-cs"/>
              </a:rPr>
              <a:t>Listerióza</a:t>
            </a:r>
            <a:r>
              <a:rPr lang="cs-CZ" sz="1200" kern="1200" dirty="0">
                <a:solidFill>
                  <a:schemeClr val="tx1"/>
                </a:solidFill>
                <a:effectLst/>
                <a:latin typeface="+mn-lt"/>
                <a:ea typeface="+mn-ea"/>
                <a:cs typeface="+mn-cs"/>
              </a:rPr>
              <a:t>: 25 % u těhotných, novorozenců a osob se sníženou imunitou. Sepse, meningitida. Konzumace potravin dlouho skladovaných v chladničkách, zejména měkkých sýrů a masných a rybích výrobků – </a:t>
            </a:r>
            <a:r>
              <a:rPr lang="cs-CZ" sz="1200" kern="1200" dirty="0" err="1">
                <a:solidFill>
                  <a:schemeClr val="tx1"/>
                </a:solidFill>
                <a:effectLst/>
                <a:latin typeface="+mn-lt"/>
                <a:ea typeface="+mn-ea"/>
                <a:cs typeface="+mn-cs"/>
              </a:rPr>
              <a:t>listerie</a:t>
            </a:r>
            <a:r>
              <a:rPr lang="cs-CZ" sz="1200" kern="1200" dirty="0">
                <a:solidFill>
                  <a:schemeClr val="tx1"/>
                </a:solidFill>
                <a:effectLst/>
                <a:latin typeface="+mn-lt"/>
                <a:ea typeface="+mn-ea"/>
                <a:cs typeface="+mn-cs"/>
              </a:rPr>
              <a:t> všude, ale v těchto podmínkách pomnožení. Riziko v současné době zvyšuje také rozšíření trhu s potravinami, tzn., že se stále více oddaluje místo a čas výroby a spotřeby.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kern="1200" dirty="0">
                <a:solidFill>
                  <a:schemeClr val="tx1"/>
                </a:solidFill>
                <a:effectLst/>
                <a:latin typeface="+mn-lt"/>
                <a:ea typeface="+mn-ea"/>
                <a:cs typeface="+mn-cs"/>
              </a:rPr>
              <a:t>Clostridium </a:t>
            </a:r>
            <a:r>
              <a:rPr lang="cs-CZ" sz="1200" b="1" kern="1200" dirty="0" err="1">
                <a:solidFill>
                  <a:schemeClr val="tx1"/>
                </a:solidFill>
                <a:effectLst/>
                <a:latin typeface="+mn-lt"/>
                <a:ea typeface="+mn-ea"/>
                <a:cs typeface="+mn-cs"/>
              </a:rPr>
              <a:t>botulinum</a:t>
            </a:r>
            <a:r>
              <a:rPr lang="cs-CZ" sz="1200" kern="1200" dirty="0">
                <a:solidFill>
                  <a:schemeClr val="tx1"/>
                </a:solidFill>
                <a:effectLst/>
                <a:latin typeface="+mn-lt"/>
                <a:ea typeface="+mn-ea"/>
                <a:cs typeface="+mn-cs"/>
              </a:rPr>
              <a:t>: půdní anaerobní organismus. Přenos nákazy nastává požitím nasolených či konservovaných potravin (klobásy, masové, rybí i zeleninové konservy) obsahujících Cl. </a:t>
            </a:r>
            <a:r>
              <a:rPr lang="cs-CZ" sz="1200" kern="1200" dirty="0" err="1">
                <a:solidFill>
                  <a:schemeClr val="tx1"/>
                </a:solidFill>
                <a:effectLst/>
                <a:latin typeface="+mn-lt"/>
                <a:ea typeface="+mn-ea"/>
                <a:cs typeface="+mn-cs"/>
              </a:rPr>
              <a:t>botulinum</a:t>
            </a:r>
            <a:r>
              <a:rPr lang="cs-CZ" sz="1200" kern="1200" dirty="0">
                <a:solidFill>
                  <a:schemeClr val="tx1"/>
                </a:solidFill>
                <a:effectLst/>
                <a:latin typeface="+mn-lt"/>
                <a:ea typeface="+mn-ea"/>
                <a:cs typeface="+mn-cs"/>
              </a:rPr>
              <a:t> bez dostatečné tepelné úpravy. Začíná zácpou, zvracením, může končit obrnou dýchacích svalů.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kern="1200" dirty="0">
                <a:solidFill>
                  <a:schemeClr val="tx1"/>
                </a:solidFill>
                <a:effectLst/>
                <a:latin typeface="+mn-lt"/>
                <a:ea typeface="+mn-ea"/>
                <a:cs typeface="+mn-cs"/>
              </a:rPr>
              <a:t>Úplavice</a:t>
            </a:r>
            <a:r>
              <a:rPr lang="cs-CZ" sz="1200" kern="1200" dirty="0">
                <a:solidFill>
                  <a:schemeClr val="tx1"/>
                </a:solidFill>
                <a:effectLst/>
                <a:latin typeface="+mn-lt"/>
                <a:ea typeface="+mn-ea"/>
                <a:cs typeface="+mn-cs"/>
              </a:rPr>
              <a:t>: Zdrojem je nemocný člověk, průjmy, perforace střeva a postižení jater.</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16</a:t>
            </a:fld>
            <a:endParaRPr lang="cs-CZ"/>
          </a:p>
        </p:txBody>
      </p:sp>
    </p:spTree>
    <p:extLst>
      <p:ext uri="{BB962C8B-B14F-4D97-AF65-F5344CB8AC3E}">
        <p14:creationId xmlns:p14="http://schemas.microsoft.com/office/powerpoint/2010/main" val="291049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Některé druhy plísní produkují pro člověka toxické mykotoxiny. </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17</a:t>
            </a:fld>
            <a:endParaRPr lang="cs-CZ"/>
          </a:p>
        </p:txBody>
      </p:sp>
    </p:spTree>
    <p:extLst>
      <p:ext uri="{BB962C8B-B14F-4D97-AF65-F5344CB8AC3E}">
        <p14:creationId xmlns:p14="http://schemas.microsoft.com/office/powerpoint/2010/main" val="3180232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Studium potravy pravěkého člověka: nelze srovnávat s dnešními lovci a sběrači (nemají k dispozici tolik megafauny), nastupuje studium genetiky, morfologie, metabolismu a fyziologie.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Před vyšlechtěním specializovaných plodin a domestikací zvířat dávajících mléko platilo, že bílkoviny = maso → tedy po 99.5 % evoluce dravého H. sapiens</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18</a:t>
            </a:fld>
            <a:endParaRPr lang="cs-CZ"/>
          </a:p>
        </p:txBody>
      </p:sp>
    </p:spTree>
    <p:extLst>
      <p:ext uri="{BB962C8B-B14F-4D97-AF65-F5344CB8AC3E}">
        <p14:creationId xmlns:p14="http://schemas.microsoft.com/office/powerpoint/2010/main" val="2311549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err="1">
                <a:solidFill>
                  <a:schemeClr val="tx1"/>
                </a:solidFill>
                <a:effectLst/>
                <a:latin typeface="+mn-lt"/>
                <a:ea typeface="+mn-ea"/>
                <a:cs typeface="+mn-cs"/>
              </a:rPr>
              <a:t>Saccharomyces</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cerevisiae</a:t>
            </a:r>
            <a:r>
              <a:rPr lang="cs-CZ" sz="1200" kern="1200" dirty="0">
                <a:solidFill>
                  <a:schemeClr val="tx1"/>
                </a:solidFill>
                <a:effectLst/>
                <a:latin typeface="+mn-lt"/>
                <a:ea typeface="+mn-ea"/>
                <a:cs typeface="+mn-cs"/>
              </a:rPr>
              <a:t> pochází původně z kvašení hroznového vína (Evropa) a rýže (Asie)</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19</a:t>
            </a:fld>
            <a:endParaRPr lang="cs-CZ"/>
          </a:p>
        </p:txBody>
      </p:sp>
    </p:spTree>
    <p:extLst>
      <p:ext uri="{BB962C8B-B14F-4D97-AF65-F5344CB8AC3E}">
        <p14:creationId xmlns:p14="http://schemas.microsoft.com/office/powerpoint/2010/main" val="3764354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Podle oficiální taxonomie nejsou jednoznačně odlišovány kvasinky pivovarské od divokých.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i="1" dirty="0"/>
              <a:t>B. </a:t>
            </a:r>
            <a:r>
              <a:rPr lang="cs-CZ" i="1" dirty="0" err="1"/>
              <a:t>bruxellensis</a:t>
            </a:r>
            <a:r>
              <a:rPr lang="cs-CZ" dirty="0"/>
              <a:t>: původní výskyt jen v údolí řeky </a:t>
            </a:r>
            <a:r>
              <a:rPr lang="cs-CZ" dirty="0" err="1"/>
              <a:t>Senne</a:t>
            </a:r>
            <a:r>
              <a:rPr lang="cs-CZ" dirty="0"/>
              <a:t> blízko Bruselu. </a:t>
            </a:r>
            <a:r>
              <a:rPr lang="cs-CZ" sz="1200" kern="1200" dirty="0">
                <a:solidFill>
                  <a:schemeClr val="tx1"/>
                </a:solidFill>
                <a:effectLst/>
                <a:latin typeface="+mn-lt"/>
                <a:ea typeface="+mn-ea"/>
                <a:cs typeface="+mn-cs"/>
              </a:rPr>
              <a:t>K chmelení se často používá starý, uschlý chmel, který nedává pivu chmelovou chuť a slouží jen jako </a:t>
            </a:r>
            <a:r>
              <a:rPr lang="cs-CZ" sz="1200" kern="1200" dirty="0" err="1">
                <a:solidFill>
                  <a:schemeClr val="tx1"/>
                </a:solidFill>
                <a:effectLst/>
                <a:latin typeface="+mn-lt"/>
                <a:ea typeface="+mn-ea"/>
                <a:cs typeface="+mn-cs"/>
              </a:rPr>
              <a:t>konzervant</a:t>
            </a:r>
            <a:r>
              <a:rPr lang="cs-CZ"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err="1">
                <a:solidFill>
                  <a:schemeClr val="tx1"/>
                </a:solidFill>
                <a:effectLst/>
                <a:latin typeface="+mn-lt"/>
                <a:ea typeface="+mn-ea"/>
                <a:cs typeface="+mn-cs"/>
              </a:rPr>
              <a:t>Gose</a:t>
            </a:r>
            <a:r>
              <a:rPr lang="cs-CZ" sz="1200" kern="1200" dirty="0">
                <a:solidFill>
                  <a:schemeClr val="tx1"/>
                </a:solidFill>
                <a:effectLst/>
                <a:latin typeface="+mn-lt"/>
                <a:ea typeface="+mn-ea"/>
                <a:cs typeface="+mn-cs"/>
              </a:rPr>
              <a:t> je starobylý německý druh piva. Vyrábí se svrchním kvašením ze sladu s nejméně polovičním podílem pšenice, do kterého se přidává kuchyňská sůl a mletý koriandr. Protože pivo </a:t>
            </a:r>
            <a:r>
              <a:rPr lang="cs-CZ" sz="1200" kern="1200" dirty="0" err="1">
                <a:solidFill>
                  <a:schemeClr val="tx1"/>
                </a:solidFill>
                <a:effectLst/>
                <a:latin typeface="+mn-lt"/>
                <a:ea typeface="+mn-ea"/>
                <a:cs typeface="+mn-cs"/>
              </a:rPr>
              <a:t>dokváší</a:t>
            </a:r>
            <a:r>
              <a:rPr lang="cs-CZ" sz="1200" kern="1200" dirty="0">
                <a:solidFill>
                  <a:schemeClr val="tx1"/>
                </a:solidFill>
                <a:effectLst/>
                <a:latin typeface="+mn-lt"/>
                <a:ea typeface="+mn-ea"/>
                <a:cs typeface="+mn-cs"/>
              </a:rPr>
              <a:t> ještě v lahvích, plní se do speciálních baňatých lahví ze silného skla s dlouhým hrdlem. Nápoj je kalný a má nažloutlou barvu, chuť je pikantní s ovocnými tóny a jen mírnou hořkostí. Tento styl piva vznikl v </a:t>
            </a:r>
            <a:r>
              <a:rPr lang="cs-CZ" sz="1200" kern="1200" dirty="0" err="1">
                <a:solidFill>
                  <a:schemeClr val="tx1"/>
                </a:solidFill>
                <a:effectLst/>
                <a:latin typeface="+mn-lt"/>
                <a:ea typeface="+mn-ea"/>
                <a:cs typeface="+mn-cs"/>
              </a:rPr>
              <a:t>Goslaru</a:t>
            </a:r>
            <a:r>
              <a:rPr lang="cs-CZ" sz="1200" kern="1200" dirty="0">
                <a:solidFill>
                  <a:schemeClr val="tx1"/>
                </a:solidFill>
                <a:effectLst/>
                <a:latin typeface="+mn-lt"/>
                <a:ea typeface="+mn-ea"/>
                <a:cs typeface="+mn-cs"/>
              </a:rPr>
              <a:t>, podle kterého byl také pojmenován. Nejstarší písemná zmínka o něm pochází z roku 1332. V roce 1738 se toto pivo poprvé dostalo do Lipska, které se brzy stalo jeho hlavním producentem. Zpočátku se vyrábělo spontánním kvašením. Výroba i ošetřování tohoto živého piva byly vždy dosti náročné, což se odráželo na jeho vysoké ceně. Po druhé světové válce produkce </a:t>
            </a:r>
            <a:r>
              <a:rPr lang="cs-CZ" sz="1200" kern="1200" dirty="0" err="1">
                <a:solidFill>
                  <a:schemeClr val="tx1"/>
                </a:solidFill>
                <a:effectLst/>
                <a:latin typeface="+mn-lt"/>
                <a:ea typeface="+mn-ea"/>
                <a:cs typeface="+mn-cs"/>
              </a:rPr>
              <a:t>gose</a:t>
            </a:r>
            <a:r>
              <a:rPr lang="cs-CZ" sz="1200" kern="1200" dirty="0">
                <a:solidFill>
                  <a:schemeClr val="tx1"/>
                </a:solidFill>
                <a:effectLst/>
                <a:latin typeface="+mn-lt"/>
                <a:ea typeface="+mn-ea"/>
                <a:cs typeface="+mn-cs"/>
              </a:rPr>
              <a:t> upadla. Pivovar v </a:t>
            </a:r>
            <a:r>
              <a:rPr lang="cs-CZ" sz="1200" kern="1200" dirty="0" err="1">
                <a:solidFill>
                  <a:schemeClr val="tx1"/>
                </a:solidFill>
                <a:effectLst/>
                <a:latin typeface="+mn-lt"/>
                <a:ea typeface="+mn-ea"/>
                <a:cs typeface="+mn-cs"/>
              </a:rPr>
              <a:t>Döllnitzu</a:t>
            </a:r>
            <a:r>
              <a:rPr lang="cs-CZ" sz="1200" kern="1200" dirty="0">
                <a:solidFill>
                  <a:schemeClr val="tx1"/>
                </a:solidFill>
                <a:effectLst/>
                <a:latin typeface="+mn-lt"/>
                <a:ea typeface="+mn-ea"/>
                <a:cs typeface="+mn-cs"/>
              </a:rPr>
              <a:t> ukončil činnost poté, co bylo jeho zařízení odvezeno do Sovětského svazu jako součást reparací. </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20</a:t>
            </a:fld>
            <a:endParaRPr lang="cs-CZ"/>
          </a:p>
        </p:txBody>
      </p:sp>
    </p:spTree>
    <p:extLst>
      <p:ext uri="{BB962C8B-B14F-4D97-AF65-F5344CB8AC3E}">
        <p14:creationId xmlns:p14="http://schemas.microsoft.com/office/powerpoint/2010/main" val="3783214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Pupíky šedesáti dobrovolníků: 2368 druhů bakterií, z nichž 1458 bylo do té doby zcela neznámých.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Pot: Nepříjemný zápach způsobují zejména stafylokoky, mikrokoky a bakterie, které rozkladem tuků tvoří zapáchající mastné kyseliny.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Ústa: Mikroflóra v ústech závisí na stavu zubů – bezzubá ústa se liší svou mikroflórou od úst s chrupem – kvůli možnosti tvorby plaku na zubech. Tento film obsahuje zejména gramnegativní vláknité anaerobní bakterie zkvašující cukry na kyselinu mléčnou. Ta způsobuje odvápnění zubní skloviny, a to vede k tvorbě zubního kazu. Na základě studie, která se zabývá právě vlivem expozice kouření na stav mikroflóry v ústech, se zjistilo, že kuřáci mají v dutině ústní méně aerobních a anaerobních organismů se schopností pozitivně zasahovat do daného prostředí, naopak obsahují více potenciálních patogenů ve srovnání s nekuřáky. </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3</a:t>
            </a:fld>
            <a:endParaRPr lang="cs-CZ"/>
          </a:p>
        </p:txBody>
      </p:sp>
    </p:spTree>
    <p:extLst>
      <p:ext uri="{BB962C8B-B14F-4D97-AF65-F5344CB8AC3E}">
        <p14:creationId xmlns:p14="http://schemas.microsoft.com/office/powerpoint/2010/main" val="2292089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Vinné kvasinky mají podle analýzy genetické příbuznosti až na několik výjimek společný původ a byly domestikovány 8000–10000 př. n. l.</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21</a:t>
            </a:fld>
            <a:endParaRPr lang="cs-CZ"/>
          </a:p>
        </p:txBody>
      </p:sp>
    </p:spTree>
    <p:extLst>
      <p:ext uri="{BB962C8B-B14F-4D97-AF65-F5344CB8AC3E}">
        <p14:creationId xmlns:p14="http://schemas.microsoft.com/office/powerpoint/2010/main" val="1610822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err="1">
                <a:solidFill>
                  <a:schemeClr val="tx1"/>
                </a:solidFill>
                <a:effectLst/>
                <a:latin typeface="+mn-lt"/>
                <a:ea typeface="+mn-ea"/>
                <a:cs typeface="+mn-cs"/>
              </a:rPr>
              <a:t>Genomická</a:t>
            </a:r>
            <a:r>
              <a:rPr lang="cs-CZ" sz="1200" kern="1200" dirty="0">
                <a:solidFill>
                  <a:schemeClr val="tx1"/>
                </a:solidFill>
                <a:effectLst/>
                <a:latin typeface="+mn-lt"/>
                <a:ea typeface="+mn-ea"/>
                <a:cs typeface="+mn-cs"/>
              </a:rPr>
              <a:t> studie odhalila existenci čtyř populací v houbě </a:t>
            </a:r>
            <a:r>
              <a:rPr lang="cs-CZ" sz="1200" kern="1200" dirty="0" err="1">
                <a:solidFill>
                  <a:schemeClr val="tx1"/>
                </a:solidFill>
                <a:effectLst/>
                <a:latin typeface="+mn-lt"/>
                <a:ea typeface="+mn-ea"/>
                <a:cs typeface="+mn-cs"/>
              </a:rPr>
              <a:t>Penicillium</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roqueforti</a:t>
            </a:r>
            <a:r>
              <a:rPr lang="cs-CZ" sz="1200" kern="1200" dirty="0">
                <a:solidFill>
                  <a:schemeClr val="tx1"/>
                </a:solidFill>
                <a:effectLst/>
                <a:latin typeface="+mn-lt"/>
                <a:ea typeface="+mn-ea"/>
                <a:cs typeface="+mn-cs"/>
              </a:rPr>
              <a:t>, z nichž dvě jsou spojeny s výrobou sýrů a prokazují známky </a:t>
            </a:r>
            <a:r>
              <a:rPr lang="cs-CZ" sz="1200" kern="1200" dirty="0" err="1">
                <a:solidFill>
                  <a:schemeClr val="tx1"/>
                </a:solidFill>
                <a:effectLst/>
                <a:latin typeface="+mn-lt"/>
                <a:ea typeface="+mn-ea"/>
                <a:cs typeface="+mn-cs"/>
              </a:rPr>
              <a:t>domesticace</a:t>
            </a:r>
            <a:r>
              <a:rPr lang="cs-CZ" sz="1200" kern="1200" dirty="0">
                <a:solidFill>
                  <a:schemeClr val="tx1"/>
                </a:solidFill>
                <a:effectLst/>
                <a:latin typeface="+mn-lt"/>
                <a:ea typeface="+mn-ea"/>
                <a:cs typeface="+mn-cs"/>
              </a:rPr>
              <a:t>. Nález nové populace spojené se sýrem </a:t>
            </a:r>
            <a:r>
              <a:rPr lang="cs-CZ" sz="1200" kern="1200" dirty="0" err="1">
                <a:solidFill>
                  <a:schemeClr val="tx1"/>
                </a:solidFill>
                <a:effectLst/>
                <a:latin typeface="+mn-lt"/>
                <a:ea typeface="+mn-ea"/>
                <a:cs typeface="+mn-cs"/>
              </a:rPr>
              <a:t>Termignon</a:t>
            </a:r>
            <a:r>
              <a:rPr lang="cs-CZ" sz="1200" kern="1200" dirty="0">
                <a:solidFill>
                  <a:schemeClr val="tx1"/>
                </a:solidFill>
                <a:effectLst/>
                <a:latin typeface="+mn-lt"/>
                <a:ea typeface="+mn-ea"/>
                <a:cs typeface="+mn-cs"/>
              </a:rPr>
              <a:t> však ukazuje na genetickou odlišnost a zdroj genetické rozmanitosti pro výrobu sýrů s určitými výhodnými vlastnostmi, na pomezí mezi divokými kmeny a domestikovanými kmeny.</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kern="1200" dirty="0">
                <a:solidFill>
                  <a:schemeClr val="tx1"/>
                </a:solidFill>
                <a:effectLst/>
                <a:latin typeface="+mn-lt"/>
                <a:ea typeface="+mn-ea"/>
                <a:cs typeface="+mn-cs"/>
              </a:rPr>
              <a:t>Výzkum se zaměřil na domestikaci bílé plísně </a:t>
            </a:r>
            <a:r>
              <a:rPr lang="cs-CZ" sz="1200" b="0" i="0" kern="1200" dirty="0" err="1">
                <a:solidFill>
                  <a:schemeClr val="tx1"/>
                </a:solidFill>
                <a:effectLst/>
                <a:latin typeface="+mn-lt"/>
                <a:ea typeface="+mn-ea"/>
                <a:cs typeface="+mn-cs"/>
              </a:rPr>
              <a:t>Penicillium</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camemberti</a:t>
            </a:r>
            <a:r>
              <a:rPr lang="cs-CZ" sz="1200" b="0" i="0" kern="1200" dirty="0">
                <a:solidFill>
                  <a:schemeClr val="tx1"/>
                </a:solidFill>
                <a:effectLst/>
                <a:latin typeface="+mn-lt"/>
                <a:ea typeface="+mn-ea"/>
                <a:cs typeface="+mn-cs"/>
              </a:rPr>
              <a:t>, využívané při zrání měkkých sýrů, jako je Camembert a </a:t>
            </a:r>
            <a:r>
              <a:rPr lang="cs-CZ" sz="1200" b="0" i="0" kern="1200" dirty="0" err="1">
                <a:solidFill>
                  <a:schemeClr val="tx1"/>
                </a:solidFill>
                <a:effectLst/>
                <a:latin typeface="+mn-lt"/>
                <a:ea typeface="+mn-ea"/>
                <a:cs typeface="+mn-cs"/>
              </a:rPr>
              <a:t>Brie</a:t>
            </a:r>
            <a:r>
              <a:rPr lang="cs-CZ" sz="1200" b="0" i="0" kern="1200" dirty="0">
                <a:solidFill>
                  <a:schemeClr val="tx1"/>
                </a:solidFill>
                <a:effectLst/>
                <a:latin typeface="+mn-lt"/>
                <a:ea typeface="+mn-ea"/>
                <a:cs typeface="+mn-cs"/>
              </a:rPr>
              <a:t>. Analýzy na úrovni genomu ukázaly, že existovala starobylá </a:t>
            </a:r>
            <a:r>
              <a:rPr lang="cs-CZ" sz="1200" b="0" i="0" kern="1200" dirty="0" err="1">
                <a:solidFill>
                  <a:schemeClr val="tx1"/>
                </a:solidFill>
                <a:effectLst/>
                <a:latin typeface="+mn-lt"/>
                <a:ea typeface="+mn-ea"/>
                <a:cs typeface="+mn-cs"/>
              </a:rPr>
              <a:t>domesticace</a:t>
            </a:r>
            <a:r>
              <a:rPr lang="cs-CZ" sz="1200" b="0" i="0" kern="1200" dirty="0">
                <a:solidFill>
                  <a:schemeClr val="tx1"/>
                </a:solidFill>
                <a:effectLst/>
                <a:latin typeface="+mn-lt"/>
                <a:ea typeface="+mn-ea"/>
                <a:cs typeface="+mn-cs"/>
              </a:rPr>
              <a:t> pro šedozelenou plíseň P. </a:t>
            </a:r>
            <a:r>
              <a:rPr lang="cs-CZ" sz="1200" b="0" i="0" kern="1200" dirty="0" err="1">
                <a:solidFill>
                  <a:schemeClr val="tx1"/>
                </a:solidFill>
                <a:effectLst/>
                <a:latin typeface="+mn-lt"/>
                <a:ea typeface="+mn-ea"/>
                <a:cs typeface="+mn-cs"/>
              </a:rPr>
              <a:t>biforme</a:t>
            </a:r>
            <a:r>
              <a:rPr lang="cs-CZ" sz="1200" b="0" i="0" kern="1200" dirty="0">
                <a:solidFill>
                  <a:schemeClr val="tx1"/>
                </a:solidFill>
                <a:effectLst/>
                <a:latin typeface="+mn-lt"/>
                <a:ea typeface="+mn-ea"/>
                <a:cs typeface="+mn-cs"/>
              </a:rPr>
              <a:t>, používanou při výrobě sýrů, a novější </a:t>
            </a:r>
            <a:r>
              <a:rPr lang="cs-CZ" sz="1200" b="0" i="0" kern="1200" dirty="0" err="1">
                <a:solidFill>
                  <a:schemeClr val="tx1"/>
                </a:solidFill>
                <a:effectLst/>
                <a:latin typeface="+mn-lt"/>
                <a:ea typeface="+mn-ea"/>
                <a:cs typeface="+mn-cs"/>
              </a:rPr>
              <a:t>domesticace</a:t>
            </a:r>
            <a:r>
              <a:rPr lang="cs-CZ" sz="1200" b="0" i="0" kern="1200" dirty="0">
                <a:solidFill>
                  <a:schemeClr val="tx1"/>
                </a:solidFill>
                <a:effectLst/>
                <a:latin typeface="+mn-lt"/>
                <a:ea typeface="+mn-ea"/>
                <a:cs typeface="+mn-cs"/>
              </a:rPr>
              <a:t> pro klonální linii P. </a:t>
            </a:r>
            <a:r>
              <a:rPr lang="cs-CZ" sz="1200" b="0" i="0" kern="1200" dirty="0" err="1">
                <a:solidFill>
                  <a:schemeClr val="tx1"/>
                </a:solidFill>
                <a:effectLst/>
                <a:latin typeface="+mn-lt"/>
                <a:ea typeface="+mn-ea"/>
                <a:cs typeface="+mn-cs"/>
              </a:rPr>
              <a:t>camemberti</a:t>
            </a:r>
            <a:r>
              <a:rPr lang="cs-CZ" sz="1200" b="0" i="0" kern="1200" dirty="0">
                <a:solidFill>
                  <a:schemeClr val="tx1"/>
                </a:solidFill>
                <a:effectLst/>
                <a:latin typeface="+mn-lt"/>
                <a:ea typeface="+mn-ea"/>
                <a:cs typeface="+mn-cs"/>
              </a:rPr>
              <a:t>. Obě tyto linie vykazují známky adaptace na výrobu sýrů, včetně změn v barvě, rychlejšího růstu na sýrovém médiu, menší produkce toxinů a schopnosti potlačit růst jiných hub. </a:t>
            </a:r>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22</a:t>
            </a:fld>
            <a:endParaRPr lang="cs-CZ"/>
          </a:p>
        </p:txBody>
      </p:sp>
    </p:spTree>
    <p:extLst>
      <p:ext uri="{BB962C8B-B14F-4D97-AF65-F5344CB8AC3E}">
        <p14:creationId xmlns:p14="http://schemas.microsoft.com/office/powerpoint/2010/main" val="3927654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23</a:t>
            </a:fld>
            <a:endParaRPr lang="cs-CZ"/>
          </a:p>
        </p:txBody>
      </p:sp>
    </p:spTree>
    <p:extLst>
      <p:ext uri="{BB962C8B-B14F-4D97-AF65-F5344CB8AC3E}">
        <p14:creationId xmlns:p14="http://schemas.microsoft.com/office/powerpoint/2010/main" val="1167772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24</a:t>
            </a:fld>
            <a:endParaRPr lang="cs-CZ"/>
          </a:p>
        </p:txBody>
      </p:sp>
    </p:spTree>
    <p:extLst>
      <p:ext uri="{BB962C8B-B14F-4D97-AF65-F5344CB8AC3E}">
        <p14:creationId xmlns:p14="http://schemas.microsoft.com/office/powerpoint/2010/main" val="40932854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err="1">
                <a:solidFill>
                  <a:schemeClr val="tx1"/>
                </a:solidFill>
                <a:effectLst/>
                <a:latin typeface="+mn-lt"/>
                <a:ea typeface="+mn-ea"/>
                <a:cs typeface="+mn-cs"/>
              </a:rPr>
              <a:t>Kombucha</a:t>
            </a:r>
            <a:r>
              <a:rPr lang="cs-CZ" sz="1200" kern="1200" dirty="0">
                <a:solidFill>
                  <a:schemeClr val="tx1"/>
                </a:solidFill>
                <a:effectLst/>
                <a:latin typeface="+mn-lt"/>
                <a:ea typeface="+mn-ea"/>
                <a:cs typeface="+mn-cs"/>
              </a:rPr>
              <a:t> se začala široce pěstovat krátce po skončení první světové války. Podle jedné verze ji přivezli ještě před válkou vyslanečtí úředníci, podle druhé legionáři po skončení války. V tehdejších textech byla nazývána jako </a:t>
            </a:r>
            <a:r>
              <a:rPr lang="cs-CZ" sz="1200" kern="1200" dirty="0" err="1">
                <a:solidFill>
                  <a:schemeClr val="tx1"/>
                </a:solidFill>
                <a:effectLst/>
                <a:latin typeface="+mn-lt"/>
                <a:ea typeface="+mn-ea"/>
                <a:cs typeface="+mn-cs"/>
              </a:rPr>
              <a:t>kombucha</a:t>
            </a:r>
            <a:r>
              <a:rPr lang="cs-CZ" sz="1200" kern="1200" dirty="0">
                <a:solidFill>
                  <a:schemeClr val="tx1"/>
                </a:solidFill>
                <a:effectLst/>
                <a:latin typeface="+mn-lt"/>
                <a:ea typeface="+mn-ea"/>
                <a:cs typeface="+mn-cs"/>
              </a:rPr>
              <a:t> nebo německým názvem </a:t>
            </a:r>
            <a:r>
              <a:rPr lang="cs-CZ" sz="1200" kern="1200" dirty="0" err="1">
                <a:solidFill>
                  <a:schemeClr val="tx1"/>
                </a:solidFill>
                <a:effectLst/>
                <a:latin typeface="+mn-lt"/>
                <a:ea typeface="+mn-ea"/>
                <a:cs typeface="+mn-cs"/>
              </a:rPr>
              <a:t>Wunderpilz</a:t>
            </a:r>
            <a:r>
              <a:rPr lang="cs-CZ" sz="1200" kern="1200" dirty="0">
                <a:solidFill>
                  <a:schemeClr val="tx1"/>
                </a:solidFill>
                <a:effectLst/>
                <a:latin typeface="+mn-lt"/>
                <a:ea typeface="+mn-ea"/>
                <a:cs typeface="+mn-cs"/>
              </a:rPr>
              <a:t>. Obliba výrazně poklesla mezi lety 1926 a 1928, kdy se začaly šířit fámy o tom, že houba roste dál i v lidském organizmu. V roce 1928 byly publikovány první články o obsahu vitamínů, alkoholu, </a:t>
            </a:r>
            <a:r>
              <a:rPr lang="cs-CZ" sz="1200" kern="1200" dirty="0" err="1">
                <a:solidFill>
                  <a:schemeClr val="tx1"/>
                </a:solidFill>
                <a:effectLst/>
                <a:latin typeface="+mn-lt"/>
                <a:ea typeface="+mn-ea"/>
                <a:cs typeface="+mn-cs"/>
              </a:rPr>
              <a:t>kys</a:t>
            </a:r>
            <a:r>
              <a:rPr lang="cs-CZ" sz="1200" kern="1200" dirty="0">
                <a:solidFill>
                  <a:schemeClr val="tx1"/>
                </a:solidFill>
                <a:effectLst/>
                <a:latin typeface="+mn-lt"/>
                <a:ea typeface="+mn-ea"/>
                <a:cs typeface="+mn-cs"/>
              </a:rPr>
              <a:t>. uhličité, octové a mléčné. </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25</a:t>
            </a:fld>
            <a:endParaRPr lang="cs-CZ"/>
          </a:p>
        </p:txBody>
      </p:sp>
    </p:spTree>
    <p:extLst>
      <p:ext uri="{BB962C8B-B14F-4D97-AF65-F5344CB8AC3E}">
        <p14:creationId xmlns:p14="http://schemas.microsoft.com/office/powerpoint/2010/main" val="3032606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Na začátku vlády Alexandra Velikého, makedonští vojáci tyto podivné jevy interpretovali jako důkaz, že v krátké době bude v městě </a:t>
            </a:r>
            <a:r>
              <a:rPr lang="cs-CZ" sz="1200" kern="1200" dirty="0" err="1">
                <a:solidFill>
                  <a:schemeClr val="tx1"/>
                </a:solidFill>
                <a:effectLst/>
                <a:latin typeface="+mn-lt"/>
                <a:ea typeface="+mn-ea"/>
                <a:cs typeface="+mn-cs"/>
              </a:rPr>
              <a:t>Tyru</a:t>
            </a:r>
            <a:r>
              <a:rPr lang="cs-CZ" sz="1200" kern="1200" dirty="0">
                <a:solidFill>
                  <a:schemeClr val="tx1"/>
                </a:solidFill>
                <a:effectLst/>
                <a:latin typeface="+mn-lt"/>
                <a:ea typeface="+mn-ea"/>
                <a:cs typeface="+mn-cs"/>
              </a:rPr>
              <a:t> prolévána krev a že Alexander zvítězí. Po této interpretaci město skutečně získali a s vědomím, že se jedná o božské znamení, ovládli Střední Východ a dobyli území až po Indii.</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kern="1200" dirty="0">
                <a:solidFill>
                  <a:schemeClr val="tx1"/>
                </a:solidFill>
                <a:effectLst/>
                <a:latin typeface="+mn-lt"/>
                <a:ea typeface="+mn-ea"/>
                <a:cs typeface="+mn-cs"/>
              </a:rPr>
              <a:t>Historik a mikrobiolog E. R. L. </a:t>
            </a:r>
            <a:r>
              <a:rPr lang="cs-CZ" sz="1200" b="0" i="0" kern="1200" dirty="0" err="1">
                <a:solidFill>
                  <a:schemeClr val="tx1"/>
                </a:solidFill>
                <a:effectLst/>
                <a:latin typeface="+mn-lt"/>
                <a:ea typeface="+mn-ea"/>
                <a:cs typeface="+mn-cs"/>
              </a:rPr>
              <a:t>Gaughran</a:t>
            </a:r>
            <a:r>
              <a:rPr lang="cs-CZ" sz="1200" b="0" i="0" kern="1200" dirty="0">
                <a:solidFill>
                  <a:schemeClr val="tx1"/>
                </a:solidFill>
                <a:effectLst/>
                <a:latin typeface="+mn-lt"/>
                <a:ea typeface="+mn-ea"/>
                <a:cs typeface="+mn-cs"/>
              </a:rPr>
              <a:t> (1969) odhalil více než 35 historických zpráv o vytékající krvi z eucharistického chleba. První takový případ byl zaznamenán v roce 1169 v Dánsku. Během středověku a renesance </a:t>
            </a:r>
            <a:r>
              <a:rPr lang="cs-CZ" sz="1200" b="0" i="0" kern="1200" dirty="0" err="1">
                <a:solidFill>
                  <a:schemeClr val="tx1"/>
                </a:solidFill>
                <a:effectLst/>
                <a:latin typeface="+mn-lt"/>
                <a:ea typeface="+mn-ea"/>
                <a:cs typeface="+mn-cs"/>
              </a:rPr>
              <a:t>Serratia</a:t>
            </a:r>
            <a:r>
              <a:rPr lang="cs-CZ" sz="1200" b="0" i="0" kern="1200" dirty="0">
                <a:solidFill>
                  <a:schemeClr val="tx1"/>
                </a:solidFill>
                <a:effectLst/>
                <a:latin typeface="+mn-lt"/>
                <a:ea typeface="+mn-ea"/>
                <a:cs typeface="+mn-cs"/>
              </a:rPr>
              <a:t> pravidelně rostla na hostiích. To vedlo mnohé k domněnce, že se jedná o zázrak - samotnou krev Krista. Například ve středověkých temných vlhkých kostelech se hostie používané při Svaté Večeři často nakazily S. </a:t>
            </a:r>
            <a:r>
              <a:rPr lang="cs-CZ" sz="1200" b="0" i="0" kern="1200" dirty="0" err="1">
                <a:solidFill>
                  <a:schemeClr val="tx1"/>
                </a:solidFill>
                <a:effectLst/>
                <a:latin typeface="+mn-lt"/>
                <a:ea typeface="+mn-ea"/>
                <a:cs typeface="+mn-cs"/>
              </a:rPr>
              <a:t>marcescens</a:t>
            </a:r>
            <a:r>
              <a:rPr lang="cs-CZ" sz="1200" b="0" i="0" kern="1200" dirty="0">
                <a:solidFill>
                  <a:schemeClr val="tx1"/>
                </a:solidFill>
                <a:effectLst/>
                <a:latin typeface="+mn-lt"/>
                <a:ea typeface="+mn-ea"/>
                <a:cs typeface="+mn-cs"/>
              </a:rPr>
              <a:t>, která byla zaměněna za krev a považována  za zázrak.</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kern="1200" dirty="0">
                <a:solidFill>
                  <a:schemeClr val="tx1"/>
                </a:solidFill>
                <a:effectLst/>
                <a:latin typeface="+mn-lt"/>
                <a:ea typeface="+mn-ea"/>
                <a:cs typeface="+mn-cs"/>
              </a:rPr>
              <a:t>V roce 1906 M.H. </a:t>
            </a:r>
            <a:r>
              <a:rPr lang="cs-CZ" sz="1200" b="0" i="0" kern="1200" dirty="0" err="1">
                <a:solidFill>
                  <a:schemeClr val="tx1"/>
                </a:solidFill>
                <a:effectLst/>
                <a:latin typeface="+mn-lt"/>
                <a:ea typeface="+mn-ea"/>
                <a:cs typeface="+mn-cs"/>
              </a:rPr>
              <a:t>Gordon</a:t>
            </a:r>
            <a:r>
              <a:rPr lang="cs-CZ" sz="1200" b="0" i="0" kern="1200" dirty="0">
                <a:solidFill>
                  <a:schemeClr val="tx1"/>
                </a:solidFill>
                <a:effectLst/>
                <a:latin typeface="+mn-lt"/>
                <a:ea typeface="+mn-ea"/>
                <a:cs typeface="+mn-cs"/>
              </a:rPr>
              <a:t> po kloktání kapalné kultury S. </a:t>
            </a:r>
            <a:r>
              <a:rPr lang="cs-CZ" sz="1200" b="0" i="0" kern="1200" dirty="0" err="1">
                <a:solidFill>
                  <a:schemeClr val="tx1"/>
                </a:solidFill>
                <a:effectLst/>
                <a:latin typeface="+mn-lt"/>
                <a:ea typeface="+mn-ea"/>
                <a:cs typeface="+mn-cs"/>
              </a:rPr>
              <a:t>marcescens</a:t>
            </a:r>
            <a:r>
              <a:rPr lang="cs-CZ" sz="1200" b="0" i="0" kern="1200" dirty="0">
                <a:solidFill>
                  <a:schemeClr val="tx1"/>
                </a:solidFill>
                <a:effectLst/>
                <a:latin typeface="+mn-lt"/>
                <a:ea typeface="+mn-ea"/>
                <a:cs typeface="+mn-cs"/>
              </a:rPr>
              <a:t> přednesl pasáže z Shakespeara před publikem </a:t>
            </a:r>
            <a:r>
              <a:rPr lang="cs-CZ" sz="1200" b="0" i="0" kern="1200" dirty="0" err="1">
                <a:solidFill>
                  <a:schemeClr val="tx1"/>
                </a:solidFill>
                <a:effectLst/>
                <a:latin typeface="+mn-lt"/>
                <a:ea typeface="+mn-ea"/>
                <a:cs typeface="+mn-cs"/>
              </a:rPr>
              <a:t>petriho</a:t>
            </a:r>
            <a:r>
              <a:rPr lang="cs-CZ" sz="1200" b="0" i="0" kern="1200" dirty="0">
                <a:solidFill>
                  <a:schemeClr val="tx1"/>
                </a:solidFill>
                <a:effectLst/>
                <a:latin typeface="+mn-lt"/>
                <a:ea typeface="+mn-ea"/>
                <a:cs typeface="+mn-cs"/>
              </a:rPr>
              <a:t> misek v prázdné Sněmovně. Byl pověřen studiem atmosférické hygieny v budově Sněmovny poté, co se mezi jejími členy objevila epidemie chřipky. </a:t>
            </a:r>
            <a:r>
              <a:rPr lang="cs-CZ" sz="1200" b="0" i="0" kern="1200" dirty="0" err="1">
                <a:solidFill>
                  <a:schemeClr val="tx1"/>
                </a:solidFill>
                <a:effectLst/>
                <a:latin typeface="+mn-lt"/>
                <a:ea typeface="+mn-ea"/>
                <a:cs typeface="+mn-cs"/>
              </a:rPr>
              <a:t>Gordon</a:t>
            </a:r>
            <a:r>
              <a:rPr lang="cs-CZ" sz="1200" b="0" i="0" kern="1200" dirty="0">
                <a:solidFill>
                  <a:schemeClr val="tx1"/>
                </a:solidFill>
                <a:effectLst/>
                <a:latin typeface="+mn-lt"/>
                <a:ea typeface="+mn-ea"/>
                <a:cs typeface="+mn-cs"/>
              </a:rPr>
              <a:t> našel kolonie pigmentovaných S. </a:t>
            </a:r>
            <a:r>
              <a:rPr lang="cs-CZ" sz="1200" b="0" i="0" kern="1200" dirty="0" err="1">
                <a:solidFill>
                  <a:schemeClr val="tx1"/>
                </a:solidFill>
                <a:effectLst/>
                <a:latin typeface="+mn-lt"/>
                <a:ea typeface="+mn-ea"/>
                <a:cs typeface="+mn-cs"/>
              </a:rPr>
              <a:t>marcescens</a:t>
            </a:r>
            <a:r>
              <a:rPr lang="cs-CZ" sz="1200" b="0" i="0" kern="1200" dirty="0">
                <a:solidFill>
                  <a:schemeClr val="tx1"/>
                </a:solidFill>
                <a:effectLst/>
                <a:latin typeface="+mn-lt"/>
                <a:ea typeface="+mn-ea"/>
                <a:cs typeface="+mn-cs"/>
              </a:rPr>
              <a:t> na </a:t>
            </a:r>
            <a:r>
              <a:rPr lang="cs-CZ" sz="1200" b="0" i="0" kern="1200" dirty="0" err="1">
                <a:solidFill>
                  <a:schemeClr val="tx1"/>
                </a:solidFill>
                <a:effectLst/>
                <a:latin typeface="+mn-lt"/>
                <a:ea typeface="+mn-ea"/>
                <a:cs typeface="+mn-cs"/>
              </a:rPr>
              <a:t>petriho</a:t>
            </a:r>
            <a:r>
              <a:rPr lang="cs-CZ" sz="1200" b="0" i="0" kern="1200" dirty="0">
                <a:solidFill>
                  <a:schemeClr val="tx1"/>
                </a:solidFill>
                <a:effectLst/>
                <a:latin typeface="+mn-lt"/>
                <a:ea typeface="+mn-ea"/>
                <a:cs typeface="+mn-cs"/>
              </a:rPr>
              <a:t> miskách a ukázal, že řeč, stejně jako kašel a kýchaní, mohou vyvrhnout bakterie do vzduchu.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kern="1200" dirty="0">
                <a:solidFill>
                  <a:schemeClr val="tx1"/>
                </a:solidFill>
                <a:effectLst/>
                <a:latin typeface="+mn-lt"/>
                <a:ea typeface="+mn-ea"/>
                <a:cs typeface="+mn-cs"/>
              </a:rPr>
              <a:t>Dokonce i v první polovině 70. let byla S. </a:t>
            </a:r>
            <a:r>
              <a:rPr lang="cs-CZ" sz="1200" b="0" i="0" kern="1200" dirty="0" err="1">
                <a:solidFill>
                  <a:schemeClr val="tx1"/>
                </a:solidFill>
                <a:effectLst/>
                <a:latin typeface="+mn-lt"/>
                <a:ea typeface="+mn-ea"/>
                <a:cs typeface="+mn-cs"/>
              </a:rPr>
              <a:t>marcescens</a:t>
            </a:r>
            <a:r>
              <a:rPr lang="cs-CZ" sz="1200" b="0" i="0" kern="1200" dirty="0">
                <a:solidFill>
                  <a:schemeClr val="tx1"/>
                </a:solidFill>
                <a:effectLst/>
                <a:latin typeface="+mn-lt"/>
                <a:ea typeface="+mn-ea"/>
                <a:cs typeface="+mn-cs"/>
              </a:rPr>
              <a:t> rozprašována v nemocnicích k studiu pohybu a usazování bakterií.</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26</a:t>
            </a:fld>
            <a:endParaRPr lang="cs-CZ"/>
          </a:p>
        </p:txBody>
      </p:sp>
    </p:spTree>
    <p:extLst>
      <p:ext uri="{BB962C8B-B14F-4D97-AF65-F5344CB8AC3E}">
        <p14:creationId xmlns:p14="http://schemas.microsoft.com/office/powerpoint/2010/main" val="22841474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err="1">
                <a:solidFill>
                  <a:schemeClr val="tx1"/>
                </a:solidFill>
                <a:effectLst/>
                <a:latin typeface="+mn-lt"/>
                <a:ea typeface="+mn-ea"/>
                <a:cs typeface="+mn-cs"/>
              </a:rPr>
              <a:t>Yarrowia</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lipolytica</a:t>
            </a:r>
            <a:r>
              <a:rPr lang="cs-CZ" sz="1200" kern="1200" dirty="0">
                <a:solidFill>
                  <a:schemeClr val="tx1"/>
                </a:solidFill>
                <a:effectLst/>
                <a:latin typeface="+mn-lt"/>
                <a:ea typeface="+mn-ea"/>
                <a:cs typeface="+mn-cs"/>
              </a:rPr>
              <a:t> získala pozornost v akademickém i průmyslovém prostředí jako vhodný organismus díky schopnosti vysokého výtěžku produktů, širokému spektru substrátů, a genetické manipulovatelnosti. Má mnoho vlastností, které jsou žádoucí pro průmyslové využití, ale vyžaduje zlepšení v některých oblastech, jako je vyšší potřeba kyslíku a tvorba vedlejších produktů. Y. </a:t>
            </a:r>
            <a:r>
              <a:rPr lang="cs-CZ" sz="1200" kern="1200" dirty="0" err="1">
                <a:solidFill>
                  <a:schemeClr val="tx1"/>
                </a:solidFill>
                <a:effectLst/>
                <a:latin typeface="+mn-lt"/>
                <a:ea typeface="+mn-ea"/>
                <a:cs typeface="+mn-cs"/>
              </a:rPr>
              <a:t>lipolytica</a:t>
            </a:r>
            <a:r>
              <a:rPr lang="cs-CZ" sz="1200" kern="1200" dirty="0">
                <a:solidFill>
                  <a:schemeClr val="tx1"/>
                </a:solidFill>
                <a:effectLst/>
                <a:latin typeface="+mn-lt"/>
                <a:ea typeface="+mn-ea"/>
                <a:cs typeface="+mn-cs"/>
              </a:rPr>
              <a:t> se jeví jako vhodný hostitel pro průmyslovou výrobu chemikálií, paliv, potravin a farmaceutik.</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27</a:t>
            </a:fld>
            <a:endParaRPr lang="cs-CZ"/>
          </a:p>
        </p:txBody>
      </p:sp>
    </p:spTree>
    <p:extLst>
      <p:ext uri="{BB962C8B-B14F-4D97-AF65-F5344CB8AC3E}">
        <p14:creationId xmlns:p14="http://schemas.microsoft.com/office/powerpoint/2010/main" val="8108742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Podle údajů Světového ekonomického fóra ročně spotřebujeme 311 milionů tun plastů a jen 14 % z toho dokážeme </a:t>
            </a:r>
            <a:r>
              <a:rPr lang="cs-CZ" sz="1200" kern="1200" dirty="0" err="1">
                <a:solidFill>
                  <a:schemeClr val="tx1"/>
                </a:solidFill>
                <a:effectLst/>
                <a:latin typeface="+mn-lt"/>
                <a:ea typeface="+mn-ea"/>
                <a:cs typeface="+mn-cs"/>
              </a:rPr>
              <a:t>zrecyklovat</a:t>
            </a:r>
            <a:r>
              <a:rPr lang="cs-CZ" sz="1200" kern="1200" dirty="0">
                <a:solidFill>
                  <a:schemeClr val="tx1"/>
                </a:solidFill>
                <a:effectLst/>
                <a:latin typeface="+mn-lt"/>
                <a:ea typeface="+mn-ea"/>
                <a:cs typeface="+mn-cs"/>
              </a:rPr>
              <a:t>. Velká část končí v moři</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Výroba plastů exponenciálně roste posledních 60 let, ale způsob likvidace plastů je nekontrolovatelný, což má za následek znečištění všech ekosystémů na Zemi. Hledání alternativních ekologicky udržitelných možností, jako je biodegradace plastů hmyzem a jeho střevní </a:t>
            </a:r>
            <a:r>
              <a:rPr lang="cs-CZ" sz="1200" kern="1200" dirty="0" err="1">
                <a:solidFill>
                  <a:schemeClr val="tx1"/>
                </a:solidFill>
                <a:effectLst/>
                <a:latin typeface="+mn-lt"/>
                <a:ea typeface="+mn-ea"/>
                <a:cs typeface="+mn-cs"/>
              </a:rPr>
              <a:t>mikrobiotou</a:t>
            </a:r>
            <a:r>
              <a:rPr lang="cs-CZ" sz="1200" kern="1200" dirty="0">
                <a:solidFill>
                  <a:schemeClr val="tx1"/>
                </a:solidFill>
                <a:effectLst/>
                <a:latin typeface="+mn-lt"/>
                <a:ea typeface="+mn-ea"/>
                <a:cs typeface="+mn-cs"/>
              </a:rPr>
              <a:t>, je klíčové, ale zatím jsme teprve na začátku Studie zaměřená na změny ve střevní </a:t>
            </a:r>
            <a:r>
              <a:rPr lang="cs-CZ" sz="1200" kern="1200" dirty="0" err="1">
                <a:solidFill>
                  <a:schemeClr val="tx1"/>
                </a:solidFill>
                <a:effectLst/>
                <a:latin typeface="+mn-lt"/>
                <a:ea typeface="+mn-ea"/>
                <a:cs typeface="+mn-cs"/>
              </a:rPr>
              <a:t>mikrobiotě</a:t>
            </a:r>
            <a:r>
              <a:rPr lang="cs-CZ" sz="1200" kern="1200" dirty="0">
                <a:solidFill>
                  <a:schemeClr val="tx1"/>
                </a:solidFill>
                <a:effectLst/>
                <a:latin typeface="+mn-lt"/>
                <a:ea typeface="+mn-ea"/>
                <a:cs typeface="+mn-cs"/>
              </a:rPr>
              <a:t> zavíječe voskového při konzumaci </a:t>
            </a:r>
            <a:r>
              <a:rPr lang="cs-CZ" sz="1200" kern="1200" dirty="0" err="1">
                <a:solidFill>
                  <a:schemeClr val="tx1"/>
                </a:solidFill>
                <a:effectLst/>
                <a:latin typeface="+mn-lt"/>
                <a:ea typeface="+mn-ea"/>
                <a:cs typeface="+mn-cs"/>
              </a:rPr>
              <a:t>polyethylenu</a:t>
            </a:r>
            <a:r>
              <a:rPr lang="cs-CZ" sz="1200" kern="1200" dirty="0">
                <a:solidFill>
                  <a:schemeClr val="tx1"/>
                </a:solidFill>
                <a:effectLst/>
                <a:latin typeface="+mn-lt"/>
                <a:ea typeface="+mn-ea"/>
                <a:cs typeface="+mn-cs"/>
              </a:rPr>
              <a:t> a polystyrenu zjistila, že došlo ke změnám ve složení bakteriální </a:t>
            </a:r>
            <a:r>
              <a:rPr lang="cs-CZ" sz="1200" kern="1200" dirty="0" err="1">
                <a:solidFill>
                  <a:schemeClr val="tx1"/>
                </a:solidFill>
                <a:effectLst/>
                <a:latin typeface="+mn-lt"/>
                <a:ea typeface="+mn-ea"/>
                <a:cs typeface="+mn-cs"/>
              </a:rPr>
              <a:t>mikrobioty</a:t>
            </a:r>
            <a:r>
              <a:rPr lang="cs-CZ" sz="1200" kern="1200" dirty="0">
                <a:solidFill>
                  <a:schemeClr val="tx1"/>
                </a:solidFill>
                <a:effectLst/>
                <a:latin typeface="+mn-lt"/>
                <a:ea typeface="+mn-ea"/>
                <a:cs typeface="+mn-cs"/>
              </a:rPr>
              <a:t>, včetně zvýšeného výskytu dvou kmenů rodu </a:t>
            </a:r>
            <a:r>
              <a:rPr lang="cs-CZ" sz="1200" kern="1200" dirty="0" err="1">
                <a:solidFill>
                  <a:schemeClr val="tx1"/>
                </a:solidFill>
                <a:effectLst/>
                <a:latin typeface="+mn-lt"/>
                <a:ea typeface="+mn-ea"/>
                <a:cs typeface="+mn-cs"/>
              </a:rPr>
              <a:t>Pseudomonas</a:t>
            </a:r>
            <a:r>
              <a:rPr lang="cs-CZ" sz="1200" kern="1200" dirty="0">
                <a:solidFill>
                  <a:schemeClr val="tx1"/>
                </a:solidFill>
                <a:effectLst/>
                <a:latin typeface="+mn-lt"/>
                <a:ea typeface="+mn-ea"/>
                <a:cs typeface="+mn-cs"/>
              </a:rPr>
              <a:t>. </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28</a:t>
            </a:fld>
            <a:endParaRPr lang="cs-CZ"/>
          </a:p>
        </p:txBody>
      </p:sp>
    </p:spTree>
    <p:extLst>
      <p:ext uri="{BB962C8B-B14F-4D97-AF65-F5344CB8AC3E}">
        <p14:creationId xmlns:p14="http://schemas.microsoft.com/office/powerpoint/2010/main" val="18609574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Kvasinka je používána díky vysokému obsahu karotenoidního barviva </a:t>
            </a:r>
            <a:r>
              <a:rPr lang="cs-CZ" sz="1200" kern="1200" dirty="0" err="1">
                <a:solidFill>
                  <a:schemeClr val="tx1"/>
                </a:solidFill>
                <a:effectLst/>
                <a:latin typeface="+mn-lt"/>
                <a:ea typeface="+mn-ea"/>
                <a:cs typeface="+mn-cs"/>
              </a:rPr>
              <a:t>astaxanthinu</a:t>
            </a:r>
            <a:r>
              <a:rPr lang="cs-CZ" sz="1200" kern="1200" dirty="0">
                <a:solidFill>
                  <a:schemeClr val="tx1"/>
                </a:solidFill>
                <a:effectLst/>
                <a:latin typeface="+mn-lt"/>
                <a:ea typeface="+mn-ea"/>
                <a:cs typeface="+mn-cs"/>
              </a:rPr>
              <a:t> jako dietní doplněk výživy lososů a drůbeže. </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29</a:t>
            </a:fld>
            <a:endParaRPr lang="cs-CZ"/>
          </a:p>
        </p:txBody>
      </p:sp>
    </p:spTree>
    <p:extLst>
      <p:ext uri="{BB962C8B-B14F-4D97-AF65-F5344CB8AC3E}">
        <p14:creationId xmlns:p14="http://schemas.microsoft.com/office/powerpoint/2010/main" val="5694290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kern="1200" dirty="0" err="1">
                <a:solidFill>
                  <a:schemeClr val="tx1"/>
                </a:solidFill>
                <a:effectLst/>
                <a:latin typeface="+mn-lt"/>
                <a:ea typeface="+mn-ea"/>
                <a:cs typeface="+mn-cs"/>
              </a:rPr>
              <a:t>Plazmidy</a:t>
            </a:r>
            <a:r>
              <a:rPr lang="cs-CZ" sz="1200" kern="1200" dirty="0">
                <a:solidFill>
                  <a:schemeClr val="tx1"/>
                </a:solidFill>
                <a:effectLst/>
                <a:latin typeface="+mn-lt"/>
                <a:ea typeface="+mn-ea"/>
                <a:cs typeface="+mn-cs"/>
              </a:rPr>
              <a:t> z bakterie izolujeme, napojíme na ně části DNA z chromozomů živočichů a rostlin a použijeme k produkci bílkovin, které bakterie samy nejsou schopny produkovat. Takto lze například pomocí bakterií </a:t>
            </a:r>
            <a:r>
              <a:rPr lang="cs-CZ" sz="1200" kern="1200" dirty="0" err="1">
                <a:solidFill>
                  <a:schemeClr val="tx1"/>
                </a:solidFill>
                <a:effectLst/>
                <a:latin typeface="+mn-lt"/>
                <a:ea typeface="+mn-ea"/>
                <a:cs typeface="+mn-cs"/>
              </a:rPr>
              <a:t>nasyntetizovat</a:t>
            </a:r>
            <a:r>
              <a:rPr lang="cs-CZ" sz="1200" kern="1200" dirty="0">
                <a:solidFill>
                  <a:schemeClr val="tx1"/>
                </a:solidFill>
                <a:effectLst/>
                <a:latin typeface="+mn-lt"/>
                <a:ea typeface="+mn-ea"/>
                <a:cs typeface="+mn-cs"/>
              </a:rPr>
              <a:t> inzulin a další důležité látky.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kern="1200" dirty="0">
                <a:solidFill>
                  <a:schemeClr val="tx1"/>
                </a:solidFill>
                <a:effectLst/>
                <a:latin typeface="+mn-lt"/>
                <a:ea typeface="+mn-ea"/>
                <a:cs typeface="+mn-cs"/>
              </a:rPr>
              <a:t>Do DNA A. </a:t>
            </a:r>
            <a:r>
              <a:rPr lang="cs-CZ" sz="1200" b="1" kern="1200" dirty="0" err="1">
                <a:solidFill>
                  <a:schemeClr val="tx1"/>
                </a:solidFill>
                <a:effectLst/>
                <a:latin typeface="+mn-lt"/>
                <a:ea typeface="+mn-ea"/>
                <a:cs typeface="+mn-cs"/>
              </a:rPr>
              <a:t>tumefaciens</a:t>
            </a:r>
            <a:r>
              <a:rPr lang="cs-CZ" sz="1200" b="1" kern="1200" dirty="0">
                <a:solidFill>
                  <a:schemeClr val="tx1"/>
                </a:solidFill>
                <a:effectLst/>
                <a:latin typeface="+mn-lt"/>
                <a:ea typeface="+mn-ea"/>
                <a:cs typeface="+mn-cs"/>
              </a:rPr>
              <a:t> </a:t>
            </a:r>
            <a:r>
              <a:rPr lang="cs-CZ" sz="1200" kern="1200" dirty="0">
                <a:solidFill>
                  <a:schemeClr val="tx1"/>
                </a:solidFill>
                <a:effectLst/>
                <a:latin typeface="+mn-lt"/>
                <a:ea typeface="+mn-ea"/>
                <a:cs typeface="+mn-cs"/>
              </a:rPr>
              <a:t>vložíme gen, který je prospěšný pro rostlinu. Potom se vektor A. </a:t>
            </a:r>
            <a:r>
              <a:rPr lang="cs-CZ" sz="1200" kern="1200" dirty="0" err="1">
                <a:solidFill>
                  <a:schemeClr val="tx1"/>
                </a:solidFill>
                <a:effectLst/>
                <a:latin typeface="+mn-lt"/>
                <a:ea typeface="+mn-ea"/>
                <a:cs typeface="+mn-cs"/>
              </a:rPr>
              <a:t>tumefaciens</a:t>
            </a:r>
            <a:r>
              <a:rPr lang="cs-CZ" sz="1200" kern="1200" dirty="0">
                <a:solidFill>
                  <a:schemeClr val="tx1"/>
                </a:solidFill>
                <a:effectLst/>
                <a:latin typeface="+mn-lt"/>
                <a:ea typeface="+mn-ea"/>
                <a:cs typeface="+mn-cs"/>
              </a:rPr>
              <a:t> i se sekvencí genu vloží do rostlinného genomu. Díky rychlému šíření genomu A. </a:t>
            </a:r>
            <a:r>
              <a:rPr lang="cs-CZ" sz="1200" kern="1200" dirty="0" err="1">
                <a:solidFill>
                  <a:schemeClr val="tx1"/>
                </a:solidFill>
                <a:effectLst/>
                <a:latin typeface="+mn-lt"/>
                <a:ea typeface="+mn-ea"/>
                <a:cs typeface="+mn-cs"/>
              </a:rPr>
              <a:t>tumefaciens</a:t>
            </a:r>
            <a:r>
              <a:rPr lang="cs-CZ" sz="1200" kern="1200" dirty="0">
                <a:solidFill>
                  <a:schemeClr val="tx1"/>
                </a:solidFill>
                <a:effectLst/>
                <a:latin typeface="+mn-lt"/>
                <a:ea typeface="+mn-ea"/>
                <a:cs typeface="+mn-cs"/>
              </a:rPr>
              <a:t> se sekvence jiného genomu dostane do orgánu rostliny, který chceme „změnit“. První přenos genů na bázi bakterie A. </a:t>
            </a:r>
            <a:r>
              <a:rPr lang="cs-CZ" sz="1200" kern="1200" dirty="0" err="1">
                <a:solidFill>
                  <a:schemeClr val="tx1"/>
                </a:solidFill>
                <a:effectLst/>
                <a:latin typeface="+mn-lt"/>
                <a:ea typeface="+mn-ea"/>
                <a:cs typeface="+mn-cs"/>
              </a:rPr>
              <a:t>tumefaciens</a:t>
            </a:r>
            <a:r>
              <a:rPr lang="cs-CZ" sz="1200" kern="1200" dirty="0">
                <a:solidFill>
                  <a:schemeClr val="tx1"/>
                </a:solidFill>
                <a:effectLst/>
                <a:latin typeface="+mn-lt"/>
                <a:ea typeface="+mn-ea"/>
                <a:cs typeface="+mn-cs"/>
              </a:rPr>
              <a:t> se uskutečnil začátkem 80. let 20. století, kdy se do rostliny tabáku podařilo vnést sekvenci cizorodého genu.</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30</a:t>
            </a:fld>
            <a:endParaRPr lang="cs-CZ"/>
          </a:p>
        </p:txBody>
      </p:sp>
    </p:spTree>
    <p:extLst>
      <p:ext uri="{BB962C8B-B14F-4D97-AF65-F5344CB8AC3E}">
        <p14:creationId xmlns:p14="http://schemas.microsoft.com/office/powerpoint/2010/main" val="2213385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Z močových cest je za normálních okolností osídlena jen přední část močové trubice, což je nutné si uvědomit při vyšetření moči, protože tyto bakterie způsobují běžnou kontaminaci odebraných vzorků.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U </a:t>
            </a:r>
            <a:r>
              <a:rPr lang="cs-CZ" sz="1200" kern="1200" dirty="0" err="1">
                <a:solidFill>
                  <a:schemeClr val="tx1"/>
                </a:solidFill>
                <a:effectLst/>
                <a:latin typeface="+mn-lt"/>
                <a:ea typeface="+mn-ea"/>
                <a:cs typeface="+mn-cs"/>
              </a:rPr>
              <a:t>cisgender</a:t>
            </a:r>
            <a:r>
              <a:rPr lang="cs-CZ" sz="1200" kern="1200" dirty="0">
                <a:solidFill>
                  <a:schemeClr val="tx1"/>
                </a:solidFill>
                <a:effectLst/>
                <a:latin typeface="+mn-lt"/>
                <a:ea typeface="+mn-ea"/>
                <a:cs typeface="+mn-cs"/>
              </a:rPr>
              <a:t> jedinců </a:t>
            </a:r>
            <a:r>
              <a:rPr lang="cs-CZ" sz="1200" kern="1200" dirty="0" err="1">
                <a:solidFill>
                  <a:schemeClr val="tx1"/>
                </a:solidFill>
                <a:effectLst/>
                <a:latin typeface="+mn-lt"/>
                <a:ea typeface="+mn-ea"/>
                <a:cs typeface="+mn-cs"/>
              </a:rPr>
              <a:t>Lactobacillus</a:t>
            </a:r>
            <a:r>
              <a:rPr lang="cs-CZ" sz="1200" kern="1200" dirty="0">
                <a:solidFill>
                  <a:schemeClr val="tx1"/>
                </a:solidFill>
                <a:effectLst/>
                <a:latin typeface="+mn-lt"/>
                <a:ea typeface="+mn-ea"/>
                <a:cs typeface="+mn-cs"/>
              </a:rPr>
              <a:t> téměř u všech jedinců, u </a:t>
            </a:r>
            <a:r>
              <a:rPr lang="cs-CZ" sz="1200" kern="1200" dirty="0" err="1">
                <a:solidFill>
                  <a:schemeClr val="tx1"/>
                </a:solidFill>
                <a:effectLst/>
                <a:latin typeface="+mn-lt"/>
                <a:ea typeface="+mn-ea"/>
                <a:cs typeface="+mn-cs"/>
              </a:rPr>
              <a:t>transgender</a:t>
            </a:r>
            <a:r>
              <a:rPr lang="cs-CZ" sz="1200" kern="1200" dirty="0">
                <a:solidFill>
                  <a:schemeClr val="tx1"/>
                </a:solidFill>
                <a:effectLst/>
                <a:latin typeface="+mn-lt"/>
                <a:ea typeface="+mn-ea"/>
                <a:cs typeface="+mn-cs"/>
              </a:rPr>
              <a:t> u méně než 3 %. Kromě toho </a:t>
            </a:r>
            <a:r>
              <a:rPr lang="cs-CZ" sz="1200" kern="1200" dirty="0" err="1">
                <a:solidFill>
                  <a:schemeClr val="tx1"/>
                </a:solidFill>
                <a:effectLst/>
                <a:latin typeface="+mn-lt"/>
                <a:ea typeface="+mn-ea"/>
                <a:cs typeface="+mn-cs"/>
              </a:rPr>
              <a:t>transgender</a:t>
            </a:r>
            <a:r>
              <a:rPr lang="cs-CZ" sz="1200" kern="1200" dirty="0">
                <a:solidFill>
                  <a:schemeClr val="tx1"/>
                </a:solidFill>
                <a:effectLst/>
                <a:latin typeface="+mn-lt"/>
                <a:ea typeface="+mn-ea"/>
                <a:cs typeface="+mn-cs"/>
              </a:rPr>
              <a:t> jedinci vykazovali větší vzájemnou nepodobnost (</a:t>
            </a:r>
            <a:r>
              <a:rPr lang="cs-CZ" sz="1200" kern="1200" dirty="0" err="1">
                <a:solidFill>
                  <a:schemeClr val="tx1"/>
                </a:solidFill>
                <a:effectLst/>
                <a:latin typeface="+mn-lt"/>
                <a:ea typeface="+mn-ea"/>
                <a:cs typeface="+mn-cs"/>
              </a:rPr>
              <a:t>betadiverzitu</a:t>
            </a:r>
            <a:r>
              <a:rPr lang="cs-CZ" sz="1200" kern="1200" dirty="0">
                <a:solidFill>
                  <a:schemeClr val="tx1"/>
                </a:solidFill>
                <a:effectLst/>
                <a:latin typeface="+mn-lt"/>
                <a:ea typeface="+mn-ea"/>
                <a:cs typeface="+mn-cs"/>
              </a:rPr>
              <a:t>) a větší druhovou pestrost (</a:t>
            </a:r>
            <a:r>
              <a:rPr lang="cs-CZ" sz="1200" kern="1200" dirty="0" err="1">
                <a:solidFill>
                  <a:schemeClr val="tx1"/>
                </a:solidFill>
                <a:effectLst/>
                <a:latin typeface="+mn-lt"/>
                <a:ea typeface="+mn-ea"/>
                <a:cs typeface="+mn-cs"/>
              </a:rPr>
              <a:t>alfadiverzitu</a:t>
            </a:r>
            <a:r>
              <a:rPr lang="cs-CZ"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4</a:t>
            </a:fld>
            <a:endParaRPr lang="cs-CZ"/>
          </a:p>
        </p:txBody>
      </p:sp>
    </p:spTree>
    <p:extLst>
      <p:ext uri="{BB962C8B-B14F-4D97-AF65-F5344CB8AC3E}">
        <p14:creationId xmlns:p14="http://schemas.microsoft.com/office/powerpoint/2010/main" val="30346107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err="1">
                <a:solidFill>
                  <a:schemeClr val="tx1"/>
                </a:solidFill>
                <a:effectLst/>
                <a:latin typeface="+mn-lt"/>
                <a:ea typeface="+mn-ea"/>
                <a:cs typeface="+mn-cs"/>
              </a:rPr>
              <a:t>Bioremediace</a:t>
            </a:r>
            <a:r>
              <a:rPr lang="cs-CZ" sz="1200" kern="1200" dirty="0">
                <a:solidFill>
                  <a:schemeClr val="tx1"/>
                </a:solidFill>
                <a:effectLst/>
                <a:latin typeface="+mn-lt"/>
                <a:ea typeface="+mn-ea"/>
                <a:cs typeface="+mn-cs"/>
              </a:rPr>
              <a:t> – odstraňování nejrůznějších polutantů z prostředí</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31</a:t>
            </a:fld>
            <a:endParaRPr lang="cs-CZ"/>
          </a:p>
        </p:txBody>
      </p:sp>
    </p:spTree>
    <p:extLst>
      <p:ext uri="{BB962C8B-B14F-4D97-AF65-F5344CB8AC3E}">
        <p14:creationId xmlns:p14="http://schemas.microsoft.com/office/powerpoint/2010/main" val="36520657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Přesto je představa o půdě kypící mikrobiálním životem pro většinu půdního prostředí mylná. Většina mikroorganismů je v půdě v klidovém stádiu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err="1">
                <a:solidFill>
                  <a:schemeClr val="tx1"/>
                </a:solidFill>
                <a:effectLst/>
                <a:latin typeface="+mn-lt"/>
                <a:ea typeface="+mn-ea"/>
                <a:cs typeface="+mn-cs"/>
              </a:rPr>
              <a:t>Petrichor</a:t>
            </a:r>
            <a:r>
              <a:rPr lang="cs-CZ" sz="1200" kern="1200" dirty="0">
                <a:solidFill>
                  <a:schemeClr val="tx1"/>
                </a:solidFill>
                <a:effectLst/>
                <a:latin typeface="+mn-lt"/>
                <a:ea typeface="+mn-ea"/>
                <a:cs typeface="+mn-cs"/>
              </a:rPr>
              <a:t>: Vůně vzniká díky oleji vylučovanému některými rostlinami během suchých období, kdy je tento olej absorbován do hlinitých půd a hornin. Během deště se spolu s další sloučeninou, </a:t>
            </a:r>
            <a:r>
              <a:rPr lang="cs-CZ" sz="1200" kern="1200" dirty="0" err="1">
                <a:solidFill>
                  <a:schemeClr val="tx1"/>
                </a:solidFill>
                <a:effectLst/>
                <a:latin typeface="+mn-lt"/>
                <a:ea typeface="+mn-ea"/>
                <a:cs typeface="+mn-cs"/>
              </a:rPr>
              <a:t>geosminem</a:t>
            </a:r>
            <a:r>
              <a:rPr lang="cs-CZ" sz="1200" kern="1200" dirty="0">
                <a:solidFill>
                  <a:schemeClr val="tx1"/>
                </a:solidFill>
                <a:effectLst/>
                <a:latin typeface="+mn-lt"/>
                <a:ea typeface="+mn-ea"/>
                <a:cs typeface="+mn-cs"/>
              </a:rPr>
              <a:t>, což je metabolický vedlejší produkt některých </a:t>
            </a:r>
            <a:r>
              <a:rPr lang="cs-CZ" sz="1200" kern="1200" dirty="0" err="1">
                <a:solidFill>
                  <a:schemeClr val="tx1"/>
                </a:solidFill>
                <a:effectLst/>
                <a:latin typeface="+mn-lt"/>
                <a:ea typeface="+mn-ea"/>
                <a:cs typeface="+mn-cs"/>
              </a:rPr>
              <a:t>aktinobakterií</a:t>
            </a:r>
            <a:r>
              <a:rPr lang="cs-CZ" sz="1200" kern="1200" dirty="0">
                <a:solidFill>
                  <a:schemeClr val="tx1"/>
                </a:solidFill>
                <a:effectLst/>
                <a:latin typeface="+mn-lt"/>
                <a:ea typeface="+mn-ea"/>
                <a:cs typeface="+mn-cs"/>
              </a:rPr>
              <a:t>, který je vylučován z vlhké půdy, uvolňuje olej do vzduchu a vytváří tak charakteristickou vůni.</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32</a:t>
            </a:fld>
            <a:endParaRPr lang="cs-CZ"/>
          </a:p>
        </p:txBody>
      </p:sp>
    </p:spTree>
    <p:extLst>
      <p:ext uri="{BB962C8B-B14F-4D97-AF65-F5344CB8AC3E}">
        <p14:creationId xmlns:p14="http://schemas.microsoft.com/office/powerpoint/2010/main" val="15772723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Nitrifikace: Během rozkladu bílkovin uvolňovaných z mrtvé organické hmoty je uvolňován amoniak a ten je ve formě amonných solí oxidován nitrifikačními bakteriemi na dusitany a dusičnany, jež rostliny užijí jako zdroj dusíkaté výživy. </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33</a:t>
            </a:fld>
            <a:endParaRPr lang="cs-CZ"/>
          </a:p>
        </p:txBody>
      </p:sp>
    </p:spTree>
    <p:extLst>
      <p:ext uri="{BB962C8B-B14F-4D97-AF65-F5344CB8AC3E}">
        <p14:creationId xmlns:p14="http://schemas.microsoft.com/office/powerpoint/2010/main" val="35959555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Největší organismus světa: </a:t>
            </a:r>
            <a:r>
              <a:rPr lang="cs-CZ" sz="1200" kern="1200" dirty="0" err="1">
                <a:solidFill>
                  <a:schemeClr val="tx1"/>
                </a:solidFill>
                <a:effectLst/>
                <a:latin typeface="+mn-lt"/>
                <a:ea typeface="+mn-ea"/>
                <a:cs typeface="+mn-cs"/>
              </a:rPr>
              <a:t>Malheur</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National</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Forest</a:t>
            </a:r>
            <a:r>
              <a:rPr lang="cs-CZ" sz="1200" kern="1200" dirty="0">
                <a:solidFill>
                  <a:schemeClr val="tx1"/>
                </a:solidFill>
                <a:effectLst/>
                <a:latin typeface="+mn-lt"/>
                <a:ea typeface="+mn-ea"/>
                <a:cs typeface="+mn-cs"/>
              </a:rPr>
              <a:t> v Blue </a:t>
            </a:r>
            <a:r>
              <a:rPr lang="cs-CZ" sz="1200" kern="1200" dirty="0" err="1">
                <a:solidFill>
                  <a:schemeClr val="tx1"/>
                </a:solidFill>
                <a:effectLst/>
                <a:latin typeface="+mn-lt"/>
                <a:ea typeface="+mn-ea"/>
                <a:cs typeface="+mn-cs"/>
              </a:rPr>
              <a:t>Mountains</a:t>
            </a:r>
            <a:r>
              <a:rPr lang="cs-CZ" sz="1200" kern="1200" dirty="0">
                <a:solidFill>
                  <a:schemeClr val="tx1"/>
                </a:solidFill>
                <a:effectLst/>
                <a:latin typeface="+mn-lt"/>
                <a:ea typeface="+mn-ea"/>
                <a:cs typeface="+mn-cs"/>
              </a:rPr>
              <a:t> východní Oregon</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kern="1200" dirty="0">
                <a:solidFill>
                  <a:schemeClr val="tx1"/>
                </a:solidFill>
                <a:effectLst/>
                <a:latin typeface="+mn-lt"/>
                <a:ea typeface="+mn-ea"/>
                <a:cs typeface="+mn-cs"/>
              </a:rPr>
              <a:t>Souhrnná délka všech kořenů jednoho dospělého dubu je zhruba osm kilometrů, přičemž se odhaduje, že </a:t>
            </a:r>
            <a:r>
              <a:rPr lang="cs-CZ" sz="1200" b="0" i="0" kern="1200" dirty="0" err="1">
                <a:solidFill>
                  <a:schemeClr val="tx1"/>
                </a:solidFill>
                <a:effectLst/>
                <a:latin typeface="+mn-lt"/>
                <a:ea typeface="+mn-ea"/>
                <a:cs typeface="+mn-cs"/>
              </a:rPr>
              <a:t>mykorhizní</a:t>
            </a:r>
            <a:r>
              <a:rPr lang="cs-CZ" sz="1200" b="0" i="0" kern="1200" dirty="0">
                <a:solidFill>
                  <a:schemeClr val="tx1"/>
                </a:solidFill>
                <a:effectLst/>
                <a:latin typeface="+mn-lt"/>
                <a:ea typeface="+mn-ea"/>
                <a:cs typeface="+mn-cs"/>
              </a:rPr>
              <a:t> vlákna na nich napojená mohou dosahovat až 40 000 kilometrů.</a:t>
            </a:r>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34</a:t>
            </a:fld>
            <a:endParaRPr lang="cs-CZ"/>
          </a:p>
        </p:txBody>
      </p:sp>
    </p:spTree>
    <p:extLst>
      <p:ext uri="{BB962C8B-B14F-4D97-AF65-F5344CB8AC3E}">
        <p14:creationId xmlns:p14="http://schemas.microsoft.com/office/powerpoint/2010/main" val="17539194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Karel Šulc </a:t>
            </a:r>
            <a:r>
              <a:rPr lang="cs-CZ" dirty="0"/>
              <a:t>(1872–1952) – nominace na Nobelovu cenu</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err="1">
                <a:solidFill>
                  <a:schemeClr val="tx1"/>
                </a:solidFill>
                <a:effectLst/>
                <a:latin typeface="+mn-lt"/>
                <a:ea typeface="+mn-ea"/>
                <a:cs typeface="+mn-cs"/>
              </a:rPr>
              <a:t>Bakteriocyt</a:t>
            </a:r>
            <a:r>
              <a:rPr lang="cs-CZ" sz="1200" kern="1200" dirty="0">
                <a:solidFill>
                  <a:schemeClr val="tx1"/>
                </a:solidFill>
                <a:effectLst/>
                <a:latin typeface="+mn-lt"/>
                <a:ea typeface="+mn-ea"/>
                <a:cs typeface="+mn-cs"/>
              </a:rPr>
              <a:t> – buňka nesoucí symbiotické bakterie, </a:t>
            </a:r>
            <a:r>
              <a:rPr lang="cs-CZ" sz="1200" kern="1200" dirty="0" err="1">
                <a:solidFill>
                  <a:schemeClr val="tx1"/>
                </a:solidFill>
                <a:effectLst/>
                <a:latin typeface="+mn-lt"/>
                <a:ea typeface="+mn-ea"/>
                <a:cs typeface="+mn-cs"/>
              </a:rPr>
              <a:t>bakteriom</a:t>
            </a:r>
            <a:r>
              <a:rPr lang="cs-CZ" sz="1200" kern="1200" dirty="0">
                <a:solidFill>
                  <a:schemeClr val="tx1"/>
                </a:solidFill>
                <a:effectLst/>
                <a:latin typeface="+mn-lt"/>
                <a:ea typeface="+mn-ea"/>
                <a:cs typeface="+mn-cs"/>
              </a:rPr>
              <a:t> – orgán složený z bakteriocytů; </a:t>
            </a:r>
            <a:r>
              <a:rPr lang="cs-CZ" sz="1200" kern="1200" dirty="0" err="1">
                <a:solidFill>
                  <a:schemeClr val="tx1"/>
                </a:solidFill>
                <a:effectLst/>
                <a:latin typeface="+mn-lt"/>
                <a:ea typeface="+mn-ea"/>
                <a:cs typeface="+mn-cs"/>
              </a:rPr>
              <a:t>mycetocyt</a:t>
            </a:r>
            <a:r>
              <a:rPr lang="cs-CZ" sz="1200" kern="1200" dirty="0">
                <a:solidFill>
                  <a:schemeClr val="tx1"/>
                </a:solidFill>
                <a:effectLst/>
                <a:latin typeface="+mn-lt"/>
                <a:ea typeface="+mn-ea"/>
                <a:cs typeface="+mn-cs"/>
              </a:rPr>
              <a:t> – buňka nesoucí symbiotické houby (např. u některých mšic, křísů a červců), mycetom – orgán tvořený z </a:t>
            </a:r>
            <a:r>
              <a:rPr lang="cs-CZ" sz="1200" kern="1200" dirty="0" err="1">
                <a:solidFill>
                  <a:schemeClr val="tx1"/>
                </a:solidFill>
                <a:effectLst/>
                <a:latin typeface="+mn-lt"/>
                <a:ea typeface="+mn-ea"/>
                <a:cs typeface="+mn-cs"/>
              </a:rPr>
              <a:t>mycetocytů</a:t>
            </a:r>
            <a:r>
              <a:rPr lang="cs-CZ"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Jedním z důvodů chudé střevní mikrobioty hmyzu je u některých skupin životní cyklus s dokonalou proměnou (z larvy přes kuklu do dospělce), kdy dochází k radikální přestavbě střeva, většina bakterií je ztracena a musí být znovu získána z prostředí nebo od jedinců stejného druhu. </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35</a:t>
            </a:fld>
            <a:endParaRPr lang="cs-CZ"/>
          </a:p>
        </p:txBody>
      </p:sp>
    </p:spTree>
    <p:extLst>
      <p:ext uri="{BB962C8B-B14F-4D97-AF65-F5344CB8AC3E}">
        <p14:creationId xmlns:p14="http://schemas.microsoft.com/office/powerpoint/2010/main" val="36823692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err="1">
                <a:solidFill>
                  <a:schemeClr val="tx1"/>
                </a:solidFill>
                <a:effectLst/>
                <a:latin typeface="+mn-lt"/>
                <a:ea typeface="+mn-ea"/>
                <a:cs typeface="+mn-cs"/>
              </a:rPr>
              <a:t>Květolib</a:t>
            </a:r>
            <a:r>
              <a:rPr lang="cs-CZ" sz="1200" kern="1200" dirty="0">
                <a:solidFill>
                  <a:schemeClr val="tx1"/>
                </a:solidFill>
                <a:effectLst/>
                <a:latin typeface="+mn-lt"/>
                <a:ea typeface="+mn-ea"/>
                <a:cs typeface="+mn-cs"/>
              </a:rPr>
              <a:t> včelí (</a:t>
            </a:r>
            <a:r>
              <a:rPr lang="cs-CZ" sz="1200" kern="1200" dirty="0" err="1">
                <a:solidFill>
                  <a:schemeClr val="tx1"/>
                </a:solidFill>
                <a:effectLst/>
                <a:latin typeface="+mn-lt"/>
                <a:ea typeface="+mn-ea"/>
                <a:cs typeface="+mn-cs"/>
              </a:rPr>
              <a:t>Philanthus</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triangulum</a:t>
            </a:r>
            <a:r>
              <a:rPr lang="cs-CZ" sz="1200" kern="1200" dirty="0">
                <a:solidFill>
                  <a:schemeClr val="tx1"/>
                </a:solidFill>
                <a:effectLst/>
                <a:latin typeface="+mn-lt"/>
                <a:ea typeface="+mn-ea"/>
                <a:cs typeface="+mn-cs"/>
              </a:rPr>
              <a:t>) klade své potomstvo do vlhkých podzemních hnízd, což jej ale vystavuje houbovým a bakteriálním infekcím. Proto se u nich vyskytuje bakterie </a:t>
            </a:r>
            <a:r>
              <a:rPr lang="cs-CZ" sz="1200" kern="1200" dirty="0" err="1">
                <a:solidFill>
                  <a:schemeClr val="tx1"/>
                </a:solidFill>
                <a:effectLst/>
                <a:latin typeface="+mn-lt"/>
                <a:ea typeface="+mn-ea"/>
                <a:cs typeface="+mn-cs"/>
              </a:rPr>
              <a:t>Streptomyces</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philanthi</a:t>
            </a:r>
            <a:r>
              <a:rPr lang="cs-CZ" sz="1200" kern="1200" dirty="0">
                <a:solidFill>
                  <a:schemeClr val="tx1"/>
                </a:solidFill>
                <a:effectLst/>
                <a:latin typeface="+mn-lt"/>
                <a:ea typeface="+mn-ea"/>
                <a:cs typeface="+mn-cs"/>
              </a:rPr>
              <a:t> chránící potomstvo proti mikrobiální infekci během vývoje, kterou samice pěstuje ve speciálních žlázách na tykadlech.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err="1">
                <a:solidFill>
                  <a:schemeClr val="tx1"/>
                </a:solidFill>
                <a:effectLst/>
                <a:latin typeface="+mn-lt"/>
                <a:ea typeface="+mn-ea"/>
                <a:cs typeface="+mn-cs"/>
              </a:rPr>
              <a:t>Symbioza</a:t>
            </a:r>
            <a:r>
              <a:rPr lang="cs-CZ" sz="1200" kern="1200" dirty="0">
                <a:solidFill>
                  <a:schemeClr val="tx1"/>
                </a:solidFill>
                <a:effectLst/>
                <a:latin typeface="+mn-lt"/>
                <a:ea typeface="+mn-ea"/>
                <a:cs typeface="+mn-cs"/>
              </a:rPr>
              <a:t> vroubenek a </a:t>
            </a:r>
            <a:r>
              <a:rPr lang="cs-CZ" sz="1200" i="1" kern="1200" dirty="0">
                <a:solidFill>
                  <a:schemeClr val="tx1"/>
                </a:solidFill>
                <a:effectLst/>
                <a:latin typeface="+mn-lt"/>
                <a:ea typeface="+mn-ea"/>
                <a:cs typeface="+mn-cs"/>
              </a:rPr>
              <a:t>Burkholderia</a:t>
            </a:r>
            <a:r>
              <a:rPr lang="cs-CZ" sz="1200" kern="1200" dirty="0">
                <a:solidFill>
                  <a:schemeClr val="tx1"/>
                </a:solidFill>
                <a:effectLst/>
                <a:latin typeface="+mn-lt"/>
                <a:ea typeface="+mn-ea"/>
                <a:cs typeface="+mn-cs"/>
              </a:rPr>
              <a:t>: Vroubenky ji získávají v každé generaci znovu z půdy nebo oblasti kořenů během </a:t>
            </a:r>
            <a:r>
              <a:rPr lang="cs-CZ" sz="1200" kern="1200" dirty="0" err="1">
                <a:solidFill>
                  <a:schemeClr val="tx1"/>
                </a:solidFill>
                <a:effectLst/>
                <a:latin typeface="+mn-lt"/>
                <a:ea typeface="+mn-ea"/>
                <a:cs typeface="+mn-cs"/>
              </a:rPr>
              <a:t>detritovorního</a:t>
            </a:r>
            <a:r>
              <a:rPr lang="cs-CZ" sz="1200" kern="1200" dirty="0">
                <a:solidFill>
                  <a:schemeClr val="tx1"/>
                </a:solidFill>
                <a:effectLst/>
                <a:latin typeface="+mn-lt"/>
                <a:ea typeface="+mn-ea"/>
                <a:cs typeface="+mn-cs"/>
              </a:rPr>
              <a:t> larválního stádia. Experimenty přitom ukázaly, že infekce symbiontem je pro přežití vroubenek nezbytná. Tento způsob přenosu, zisk z prostředí, je pro obligátního symbionta naprosto unikátní a připomíná velmi známé symbiózy mezi rostlinami a půdními mikroby, jako je vztah luštěnin a bakterie rodu </a:t>
            </a:r>
            <a:r>
              <a:rPr lang="cs-CZ" sz="1200" i="1" kern="1200" dirty="0">
                <a:solidFill>
                  <a:schemeClr val="tx1"/>
                </a:solidFill>
                <a:effectLst/>
                <a:latin typeface="+mn-lt"/>
                <a:ea typeface="+mn-ea"/>
                <a:cs typeface="+mn-cs"/>
              </a:rPr>
              <a:t>Rhizobium</a:t>
            </a:r>
            <a:r>
              <a:rPr lang="cs-CZ" sz="1200" kern="1200" dirty="0">
                <a:solidFill>
                  <a:schemeClr val="tx1"/>
                </a:solidFill>
                <a:effectLst/>
                <a:latin typeface="+mn-lt"/>
                <a:ea typeface="+mn-ea"/>
                <a:cs typeface="+mn-cs"/>
              </a:rPr>
              <a:t> nebo olše a bakterií rodu </a:t>
            </a:r>
            <a:r>
              <a:rPr lang="cs-CZ" sz="1200" i="1" kern="1200" dirty="0" err="1">
                <a:solidFill>
                  <a:schemeClr val="tx1"/>
                </a:solidFill>
                <a:effectLst/>
                <a:latin typeface="+mn-lt"/>
                <a:ea typeface="+mn-ea"/>
                <a:cs typeface="+mn-cs"/>
              </a:rPr>
              <a:t>Frankia</a:t>
            </a:r>
            <a:r>
              <a:rPr lang="cs-CZ" sz="1200" kern="1200" dirty="0">
                <a:solidFill>
                  <a:schemeClr val="tx1"/>
                </a:solidFill>
                <a:effectLst/>
                <a:latin typeface="+mn-lt"/>
                <a:ea typeface="+mn-ea"/>
                <a:cs typeface="+mn-cs"/>
              </a:rPr>
              <a:t> a jedná se tedy o mutualistickou, ale přesto nestálou asociaci mezi hmyzem a mikroby.</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36</a:t>
            </a:fld>
            <a:endParaRPr lang="cs-CZ"/>
          </a:p>
        </p:txBody>
      </p:sp>
    </p:spTree>
    <p:extLst>
      <p:ext uri="{BB962C8B-B14F-4D97-AF65-F5344CB8AC3E}">
        <p14:creationId xmlns:p14="http://schemas.microsoft.com/office/powerpoint/2010/main" val="30261820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Hmyz nedokáže syntetizovat cholesterol, který je prekurzorem steroidních hormonů. Dravci ho dostávají z živočišné potravy, herbivoři z </a:t>
            </a:r>
            <a:r>
              <a:rPr lang="cs-CZ" sz="1200" kern="1200" dirty="0" err="1">
                <a:solidFill>
                  <a:schemeClr val="tx1"/>
                </a:solidFill>
                <a:effectLst/>
                <a:latin typeface="+mn-lt"/>
                <a:ea typeface="+mn-ea"/>
                <a:cs typeface="+mn-cs"/>
              </a:rPr>
              <a:t>fytosteroidů</a:t>
            </a:r>
            <a:r>
              <a:rPr lang="cs-CZ" sz="1200" kern="1200" dirty="0">
                <a:solidFill>
                  <a:schemeClr val="tx1"/>
                </a:solidFill>
                <a:effectLst/>
                <a:latin typeface="+mn-lt"/>
                <a:ea typeface="+mn-ea"/>
                <a:cs typeface="+mn-cs"/>
              </a:rPr>
              <a:t>, další třeba z ergosterolu symbiotických hub.</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Základní výzkum hmyzích symbióz každý rok přináší stovky nečekaných objevů, které mohou být i prakticky využity k eliminaci řady hmyzích škůdců a přenašečů chorob.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37</a:t>
            </a:fld>
            <a:endParaRPr lang="cs-CZ"/>
          </a:p>
        </p:txBody>
      </p:sp>
    </p:spTree>
    <p:extLst>
      <p:ext uri="{BB962C8B-B14F-4D97-AF65-F5344CB8AC3E}">
        <p14:creationId xmlns:p14="http://schemas.microsoft.com/office/powerpoint/2010/main" val="26156318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err="1">
                <a:solidFill>
                  <a:schemeClr val="tx1"/>
                </a:solidFill>
                <a:effectLst/>
                <a:latin typeface="+mn-lt"/>
                <a:ea typeface="+mn-ea"/>
                <a:cs typeface="+mn-cs"/>
              </a:rPr>
              <a:t>Brtvitky</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Parabasalia</a:t>
            </a:r>
            <a:r>
              <a:rPr lang="cs-CZ" sz="1200" kern="1200" dirty="0">
                <a:solidFill>
                  <a:schemeClr val="tx1"/>
                </a:solidFill>
                <a:effectLst/>
                <a:latin typeface="+mn-lt"/>
                <a:ea typeface="+mn-ea"/>
                <a:cs typeface="+mn-cs"/>
              </a:rPr>
              <a:t>, také </a:t>
            </a:r>
            <a:r>
              <a:rPr lang="cs-CZ" sz="1200" kern="1200" dirty="0" err="1">
                <a:solidFill>
                  <a:schemeClr val="tx1"/>
                </a:solidFill>
                <a:effectLst/>
                <a:latin typeface="+mn-lt"/>
                <a:ea typeface="+mn-ea"/>
                <a:cs typeface="+mn-cs"/>
              </a:rPr>
              <a:t>Oxymonada</a:t>
            </a:r>
            <a:endParaRPr lang="cs-C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err="1">
                <a:solidFill>
                  <a:schemeClr val="tx1"/>
                </a:solidFill>
                <a:effectLst/>
                <a:latin typeface="+mn-lt"/>
                <a:ea typeface="+mn-ea"/>
                <a:cs typeface="+mn-cs"/>
              </a:rPr>
              <a:t>Adenotrofní</a:t>
            </a:r>
            <a:r>
              <a:rPr lang="cs-CZ" sz="1200" kern="1200" dirty="0">
                <a:solidFill>
                  <a:schemeClr val="tx1"/>
                </a:solidFill>
                <a:effectLst/>
                <a:latin typeface="+mn-lt"/>
                <a:ea typeface="+mn-ea"/>
                <a:cs typeface="+mn-cs"/>
              </a:rPr>
              <a:t> viviparie: Larvy těchto much se vyvíjejí v děloze samice, kde se živí mlékem z modifikovaných přídavných žláz. Prostřednictvím těchto žláz se ale přenášejí i speciální symbionti, jako je např. bakterie druhu </a:t>
            </a:r>
            <a:r>
              <a:rPr lang="cs-CZ" sz="1200" kern="1200" dirty="0" err="1">
                <a:solidFill>
                  <a:schemeClr val="tx1"/>
                </a:solidFill>
                <a:effectLst/>
                <a:latin typeface="+mn-lt"/>
                <a:ea typeface="+mn-ea"/>
                <a:cs typeface="+mn-cs"/>
              </a:rPr>
              <a:t>Wigglesworthia</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glossinidia</a:t>
            </a:r>
            <a:r>
              <a:rPr lang="cs-CZ" sz="1200" kern="1200" dirty="0">
                <a:solidFill>
                  <a:schemeClr val="tx1"/>
                </a:solidFill>
                <a:effectLst/>
                <a:latin typeface="+mn-lt"/>
                <a:ea typeface="+mn-ea"/>
                <a:cs typeface="+mn-cs"/>
              </a:rPr>
              <a:t>. </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38</a:t>
            </a:fld>
            <a:endParaRPr lang="cs-CZ"/>
          </a:p>
        </p:txBody>
      </p:sp>
    </p:spTree>
    <p:extLst>
      <p:ext uri="{BB962C8B-B14F-4D97-AF65-F5344CB8AC3E}">
        <p14:creationId xmlns:p14="http://schemas.microsoft.com/office/powerpoint/2010/main" val="36399738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Většina kůrovců si „své“ houby přenáší v </a:t>
            </a:r>
            <a:r>
              <a:rPr lang="cs-CZ" sz="1200" kern="1200" dirty="0" err="1">
                <a:solidFill>
                  <a:schemeClr val="tx1"/>
                </a:solidFill>
                <a:effectLst/>
                <a:latin typeface="+mn-lt"/>
                <a:ea typeface="+mn-ea"/>
                <a:cs typeface="+mn-cs"/>
              </a:rPr>
              <a:t>mykangiích</a:t>
            </a:r>
            <a:r>
              <a:rPr lang="cs-CZ" sz="1200" kern="1200" dirty="0">
                <a:solidFill>
                  <a:schemeClr val="tx1"/>
                </a:solidFill>
                <a:effectLst/>
                <a:latin typeface="+mn-lt"/>
                <a:ea typeface="+mn-ea"/>
                <a:cs typeface="+mn-cs"/>
              </a:rPr>
              <a:t> – mikroskopických žláznatých prohlubních vyplněných olejovitými tekutinami. Do </a:t>
            </a:r>
            <a:r>
              <a:rPr lang="cs-CZ" sz="1200" kern="1200" dirty="0" err="1">
                <a:solidFill>
                  <a:schemeClr val="tx1"/>
                </a:solidFill>
                <a:effectLst/>
                <a:latin typeface="+mn-lt"/>
                <a:ea typeface="+mn-ea"/>
                <a:cs typeface="+mn-cs"/>
              </a:rPr>
              <a:t>mykangií</a:t>
            </a:r>
            <a:r>
              <a:rPr lang="cs-CZ" sz="1200" kern="1200" dirty="0">
                <a:solidFill>
                  <a:schemeClr val="tx1"/>
                </a:solidFill>
                <a:effectLst/>
                <a:latin typeface="+mn-lt"/>
                <a:ea typeface="+mn-ea"/>
                <a:cs typeface="+mn-cs"/>
              </a:rPr>
              <a:t> se kůrovcům zachytávají spory symbiotických hub rostoucích v jejich rodném požerku a ven jsou vyplavovány jen tehdy, když kůrovec tvoří závrt v novém hostitelském stromě a jeho </a:t>
            </a:r>
            <a:r>
              <a:rPr lang="cs-CZ" sz="1200" kern="1200" dirty="0" err="1">
                <a:solidFill>
                  <a:schemeClr val="tx1"/>
                </a:solidFill>
                <a:effectLst/>
                <a:latin typeface="+mn-lt"/>
                <a:ea typeface="+mn-ea"/>
                <a:cs typeface="+mn-cs"/>
              </a:rPr>
              <a:t>mykangia</a:t>
            </a:r>
            <a:r>
              <a:rPr lang="cs-CZ" sz="1200" kern="1200" dirty="0">
                <a:solidFill>
                  <a:schemeClr val="tx1"/>
                </a:solidFill>
                <a:effectLst/>
                <a:latin typeface="+mn-lt"/>
                <a:ea typeface="+mn-ea"/>
                <a:cs typeface="+mn-cs"/>
              </a:rPr>
              <a:t> vylučují zvýšené množství olejovitých látek. I když jde kůrovcům jen o malou plochu lýka kolem požerku, nestačí zneškodnit obranu na této ploše. Kůrovci mají jedinou možnost – spojit své síly a v hromadném krátkodobém náletu rozvrátit obranyschopnost stromu. Strom se brání hustou sítí kanálků s pryskyřicí, která je v nich nahromaděna pod tlakem a pro kůrovce je jedovatá.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Holandská nemoc jilmů, kterou vyvolává kůrovci (hl. </a:t>
            </a:r>
            <a:r>
              <a:rPr lang="cs-CZ" sz="1200" i="1" kern="1200" dirty="0" err="1">
                <a:solidFill>
                  <a:schemeClr val="tx1"/>
                </a:solidFill>
                <a:effectLst/>
                <a:latin typeface="+mn-lt"/>
                <a:ea typeface="+mn-ea"/>
                <a:cs typeface="+mn-cs"/>
              </a:rPr>
              <a:t>Scolytus</a:t>
            </a:r>
            <a:r>
              <a:rPr lang="cs-CZ" sz="1200" i="1" kern="1200" dirty="0">
                <a:solidFill>
                  <a:schemeClr val="tx1"/>
                </a:solidFill>
                <a:effectLst/>
                <a:latin typeface="+mn-lt"/>
                <a:ea typeface="+mn-ea"/>
                <a:cs typeface="+mn-cs"/>
              </a:rPr>
              <a:t> </a:t>
            </a:r>
            <a:r>
              <a:rPr lang="cs-CZ" sz="1200" i="1" kern="1200" dirty="0" err="1">
                <a:solidFill>
                  <a:schemeClr val="tx1"/>
                </a:solidFill>
                <a:effectLst/>
                <a:latin typeface="+mn-lt"/>
                <a:ea typeface="+mn-ea"/>
                <a:cs typeface="+mn-cs"/>
              </a:rPr>
              <a:t>multistriatus</a:t>
            </a:r>
            <a:r>
              <a:rPr lang="cs-CZ" sz="1200" kern="1200" dirty="0">
                <a:solidFill>
                  <a:schemeClr val="tx1"/>
                </a:solidFill>
                <a:effectLst/>
                <a:latin typeface="+mn-lt"/>
                <a:ea typeface="+mn-ea"/>
                <a:cs typeface="+mn-cs"/>
              </a:rPr>
              <a:t>) přenášený druh </a:t>
            </a:r>
            <a:r>
              <a:rPr lang="cs-CZ" sz="1200" b="1" i="1" kern="1200" dirty="0" err="1">
                <a:solidFill>
                  <a:schemeClr val="tx1"/>
                </a:solidFill>
                <a:effectLst/>
                <a:latin typeface="+mn-lt"/>
                <a:ea typeface="+mn-ea"/>
                <a:cs typeface="+mn-cs"/>
              </a:rPr>
              <a:t>Ophiostoma</a:t>
            </a:r>
            <a:r>
              <a:rPr lang="cs-CZ" sz="1200" i="1" kern="1200" dirty="0">
                <a:solidFill>
                  <a:schemeClr val="tx1"/>
                </a:solidFill>
                <a:effectLst/>
                <a:latin typeface="+mn-lt"/>
                <a:ea typeface="+mn-ea"/>
                <a:cs typeface="+mn-cs"/>
              </a:rPr>
              <a:t> novo-</a:t>
            </a:r>
            <a:r>
              <a:rPr lang="cs-CZ" sz="1200" i="1" kern="1200" dirty="0" err="1">
                <a:solidFill>
                  <a:schemeClr val="tx1"/>
                </a:solidFill>
                <a:effectLst/>
                <a:latin typeface="+mn-lt"/>
                <a:ea typeface="+mn-ea"/>
                <a:cs typeface="+mn-cs"/>
              </a:rPr>
              <a:t>ulmi</a:t>
            </a:r>
            <a:r>
              <a:rPr lang="cs-CZ"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i="1" kern="1200" dirty="0" err="1">
                <a:solidFill>
                  <a:schemeClr val="tx1"/>
                </a:solidFill>
                <a:effectLst/>
                <a:latin typeface="+mn-lt"/>
                <a:ea typeface="+mn-ea"/>
                <a:cs typeface="+mn-cs"/>
              </a:rPr>
              <a:t>Ceratocystis</a:t>
            </a:r>
            <a:r>
              <a:rPr lang="cs-CZ" sz="1200" i="1" kern="1200" dirty="0">
                <a:solidFill>
                  <a:schemeClr val="tx1"/>
                </a:solidFill>
                <a:effectLst/>
                <a:latin typeface="+mn-lt"/>
                <a:ea typeface="+mn-ea"/>
                <a:cs typeface="+mn-cs"/>
              </a:rPr>
              <a:t> </a:t>
            </a:r>
            <a:r>
              <a:rPr lang="cs-CZ" sz="1200" i="1" kern="1200" dirty="0" err="1">
                <a:solidFill>
                  <a:schemeClr val="tx1"/>
                </a:solidFill>
                <a:effectLst/>
                <a:latin typeface="+mn-lt"/>
                <a:ea typeface="+mn-ea"/>
                <a:cs typeface="+mn-cs"/>
              </a:rPr>
              <a:t>polonica</a:t>
            </a:r>
            <a:r>
              <a:rPr lang="cs-CZ" sz="1200" kern="1200" dirty="0">
                <a:solidFill>
                  <a:schemeClr val="tx1"/>
                </a:solidFill>
                <a:effectLst/>
                <a:latin typeface="+mn-lt"/>
                <a:ea typeface="+mn-ea"/>
                <a:cs typeface="+mn-cs"/>
              </a:rPr>
              <a:t>, spolupracující s lýkožroutem smrkovým.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kern="1200" dirty="0">
                <a:solidFill>
                  <a:schemeClr val="tx1"/>
                </a:solidFill>
                <a:effectLst/>
                <a:latin typeface="+mn-lt"/>
                <a:ea typeface="+mn-ea"/>
                <a:cs typeface="+mn-cs"/>
              </a:rPr>
              <a:t>Dřevokaz čárkovaný</a:t>
            </a:r>
            <a:r>
              <a:rPr lang="cs-CZ" sz="1200" kern="1200" dirty="0">
                <a:solidFill>
                  <a:schemeClr val="tx1"/>
                </a:solidFill>
                <a:effectLst/>
                <a:latin typeface="+mn-lt"/>
                <a:ea typeface="+mn-ea"/>
                <a:cs typeface="+mn-cs"/>
              </a:rPr>
              <a:t> sice nezabíjí stromy, ale své požerky vrtá hluboko do dřeně pokácených smrků a pěstováním dřevokazných hub znehodnocuje okolní dřevo.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Většina </a:t>
            </a:r>
            <a:r>
              <a:rPr lang="cs-CZ" sz="1200" b="1" kern="1200" dirty="0">
                <a:solidFill>
                  <a:schemeClr val="tx1"/>
                </a:solidFill>
                <a:effectLst/>
                <a:latin typeface="+mn-lt"/>
                <a:ea typeface="+mn-ea"/>
                <a:cs typeface="+mn-cs"/>
              </a:rPr>
              <a:t>feromonů</a:t>
            </a:r>
            <a:r>
              <a:rPr lang="cs-CZ" sz="1200" kern="1200" dirty="0">
                <a:solidFill>
                  <a:schemeClr val="tx1"/>
                </a:solidFill>
                <a:effectLst/>
                <a:latin typeface="+mn-lt"/>
                <a:ea typeface="+mn-ea"/>
                <a:cs typeface="+mn-cs"/>
              </a:rPr>
              <a:t> kůrovců jsou vlastně jen mikrobiálně </a:t>
            </a:r>
            <a:r>
              <a:rPr lang="cs-CZ" sz="1200" kern="1200" dirty="0" err="1">
                <a:solidFill>
                  <a:schemeClr val="tx1"/>
                </a:solidFill>
                <a:effectLst/>
                <a:latin typeface="+mn-lt"/>
                <a:ea typeface="+mn-ea"/>
                <a:cs typeface="+mn-cs"/>
              </a:rPr>
              <a:t>přemetabolizované</a:t>
            </a:r>
            <a:r>
              <a:rPr lang="cs-CZ" sz="1200" kern="1200" dirty="0">
                <a:solidFill>
                  <a:schemeClr val="tx1"/>
                </a:solidFill>
                <a:effectLst/>
                <a:latin typeface="+mn-lt"/>
                <a:ea typeface="+mn-ea"/>
                <a:cs typeface="+mn-cs"/>
              </a:rPr>
              <a:t> produkty hostitelského stromu.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U kůrovců si </a:t>
            </a:r>
            <a:r>
              <a:rPr lang="cs-CZ" sz="1200" b="1" kern="1200" dirty="0" err="1">
                <a:solidFill>
                  <a:schemeClr val="tx1"/>
                </a:solidFill>
                <a:effectLst/>
                <a:latin typeface="+mn-lt"/>
                <a:ea typeface="+mn-ea"/>
                <a:cs typeface="+mn-cs"/>
              </a:rPr>
              <a:t>mycetokleptické</a:t>
            </a:r>
            <a:r>
              <a:rPr lang="cs-CZ" sz="1200" kern="1200" dirty="0">
                <a:solidFill>
                  <a:schemeClr val="tx1"/>
                </a:solidFill>
                <a:effectLst/>
                <a:latin typeface="+mn-lt"/>
                <a:ea typeface="+mn-ea"/>
                <a:cs typeface="+mn-cs"/>
              </a:rPr>
              <a:t> druhy hledají „galerie“, což jsou chodbičky vzniklé požerkem larev jiného druhu, které jsou prorostlé symbiotickou houbou, a využívají jeho založené houbové zahrady.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Hostiteli kůrovce </a:t>
            </a:r>
            <a:r>
              <a:rPr lang="cs-CZ" sz="1200" i="1" kern="1200" dirty="0" err="1">
                <a:solidFill>
                  <a:schemeClr val="tx1"/>
                </a:solidFill>
                <a:effectLst/>
                <a:latin typeface="+mn-lt"/>
                <a:ea typeface="+mn-ea"/>
                <a:cs typeface="+mn-cs"/>
              </a:rPr>
              <a:t>Xylosandrus</a:t>
            </a:r>
            <a:r>
              <a:rPr lang="cs-CZ" sz="1200" i="1" kern="1200" dirty="0">
                <a:solidFill>
                  <a:schemeClr val="tx1"/>
                </a:solidFill>
                <a:effectLst/>
                <a:latin typeface="+mn-lt"/>
                <a:ea typeface="+mn-ea"/>
                <a:cs typeface="+mn-cs"/>
              </a:rPr>
              <a:t> </a:t>
            </a:r>
            <a:r>
              <a:rPr lang="cs-CZ" sz="1200" i="1" kern="1200" dirty="0" err="1">
                <a:solidFill>
                  <a:schemeClr val="tx1"/>
                </a:solidFill>
                <a:effectLst/>
                <a:latin typeface="+mn-lt"/>
                <a:ea typeface="+mn-ea"/>
                <a:cs typeface="+mn-cs"/>
              </a:rPr>
              <a:t>germanus</a:t>
            </a:r>
            <a:r>
              <a:rPr lang="cs-CZ" sz="1200" i="1" kern="1200" dirty="0">
                <a:solidFill>
                  <a:schemeClr val="tx1"/>
                </a:solidFill>
                <a:effectLst/>
                <a:latin typeface="+mn-lt"/>
                <a:ea typeface="+mn-ea"/>
                <a:cs typeface="+mn-cs"/>
              </a:rPr>
              <a:t> </a:t>
            </a:r>
            <a:r>
              <a:rPr lang="cs-CZ" sz="1200" kern="1200" dirty="0">
                <a:solidFill>
                  <a:schemeClr val="tx1"/>
                </a:solidFill>
                <a:effectLst/>
                <a:latin typeface="+mn-lt"/>
                <a:ea typeface="+mn-ea"/>
                <a:cs typeface="+mn-cs"/>
              </a:rPr>
              <a:t>je více než 200 různých druhů dřevin. Tento hmyz přitahuje </a:t>
            </a:r>
            <a:r>
              <a:rPr lang="cs-CZ" sz="1200" kern="1200" dirty="0" err="1">
                <a:solidFill>
                  <a:schemeClr val="tx1"/>
                </a:solidFill>
                <a:effectLst/>
                <a:latin typeface="+mn-lt"/>
                <a:ea typeface="+mn-ea"/>
                <a:cs typeface="+mn-cs"/>
              </a:rPr>
              <a:t>ethanol</a:t>
            </a:r>
            <a:r>
              <a:rPr lang="cs-CZ" sz="1200" kern="1200" dirty="0">
                <a:solidFill>
                  <a:schemeClr val="tx1"/>
                </a:solidFill>
                <a:effectLst/>
                <a:latin typeface="+mn-lt"/>
                <a:ea typeface="+mn-ea"/>
                <a:cs typeface="+mn-cs"/>
              </a:rPr>
              <a:t>. I když </a:t>
            </a:r>
            <a:r>
              <a:rPr lang="cs-CZ" sz="1200" kern="1200" dirty="0" err="1">
                <a:solidFill>
                  <a:schemeClr val="tx1"/>
                </a:solidFill>
                <a:effectLst/>
                <a:latin typeface="+mn-lt"/>
                <a:ea typeface="+mn-ea"/>
                <a:cs typeface="+mn-cs"/>
              </a:rPr>
              <a:t>ethanol</a:t>
            </a:r>
            <a:r>
              <a:rPr lang="cs-CZ" sz="1200" kern="1200" dirty="0">
                <a:solidFill>
                  <a:schemeClr val="tx1"/>
                </a:solidFill>
                <a:effectLst/>
                <a:latin typeface="+mn-lt"/>
                <a:ea typeface="+mn-ea"/>
                <a:cs typeface="+mn-cs"/>
              </a:rPr>
              <a:t> má silné antimikrobiální účinky, ambrosioví kůrovci hloubí své komůrky přesně do dřeva nasyceného alkoholem. Ukázalo se, že </a:t>
            </a:r>
            <a:r>
              <a:rPr lang="cs-CZ" sz="1200" kern="1200" dirty="0" err="1">
                <a:solidFill>
                  <a:schemeClr val="tx1"/>
                </a:solidFill>
                <a:effectLst/>
                <a:latin typeface="+mn-lt"/>
                <a:ea typeface="+mn-ea"/>
                <a:cs typeface="+mn-cs"/>
              </a:rPr>
              <a:t>ethanol</a:t>
            </a:r>
            <a:r>
              <a:rPr lang="cs-CZ" sz="1200" kern="1200" dirty="0">
                <a:solidFill>
                  <a:schemeClr val="tx1"/>
                </a:solidFill>
                <a:effectLst/>
                <a:latin typeface="+mn-lt"/>
                <a:ea typeface="+mn-ea"/>
                <a:cs typeface="+mn-cs"/>
              </a:rPr>
              <a:t> ve skutečnosti podporuje růst houbového </a:t>
            </a:r>
            <a:r>
              <a:rPr lang="cs-CZ" sz="1200" kern="1200" dirty="0" err="1">
                <a:solidFill>
                  <a:schemeClr val="tx1"/>
                </a:solidFill>
                <a:effectLst/>
                <a:latin typeface="+mn-lt"/>
                <a:ea typeface="+mn-ea"/>
                <a:cs typeface="+mn-cs"/>
              </a:rPr>
              <a:t>symbionta</a:t>
            </a:r>
            <a:r>
              <a:rPr lang="cs-CZ" sz="1200" kern="1200" dirty="0">
                <a:solidFill>
                  <a:schemeClr val="tx1"/>
                </a:solidFill>
                <a:effectLst/>
                <a:latin typeface="+mn-lt"/>
                <a:ea typeface="+mn-ea"/>
                <a:cs typeface="+mn-cs"/>
              </a:rPr>
              <a:t>, zatímco potlačuje ostatní konkurenční "plevelové" mikroorganismy. Izolované kultury houby vytvářely větší biomasy a dosahovaly vyšší hustoty při vyšší koncentraci </a:t>
            </a:r>
            <a:r>
              <a:rPr lang="cs-CZ" sz="1200" kern="1200" dirty="0" err="1">
                <a:solidFill>
                  <a:schemeClr val="tx1"/>
                </a:solidFill>
                <a:effectLst/>
                <a:latin typeface="+mn-lt"/>
                <a:ea typeface="+mn-ea"/>
                <a:cs typeface="+mn-cs"/>
              </a:rPr>
              <a:t>ethanolu</a:t>
            </a:r>
            <a:r>
              <a:rPr lang="cs-CZ" sz="1200" kern="1200" dirty="0">
                <a:solidFill>
                  <a:schemeClr val="tx1"/>
                </a:solidFill>
                <a:effectLst/>
                <a:latin typeface="+mn-lt"/>
                <a:ea typeface="+mn-ea"/>
                <a:cs typeface="+mn-cs"/>
              </a:rPr>
              <a:t> (použily se koncentrace až 5 %). To naznačuje, že ambrosiové houby úspěšně metabolizují </a:t>
            </a:r>
            <a:r>
              <a:rPr lang="cs-CZ" sz="1200" kern="1200" dirty="0" err="1">
                <a:solidFill>
                  <a:schemeClr val="tx1"/>
                </a:solidFill>
                <a:effectLst/>
                <a:latin typeface="+mn-lt"/>
                <a:ea typeface="+mn-ea"/>
                <a:cs typeface="+mn-cs"/>
              </a:rPr>
              <a:t>ethanol</a:t>
            </a:r>
            <a:r>
              <a:rPr lang="cs-CZ" sz="1200" kern="1200" dirty="0">
                <a:solidFill>
                  <a:schemeClr val="tx1"/>
                </a:solidFill>
                <a:effectLst/>
                <a:latin typeface="+mn-lt"/>
                <a:ea typeface="+mn-ea"/>
                <a:cs typeface="+mn-cs"/>
              </a:rPr>
              <a:t>. Již dlouho bylo známo, že tyto houby </a:t>
            </a:r>
            <a:r>
              <a:rPr lang="cs-CZ" sz="1200" kern="1200" dirty="0" err="1">
                <a:solidFill>
                  <a:schemeClr val="tx1"/>
                </a:solidFill>
                <a:effectLst/>
                <a:latin typeface="+mn-lt"/>
                <a:ea typeface="+mn-ea"/>
                <a:cs typeface="+mn-cs"/>
              </a:rPr>
              <a:t>ethanol</a:t>
            </a:r>
            <a:r>
              <a:rPr lang="cs-CZ" sz="1200" kern="1200" dirty="0">
                <a:solidFill>
                  <a:schemeClr val="tx1"/>
                </a:solidFill>
                <a:effectLst/>
                <a:latin typeface="+mn-lt"/>
                <a:ea typeface="+mn-ea"/>
                <a:cs typeface="+mn-cs"/>
              </a:rPr>
              <a:t> samy </a:t>
            </a:r>
            <a:r>
              <a:rPr lang="cs-CZ" sz="1200" kern="1200" dirty="0" err="1">
                <a:solidFill>
                  <a:schemeClr val="tx1"/>
                </a:solidFill>
                <a:effectLst/>
                <a:latin typeface="+mn-lt"/>
                <a:ea typeface="+mn-ea"/>
                <a:cs typeface="+mn-cs"/>
              </a:rPr>
              <a:t>producují</a:t>
            </a:r>
            <a:r>
              <a:rPr lang="cs-CZ" sz="1200" kern="1200" dirty="0">
                <a:solidFill>
                  <a:schemeClr val="tx1"/>
                </a:solidFill>
                <a:effectLst/>
                <a:latin typeface="+mn-lt"/>
                <a:ea typeface="+mn-ea"/>
                <a:cs typeface="+mn-cs"/>
              </a:rPr>
              <a:t>, což znamená, že jsou schopny regulovat jeho množství, i když hostitel přestane </a:t>
            </a:r>
            <a:r>
              <a:rPr lang="cs-CZ" sz="1200" kern="1200" dirty="0" err="1">
                <a:solidFill>
                  <a:schemeClr val="tx1"/>
                </a:solidFill>
                <a:effectLst/>
                <a:latin typeface="+mn-lt"/>
                <a:ea typeface="+mn-ea"/>
                <a:cs typeface="+mn-cs"/>
              </a:rPr>
              <a:t>ethanol</a:t>
            </a:r>
            <a:r>
              <a:rPr lang="cs-CZ" sz="1200" kern="1200" dirty="0">
                <a:solidFill>
                  <a:schemeClr val="tx1"/>
                </a:solidFill>
                <a:effectLst/>
                <a:latin typeface="+mn-lt"/>
                <a:ea typeface="+mn-ea"/>
                <a:cs typeface="+mn-cs"/>
              </a:rPr>
              <a:t> vylučovat.</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39</a:t>
            </a:fld>
            <a:endParaRPr lang="cs-CZ"/>
          </a:p>
        </p:txBody>
      </p:sp>
    </p:spTree>
    <p:extLst>
      <p:ext uri="{BB962C8B-B14F-4D97-AF65-F5344CB8AC3E}">
        <p14:creationId xmlns:p14="http://schemas.microsoft.com/office/powerpoint/2010/main" val="7668659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kern="1200" dirty="0">
                <a:solidFill>
                  <a:schemeClr val="tx1"/>
                </a:solidFill>
                <a:effectLst/>
                <a:latin typeface="+mn-lt"/>
                <a:ea typeface="+mn-ea"/>
                <a:cs typeface="+mn-cs"/>
              </a:rPr>
              <a:t>Zvrácení chromozomální determinace</a:t>
            </a:r>
            <a:r>
              <a:rPr lang="cs-CZ" sz="1200" kern="1200" dirty="0">
                <a:solidFill>
                  <a:schemeClr val="tx1"/>
                </a:solidFill>
                <a:effectLst/>
                <a:latin typeface="+mn-lt"/>
                <a:ea typeface="+mn-ea"/>
                <a:cs typeface="+mn-cs"/>
              </a:rPr>
              <a:t>: Infikovaná embrya, která by se měla podle genetické výbavy vyvíjet jako samci, dospějí přesto ve funkční infikované samičky a to opět slouží k zajištění vertikálního přenosu </a:t>
            </a:r>
            <a:r>
              <a:rPr lang="cs-CZ" sz="1200" kern="1200" dirty="0" err="1">
                <a:solidFill>
                  <a:schemeClr val="tx1"/>
                </a:solidFill>
                <a:effectLst/>
                <a:latin typeface="+mn-lt"/>
                <a:ea typeface="+mn-ea"/>
                <a:cs typeface="+mn-cs"/>
              </a:rPr>
              <a:t>wolbachie</a:t>
            </a:r>
            <a:r>
              <a:rPr lang="cs-CZ"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40</a:t>
            </a:fld>
            <a:endParaRPr lang="cs-CZ"/>
          </a:p>
        </p:txBody>
      </p:sp>
    </p:spTree>
    <p:extLst>
      <p:ext uri="{BB962C8B-B14F-4D97-AF65-F5344CB8AC3E}">
        <p14:creationId xmlns:p14="http://schemas.microsoft.com/office/powerpoint/2010/main" val="1589402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Japonci mají zase problém s odbouráváním alkoholu, který my zvládáme, ale to je jiná záležitost = </a:t>
            </a:r>
            <a:r>
              <a:rPr lang="cs-CZ" sz="1200" b="0" i="0" kern="1200" dirty="0" err="1">
                <a:solidFill>
                  <a:schemeClr val="tx1"/>
                </a:solidFill>
                <a:effectLst/>
                <a:latin typeface="+mn-lt"/>
                <a:ea typeface="+mn-ea"/>
                <a:cs typeface="+mn-cs"/>
              </a:rPr>
              <a:t>Alkoholdehydrogenáza</a:t>
            </a:r>
            <a:r>
              <a:rPr lang="cs-CZ" sz="1200" b="0" i="0" kern="1200" dirty="0">
                <a:solidFill>
                  <a:schemeClr val="tx1"/>
                </a:solidFill>
                <a:effectLst/>
                <a:latin typeface="+mn-lt"/>
                <a:ea typeface="+mn-ea"/>
                <a:cs typeface="+mn-cs"/>
              </a:rPr>
              <a:t> </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5</a:t>
            </a:fld>
            <a:endParaRPr lang="cs-CZ"/>
          </a:p>
        </p:txBody>
      </p:sp>
    </p:spTree>
    <p:extLst>
      <p:ext uri="{BB962C8B-B14F-4D97-AF65-F5344CB8AC3E}">
        <p14:creationId xmlns:p14="http://schemas.microsoft.com/office/powerpoint/2010/main" val="42369751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U některých skupin hmyzu vnitrobuněční symbionti zřejmě pomohli hostitelům specializovat se na jeden druh potravy a obsadit tak nové ekologické niky.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kern="1200" dirty="0" err="1">
                <a:solidFill>
                  <a:schemeClr val="tx1"/>
                </a:solidFill>
                <a:effectLst/>
                <a:latin typeface="+mn-lt"/>
                <a:ea typeface="+mn-ea"/>
                <a:cs typeface="+mn-cs"/>
              </a:rPr>
              <a:t>Buchnera</a:t>
            </a:r>
            <a:r>
              <a:rPr lang="cs-CZ" sz="1200" kern="1200" dirty="0">
                <a:solidFill>
                  <a:schemeClr val="tx1"/>
                </a:solidFill>
                <a:effectLst/>
                <a:latin typeface="+mn-lt"/>
                <a:ea typeface="+mn-ea"/>
                <a:cs typeface="+mn-cs"/>
              </a:rPr>
              <a:t>: Svému hostiteli tedy symbiont přestává dostatečně pomáhat a hostitel využívá sekundárního symbionta, bakterii </a:t>
            </a:r>
            <a:r>
              <a:rPr lang="cs-CZ" sz="1200" i="1" kern="1200" dirty="0" err="1">
                <a:solidFill>
                  <a:schemeClr val="tx1"/>
                </a:solidFill>
                <a:effectLst/>
                <a:latin typeface="+mn-lt"/>
                <a:ea typeface="+mn-ea"/>
                <a:cs typeface="+mn-cs"/>
              </a:rPr>
              <a:t>Serratia</a:t>
            </a:r>
            <a:r>
              <a:rPr lang="cs-CZ" sz="1200" i="1" kern="1200" dirty="0">
                <a:solidFill>
                  <a:schemeClr val="tx1"/>
                </a:solidFill>
                <a:effectLst/>
                <a:latin typeface="+mn-lt"/>
                <a:ea typeface="+mn-ea"/>
                <a:cs typeface="+mn-cs"/>
              </a:rPr>
              <a:t> </a:t>
            </a:r>
            <a:r>
              <a:rPr lang="cs-CZ" sz="1200" i="1" kern="1200" dirty="0" err="1">
                <a:solidFill>
                  <a:schemeClr val="tx1"/>
                </a:solidFill>
                <a:effectLst/>
                <a:latin typeface="+mn-lt"/>
                <a:ea typeface="+mn-ea"/>
                <a:cs typeface="+mn-cs"/>
              </a:rPr>
              <a:t>symbiotica</a:t>
            </a:r>
            <a:r>
              <a:rPr lang="cs-CZ" sz="1200" kern="1200" dirty="0">
                <a:solidFill>
                  <a:schemeClr val="tx1"/>
                </a:solidFill>
                <a:effectLst/>
                <a:latin typeface="+mn-lt"/>
                <a:ea typeface="+mn-ea"/>
                <a:cs typeface="+mn-cs"/>
              </a:rPr>
              <a:t>, přičemž </a:t>
            </a:r>
            <a:r>
              <a:rPr lang="cs-CZ" sz="1200" kern="1200" dirty="0" err="1">
                <a:solidFill>
                  <a:schemeClr val="tx1"/>
                </a:solidFill>
                <a:effectLst/>
                <a:latin typeface="+mn-lt"/>
                <a:ea typeface="+mn-ea"/>
                <a:cs typeface="+mn-cs"/>
              </a:rPr>
              <a:t>seracie</a:t>
            </a:r>
            <a:r>
              <a:rPr lang="cs-CZ" sz="1200" kern="1200" dirty="0">
                <a:solidFill>
                  <a:schemeClr val="tx1"/>
                </a:solidFill>
                <a:effectLst/>
                <a:latin typeface="+mn-lt"/>
                <a:ea typeface="+mn-ea"/>
                <a:cs typeface="+mn-cs"/>
              </a:rPr>
              <a:t> pravděpodobně dokrmuje i </a:t>
            </a:r>
            <a:r>
              <a:rPr lang="cs-CZ" sz="1200" kern="1200" dirty="0" err="1">
                <a:solidFill>
                  <a:schemeClr val="tx1"/>
                </a:solidFill>
                <a:effectLst/>
                <a:latin typeface="+mn-lt"/>
                <a:ea typeface="+mn-ea"/>
                <a:cs typeface="+mn-cs"/>
              </a:rPr>
              <a:t>buchneru</a:t>
            </a:r>
            <a:r>
              <a:rPr lang="cs-CZ" sz="1200" kern="1200" dirty="0">
                <a:solidFill>
                  <a:schemeClr val="tx1"/>
                </a:solidFill>
                <a:effectLst/>
                <a:latin typeface="+mn-lt"/>
                <a:ea typeface="+mn-ea"/>
                <a:cs typeface="+mn-cs"/>
              </a:rPr>
              <a:t>. </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41</a:t>
            </a:fld>
            <a:endParaRPr lang="cs-CZ"/>
          </a:p>
        </p:txBody>
      </p:sp>
    </p:spTree>
    <p:extLst>
      <p:ext uri="{BB962C8B-B14F-4D97-AF65-F5344CB8AC3E}">
        <p14:creationId xmlns:p14="http://schemas.microsoft.com/office/powerpoint/2010/main" val="26937734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42</a:t>
            </a:fld>
            <a:endParaRPr lang="cs-CZ"/>
          </a:p>
        </p:txBody>
      </p:sp>
    </p:spTree>
    <p:extLst>
      <p:ext uri="{BB962C8B-B14F-4D97-AF65-F5344CB8AC3E}">
        <p14:creationId xmlns:p14="http://schemas.microsoft.com/office/powerpoint/2010/main" val="28802563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43</a:t>
            </a:fld>
            <a:endParaRPr lang="cs-CZ"/>
          </a:p>
        </p:txBody>
      </p:sp>
    </p:spTree>
    <p:extLst>
      <p:ext uri="{BB962C8B-B14F-4D97-AF65-F5344CB8AC3E}">
        <p14:creationId xmlns:p14="http://schemas.microsoft.com/office/powerpoint/2010/main" val="29542597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1962: dvě oběti se znaly, jinak nic, příčina neznámá</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1963: zdroj asi plavecký bazén, meningokok neprokázán</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1964: zpětnou analýzou prokázáno, že všichni se koupali ve Vrbenských lázních, zároveň žádný lehčí případ nevypátrán, vše končí úmrtím</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1965: Kontaktní onemocnění vyloučeno, většina se neznala. Čtyři oběti se koupaly v bazénu jen jedenkrát, z čehož bylo možno stanovit inkubační dobu, která se pohybovala od 4 do 7 dnů. Úmrtí do dalších 2–7 dní, při bakteriologickém vyšetření </a:t>
            </a:r>
            <a:r>
              <a:rPr lang="cs-CZ" sz="1200" kern="1200" dirty="0" err="1">
                <a:solidFill>
                  <a:schemeClr val="tx1"/>
                </a:solidFill>
                <a:effectLst/>
                <a:latin typeface="+mn-lt"/>
                <a:ea typeface="+mn-ea"/>
                <a:cs typeface="+mn-cs"/>
              </a:rPr>
              <a:t>likvoru</a:t>
            </a:r>
            <a:r>
              <a:rPr lang="cs-CZ" sz="1200" kern="1200" dirty="0">
                <a:solidFill>
                  <a:schemeClr val="tx1"/>
                </a:solidFill>
                <a:effectLst/>
                <a:latin typeface="+mn-lt"/>
                <a:ea typeface="+mn-ea"/>
                <a:cs typeface="+mn-cs"/>
              </a:rPr>
              <a:t> ani v jednom případě prokázán meningokok, terapie antibiotiky nezabírala</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Voda z Labe se nahradila pitnou vodou z městského vodovodu.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err="1">
                <a:solidFill>
                  <a:schemeClr val="tx1"/>
                </a:solidFill>
                <a:effectLst/>
                <a:latin typeface="+mn-lt"/>
                <a:ea typeface="+mn-ea"/>
                <a:cs typeface="+mn-cs"/>
              </a:rPr>
              <a:t>Moniérova</a:t>
            </a:r>
            <a:r>
              <a:rPr lang="cs-CZ" sz="1200" kern="1200" dirty="0">
                <a:solidFill>
                  <a:schemeClr val="tx1"/>
                </a:solidFill>
                <a:effectLst/>
                <a:latin typeface="+mn-lt"/>
                <a:ea typeface="+mn-ea"/>
                <a:cs typeface="+mn-cs"/>
              </a:rPr>
              <a:t> stěna, aby se dosáhlo přesné délky bazénu 25 m a mohl být využíván pro závodní plavání. Tento prostor se postupně zvětšoval, takže v době odhalení byl až 10 cm široký.</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44</a:t>
            </a:fld>
            <a:endParaRPr lang="cs-CZ"/>
          </a:p>
        </p:txBody>
      </p:sp>
    </p:spTree>
    <p:extLst>
      <p:ext uri="{BB962C8B-B14F-4D97-AF65-F5344CB8AC3E}">
        <p14:creationId xmlns:p14="http://schemas.microsoft.com/office/powerpoint/2010/main" val="36150567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45</a:t>
            </a:fld>
            <a:endParaRPr lang="cs-CZ"/>
          </a:p>
        </p:txBody>
      </p:sp>
    </p:spTree>
    <p:extLst>
      <p:ext uri="{BB962C8B-B14F-4D97-AF65-F5344CB8AC3E}">
        <p14:creationId xmlns:p14="http://schemas.microsoft.com/office/powerpoint/2010/main" val="3246491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Bakterie tvoří 60 % hmotnosti stolice. Devadesát devět procent těchto bakterií však pochází z 30–40 nejběžnějších druhů. Některé druhy bakterií, které jsou ve zdravém složení neškodné se mohou stát v jiném kontextu oportunními patogeny. Jiné mikroby jsou obligátně patogenní a mutualistický vztah s hostitelem neustavují vůbec.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V důsledku poměrně rychlé a chaotické kolonizace odpovídá střevní </a:t>
            </a:r>
            <a:r>
              <a:rPr lang="cs-CZ" sz="1200" kern="1200" dirty="0" err="1">
                <a:solidFill>
                  <a:schemeClr val="tx1"/>
                </a:solidFill>
                <a:effectLst/>
                <a:latin typeface="+mn-lt"/>
                <a:ea typeface="+mn-ea"/>
                <a:cs typeface="+mn-cs"/>
              </a:rPr>
              <a:t>mikrobiom</a:t>
            </a:r>
            <a:r>
              <a:rPr lang="cs-CZ" sz="1200" kern="1200" dirty="0">
                <a:solidFill>
                  <a:schemeClr val="tx1"/>
                </a:solidFill>
                <a:effectLst/>
                <a:latin typeface="+mn-lt"/>
                <a:ea typeface="+mn-ea"/>
                <a:cs typeface="+mn-cs"/>
              </a:rPr>
              <a:t> dítěte už zhruba na konci druhého roku jeho života dospělému jedinci.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6</a:t>
            </a:fld>
            <a:endParaRPr lang="cs-CZ"/>
          </a:p>
        </p:txBody>
      </p:sp>
    </p:spTree>
    <p:extLst>
      <p:ext uri="{BB962C8B-B14F-4D97-AF65-F5344CB8AC3E}">
        <p14:creationId xmlns:p14="http://schemas.microsoft.com/office/powerpoint/2010/main" val="4009210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err="1">
                <a:solidFill>
                  <a:schemeClr val="tx1"/>
                </a:solidFill>
                <a:effectLst/>
                <a:latin typeface="+mn-lt"/>
                <a:ea typeface="+mn-ea"/>
                <a:cs typeface="+mn-cs"/>
              </a:rPr>
              <a:t>Escherichia</a:t>
            </a:r>
            <a:r>
              <a:rPr lang="cs-CZ" sz="1200" kern="1200" dirty="0">
                <a:solidFill>
                  <a:schemeClr val="tx1"/>
                </a:solidFill>
                <a:effectLst/>
                <a:latin typeface="+mn-lt"/>
                <a:ea typeface="+mn-ea"/>
                <a:cs typeface="+mn-cs"/>
              </a:rPr>
              <a:t> kvasí celou řadu cukrů s tvorbou kyseliny mléčné. Dále se podílí na produkci vitaminů skupiny B a látky s antibiotickým účinkem. Tímto ovlivňuje i ostatní bakteriální flóru střeva.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7</a:t>
            </a:fld>
            <a:endParaRPr lang="cs-CZ"/>
          </a:p>
        </p:txBody>
      </p:sp>
    </p:spTree>
    <p:extLst>
      <p:ext uri="{BB962C8B-B14F-4D97-AF65-F5344CB8AC3E}">
        <p14:creationId xmlns:p14="http://schemas.microsoft.com/office/powerpoint/2010/main" val="1221060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Mimo bakterie jsou častými mikroorganismy v střevech i různé houby, prvoci a viry. </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8</a:t>
            </a:fld>
            <a:endParaRPr lang="cs-CZ"/>
          </a:p>
        </p:txBody>
      </p:sp>
    </p:spTree>
    <p:extLst>
      <p:ext uri="{BB962C8B-B14F-4D97-AF65-F5344CB8AC3E}">
        <p14:creationId xmlns:p14="http://schemas.microsoft.com/office/powerpoint/2010/main" val="2282412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Zdravá mikrobiota blokuje přeměnu dusičnanů na dusitany, které způsobují karcinomy tlustého střeva. </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9</a:t>
            </a:fld>
            <a:endParaRPr lang="cs-CZ"/>
          </a:p>
        </p:txBody>
      </p:sp>
    </p:spTree>
    <p:extLst>
      <p:ext uri="{BB962C8B-B14F-4D97-AF65-F5344CB8AC3E}">
        <p14:creationId xmlns:p14="http://schemas.microsoft.com/office/powerpoint/2010/main" val="3652243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Symbiotické bakterie ve střevech ovlivňují deprese, nálady i vnímání bolesti: Výzkum za výzkumem totiž ukazuje, že střevní mikroflóra ovlivňuje náš mozek, hormonální systém i nervovou síť.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Prvním krokem léčby psychických onemocnění by se tak v budoucnu mohla stát analýza naší střevní </a:t>
            </a:r>
            <a:r>
              <a:rPr lang="cs-CZ" sz="1200" kern="1200" dirty="0" err="1">
                <a:solidFill>
                  <a:schemeClr val="tx1"/>
                </a:solidFill>
                <a:effectLst/>
                <a:latin typeface="+mn-lt"/>
                <a:ea typeface="+mn-ea"/>
                <a:cs typeface="+mn-cs"/>
              </a:rPr>
              <a:t>mikrobioty</a:t>
            </a:r>
            <a:r>
              <a:rPr lang="cs-CZ" sz="1200" kern="1200" dirty="0">
                <a:solidFill>
                  <a:schemeClr val="tx1"/>
                </a:solidFill>
                <a:effectLst/>
                <a:latin typeface="+mn-lt"/>
                <a:ea typeface="+mn-ea"/>
                <a:cs typeface="+mn-cs"/>
              </a:rPr>
              <a:t> spojená se změnou stravy či transplantací mikroorganismů od zdravých dárců.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Co když je ale pomyslná "linka" obousměrná?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10</a:t>
            </a:fld>
            <a:endParaRPr lang="cs-CZ"/>
          </a:p>
        </p:txBody>
      </p:sp>
    </p:spTree>
    <p:extLst>
      <p:ext uri="{BB962C8B-B14F-4D97-AF65-F5344CB8AC3E}">
        <p14:creationId xmlns:p14="http://schemas.microsoft.com/office/powerpoint/2010/main" val="3989791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59BC30FF-6847-42BD-AEF0-DD285FFE0243}" type="datetimeFigureOut">
              <a:rPr lang="cs-CZ" smtClean="0"/>
              <a:t>25.10.2023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06AEA47-3C9E-414C-B555-8C810BD34B06}" type="slidenum">
              <a:rPr lang="cs-CZ" smtClean="0"/>
              <a:t>‹#›</a:t>
            </a:fld>
            <a:endParaRPr lang="cs-CZ"/>
          </a:p>
        </p:txBody>
      </p:sp>
    </p:spTree>
    <p:extLst>
      <p:ext uri="{BB962C8B-B14F-4D97-AF65-F5344CB8AC3E}">
        <p14:creationId xmlns:p14="http://schemas.microsoft.com/office/powerpoint/2010/main" val="1871335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9BC30FF-6847-42BD-AEF0-DD285FFE0243}" type="datetimeFigureOut">
              <a:rPr lang="cs-CZ" smtClean="0"/>
              <a:t>25.10.2023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06AEA47-3C9E-414C-B555-8C810BD34B06}" type="slidenum">
              <a:rPr lang="cs-CZ" smtClean="0"/>
              <a:t>‹#›</a:t>
            </a:fld>
            <a:endParaRPr lang="cs-CZ"/>
          </a:p>
        </p:txBody>
      </p:sp>
    </p:spTree>
    <p:extLst>
      <p:ext uri="{BB962C8B-B14F-4D97-AF65-F5344CB8AC3E}">
        <p14:creationId xmlns:p14="http://schemas.microsoft.com/office/powerpoint/2010/main" val="3230870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9BC30FF-6847-42BD-AEF0-DD285FFE0243}" type="datetimeFigureOut">
              <a:rPr lang="cs-CZ" smtClean="0"/>
              <a:t>25.10.2023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06AEA47-3C9E-414C-B555-8C810BD34B06}" type="slidenum">
              <a:rPr lang="cs-CZ" smtClean="0"/>
              <a:t>‹#›</a:t>
            </a:fld>
            <a:endParaRPr lang="cs-CZ"/>
          </a:p>
        </p:txBody>
      </p:sp>
    </p:spTree>
    <p:extLst>
      <p:ext uri="{BB962C8B-B14F-4D97-AF65-F5344CB8AC3E}">
        <p14:creationId xmlns:p14="http://schemas.microsoft.com/office/powerpoint/2010/main" val="3783031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9BC30FF-6847-42BD-AEF0-DD285FFE0243}" type="datetimeFigureOut">
              <a:rPr lang="cs-CZ" smtClean="0"/>
              <a:t>25.10.2023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06AEA47-3C9E-414C-B555-8C810BD34B06}" type="slidenum">
              <a:rPr lang="cs-CZ" smtClean="0"/>
              <a:t>‹#›</a:t>
            </a:fld>
            <a:endParaRPr lang="cs-CZ"/>
          </a:p>
        </p:txBody>
      </p:sp>
    </p:spTree>
    <p:extLst>
      <p:ext uri="{BB962C8B-B14F-4D97-AF65-F5344CB8AC3E}">
        <p14:creationId xmlns:p14="http://schemas.microsoft.com/office/powerpoint/2010/main" val="504787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59BC30FF-6847-42BD-AEF0-DD285FFE0243}" type="datetimeFigureOut">
              <a:rPr lang="cs-CZ" smtClean="0"/>
              <a:t>25.10.2023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06AEA47-3C9E-414C-B555-8C810BD34B06}" type="slidenum">
              <a:rPr lang="cs-CZ" smtClean="0"/>
              <a:t>‹#›</a:t>
            </a:fld>
            <a:endParaRPr lang="cs-CZ"/>
          </a:p>
        </p:txBody>
      </p:sp>
    </p:spTree>
    <p:extLst>
      <p:ext uri="{BB962C8B-B14F-4D97-AF65-F5344CB8AC3E}">
        <p14:creationId xmlns:p14="http://schemas.microsoft.com/office/powerpoint/2010/main" val="2183574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59BC30FF-6847-42BD-AEF0-DD285FFE0243}" type="datetimeFigureOut">
              <a:rPr lang="cs-CZ" smtClean="0"/>
              <a:t>25.10.2023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06AEA47-3C9E-414C-B555-8C810BD34B06}" type="slidenum">
              <a:rPr lang="cs-CZ" smtClean="0"/>
              <a:t>‹#›</a:t>
            </a:fld>
            <a:endParaRPr lang="cs-CZ"/>
          </a:p>
        </p:txBody>
      </p:sp>
    </p:spTree>
    <p:extLst>
      <p:ext uri="{BB962C8B-B14F-4D97-AF65-F5344CB8AC3E}">
        <p14:creationId xmlns:p14="http://schemas.microsoft.com/office/powerpoint/2010/main" val="1710564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59BC30FF-6847-42BD-AEF0-DD285FFE0243}" type="datetimeFigureOut">
              <a:rPr lang="cs-CZ" smtClean="0"/>
              <a:t>25.10.2023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106AEA47-3C9E-414C-B555-8C810BD34B06}" type="slidenum">
              <a:rPr lang="cs-CZ" smtClean="0"/>
              <a:t>‹#›</a:t>
            </a:fld>
            <a:endParaRPr lang="cs-CZ"/>
          </a:p>
        </p:txBody>
      </p:sp>
    </p:spTree>
    <p:extLst>
      <p:ext uri="{BB962C8B-B14F-4D97-AF65-F5344CB8AC3E}">
        <p14:creationId xmlns:p14="http://schemas.microsoft.com/office/powerpoint/2010/main" val="3442116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59BC30FF-6847-42BD-AEF0-DD285FFE0243}" type="datetimeFigureOut">
              <a:rPr lang="cs-CZ" smtClean="0"/>
              <a:t>25.10.2023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106AEA47-3C9E-414C-B555-8C810BD34B06}" type="slidenum">
              <a:rPr lang="cs-CZ" smtClean="0"/>
              <a:t>‹#›</a:t>
            </a:fld>
            <a:endParaRPr lang="cs-CZ"/>
          </a:p>
        </p:txBody>
      </p:sp>
    </p:spTree>
    <p:extLst>
      <p:ext uri="{BB962C8B-B14F-4D97-AF65-F5344CB8AC3E}">
        <p14:creationId xmlns:p14="http://schemas.microsoft.com/office/powerpoint/2010/main" val="1821575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BC30FF-6847-42BD-AEF0-DD285FFE0243}" type="datetimeFigureOut">
              <a:rPr lang="cs-CZ" smtClean="0"/>
              <a:t>25.10.2023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106AEA47-3C9E-414C-B555-8C810BD34B06}" type="slidenum">
              <a:rPr lang="cs-CZ" smtClean="0"/>
              <a:t>‹#›</a:t>
            </a:fld>
            <a:endParaRPr lang="cs-CZ"/>
          </a:p>
        </p:txBody>
      </p:sp>
    </p:spTree>
    <p:extLst>
      <p:ext uri="{BB962C8B-B14F-4D97-AF65-F5344CB8AC3E}">
        <p14:creationId xmlns:p14="http://schemas.microsoft.com/office/powerpoint/2010/main" val="1494047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59BC30FF-6847-42BD-AEF0-DD285FFE0243}" type="datetimeFigureOut">
              <a:rPr lang="cs-CZ" smtClean="0"/>
              <a:t>25.10.2023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06AEA47-3C9E-414C-B555-8C810BD34B06}" type="slidenum">
              <a:rPr lang="cs-CZ" smtClean="0"/>
              <a:t>‹#›</a:t>
            </a:fld>
            <a:endParaRPr lang="cs-CZ"/>
          </a:p>
        </p:txBody>
      </p:sp>
    </p:spTree>
    <p:extLst>
      <p:ext uri="{BB962C8B-B14F-4D97-AF65-F5344CB8AC3E}">
        <p14:creationId xmlns:p14="http://schemas.microsoft.com/office/powerpoint/2010/main" val="215743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59BC30FF-6847-42BD-AEF0-DD285FFE0243}" type="datetimeFigureOut">
              <a:rPr lang="cs-CZ" smtClean="0"/>
              <a:t>25.10.2023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06AEA47-3C9E-414C-B555-8C810BD34B06}" type="slidenum">
              <a:rPr lang="cs-CZ" smtClean="0"/>
              <a:t>‹#›</a:t>
            </a:fld>
            <a:endParaRPr lang="cs-CZ"/>
          </a:p>
        </p:txBody>
      </p:sp>
    </p:spTree>
    <p:extLst>
      <p:ext uri="{BB962C8B-B14F-4D97-AF65-F5344CB8AC3E}">
        <p14:creationId xmlns:p14="http://schemas.microsoft.com/office/powerpoint/2010/main" val="2566084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BC30FF-6847-42BD-AEF0-DD285FFE0243}" type="datetimeFigureOut">
              <a:rPr lang="cs-CZ" smtClean="0"/>
              <a:t>25.10.2023</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AEA47-3C9E-414C-B555-8C810BD34B06}" type="slidenum">
              <a:rPr lang="cs-CZ" smtClean="0"/>
              <a:t>‹#›</a:t>
            </a:fld>
            <a:endParaRPr lang="cs-CZ"/>
          </a:p>
        </p:txBody>
      </p:sp>
    </p:spTree>
    <p:extLst>
      <p:ext uri="{BB962C8B-B14F-4D97-AF65-F5344CB8AC3E}">
        <p14:creationId xmlns:p14="http://schemas.microsoft.com/office/powerpoint/2010/main" val="40245017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jpeg"/></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tif"/></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66.jpeg"/></Relationships>
</file>

<file path=ppt/slides/_rels/slide2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70.jpeg"/><Relationship Id="rId4" Type="http://schemas.openxmlformats.org/officeDocument/2006/relationships/image" Target="../media/image69.png"/></Relationships>
</file>

<file path=ppt/slides/_rels/slide2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2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81.jpeg"/><Relationship Id="rId4" Type="http://schemas.openxmlformats.org/officeDocument/2006/relationships/image" Target="../media/image80.jpeg"/></Relationships>
</file>

<file path=ppt/slides/_rels/slide2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84.jpeg"/><Relationship Id="rId4" Type="http://schemas.openxmlformats.org/officeDocument/2006/relationships/image" Target="../media/image83.jpeg"/></Relationships>
</file>

<file path=ppt/slides/_rels/slide2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87.png"/><Relationship Id="rId4" Type="http://schemas.openxmlformats.org/officeDocument/2006/relationships/image" Target="../media/image86.png"/></Relationships>
</file>

<file path=ppt/slides/_rels/slide27.xml.rels><?xml version="1.0" encoding="UTF-8" standalone="yes"?>
<Relationships xmlns="http://schemas.openxmlformats.org/package/2006/relationships"><Relationship Id="rId3" Type="http://schemas.openxmlformats.org/officeDocument/2006/relationships/image" Target="../media/image88.jpeg"/><Relationship Id="rId7" Type="http://schemas.openxmlformats.org/officeDocument/2006/relationships/image" Target="../media/image9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2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jpeg"/></Relationships>
</file>

<file path=ppt/slides/_rels/slide29.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00.jpeg"/><Relationship Id="rId5" Type="http://schemas.openxmlformats.org/officeDocument/2006/relationships/image" Target="../media/image99.png"/><Relationship Id="rId4" Type="http://schemas.openxmlformats.org/officeDocument/2006/relationships/image" Target="../media/image9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04.png"/><Relationship Id="rId4" Type="http://schemas.openxmlformats.org/officeDocument/2006/relationships/image" Target="../media/image103.png"/></Relationships>
</file>

<file path=ppt/slides/_rels/slide3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6.png"/></Relationships>
</file>

<file path=ppt/slides/_rels/slide3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09.jpeg"/><Relationship Id="rId4" Type="http://schemas.openxmlformats.org/officeDocument/2006/relationships/image" Target="../media/image108.jpeg"/></Relationships>
</file>

<file path=ppt/slides/_rels/slide3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12.png"/><Relationship Id="rId4" Type="http://schemas.openxmlformats.org/officeDocument/2006/relationships/image" Target="../media/image111.jpeg"/></Relationships>
</file>

<file path=ppt/slides/_rels/slide34.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15.png"/><Relationship Id="rId4" Type="http://schemas.openxmlformats.org/officeDocument/2006/relationships/image" Target="../media/image114.jpeg"/></Relationships>
</file>

<file path=ppt/slides/_rels/slide35.xml.rels><?xml version="1.0" encoding="UTF-8" standalone="yes"?>
<Relationships xmlns="http://schemas.openxmlformats.org/package/2006/relationships"><Relationship Id="rId3" Type="http://schemas.openxmlformats.org/officeDocument/2006/relationships/image" Target="../media/image116.gif"/><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18.jpeg"/><Relationship Id="rId4" Type="http://schemas.openxmlformats.org/officeDocument/2006/relationships/image" Target="../media/image117.png"/></Relationships>
</file>

<file path=ppt/slides/_rels/slide36.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21.jpeg"/><Relationship Id="rId4" Type="http://schemas.openxmlformats.org/officeDocument/2006/relationships/image" Target="../media/image120.png"/></Relationships>
</file>

<file path=ppt/slides/_rels/slide3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23.png"/></Relationships>
</file>

<file path=ppt/slides/_rels/slide38.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26.jpeg"/><Relationship Id="rId4" Type="http://schemas.openxmlformats.org/officeDocument/2006/relationships/image" Target="../media/image125.png"/></Relationships>
</file>

<file path=ppt/slides/_rels/slide39.xml.rels><?xml version="1.0" encoding="UTF-8" standalone="yes"?>
<Relationships xmlns="http://schemas.openxmlformats.org/package/2006/relationships"><Relationship Id="rId3" Type="http://schemas.openxmlformats.org/officeDocument/2006/relationships/image" Target="../media/image127.png"/><Relationship Id="rId7" Type="http://schemas.openxmlformats.org/officeDocument/2006/relationships/image" Target="../media/image131.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29.jpeg"/><Relationship Id="rId4" Type="http://schemas.openxmlformats.org/officeDocument/2006/relationships/image" Target="../media/image12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34.png"/><Relationship Id="rId4" Type="http://schemas.openxmlformats.org/officeDocument/2006/relationships/image" Target="../media/image133.png"/></Relationships>
</file>

<file path=ppt/slides/_rels/slide41.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36.png"/></Relationships>
</file>

<file path=ppt/slides/_rels/slide42.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40.jpeg"/><Relationship Id="rId5" Type="http://schemas.openxmlformats.org/officeDocument/2006/relationships/image" Target="../media/image139.jpeg"/><Relationship Id="rId4" Type="http://schemas.openxmlformats.org/officeDocument/2006/relationships/image" Target="../media/image138.jpeg"/></Relationships>
</file>

<file path=ppt/slides/_rels/slide43.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44.png"/><Relationship Id="rId5" Type="http://schemas.openxmlformats.org/officeDocument/2006/relationships/image" Target="../media/image143.jpeg"/><Relationship Id="rId4" Type="http://schemas.openxmlformats.org/officeDocument/2006/relationships/image" Target="../media/image142.png"/></Relationships>
</file>

<file path=ppt/slides/_rels/slide44.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48.jpeg"/><Relationship Id="rId4" Type="http://schemas.openxmlformats.org/officeDocument/2006/relationships/image" Target="../media/image147.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plVk4NVIUh8&amp;ab_channel=HarvardMedicalSchoo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16F550-A906-4FB5-A616-0E8E82BE44E6}"/>
              </a:ext>
            </a:extLst>
          </p:cNvPr>
          <p:cNvSpPr>
            <a:spLocks noGrp="1"/>
          </p:cNvSpPr>
          <p:nvPr>
            <p:ph type="ctrTitle"/>
          </p:nvPr>
        </p:nvSpPr>
        <p:spPr/>
        <p:txBody>
          <a:bodyPr>
            <a:normAutofit/>
          </a:bodyPr>
          <a:lstStyle/>
          <a:p>
            <a:r>
              <a:rPr lang="cs-CZ" sz="7200" dirty="0"/>
              <a:t>Úvod do biologie</a:t>
            </a:r>
          </a:p>
        </p:txBody>
      </p:sp>
      <p:sp>
        <p:nvSpPr>
          <p:cNvPr id="3" name="Podnadpis 2">
            <a:extLst>
              <a:ext uri="{FF2B5EF4-FFF2-40B4-BE49-F238E27FC236}">
                <a16:creationId xmlns:a16="http://schemas.microsoft.com/office/drawing/2014/main" id="{61849ED8-E6E0-4D9F-880A-45EF2857FCB5}"/>
              </a:ext>
            </a:extLst>
          </p:cNvPr>
          <p:cNvSpPr>
            <a:spLocks noGrp="1"/>
          </p:cNvSpPr>
          <p:nvPr>
            <p:ph type="subTitle" idx="1"/>
          </p:nvPr>
        </p:nvSpPr>
        <p:spPr>
          <a:xfrm>
            <a:off x="2667000" y="4817519"/>
            <a:ext cx="6858000" cy="1655762"/>
          </a:xfrm>
        </p:spPr>
        <p:txBody>
          <a:bodyPr>
            <a:normAutofit/>
          </a:bodyPr>
          <a:lstStyle/>
          <a:p>
            <a:r>
              <a:rPr lang="cs-CZ" b="1" dirty="0"/>
              <a:t>Mikroorganismy, šedé eminence biosféry</a:t>
            </a:r>
          </a:p>
          <a:p>
            <a:r>
              <a:rPr lang="cs-CZ" dirty="0"/>
              <a:t>Petr Pyszko </a:t>
            </a:r>
          </a:p>
          <a:p>
            <a:r>
              <a:rPr lang="cs-CZ" dirty="0"/>
              <a:t>Ostravská univerzita</a:t>
            </a:r>
          </a:p>
        </p:txBody>
      </p:sp>
      <p:pic>
        <p:nvPicPr>
          <p:cNvPr id="6" name="Obrázek 5">
            <a:extLst>
              <a:ext uri="{FF2B5EF4-FFF2-40B4-BE49-F238E27FC236}">
                <a16:creationId xmlns:a16="http://schemas.microsoft.com/office/drawing/2014/main" id="{543FB28F-4FBE-45D1-8F8E-126B6D640C1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511889" cy="2086339"/>
          </a:xfrm>
          <a:prstGeom prst="rect">
            <a:avLst/>
          </a:prstGeom>
          <a:noFill/>
          <a:ln>
            <a:noFill/>
          </a:ln>
        </p:spPr>
      </p:pic>
      <p:pic>
        <p:nvPicPr>
          <p:cNvPr id="7" name="Obrázek 6" descr="https://scontent.fprg2-1.fna.fbcdn.net/v/t31.0-8/11406758_987647151268567_1197193731071919889_o.png?_nc_cat=109&amp;_nc_sid=09cbfe&amp;_nc_ohc=rLbOiV0lfgkAX_cAAsI&amp;_nc_ht=scontent.fprg2-1.fna&amp;oh=6719a0bbce921e237f9c154d0176999a&amp;oe=5F7177AC">
            <a:extLst>
              <a:ext uri="{FF2B5EF4-FFF2-40B4-BE49-F238E27FC236}">
                <a16:creationId xmlns:a16="http://schemas.microsoft.com/office/drawing/2014/main" id="{295F1853-57A5-4E9F-A8D8-2F23AF72A64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000" y="0"/>
            <a:ext cx="2659224" cy="1852900"/>
          </a:xfrm>
          <a:prstGeom prst="rect">
            <a:avLst/>
          </a:prstGeom>
          <a:noFill/>
          <a:ln>
            <a:noFill/>
          </a:ln>
        </p:spPr>
      </p:pic>
    </p:spTree>
    <p:extLst>
      <p:ext uri="{BB962C8B-B14F-4D97-AF65-F5344CB8AC3E}">
        <p14:creationId xmlns:p14="http://schemas.microsoft.com/office/powerpoint/2010/main" val="2838650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849630" y="-7803"/>
            <a:ext cx="8660492" cy="1325563"/>
          </a:xfrm>
        </p:spPr>
        <p:txBody>
          <a:bodyPr>
            <a:normAutofit/>
          </a:bodyPr>
          <a:lstStyle/>
          <a:p>
            <a:r>
              <a:rPr lang="cs-CZ" sz="4800" b="1" dirty="0"/>
              <a:t>Mikrobiota – mikroflóra střeva</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224851" y="1384618"/>
            <a:ext cx="11155680" cy="4967061"/>
          </a:xfrm>
        </p:spPr>
        <p:txBody>
          <a:bodyPr>
            <a:normAutofit/>
          </a:bodyPr>
          <a:lstStyle/>
          <a:p>
            <a:pPr algn="just"/>
            <a:r>
              <a:rPr lang="cs-CZ" dirty="0"/>
              <a:t>„Druhý mozek“</a:t>
            </a:r>
          </a:p>
          <a:p>
            <a:pPr algn="just"/>
            <a:r>
              <a:rPr lang="cs-CZ" dirty="0"/>
              <a:t>Vnímání bolesti, deprese, učení, manipulace mozku, altruismus,…</a:t>
            </a:r>
          </a:p>
          <a:p>
            <a:pPr algn="just"/>
            <a:r>
              <a:rPr lang="cs-CZ" i="1" dirty="0" err="1"/>
              <a:t>Faecalibacterium</a:t>
            </a:r>
            <a:r>
              <a:rPr lang="cs-CZ" i="1" dirty="0"/>
              <a:t> → </a:t>
            </a:r>
            <a:r>
              <a:rPr lang="cs-CZ" dirty="0"/>
              <a:t>butyrát</a:t>
            </a:r>
            <a:r>
              <a:rPr lang="cs-CZ" i="1" dirty="0"/>
              <a:t> → </a:t>
            </a:r>
            <a:r>
              <a:rPr lang="cs-CZ" dirty="0"/>
              <a:t>snížení zánětlivosti střeva → lepší kvalita života + menší depresivnost</a:t>
            </a:r>
          </a:p>
          <a:p>
            <a:pPr algn="just"/>
            <a:r>
              <a:rPr lang="cs-CZ" i="1" dirty="0" err="1"/>
              <a:t>Flavonifactor</a:t>
            </a:r>
            <a:r>
              <a:rPr lang="cs-CZ" dirty="0"/>
              <a:t>: depresivní pacienti </a:t>
            </a:r>
          </a:p>
        </p:txBody>
      </p:sp>
      <p:pic>
        <p:nvPicPr>
          <p:cNvPr id="4" name="Obrázek 3">
            <a:extLst>
              <a:ext uri="{FF2B5EF4-FFF2-40B4-BE49-F238E27FC236}">
                <a16:creationId xmlns:a16="http://schemas.microsoft.com/office/drawing/2014/main" id="{B27E7F82-5C33-4D8B-ACFB-724232D4F7A3}"/>
              </a:ext>
            </a:extLst>
          </p:cNvPr>
          <p:cNvPicPr>
            <a:picLocks noChangeAspect="1"/>
          </p:cNvPicPr>
          <p:nvPr/>
        </p:nvPicPr>
        <p:blipFill>
          <a:blip r:embed="rId3"/>
          <a:stretch>
            <a:fillRect/>
          </a:stretch>
        </p:blipFill>
        <p:spPr>
          <a:xfrm>
            <a:off x="2367705" y="4440453"/>
            <a:ext cx="6079066" cy="2399291"/>
          </a:xfrm>
          <a:prstGeom prst="rect">
            <a:avLst/>
          </a:prstGeom>
        </p:spPr>
      </p:pic>
      <p:pic>
        <p:nvPicPr>
          <p:cNvPr id="2050" name="Picture 2" descr="IQ střev">
            <a:extLst>
              <a:ext uri="{FF2B5EF4-FFF2-40B4-BE49-F238E27FC236}">
                <a16:creationId xmlns:a16="http://schemas.microsoft.com/office/drawing/2014/main" id="{EBE373FC-9E53-402E-B739-844E3CF2C2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851" y="3827349"/>
            <a:ext cx="2054195" cy="2917820"/>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a:extLst>
              <a:ext uri="{FF2B5EF4-FFF2-40B4-BE49-F238E27FC236}">
                <a16:creationId xmlns:a16="http://schemas.microsoft.com/office/drawing/2014/main" id="{6977FB82-726B-478F-B3E4-822A36C5B915}"/>
              </a:ext>
            </a:extLst>
          </p:cNvPr>
          <p:cNvPicPr>
            <a:picLocks noChangeAspect="1"/>
          </p:cNvPicPr>
          <p:nvPr/>
        </p:nvPicPr>
        <p:blipFill>
          <a:blip r:embed="rId5"/>
          <a:stretch>
            <a:fillRect/>
          </a:stretch>
        </p:blipFill>
        <p:spPr>
          <a:xfrm>
            <a:off x="7427322" y="3040056"/>
            <a:ext cx="4539827" cy="2154214"/>
          </a:xfrm>
          <a:prstGeom prst="rect">
            <a:avLst/>
          </a:prstGeom>
        </p:spPr>
      </p:pic>
      <p:pic>
        <p:nvPicPr>
          <p:cNvPr id="6" name="Obrázek 5">
            <a:extLst>
              <a:ext uri="{FF2B5EF4-FFF2-40B4-BE49-F238E27FC236}">
                <a16:creationId xmlns:a16="http://schemas.microsoft.com/office/drawing/2014/main" id="{CE25793B-6F6E-4495-9A9A-5E10B3101323}"/>
              </a:ext>
            </a:extLst>
          </p:cNvPr>
          <p:cNvPicPr>
            <a:picLocks noChangeAspect="1"/>
          </p:cNvPicPr>
          <p:nvPr/>
        </p:nvPicPr>
        <p:blipFill>
          <a:blip r:embed="rId6"/>
          <a:stretch>
            <a:fillRect/>
          </a:stretch>
        </p:blipFill>
        <p:spPr>
          <a:xfrm>
            <a:off x="8439107" y="5351615"/>
            <a:ext cx="3745229" cy="1243052"/>
          </a:xfrm>
          <a:prstGeom prst="rect">
            <a:avLst/>
          </a:prstGeom>
        </p:spPr>
      </p:pic>
      <p:pic>
        <p:nvPicPr>
          <p:cNvPr id="7" name="Obrázek 6">
            <a:extLst>
              <a:ext uri="{FF2B5EF4-FFF2-40B4-BE49-F238E27FC236}">
                <a16:creationId xmlns:a16="http://schemas.microsoft.com/office/drawing/2014/main" id="{ECA6F826-D532-4ACF-B094-630C439982A3}"/>
              </a:ext>
            </a:extLst>
          </p:cNvPr>
          <p:cNvPicPr>
            <a:picLocks noChangeAspect="1"/>
          </p:cNvPicPr>
          <p:nvPr/>
        </p:nvPicPr>
        <p:blipFill>
          <a:blip r:embed="rId7"/>
          <a:stretch>
            <a:fillRect/>
          </a:stretch>
        </p:blipFill>
        <p:spPr>
          <a:xfrm>
            <a:off x="8439107" y="342901"/>
            <a:ext cx="3752893" cy="1514640"/>
          </a:xfrm>
          <a:prstGeom prst="rect">
            <a:avLst/>
          </a:prstGeom>
        </p:spPr>
      </p:pic>
    </p:spTree>
    <p:extLst>
      <p:ext uri="{BB962C8B-B14F-4D97-AF65-F5344CB8AC3E}">
        <p14:creationId xmlns:p14="http://schemas.microsoft.com/office/powerpoint/2010/main" val="725149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37163FF2-56E7-4D7A-8F3A-FD39682DADE7}"/>
              </a:ext>
            </a:extLst>
          </p:cNvPr>
          <p:cNvPicPr>
            <a:picLocks noChangeAspect="1"/>
          </p:cNvPicPr>
          <p:nvPr/>
        </p:nvPicPr>
        <p:blipFill>
          <a:blip r:embed="rId3"/>
          <a:stretch>
            <a:fillRect/>
          </a:stretch>
        </p:blipFill>
        <p:spPr>
          <a:xfrm>
            <a:off x="6096000" y="43768"/>
            <a:ext cx="4572000" cy="2075380"/>
          </a:xfrm>
          <a:prstGeom prst="rect">
            <a:avLst/>
          </a:prstGeom>
        </p:spPr>
      </p:pic>
      <p:pic>
        <p:nvPicPr>
          <p:cNvPr id="4" name="Obrázek 3">
            <a:extLst>
              <a:ext uri="{FF2B5EF4-FFF2-40B4-BE49-F238E27FC236}">
                <a16:creationId xmlns:a16="http://schemas.microsoft.com/office/drawing/2014/main" id="{0AE665AB-00E8-4BBC-B431-44E210462F14}"/>
              </a:ext>
            </a:extLst>
          </p:cNvPr>
          <p:cNvPicPr>
            <a:picLocks noChangeAspect="1"/>
          </p:cNvPicPr>
          <p:nvPr/>
        </p:nvPicPr>
        <p:blipFill>
          <a:blip r:embed="rId4"/>
          <a:stretch>
            <a:fillRect/>
          </a:stretch>
        </p:blipFill>
        <p:spPr>
          <a:xfrm>
            <a:off x="1524001" y="0"/>
            <a:ext cx="4153989" cy="1937220"/>
          </a:xfrm>
          <a:prstGeom prst="rect">
            <a:avLst/>
          </a:prstGeom>
        </p:spPr>
      </p:pic>
      <p:pic>
        <p:nvPicPr>
          <p:cNvPr id="5" name="Obrázek 4">
            <a:extLst>
              <a:ext uri="{FF2B5EF4-FFF2-40B4-BE49-F238E27FC236}">
                <a16:creationId xmlns:a16="http://schemas.microsoft.com/office/drawing/2014/main" id="{6C7E99B0-3AE6-446D-A9B0-06F756D56549}"/>
              </a:ext>
            </a:extLst>
          </p:cNvPr>
          <p:cNvPicPr>
            <a:picLocks noChangeAspect="1"/>
          </p:cNvPicPr>
          <p:nvPr/>
        </p:nvPicPr>
        <p:blipFill>
          <a:blip r:embed="rId5"/>
          <a:stretch>
            <a:fillRect/>
          </a:stretch>
        </p:blipFill>
        <p:spPr>
          <a:xfrm>
            <a:off x="1524001" y="2063416"/>
            <a:ext cx="4710369" cy="2043593"/>
          </a:xfrm>
          <a:prstGeom prst="rect">
            <a:avLst/>
          </a:prstGeom>
        </p:spPr>
      </p:pic>
      <p:pic>
        <p:nvPicPr>
          <p:cNvPr id="7" name="Obrázek 6">
            <a:extLst>
              <a:ext uri="{FF2B5EF4-FFF2-40B4-BE49-F238E27FC236}">
                <a16:creationId xmlns:a16="http://schemas.microsoft.com/office/drawing/2014/main" id="{6E4F6C14-852F-4D21-8079-D79DDB564D0C}"/>
              </a:ext>
            </a:extLst>
          </p:cNvPr>
          <p:cNvPicPr>
            <a:picLocks noChangeAspect="1"/>
          </p:cNvPicPr>
          <p:nvPr/>
        </p:nvPicPr>
        <p:blipFill>
          <a:blip r:embed="rId6"/>
          <a:stretch>
            <a:fillRect/>
          </a:stretch>
        </p:blipFill>
        <p:spPr>
          <a:xfrm>
            <a:off x="6220097" y="2677864"/>
            <a:ext cx="4447903" cy="1535070"/>
          </a:xfrm>
          <a:prstGeom prst="rect">
            <a:avLst/>
          </a:prstGeom>
        </p:spPr>
      </p:pic>
      <p:pic>
        <p:nvPicPr>
          <p:cNvPr id="8" name="Obrázek 7">
            <a:extLst>
              <a:ext uri="{FF2B5EF4-FFF2-40B4-BE49-F238E27FC236}">
                <a16:creationId xmlns:a16="http://schemas.microsoft.com/office/drawing/2014/main" id="{F417BAE4-DF3A-44EE-844B-BFA9294D863D}"/>
              </a:ext>
            </a:extLst>
          </p:cNvPr>
          <p:cNvPicPr>
            <a:picLocks noChangeAspect="1"/>
          </p:cNvPicPr>
          <p:nvPr/>
        </p:nvPicPr>
        <p:blipFill>
          <a:blip r:embed="rId7"/>
          <a:stretch>
            <a:fillRect/>
          </a:stretch>
        </p:blipFill>
        <p:spPr>
          <a:xfrm>
            <a:off x="1501034" y="4233204"/>
            <a:ext cx="4756301" cy="1846769"/>
          </a:xfrm>
          <a:prstGeom prst="rect">
            <a:avLst/>
          </a:prstGeom>
        </p:spPr>
      </p:pic>
      <p:pic>
        <p:nvPicPr>
          <p:cNvPr id="9" name="Obrázek 8">
            <a:extLst>
              <a:ext uri="{FF2B5EF4-FFF2-40B4-BE49-F238E27FC236}">
                <a16:creationId xmlns:a16="http://schemas.microsoft.com/office/drawing/2014/main" id="{1CA281DE-2D39-4708-8EF8-5F0F9B172872}"/>
              </a:ext>
            </a:extLst>
          </p:cNvPr>
          <p:cNvPicPr>
            <a:picLocks noChangeAspect="1"/>
          </p:cNvPicPr>
          <p:nvPr/>
        </p:nvPicPr>
        <p:blipFill>
          <a:blip r:embed="rId8"/>
          <a:stretch>
            <a:fillRect/>
          </a:stretch>
        </p:blipFill>
        <p:spPr>
          <a:xfrm>
            <a:off x="6254242" y="4611189"/>
            <a:ext cx="4413759" cy="2246811"/>
          </a:xfrm>
          <a:prstGeom prst="rect">
            <a:avLst/>
          </a:prstGeom>
        </p:spPr>
      </p:pic>
      <p:pic>
        <p:nvPicPr>
          <p:cNvPr id="10" name="Obrázek 9">
            <a:extLst>
              <a:ext uri="{FF2B5EF4-FFF2-40B4-BE49-F238E27FC236}">
                <a16:creationId xmlns:a16="http://schemas.microsoft.com/office/drawing/2014/main" id="{4615F032-93EF-4D90-BA2C-DA9D98E20366}"/>
              </a:ext>
            </a:extLst>
          </p:cNvPr>
          <p:cNvPicPr>
            <a:picLocks noChangeAspect="1"/>
          </p:cNvPicPr>
          <p:nvPr/>
        </p:nvPicPr>
        <p:blipFill>
          <a:blip r:embed="rId9"/>
          <a:stretch>
            <a:fillRect/>
          </a:stretch>
        </p:blipFill>
        <p:spPr>
          <a:xfrm>
            <a:off x="1524000" y="1125372"/>
            <a:ext cx="9144000" cy="2727000"/>
          </a:xfrm>
          <a:prstGeom prst="rect">
            <a:avLst/>
          </a:prstGeom>
        </p:spPr>
      </p:pic>
      <p:pic>
        <p:nvPicPr>
          <p:cNvPr id="11" name="Obrázek 10">
            <a:extLst>
              <a:ext uri="{FF2B5EF4-FFF2-40B4-BE49-F238E27FC236}">
                <a16:creationId xmlns:a16="http://schemas.microsoft.com/office/drawing/2014/main" id="{5B24E4E4-A679-4B78-84F1-580CC31F5310}"/>
              </a:ext>
            </a:extLst>
          </p:cNvPr>
          <p:cNvPicPr>
            <a:picLocks noChangeAspect="1"/>
          </p:cNvPicPr>
          <p:nvPr/>
        </p:nvPicPr>
        <p:blipFill>
          <a:blip r:embed="rId10"/>
          <a:stretch>
            <a:fillRect/>
          </a:stretch>
        </p:blipFill>
        <p:spPr>
          <a:xfrm>
            <a:off x="1524000" y="3686049"/>
            <a:ext cx="9144000" cy="2391915"/>
          </a:xfrm>
          <a:prstGeom prst="rect">
            <a:avLst/>
          </a:prstGeom>
        </p:spPr>
      </p:pic>
    </p:spTree>
    <p:extLst>
      <p:ext uri="{BB962C8B-B14F-4D97-AF65-F5344CB8AC3E}">
        <p14:creationId xmlns:p14="http://schemas.microsoft.com/office/powerpoint/2010/main" val="16723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a:t>Mikrobiota – mikroflóra střeva</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470263" y="1343819"/>
            <a:ext cx="11220994" cy="4967061"/>
          </a:xfrm>
        </p:spPr>
        <p:txBody>
          <a:bodyPr>
            <a:normAutofit/>
          </a:bodyPr>
          <a:lstStyle/>
          <a:p>
            <a:pPr algn="just"/>
            <a:r>
              <a:rPr lang="cs-CZ" i="1" dirty="0" err="1"/>
              <a:t>Helicobacter</a:t>
            </a:r>
            <a:r>
              <a:rPr lang="cs-CZ" i="1" dirty="0"/>
              <a:t> </a:t>
            </a:r>
            <a:r>
              <a:rPr lang="cs-CZ" i="1" dirty="0" err="1"/>
              <a:t>pylori</a:t>
            </a:r>
            <a:r>
              <a:rPr lang="cs-CZ" dirty="0"/>
              <a:t>: vznik žaludečních vředů vs. nižší riziko astmatu, alergie, cukrovky, rakoviny,…  </a:t>
            </a:r>
          </a:p>
          <a:p>
            <a:pPr algn="just"/>
            <a:r>
              <a:rPr lang="cs-CZ" dirty="0"/>
              <a:t>Ještě před sto lety 8/10 lidí + rychlé mutace – sledování migrací populací.</a:t>
            </a:r>
          </a:p>
        </p:txBody>
      </p:sp>
      <p:pic>
        <p:nvPicPr>
          <p:cNvPr id="6" name="Obrázek 5">
            <a:extLst>
              <a:ext uri="{FF2B5EF4-FFF2-40B4-BE49-F238E27FC236}">
                <a16:creationId xmlns:a16="http://schemas.microsoft.com/office/drawing/2014/main" id="{B29D9059-91C4-4E0B-97E2-C8914D0A6F3E}"/>
              </a:ext>
            </a:extLst>
          </p:cNvPr>
          <p:cNvPicPr>
            <a:picLocks noChangeAspect="1"/>
          </p:cNvPicPr>
          <p:nvPr/>
        </p:nvPicPr>
        <p:blipFill>
          <a:blip r:embed="rId3"/>
          <a:stretch>
            <a:fillRect/>
          </a:stretch>
        </p:blipFill>
        <p:spPr>
          <a:xfrm>
            <a:off x="201031" y="2669382"/>
            <a:ext cx="5167926" cy="1910276"/>
          </a:xfrm>
          <a:prstGeom prst="rect">
            <a:avLst/>
          </a:prstGeom>
        </p:spPr>
      </p:pic>
      <p:pic>
        <p:nvPicPr>
          <p:cNvPr id="7" name="Obrázek 6">
            <a:extLst>
              <a:ext uri="{FF2B5EF4-FFF2-40B4-BE49-F238E27FC236}">
                <a16:creationId xmlns:a16="http://schemas.microsoft.com/office/drawing/2014/main" id="{EECCE14B-9997-4633-9D8B-1DE5B6950033}"/>
              </a:ext>
            </a:extLst>
          </p:cNvPr>
          <p:cNvPicPr>
            <a:picLocks noChangeAspect="1"/>
          </p:cNvPicPr>
          <p:nvPr/>
        </p:nvPicPr>
        <p:blipFill>
          <a:blip r:embed="rId4"/>
          <a:stretch>
            <a:fillRect/>
          </a:stretch>
        </p:blipFill>
        <p:spPr>
          <a:xfrm>
            <a:off x="5399437" y="2736901"/>
            <a:ext cx="6322300" cy="4102843"/>
          </a:xfrm>
          <a:prstGeom prst="rect">
            <a:avLst/>
          </a:prstGeom>
        </p:spPr>
      </p:pic>
      <p:pic>
        <p:nvPicPr>
          <p:cNvPr id="3074" name="Picture 2" descr="Vitamin Station Rychlotest Helicobacter Pylori - skladem | BENU.cz">
            <a:extLst>
              <a:ext uri="{FF2B5EF4-FFF2-40B4-BE49-F238E27FC236}">
                <a16:creationId xmlns:a16="http://schemas.microsoft.com/office/drawing/2014/main" id="{2EC3331C-9DA2-467C-8E07-7661915E95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36" y="4579658"/>
            <a:ext cx="3013448" cy="226008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roViotic Helicobacter 10 tablet | Pilulka.cz">
            <a:extLst>
              <a:ext uri="{FF2B5EF4-FFF2-40B4-BE49-F238E27FC236}">
                <a16:creationId xmlns:a16="http://schemas.microsoft.com/office/drawing/2014/main" id="{7E6F95DA-C5AA-4003-9024-1DF3C070B5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1915" y="4927864"/>
            <a:ext cx="2554851" cy="1911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383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a:t>Mikrobiota – </a:t>
            </a:r>
            <a:r>
              <a:rPr lang="cs-CZ" sz="4800" b="1" dirty="0" err="1"/>
              <a:t>Probiotika</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248194" y="1134814"/>
            <a:ext cx="11325497" cy="4967061"/>
          </a:xfrm>
        </p:spPr>
        <p:txBody>
          <a:bodyPr>
            <a:normAutofit/>
          </a:bodyPr>
          <a:lstStyle/>
          <a:p>
            <a:pPr algn="just"/>
            <a:r>
              <a:rPr lang="cs-CZ" dirty="0"/>
              <a:t>Bakterie které ovlivňují příznivě složení mikrobioty střeva</a:t>
            </a:r>
          </a:p>
          <a:p>
            <a:pPr algn="just"/>
            <a:r>
              <a:rPr lang="cs-CZ" dirty="0"/>
              <a:t>Patří do skupiny bakterií mléčného kvašení: hl. </a:t>
            </a:r>
            <a:r>
              <a:rPr lang="cs-CZ" i="1" dirty="0" err="1"/>
              <a:t>Lactobacillus</a:t>
            </a:r>
            <a:r>
              <a:rPr lang="cs-CZ" dirty="0"/>
              <a:t>, </a:t>
            </a:r>
            <a:r>
              <a:rPr lang="cs-CZ" i="1" dirty="0" err="1"/>
              <a:t>Bifidobacterium</a:t>
            </a:r>
            <a:r>
              <a:rPr lang="cs-CZ" dirty="0"/>
              <a:t> a </a:t>
            </a:r>
            <a:r>
              <a:rPr lang="cs-CZ" i="1" dirty="0"/>
              <a:t>Enterococcus</a:t>
            </a:r>
            <a:r>
              <a:rPr lang="cs-CZ" dirty="0"/>
              <a:t>. </a:t>
            </a:r>
          </a:p>
          <a:p>
            <a:pPr algn="just"/>
            <a:r>
              <a:rPr lang="cs-CZ" dirty="0"/>
              <a:t>Role: prevence průjmů, snížení rizika karcinomu tlustého střeva, snižování vstřebávání cholesterolu,…</a:t>
            </a:r>
          </a:p>
          <a:p>
            <a:pPr algn="just"/>
            <a:endParaRPr lang="cs-CZ" dirty="0"/>
          </a:p>
        </p:txBody>
      </p:sp>
      <p:pic>
        <p:nvPicPr>
          <p:cNvPr id="12290" name="Picture 2" descr="Probiotics Lactobacillus Bifidobacterium And Lactococcus Probiotic Bacteria  In Circle Good Bacterias Vector Illustration Set Stock Illustration -  Download Image Now - iStock">
            <a:extLst>
              <a:ext uri="{FF2B5EF4-FFF2-40B4-BE49-F238E27FC236}">
                <a16:creationId xmlns:a16="http://schemas.microsoft.com/office/drawing/2014/main" id="{23B4A7FA-936F-43FC-A5C2-CCB51BE8B2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8811" y="2934911"/>
            <a:ext cx="5288463" cy="3904833"/>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CF5A6C2C-4CB0-47EA-B98D-948233E94280}"/>
              </a:ext>
            </a:extLst>
          </p:cNvPr>
          <p:cNvSpPr txBox="1"/>
          <p:nvPr/>
        </p:nvSpPr>
        <p:spPr>
          <a:xfrm>
            <a:off x="398236" y="4023294"/>
            <a:ext cx="4974954" cy="1815882"/>
          </a:xfrm>
          <a:prstGeom prst="rect">
            <a:avLst/>
          </a:prstGeom>
          <a:noFill/>
        </p:spPr>
        <p:txBody>
          <a:bodyPr wrap="square" rtlCol="0">
            <a:spAutoFit/>
          </a:bodyPr>
          <a:lstStyle/>
          <a:p>
            <a:pPr algn="just"/>
            <a:r>
              <a:rPr lang="cs-CZ" sz="2800" b="1" dirty="0" err="1"/>
              <a:t>Prebiotika</a:t>
            </a:r>
            <a:r>
              <a:rPr lang="cs-CZ" sz="2800" dirty="0"/>
              <a:t>: látky sloužící jako živina </a:t>
            </a:r>
            <a:r>
              <a:rPr lang="cs-CZ" sz="2800" dirty="0" err="1"/>
              <a:t>probiotik</a:t>
            </a:r>
            <a:r>
              <a:rPr lang="cs-CZ" sz="2800" dirty="0"/>
              <a:t> v tlustém střevě (oligosacharidy, některé polysacharidy – inulin)</a:t>
            </a:r>
          </a:p>
        </p:txBody>
      </p:sp>
    </p:spTree>
    <p:extLst>
      <p:ext uri="{BB962C8B-B14F-4D97-AF65-F5344CB8AC3E}">
        <p14:creationId xmlns:p14="http://schemas.microsoft.com/office/powerpoint/2010/main" val="1473683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a:t>Mikrobiota – Transplantace stolice</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182879" y="1316036"/>
            <a:ext cx="11834949" cy="4967061"/>
          </a:xfrm>
        </p:spPr>
        <p:txBody>
          <a:bodyPr>
            <a:normAutofit/>
          </a:bodyPr>
          <a:lstStyle/>
          <a:p>
            <a:pPr algn="just"/>
            <a:r>
              <a:rPr lang="cs-CZ" dirty="0"/>
              <a:t>Transplantace stolice – fekální transplantace</a:t>
            </a:r>
          </a:p>
          <a:p>
            <a:pPr algn="just"/>
            <a:r>
              <a:rPr lang="cs-CZ" dirty="0"/>
              <a:t>Pacient </a:t>
            </a:r>
            <a:r>
              <a:rPr lang="cs-CZ" dirty="0" err="1"/>
              <a:t>podléčen</a:t>
            </a:r>
            <a:r>
              <a:rPr lang="cs-CZ" dirty="0"/>
              <a:t> ATB, poté </a:t>
            </a:r>
            <a:r>
              <a:rPr lang="cs-CZ" dirty="0" err="1"/>
              <a:t>nasojejunální</a:t>
            </a:r>
            <a:r>
              <a:rPr lang="cs-CZ" dirty="0"/>
              <a:t> sonda, klysma </a:t>
            </a:r>
          </a:p>
          <a:p>
            <a:pPr algn="just"/>
            <a:r>
              <a:rPr lang="cs-CZ" dirty="0"/>
              <a:t>Úspěšná léčba střevních zánětů, autoimunitních nemocí</a:t>
            </a:r>
          </a:p>
          <a:p>
            <a:pPr algn="just"/>
            <a:r>
              <a:rPr lang="cs-CZ" dirty="0"/>
              <a:t>Do budoucna: deprese, děti po císařském řezu,…</a:t>
            </a:r>
          </a:p>
          <a:p>
            <a:pPr marL="0" indent="0" algn="just">
              <a:buNone/>
            </a:pPr>
            <a:endParaRPr lang="cs-CZ" dirty="0"/>
          </a:p>
          <a:p>
            <a:pPr algn="just"/>
            <a:endParaRPr lang="cs-CZ" dirty="0"/>
          </a:p>
        </p:txBody>
      </p:sp>
      <p:pic>
        <p:nvPicPr>
          <p:cNvPr id="4" name="Obrázek 3">
            <a:extLst>
              <a:ext uri="{FF2B5EF4-FFF2-40B4-BE49-F238E27FC236}">
                <a16:creationId xmlns:a16="http://schemas.microsoft.com/office/drawing/2014/main" id="{00348FC2-119B-4ECB-B3FD-77FA20D1680B}"/>
              </a:ext>
            </a:extLst>
          </p:cNvPr>
          <p:cNvPicPr>
            <a:picLocks noChangeAspect="1"/>
          </p:cNvPicPr>
          <p:nvPr/>
        </p:nvPicPr>
        <p:blipFill>
          <a:blip r:embed="rId3"/>
          <a:stretch>
            <a:fillRect/>
          </a:stretch>
        </p:blipFill>
        <p:spPr>
          <a:xfrm>
            <a:off x="182878" y="3377415"/>
            <a:ext cx="6137435" cy="2905681"/>
          </a:xfrm>
          <a:prstGeom prst="rect">
            <a:avLst/>
          </a:prstGeom>
        </p:spPr>
      </p:pic>
      <p:pic>
        <p:nvPicPr>
          <p:cNvPr id="5" name="Obrázek 4">
            <a:extLst>
              <a:ext uri="{FF2B5EF4-FFF2-40B4-BE49-F238E27FC236}">
                <a16:creationId xmlns:a16="http://schemas.microsoft.com/office/drawing/2014/main" id="{ADB8AD09-188F-45C9-88F8-18B65850936F}"/>
              </a:ext>
            </a:extLst>
          </p:cNvPr>
          <p:cNvPicPr>
            <a:picLocks noChangeAspect="1"/>
          </p:cNvPicPr>
          <p:nvPr/>
        </p:nvPicPr>
        <p:blipFill>
          <a:blip r:embed="rId4"/>
          <a:stretch>
            <a:fillRect/>
          </a:stretch>
        </p:blipFill>
        <p:spPr>
          <a:xfrm>
            <a:off x="5476817" y="5514182"/>
            <a:ext cx="5105717" cy="1266218"/>
          </a:xfrm>
          <a:prstGeom prst="rect">
            <a:avLst/>
          </a:prstGeom>
        </p:spPr>
      </p:pic>
      <p:pic>
        <p:nvPicPr>
          <p:cNvPr id="6" name="Obrázek 5">
            <a:extLst>
              <a:ext uri="{FF2B5EF4-FFF2-40B4-BE49-F238E27FC236}">
                <a16:creationId xmlns:a16="http://schemas.microsoft.com/office/drawing/2014/main" id="{2EE4B508-8636-4AA6-AE3E-9DC5BF2E0FEA}"/>
              </a:ext>
            </a:extLst>
          </p:cNvPr>
          <p:cNvPicPr>
            <a:picLocks noChangeAspect="1"/>
          </p:cNvPicPr>
          <p:nvPr/>
        </p:nvPicPr>
        <p:blipFill>
          <a:blip r:embed="rId5"/>
          <a:stretch>
            <a:fillRect/>
          </a:stretch>
        </p:blipFill>
        <p:spPr>
          <a:xfrm>
            <a:off x="7524206" y="2833771"/>
            <a:ext cx="4572000" cy="2297944"/>
          </a:xfrm>
          <a:prstGeom prst="rect">
            <a:avLst/>
          </a:prstGeom>
        </p:spPr>
      </p:pic>
      <p:pic>
        <p:nvPicPr>
          <p:cNvPr id="8" name="Obrázek 7">
            <a:extLst>
              <a:ext uri="{FF2B5EF4-FFF2-40B4-BE49-F238E27FC236}">
                <a16:creationId xmlns:a16="http://schemas.microsoft.com/office/drawing/2014/main" id="{85F6903F-7EAC-4A62-80F1-81C7A46A4926}"/>
              </a:ext>
            </a:extLst>
          </p:cNvPr>
          <p:cNvPicPr>
            <a:picLocks noChangeAspect="1"/>
          </p:cNvPicPr>
          <p:nvPr/>
        </p:nvPicPr>
        <p:blipFill>
          <a:blip r:embed="rId6"/>
          <a:stretch>
            <a:fillRect/>
          </a:stretch>
        </p:blipFill>
        <p:spPr>
          <a:xfrm>
            <a:off x="8835390" y="1084527"/>
            <a:ext cx="3356610" cy="1676670"/>
          </a:xfrm>
          <a:prstGeom prst="rect">
            <a:avLst/>
          </a:prstGeom>
        </p:spPr>
      </p:pic>
    </p:spTree>
    <p:extLst>
      <p:ext uri="{BB962C8B-B14F-4D97-AF65-F5344CB8AC3E}">
        <p14:creationId xmlns:p14="http://schemas.microsoft.com/office/powerpoint/2010/main" val="2685604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a:t>Patogenní a </a:t>
            </a:r>
            <a:r>
              <a:rPr lang="cs-CZ" sz="4800" b="1" dirty="0" err="1"/>
              <a:t>toxinogenní</a:t>
            </a:r>
            <a:r>
              <a:rPr lang="cs-CZ" sz="4800" b="1" dirty="0"/>
              <a:t> mikrobi</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404949" y="1343819"/>
            <a:ext cx="9914708" cy="4967061"/>
          </a:xfrm>
        </p:spPr>
        <p:txBody>
          <a:bodyPr>
            <a:normAutofit/>
          </a:bodyPr>
          <a:lstStyle/>
          <a:p>
            <a:pPr algn="just"/>
            <a:r>
              <a:rPr lang="cs-CZ" b="1" dirty="0"/>
              <a:t>Salmonelóza</a:t>
            </a:r>
            <a:r>
              <a:rPr lang="cs-CZ" dirty="0"/>
              <a:t>: </a:t>
            </a:r>
            <a:r>
              <a:rPr lang="cs-CZ" i="1" dirty="0" err="1"/>
              <a:t>Salmonella</a:t>
            </a:r>
            <a:r>
              <a:rPr lang="cs-CZ" dirty="0"/>
              <a:t>, v ČR nejvýznamnější do 2006</a:t>
            </a:r>
          </a:p>
          <a:p>
            <a:pPr algn="just"/>
            <a:r>
              <a:rPr lang="cs-CZ" b="1" dirty="0" err="1"/>
              <a:t>Kampylobakterióza</a:t>
            </a:r>
            <a:r>
              <a:rPr lang="cs-CZ" dirty="0"/>
              <a:t>: </a:t>
            </a:r>
            <a:r>
              <a:rPr lang="cs-CZ" i="1" dirty="0" err="1"/>
              <a:t>Campylobacter</a:t>
            </a:r>
            <a:r>
              <a:rPr lang="cs-CZ" i="1" dirty="0"/>
              <a:t> </a:t>
            </a:r>
            <a:r>
              <a:rPr lang="cs-CZ" i="1" dirty="0" err="1"/>
              <a:t>jejuni</a:t>
            </a:r>
            <a:r>
              <a:rPr lang="cs-CZ" dirty="0"/>
              <a:t>, po roce 2006</a:t>
            </a:r>
          </a:p>
          <a:p>
            <a:pPr algn="just"/>
            <a:r>
              <a:rPr lang="cs-CZ" b="1" dirty="0" err="1"/>
              <a:t>Shigelóza</a:t>
            </a:r>
            <a:r>
              <a:rPr lang="cs-CZ" dirty="0"/>
              <a:t>: </a:t>
            </a:r>
            <a:r>
              <a:rPr lang="cs-CZ" i="1" dirty="0" err="1"/>
              <a:t>Shigella</a:t>
            </a:r>
            <a:r>
              <a:rPr lang="cs-CZ" dirty="0"/>
              <a:t> </a:t>
            </a:r>
            <a:r>
              <a:rPr lang="cs-CZ" dirty="0" err="1"/>
              <a:t>spp</a:t>
            </a:r>
            <a:r>
              <a:rPr lang="cs-CZ" dirty="0"/>
              <a:t>., vodnaté průjmy</a:t>
            </a:r>
          </a:p>
          <a:p>
            <a:pPr algn="just"/>
            <a:endParaRPr lang="cs-CZ" dirty="0"/>
          </a:p>
        </p:txBody>
      </p:sp>
      <p:pic>
        <p:nvPicPr>
          <p:cNvPr id="2050" name="Picture 2" descr="Salmonela (Salmonelóza) - prevence, příznaky, léčba - Lékárna.cz">
            <a:extLst>
              <a:ext uri="{FF2B5EF4-FFF2-40B4-BE49-F238E27FC236}">
                <a16:creationId xmlns:a16="http://schemas.microsoft.com/office/drawing/2014/main" id="{5517A76B-9F1D-4F18-8091-1A8AEFB5C1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37873" y="3528876"/>
            <a:ext cx="3835944" cy="25591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ampylobacter jejuni | Campylobacter Food Poisoning">
            <a:extLst>
              <a:ext uri="{FF2B5EF4-FFF2-40B4-BE49-F238E27FC236}">
                <a16:creationId xmlns:a16="http://schemas.microsoft.com/office/drawing/2014/main" id="{11A33E06-77D3-4164-A680-82EE9F99DD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212378" y="3503699"/>
            <a:ext cx="3879631" cy="2559123"/>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AC637F9D-4D5B-433B-87FC-A62DE3B88BBF}"/>
              </a:ext>
            </a:extLst>
          </p:cNvPr>
          <p:cNvPicPr>
            <a:picLocks noChangeAspect="1"/>
          </p:cNvPicPr>
          <p:nvPr/>
        </p:nvPicPr>
        <p:blipFill rotWithShape="1">
          <a:blip r:embed="rId5"/>
          <a:srcRect b="23937"/>
          <a:stretch/>
        </p:blipFill>
        <p:spPr>
          <a:xfrm>
            <a:off x="5583915" y="2865290"/>
            <a:ext cx="2851509" cy="3857786"/>
          </a:xfrm>
          <a:prstGeom prst="rect">
            <a:avLst/>
          </a:prstGeom>
        </p:spPr>
      </p:pic>
      <p:pic>
        <p:nvPicPr>
          <p:cNvPr id="2054" name="Picture 6" descr="Questions &amp;amp; Answers | Shigella – Shigellosis | CDC">
            <a:extLst>
              <a:ext uri="{FF2B5EF4-FFF2-40B4-BE49-F238E27FC236}">
                <a16:creationId xmlns:a16="http://schemas.microsoft.com/office/drawing/2014/main" id="{E777585B-054B-47AB-823A-516037DBF7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8059507" y="3304386"/>
            <a:ext cx="3857786" cy="2979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092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a:t>Patogenní a </a:t>
            </a:r>
            <a:r>
              <a:rPr lang="cs-CZ" sz="4800" b="1" dirty="0" err="1"/>
              <a:t>toxinogenní</a:t>
            </a:r>
            <a:r>
              <a:rPr lang="cs-CZ" sz="4800" b="1" dirty="0"/>
              <a:t> mikrobi</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483326" y="1343819"/>
            <a:ext cx="11220994" cy="4967061"/>
          </a:xfrm>
        </p:spPr>
        <p:txBody>
          <a:bodyPr>
            <a:normAutofit/>
          </a:bodyPr>
          <a:lstStyle/>
          <a:p>
            <a:pPr algn="just"/>
            <a:r>
              <a:rPr lang="cs-CZ" b="1" dirty="0"/>
              <a:t>Listerióza</a:t>
            </a:r>
            <a:r>
              <a:rPr lang="cs-CZ" dirty="0"/>
              <a:t>: </a:t>
            </a:r>
            <a:r>
              <a:rPr lang="cs-CZ" i="1" dirty="0" err="1"/>
              <a:t>Listeria</a:t>
            </a:r>
            <a:r>
              <a:rPr lang="cs-CZ" i="1" dirty="0"/>
              <a:t> </a:t>
            </a:r>
            <a:r>
              <a:rPr lang="cs-CZ" i="1" dirty="0" err="1"/>
              <a:t>monocytogenes</a:t>
            </a:r>
            <a:r>
              <a:rPr lang="cs-CZ" dirty="0"/>
              <a:t>, 25% smrtnost, meningitida, </a:t>
            </a:r>
            <a:r>
              <a:rPr lang="cs-CZ" dirty="0" err="1"/>
              <a:t>psychrofil</a:t>
            </a:r>
            <a:endParaRPr lang="cs-CZ" dirty="0"/>
          </a:p>
          <a:p>
            <a:pPr algn="just"/>
            <a:r>
              <a:rPr lang="cs-CZ" b="1" dirty="0"/>
              <a:t>Botulin</a:t>
            </a:r>
            <a:r>
              <a:rPr lang="cs-CZ" dirty="0"/>
              <a:t>: </a:t>
            </a:r>
            <a:r>
              <a:rPr lang="cs-CZ" i="1" dirty="0"/>
              <a:t>Clostridium </a:t>
            </a:r>
            <a:r>
              <a:rPr lang="cs-CZ" i="1" dirty="0" err="1"/>
              <a:t>botulinum</a:t>
            </a:r>
            <a:r>
              <a:rPr lang="cs-CZ" dirty="0"/>
              <a:t>, neurotoxin (smrt udušením)</a:t>
            </a:r>
          </a:p>
          <a:p>
            <a:pPr algn="just"/>
            <a:r>
              <a:rPr lang="cs-CZ" b="1" dirty="0"/>
              <a:t>Úplavice</a:t>
            </a:r>
            <a:r>
              <a:rPr lang="cs-CZ" dirty="0"/>
              <a:t>: </a:t>
            </a:r>
            <a:r>
              <a:rPr lang="cs-CZ" i="1" dirty="0" err="1"/>
              <a:t>Entamoeba</a:t>
            </a:r>
            <a:r>
              <a:rPr lang="cs-CZ" i="1" dirty="0"/>
              <a:t> </a:t>
            </a:r>
            <a:r>
              <a:rPr lang="cs-CZ" i="1" dirty="0" err="1"/>
              <a:t>histolytica</a:t>
            </a:r>
            <a:r>
              <a:rPr lang="cs-CZ" dirty="0"/>
              <a:t>,</a:t>
            </a:r>
            <a:r>
              <a:rPr lang="cs-CZ" i="1" dirty="0"/>
              <a:t> </a:t>
            </a:r>
            <a:r>
              <a:rPr lang="cs-CZ" dirty="0"/>
              <a:t>prvok, tropy a subtropy</a:t>
            </a:r>
          </a:p>
          <a:p>
            <a:pPr algn="just"/>
            <a:endParaRPr lang="cs-CZ" dirty="0"/>
          </a:p>
        </p:txBody>
      </p:sp>
      <p:pic>
        <p:nvPicPr>
          <p:cNvPr id="4" name="Obrázek 3">
            <a:extLst>
              <a:ext uri="{FF2B5EF4-FFF2-40B4-BE49-F238E27FC236}">
                <a16:creationId xmlns:a16="http://schemas.microsoft.com/office/drawing/2014/main" id="{4A52D5AA-A14D-4467-B19D-8E71A39ECFB7}"/>
              </a:ext>
            </a:extLst>
          </p:cNvPr>
          <p:cNvPicPr>
            <a:picLocks noChangeAspect="1"/>
          </p:cNvPicPr>
          <p:nvPr/>
        </p:nvPicPr>
        <p:blipFill rotWithShape="1">
          <a:blip r:embed="rId3"/>
          <a:srcRect t="11774" b="53349"/>
          <a:stretch/>
        </p:blipFill>
        <p:spPr>
          <a:xfrm>
            <a:off x="5264611" y="3626551"/>
            <a:ext cx="6927389" cy="3255396"/>
          </a:xfrm>
          <a:prstGeom prst="rect">
            <a:avLst/>
          </a:prstGeom>
        </p:spPr>
      </p:pic>
      <p:pic>
        <p:nvPicPr>
          <p:cNvPr id="3074" name="Picture 2" descr="1 Entamoeba histolytica trophozoite 2 Entamoeba histolytica cyst | Download  Scientific Diagram">
            <a:extLst>
              <a:ext uri="{FF2B5EF4-FFF2-40B4-BE49-F238E27FC236}">
                <a16:creationId xmlns:a16="http://schemas.microsoft.com/office/drawing/2014/main" id="{EBC406B9-D878-442B-AFFF-CF8CC6F104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562419" y="4153928"/>
            <a:ext cx="3318125" cy="186827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ompliant Detection of Listeria monocytogenes in Food &amp;">
            <a:extLst>
              <a:ext uri="{FF2B5EF4-FFF2-40B4-BE49-F238E27FC236}">
                <a16:creationId xmlns:a16="http://schemas.microsoft.com/office/drawing/2014/main" id="{EBB59245-D04F-48AC-A818-EE9A8BE5A8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42070" y="3605390"/>
            <a:ext cx="3900086" cy="2383386"/>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a:extLst>
              <a:ext uri="{FF2B5EF4-FFF2-40B4-BE49-F238E27FC236}">
                <a16:creationId xmlns:a16="http://schemas.microsoft.com/office/drawing/2014/main" id="{3B273006-ADC4-4115-BEA7-8F2AE1DCE06C}"/>
              </a:ext>
            </a:extLst>
          </p:cNvPr>
          <p:cNvPicPr>
            <a:picLocks noChangeAspect="1"/>
          </p:cNvPicPr>
          <p:nvPr/>
        </p:nvPicPr>
        <p:blipFill>
          <a:blip r:embed="rId6"/>
          <a:stretch>
            <a:fillRect/>
          </a:stretch>
        </p:blipFill>
        <p:spPr>
          <a:xfrm>
            <a:off x="4975928" y="2847040"/>
            <a:ext cx="1480465" cy="1782110"/>
          </a:xfrm>
          <a:prstGeom prst="rect">
            <a:avLst/>
          </a:prstGeom>
        </p:spPr>
      </p:pic>
    </p:spTree>
    <p:extLst>
      <p:ext uri="{BB962C8B-B14F-4D97-AF65-F5344CB8AC3E}">
        <p14:creationId xmlns:p14="http://schemas.microsoft.com/office/powerpoint/2010/main" val="4241081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a:t>Mikrobi kazící potraviny</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289016" y="1057591"/>
            <a:ext cx="11364685" cy="4967061"/>
          </a:xfrm>
        </p:spPr>
        <p:txBody>
          <a:bodyPr>
            <a:normAutofit/>
          </a:bodyPr>
          <a:lstStyle/>
          <a:p>
            <a:pPr algn="just"/>
            <a:r>
              <a:rPr lang="cs-CZ" b="1" dirty="0"/>
              <a:t>Kažení</a:t>
            </a:r>
            <a:r>
              <a:rPr lang="cs-CZ" dirty="0"/>
              <a:t>: narušení vzhledu, chuti, pachu; toxicita</a:t>
            </a:r>
          </a:p>
          <a:p>
            <a:pPr algn="just"/>
            <a:r>
              <a:rPr lang="cs-CZ" b="1" dirty="0"/>
              <a:t>Psychrofilní bakterie</a:t>
            </a:r>
            <a:r>
              <a:rPr lang="cs-CZ" dirty="0"/>
              <a:t>: 2–8 °C</a:t>
            </a:r>
          </a:p>
          <a:p>
            <a:pPr algn="just"/>
            <a:r>
              <a:rPr lang="cs-CZ" b="1" dirty="0"/>
              <a:t>Plísně</a:t>
            </a:r>
            <a:r>
              <a:rPr lang="cs-CZ" dirty="0"/>
              <a:t>: mykotoxiny</a:t>
            </a:r>
          </a:p>
          <a:p>
            <a:pPr algn="just"/>
            <a:endParaRPr lang="cs-CZ" dirty="0"/>
          </a:p>
        </p:txBody>
      </p:sp>
      <p:pic>
        <p:nvPicPr>
          <p:cNvPr id="4098" name="Picture 2" descr="6 Old-Time Ways to Check If Your Food Has Spoiled - Survivopedia">
            <a:extLst>
              <a:ext uri="{FF2B5EF4-FFF2-40B4-BE49-F238E27FC236}">
                <a16:creationId xmlns:a16="http://schemas.microsoft.com/office/drawing/2014/main" id="{0A12C2AA-D014-47FE-8552-99C7F9D943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125" y="2795453"/>
            <a:ext cx="6917871" cy="3793671"/>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a:extLst>
              <a:ext uri="{FF2B5EF4-FFF2-40B4-BE49-F238E27FC236}">
                <a16:creationId xmlns:a16="http://schemas.microsoft.com/office/drawing/2014/main" id="{D392E4BD-F14B-443F-83A9-885AAB10F1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2883" y="2795453"/>
            <a:ext cx="5562992" cy="3793671"/>
          </a:xfrm>
          <a:prstGeom prst="rect">
            <a:avLst/>
          </a:prstGeom>
        </p:spPr>
      </p:pic>
      <p:pic>
        <p:nvPicPr>
          <p:cNvPr id="4" name="Obrázek 3">
            <a:extLst>
              <a:ext uri="{FF2B5EF4-FFF2-40B4-BE49-F238E27FC236}">
                <a16:creationId xmlns:a16="http://schemas.microsoft.com/office/drawing/2014/main" id="{41292310-65C7-481A-9468-C1EFD4CD01B2}"/>
              </a:ext>
            </a:extLst>
          </p:cNvPr>
          <p:cNvPicPr>
            <a:picLocks noChangeAspect="1"/>
          </p:cNvPicPr>
          <p:nvPr/>
        </p:nvPicPr>
        <p:blipFill>
          <a:blip r:embed="rId5"/>
          <a:stretch>
            <a:fillRect/>
          </a:stretch>
        </p:blipFill>
        <p:spPr>
          <a:xfrm>
            <a:off x="7428594" y="681037"/>
            <a:ext cx="4567281" cy="2027873"/>
          </a:xfrm>
          <a:prstGeom prst="rect">
            <a:avLst/>
          </a:prstGeom>
        </p:spPr>
      </p:pic>
    </p:spTree>
    <p:extLst>
      <p:ext uri="{BB962C8B-B14F-4D97-AF65-F5344CB8AC3E}">
        <p14:creationId xmlns:p14="http://schemas.microsoft.com/office/powerpoint/2010/main" val="1815937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a:t>Jak tohle zvládáme?</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195942" y="1147876"/>
            <a:ext cx="11573691" cy="4967061"/>
          </a:xfrm>
        </p:spPr>
        <p:txBody>
          <a:bodyPr>
            <a:normAutofit/>
          </a:bodyPr>
          <a:lstStyle/>
          <a:p>
            <a:pPr algn="just"/>
            <a:r>
              <a:rPr lang="cs-CZ" dirty="0"/>
              <a:t>Člověk jako </a:t>
            </a:r>
            <a:r>
              <a:rPr lang="cs-CZ" dirty="0" err="1"/>
              <a:t>superpredátor</a:t>
            </a:r>
            <a:r>
              <a:rPr lang="cs-CZ" dirty="0"/>
              <a:t>, lov/vybití velkých savců, přechod na rostliny z nouze → maso tučné, staré a zkažené → evoluce kyselého žaludku → ochrana proti bakteriím ale velké energetické nároky. </a:t>
            </a:r>
          </a:p>
          <a:p>
            <a:pPr algn="just"/>
            <a:r>
              <a:rPr lang="cs-CZ" b="1" dirty="0"/>
              <a:t>Důkaz 2</a:t>
            </a:r>
            <a:r>
              <a:rPr lang="cs-CZ" dirty="0"/>
              <a:t>: Živ. proteiny smí tvořit jen 35–50 % zdroje energie, jinak otrava → zdroj hlavně tuk → vybíjení dospělců → velký mozek → „</a:t>
            </a:r>
            <a:r>
              <a:rPr lang="cs-CZ" dirty="0" err="1"/>
              <a:t>paleodieta</a:t>
            </a:r>
            <a:r>
              <a:rPr lang="cs-CZ" dirty="0"/>
              <a:t>“ jako nesmysl, intolerance mléka a lepku,… </a:t>
            </a:r>
          </a:p>
        </p:txBody>
      </p:sp>
      <p:pic>
        <p:nvPicPr>
          <p:cNvPr id="4" name="Obrázek 3">
            <a:extLst>
              <a:ext uri="{FF2B5EF4-FFF2-40B4-BE49-F238E27FC236}">
                <a16:creationId xmlns:a16="http://schemas.microsoft.com/office/drawing/2014/main" id="{7C2BE994-8CDC-46A2-B121-40E86AD72DBF}"/>
              </a:ext>
            </a:extLst>
          </p:cNvPr>
          <p:cNvPicPr>
            <a:picLocks noChangeAspect="1"/>
          </p:cNvPicPr>
          <p:nvPr/>
        </p:nvPicPr>
        <p:blipFill>
          <a:blip r:embed="rId3"/>
          <a:stretch>
            <a:fillRect/>
          </a:stretch>
        </p:blipFill>
        <p:spPr>
          <a:xfrm>
            <a:off x="195942" y="3734805"/>
            <a:ext cx="6816636" cy="2953378"/>
          </a:xfrm>
          <a:prstGeom prst="rect">
            <a:avLst/>
          </a:prstGeom>
        </p:spPr>
      </p:pic>
      <p:pic>
        <p:nvPicPr>
          <p:cNvPr id="1026" name="Picture 2" descr="Details are in the caption following the image">
            <a:extLst>
              <a:ext uri="{FF2B5EF4-FFF2-40B4-BE49-F238E27FC236}">
                <a16:creationId xmlns:a16="http://schemas.microsoft.com/office/drawing/2014/main" id="{55512D1B-E43E-49A7-B52E-3A40B2F5C4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6745" y="3463327"/>
            <a:ext cx="4602887" cy="3224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738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a:t>Mikrobi při výrobě potravin</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326571" y="1343819"/>
            <a:ext cx="11338560" cy="4967061"/>
          </a:xfrm>
        </p:spPr>
        <p:txBody>
          <a:bodyPr>
            <a:normAutofit/>
          </a:bodyPr>
          <a:lstStyle/>
          <a:p>
            <a:pPr algn="just"/>
            <a:r>
              <a:rPr lang="cs-CZ" b="1" i="1" dirty="0" err="1"/>
              <a:t>Saccharomyces</a:t>
            </a:r>
            <a:r>
              <a:rPr lang="cs-CZ" b="1" i="1" dirty="0"/>
              <a:t> </a:t>
            </a:r>
            <a:r>
              <a:rPr lang="cs-CZ" b="1" i="1" dirty="0" err="1"/>
              <a:t>cerevisiae</a:t>
            </a:r>
            <a:endParaRPr lang="cs-CZ" b="1" i="1" dirty="0"/>
          </a:p>
          <a:p>
            <a:pPr algn="just"/>
            <a:r>
              <a:rPr lang="cs-CZ" dirty="0"/>
              <a:t>Droždí: chleba, kynuté pečivo (přeměna cukrů na CO</a:t>
            </a:r>
            <a:r>
              <a:rPr lang="cs-CZ" baseline="-25000" dirty="0"/>
              <a:t>2</a:t>
            </a:r>
            <a:r>
              <a:rPr lang="cs-CZ" dirty="0"/>
              <a:t> + alkoholy, aldehydy, estery,…); ocet, zelí, rychlokvašky,… </a:t>
            </a:r>
          </a:p>
          <a:p>
            <a:pPr algn="just"/>
            <a:r>
              <a:rPr lang="cs-CZ" dirty="0"/>
              <a:t>Využití od neolitu</a:t>
            </a:r>
          </a:p>
        </p:txBody>
      </p:sp>
      <p:pic>
        <p:nvPicPr>
          <p:cNvPr id="4" name="Obrázek 3">
            <a:extLst>
              <a:ext uri="{FF2B5EF4-FFF2-40B4-BE49-F238E27FC236}">
                <a16:creationId xmlns:a16="http://schemas.microsoft.com/office/drawing/2014/main" id="{AC55185B-497D-4D82-84B8-94338B0AE09C}"/>
              </a:ext>
            </a:extLst>
          </p:cNvPr>
          <p:cNvPicPr>
            <a:picLocks noChangeAspect="1"/>
          </p:cNvPicPr>
          <p:nvPr/>
        </p:nvPicPr>
        <p:blipFill>
          <a:blip r:embed="rId3"/>
          <a:stretch>
            <a:fillRect/>
          </a:stretch>
        </p:blipFill>
        <p:spPr>
          <a:xfrm>
            <a:off x="5421086" y="4314065"/>
            <a:ext cx="6584634" cy="2400231"/>
          </a:xfrm>
          <a:prstGeom prst="rect">
            <a:avLst/>
          </a:prstGeom>
        </p:spPr>
      </p:pic>
      <p:pic>
        <p:nvPicPr>
          <p:cNvPr id="5122" name="Picture 2" descr="Microbiology from A to Z explained - Micropia - Micropia">
            <a:extLst>
              <a:ext uri="{FF2B5EF4-FFF2-40B4-BE49-F238E27FC236}">
                <a16:creationId xmlns:a16="http://schemas.microsoft.com/office/drawing/2014/main" id="{612CAF7E-E51B-4680-A433-FF618659A5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7450" y="2329270"/>
            <a:ext cx="4249785" cy="2390504"/>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a:extLst>
              <a:ext uri="{FF2B5EF4-FFF2-40B4-BE49-F238E27FC236}">
                <a16:creationId xmlns:a16="http://schemas.microsoft.com/office/drawing/2014/main" id="{2E79F80B-3A1E-4E75-B976-A2C0E613FA43}"/>
              </a:ext>
            </a:extLst>
          </p:cNvPr>
          <p:cNvPicPr>
            <a:picLocks noChangeAspect="1"/>
          </p:cNvPicPr>
          <p:nvPr/>
        </p:nvPicPr>
        <p:blipFill>
          <a:blip r:embed="rId5"/>
          <a:stretch>
            <a:fillRect/>
          </a:stretch>
        </p:blipFill>
        <p:spPr>
          <a:xfrm>
            <a:off x="173491" y="3429000"/>
            <a:ext cx="5199699" cy="3117985"/>
          </a:xfrm>
          <a:prstGeom prst="rect">
            <a:avLst/>
          </a:prstGeom>
        </p:spPr>
      </p:pic>
    </p:spTree>
    <p:extLst>
      <p:ext uri="{BB962C8B-B14F-4D97-AF65-F5344CB8AC3E}">
        <p14:creationId xmlns:p14="http://schemas.microsoft.com/office/powerpoint/2010/main" val="3811455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a:t>Mikroorganismy</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510007" y="1343819"/>
            <a:ext cx="11507822" cy="4967061"/>
          </a:xfrm>
        </p:spPr>
        <p:txBody>
          <a:bodyPr>
            <a:normAutofit/>
          </a:bodyPr>
          <a:lstStyle/>
          <a:p>
            <a:pPr algn="just"/>
            <a:r>
              <a:rPr lang="cs-CZ" b="1" dirty="0" err="1"/>
              <a:t>Prokaryota</a:t>
            </a:r>
            <a:r>
              <a:rPr lang="cs-CZ" dirty="0"/>
              <a:t>: bakterie, </a:t>
            </a:r>
            <a:r>
              <a:rPr lang="cs-CZ" dirty="0" err="1"/>
              <a:t>archea</a:t>
            </a:r>
            <a:endParaRPr lang="cs-CZ" dirty="0"/>
          </a:p>
          <a:p>
            <a:pPr algn="just"/>
            <a:r>
              <a:rPr lang="cs-CZ" b="1" dirty="0" err="1"/>
              <a:t>Eukaryota</a:t>
            </a:r>
            <a:r>
              <a:rPr lang="cs-CZ" dirty="0"/>
              <a:t>: plísně, kvasinky, řasy, prvoci,… </a:t>
            </a:r>
          </a:p>
          <a:p>
            <a:pPr algn="just"/>
            <a:r>
              <a:rPr lang="cs-CZ" dirty="0"/>
              <a:t>Kultivovatelné 1–2 %, proto rozvoj </a:t>
            </a:r>
            <a:r>
              <a:rPr lang="cs-CZ" dirty="0" err="1"/>
              <a:t>metagenomiky</a:t>
            </a:r>
            <a:r>
              <a:rPr lang="cs-CZ" dirty="0"/>
              <a:t> (z moře známo 0.001 %) </a:t>
            </a:r>
          </a:p>
          <a:p>
            <a:pPr marL="0" indent="0" algn="just">
              <a:buNone/>
            </a:pPr>
            <a:endParaRPr lang="cs-CZ" dirty="0"/>
          </a:p>
        </p:txBody>
      </p:sp>
      <p:pic>
        <p:nvPicPr>
          <p:cNvPr id="1026" name="Picture 2" descr="Bakterie – Wikipedie">
            <a:extLst>
              <a:ext uri="{FF2B5EF4-FFF2-40B4-BE49-F238E27FC236}">
                <a16:creationId xmlns:a16="http://schemas.microsoft.com/office/drawing/2014/main" id="{80AFD530-192A-40EC-AFFF-438641605B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30" y="3429000"/>
            <a:ext cx="3871307" cy="32549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AN - Organismy žijící v extrémních podmínkách - ARCHAEA">
            <a:extLst>
              <a:ext uri="{FF2B5EF4-FFF2-40B4-BE49-F238E27FC236}">
                <a16:creationId xmlns:a16="http://schemas.microsoft.com/office/drawing/2014/main" id="{64F55FEE-0BDF-4C04-92E7-FE95371DD9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5537" y="3429000"/>
            <a:ext cx="4170716" cy="32549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etektivem ve světě kvasinek - Články - Biolog | Přírodovědci.cz">
            <a:extLst>
              <a:ext uri="{FF2B5EF4-FFF2-40B4-BE49-F238E27FC236}">
                <a16:creationId xmlns:a16="http://schemas.microsoft.com/office/drawing/2014/main" id="{C38BCF26-6667-4B57-89E2-11631D7A3C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1123" y="3429000"/>
            <a:ext cx="4339961" cy="32549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rvoci – Wikipedie">
            <a:extLst>
              <a:ext uri="{FF2B5EF4-FFF2-40B4-BE49-F238E27FC236}">
                <a16:creationId xmlns:a16="http://schemas.microsoft.com/office/drawing/2014/main" id="{FBE87C78-29DE-468A-B49D-3915FC10A3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06594" y="98226"/>
            <a:ext cx="2311235" cy="2271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69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a:t>Mikrobi při výrobě potravin – pivo</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496388" y="1343819"/>
            <a:ext cx="11181805" cy="4967061"/>
          </a:xfrm>
        </p:spPr>
        <p:txBody>
          <a:bodyPr>
            <a:normAutofit/>
          </a:bodyPr>
          <a:lstStyle/>
          <a:p>
            <a:pPr algn="just"/>
            <a:r>
              <a:rPr lang="cs-CZ" b="1" i="1" dirty="0" err="1"/>
              <a:t>Saccharomyces</a:t>
            </a:r>
            <a:r>
              <a:rPr lang="cs-CZ" b="1" i="1" dirty="0"/>
              <a:t> </a:t>
            </a:r>
            <a:r>
              <a:rPr lang="cs-CZ" b="1" i="1" dirty="0" err="1"/>
              <a:t>cerevisiae</a:t>
            </a:r>
            <a:r>
              <a:rPr lang="cs-CZ" i="1" dirty="0"/>
              <a:t> </a:t>
            </a:r>
            <a:r>
              <a:rPr lang="cs-CZ" dirty="0"/>
              <a:t>– svrchní kvašení </a:t>
            </a:r>
          </a:p>
          <a:p>
            <a:pPr algn="just"/>
            <a:r>
              <a:rPr lang="cs-CZ" b="1" i="1" dirty="0"/>
              <a:t>S. </a:t>
            </a:r>
            <a:r>
              <a:rPr lang="cs-CZ" b="1" i="1" dirty="0" err="1"/>
              <a:t>pastorianus</a:t>
            </a:r>
            <a:r>
              <a:rPr lang="cs-CZ" b="1" i="1" dirty="0"/>
              <a:t> </a:t>
            </a:r>
            <a:r>
              <a:rPr lang="cs-CZ" dirty="0"/>
              <a:t>– spodní (až od 19. stol)</a:t>
            </a:r>
          </a:p>
          <a:p>
            <a:pPr algn="just"/>
            <a:r>
              <a:rPr lang="cs-CZ" i="1" dirty="0" err="1"/>
              <a:t>Brettanomyces</a:t>
            </a:r>
            <a:r>
              <a:rPr lang="cs-CZ" i="1" dirty="0"/>
              <a:t> </a:t>
            </a:r>
            <a:r>
              <a:rPr lang="cs-CZ" i="1" dirty="0" err="1"/>
              <a:t>lambicus</a:t>
            </a:r>
            <a:r>
              <a:rPr lang="cs-CZ" i="1" dirty="0"/>
              <a:t>, B. </a:t>
            </a:r>
            <a:r>
              <a:rPr lang="cs-CZ" i="1" dirty="0" err="1"/>
              <a:t>bruxellensis</a:t>
            </a:r>
            <a:r>
              <a:rPr lang="cs-CZ" dirty="0"/>
              <a:t>: </a:t>
            </a:r>
            <a:r>
              <a:rPr lang="cs-CZ" dirty="0" err="1"/>
              <a:t>lambic</a:t>
            </a:r>
            <a:r>
              <a:rPr lang="cs-CZ" dirty="0"/>
              <a:t> a další belgická piva, napodobení spontánního kvašení</a:t>
            </a:r>
          </a:p>
          <a:p>
            <a:pPr algn="just"/>
            <a:r>
              <a:rPr lang="cs-CZ" i="1" dirty="0" err="1"/>
              <a:t>Lactobacillus</a:t>
            </a:r>
            <a:r>
              <a:rPr lang="cs-CZ" dirty="0"/>
              <a:t>: </a:t>
            </a:r>
            <a:r>
              <a:rPr lang="cs-CZ" dirty="0" err="1"/>
              <a:t>lambic</a:t>
            </a:r>
            <a:r>
              <a:rPr lang="cs-CZ" dirty="0"/>
              <a:t>, </a:t>
            </a:r>
            <a:r>
              <a:rPr lang="cs-CZ" dirty="0" err="1"/>
              <a:t>gosé</a:t>
            </a:r>
            <a:r>
              <a:rPr lang="cs-CZ" dirty="0"/>
              <a:t> a jiné „</a:t>
            </a:r>
            <a:r>
              <a:rPr lang="cs-CZ" dirty="0" err="1"/>
              <a:t>kyseláče</a:t>
            </a:r>
            <a:r>
              <a:rPr lang="cs-CZ" dirty="0"/>
              <a:t>“, pivo „</a:t>
            </a:r>
            <a:r>
              <a:rPr lang="cs-CZ" dirty="0" err="1"/>
              <a:t>Yoni</a:t>
            </a:r>
            <a:r>
              <a:rPr lang="cs-CZ" dirty="0"/>
              <a:t>“</a:t>
            </a:r>
          </a:p>
        </p:txBody>
      </p:sp>
      <p:pic>
        <p:nvPicPr>
          <p:cNvPr id="4" name="Obrázek 3">
            <a:extLst>
              <a:ext uri="{FF2B5EF4-FFF2-40B4-BE49-F238E27FC236}">
                <a16:creationId xmlns:a16="http://schemas.microsoft.com/office/drawing/2014/main" id="{9E795236-FDCB-44BA-9CFD-6F58B43EF173}"/>
              </a:ext>
            </a:extLst>
          </p:cNvPr>
          <p:cNvPicPr>
            <a:picLocks noChangeAspect="1"/>
          </p:cNvPicPr>
          <p:nvPr/>
        </p:nvPicPr>
        <p:blipFill>
          <a:blip r:embed="rId3"/>
          <a:stretch>
            <a:fillRect/>
          </a:stretch>
        </p:blipFill>
        <p:spPr>
          <a:xfrm>
            <a:off x="143875" y="3742319"/>
            <a:ext cx="3875049" cy="3026229"/>
          </a:xfrm>
          <a:prstGeom prst="rect">
            <a:avLst/>
          </a:prstGeom>
        </p:spPr>
      </p:pic>
      <p:pic>
        <p:nvPicPr>
          <p:cNvPr id="1028" name="Picture 4" descr="First Vaginal Beer: Bottled Instinct | Indiegogo">
            <a:extLst>
              <a:ext uri="{FF2B5EF4-FFF2-40B4-BE49-F238E27FC236}">
                <a16:creationId xmlns:a16="http://schemas.microsoft.com/office/drawing/2014/main" id="{E4D1EE92-DAF1-46F1-893A-C061289ED1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927" y="3742773"/>
            <a:ext cx="4572000" cy="30257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ose – Wikipedie">
            <a:extLst>
              <a:ext uri="{FF2B5EF4-FFF2-40B4-BE49-F238E27FC236}">
                <a16:creationId xmlns:a16="http://schemas.microsoft.com/office/drawing/2014/main" id="{7743089C-BB1D-494A-920C-E6D4E9AA4C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6618" y="2983223"/>
            <a:ext cx="2838994" cy="378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64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additive="base">
                                        <p:cTn id="11" dur="500" fill="hold"/>
                                        <p:tgtEl>
                                          <p:spTgt spid="1028"/>
                                        </p:tgtEl>
                                        <p:attrNameLst>
                                          <p:attrName>ppt_x</p:attrName>
                                        </p:attrNameLst>
                                      </p:cBhvr>
                                      <p:tavLst>
                                        <p:tav tm="0">
                                          <p:val>
                                            <p:strVal val="#ppt_x"/>
                                          </p:val>
                                        </p:tav>
                                        <p:tav tm="100000">
                                          <p:val>
                                            <p:strVal val="#ppt_x"/>
                                          </p:val>
                                        </p:tav>
                                      </p:tavLst>
                                    </p:anim>
                                    <p:anim calcmode="lin" valueType="num">
                                      <p:cBhvr additive="base">
                                        <p:cTn id="1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a:t>Mikrobi při výrobě potravin – víno</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444137" y="1343819"/>
            <a:ext cx="10998926" cy="4967061"/>
          </a:xfrm>
        </p:spPr>
        <p:txBody>
          <a:bodyPr>
            <a:normAutofit/>
          </a:bodyPr>
          <a:lstStyle/>
          <a:p>
            <a:pPr algn="just"/>
            <a:r>
              <a:rPr lang="cs-CZ" b="1" i="1" dirty="0" err="1"/>
              <a:t>Saccharomyces</a:t>
            </a:r>
            <a:r>
              <a:rPr lang="cs-CZ" b="1" i="1" dirty="0"/>
              <a:t> </a:t>
            </a:r>
            <a:r>
              <a:rPr lang="cs-CZ" b="1" i="1" dirty="0" err="1"/>
              <a:t>cerevisiae</a:t>
            </a:r>
            <a:endParaRPr lang="cs-CZ" b="1" i="1" dirty="0"/>
          </a:p>
          <a:p>
            <a:pPr algn="just"/>
            <a:r>
              <a:rPr lang="cs-CZ" i="1" dirty="0" err="1"/>
              <a:t>Sachcaromyces</a:t>
            </a:r>
            <a:r>
              <a:rPr lang="cs-CZ" i="1" dirty="0"/>
              <a:t> c. </a:t>
            </a:r>
            <a:r>
              <a:rPr lang="cs-CZ" dirty="0"/>
              <a:t>var</a:t>
            </a:r>
            <a:r>
              <a:rPr lang="cs-CZ" i="1" dirty="0"/>
              <a:t> </a:t>
            </a:r>
            <a:r>
              <a:rPr lang="cs-CZ" i="1" dirty="0" err="1"/>
              <a:t>bayanus</a:t>
            </a:r>
            <a:r>
              <a:rPr lang="cs-CZ" dirty="0"/>
              <a:t>: u tichých vín citrusové aroma, ale spíše sekty, produkce alkoholu 17.5 % </a:t>
            </a:r>
          </a:p>
          <a:p>
            <a:pPr algn="just"/>
            <a:r>
              <a:rPr lang="cs-CZ" dirty="0"/>
              <a:t>8000–10000 př. n. l.</a:t>
            </a:r>
          </a:p>
          <a:p>
            <a:pPr algn="just"/>
            <a:endParaRPr lang="cs-CZ" dirty="0"/>
          </a:p>
        </p:txBody>
      </p:sp>
      <p:pic>
        <p:nvPicPr>
          <p:cNvPr id="4" name="Obrázek 3">
            <a:extLst>
              <a:ext uri="{FF2B5EF4-FFF2-40B4-BE49-F238E27FC236}">
                <a16:creationId xmlns:a16="http://schemas.microsoft.com/office/drawing/2014/main" id="{9AEFFDB1-D4CC-47F9-A32B-C702DB1C8BCB}"/>
              </a:ext>
            </a:extLst>
          </p:cNvPr>
          <p:cNvPicPr>
            <a:picLocks noChangeAspect="1"/>
          </p:cNvPicPr>
          <p:nvPr/>
        </p:nvPicPr>
        <p:blipFill>
          <a:blip r:embed="rId3"/>
          <a:stretch>
            <a:fillRect/>
          </a:stretch>
        </p:blipFill>
        <p:spPr>
          <a:xfrm>
            <a:off x="320131" y="3125501"/>
            <a:ext cx="5534115" cy="2037642"/>
          </a:xfrm>
          <a:prstGeom prst="rect">
            <a:avLst/>
          </a:prstGeom>
        </p:spPr>
      </p:pic>
      <p:pic>
        <p:nvPicPr>
          <p:cNvPr id="5" name="Obrázek 4">
            <a:extLst>
              <a:ext uri="{FF2B5EF4-FFF2-40B4-BE49-F238E27FC236}">
                <a16:creationId xmlns:a16="http://schemas.microsoft.com/office/drawing/2014/main" id="{BCADEEEA-0DEA-4696-AE02-D95B665ED483}"/>
              </a:ext>
            </a:extLst>
          </p:cNvPr>
          <p:cNvPicPr>
            <a:picLocks noChangeAspect="1"/>
          </p:cNvPicPr>
          <p:nvPr/>
        </p:nvPicPr>
        <p:blipFill>
          <a:blip r:embed="rId4"/>
          <a:stretch>
            <a:fillRect/>
          </a:stretch>
        </p:blipFill>
        <p:spPr>
          <a:xfrm>
            <a:off x="1659165" y="4426326"/>
            <a:ext cx="5312046" cy="2175712"/>
          </a:xfrm>
          <a:prstGeom prst="rect">
            <a:avLst/>
          </a:prstGeom>
        </p:spPr>
      </p:pic>
      <p:pic>
        <p:nvPicPr>
          <p:cNvPr id="6146" name="Picture 2" descr="Image 1">
            <a:extLst>
              <a:ext uri="{FF2B5EF4-FFF2-40B4-BE49-F238E27FC236}">
                <a16:creationId xmlns:a16="http://schemas.microsoft.com/office/drawing/2014/main" id="{E0045434-8C8D-4A6E-B56E-9AFDCE14AD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7472" y="2431674"/>
            <a:ext cx="4401899" cy="4401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537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a:t>Mikrobi při výrobě potravin</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303711" y="1257300"/>
            <a:ext cx="11234058" cy="4760788"/>
          </a:xfrm>
        </p:spPr>
        <p:txBody>
          <a:bodyPr>
            <a:normAutofit/>
          </a:bodyPr>
          <a:lstStyle/>
          <a:p>
            <a:pPr algn="just"/>
            <a:r>
              <a:rPr lang="cs-CZ" b="1" i="1" dirty="0" err="1"/>
              <a:t>Penicillium</a:t>
            </a:r>
            <a:r>
              <a:rPr lang="cs-CZ" b="1" i="1" dirty="0"/>
              <a:t> </a:t>
            </a:r>
            <a:r>
              <a:rPr lang="cs-CZ" i="1" dirty="0" err="1"/>
              <a:t>camemberti</a:t>
            </a:r>
            <a:r>
              <a:rPr lang="cs-CZ" i="1" dirty="0"/>
              <a:t>; P.</a:t>
            </a:r>
            <a:r>
              <a:rPr lang="cs-CZ" dirty="0"/>
              <a:t> </a:t>
            </a:r>
            <a:r>
              <a:rPr lang="cs-CZ" i="1" dirty="0" err="1"/>
              <a:t>roqueforti</a:t>
            </a:r>
            <a:endParaRPr lang="cs-CZ" dirty="0"/>
          </a:p>
          <a:p>
            <a:pPr marL="0" indent="0" algn="just">
              <a:buNone/>
            </a:pPr>
            <a:r>
              <a:rPr lang="cs-CZ" dirty="0"/>
              <a:t> </a:t>
            </a:r>
          </a:p>
        </p:txBody>
      </p:sp>
      <p:pic>
        <p:nvPicPr>
          <p:cNvPr id="4" name="Obrázek 3">
            <a:extLst>
              <a:ext uri="{FF2B5EF4-FFF2-40B4-BE49-F238E27FC236}">
                <a16:creationId xmlns:a16="http://schemas.microsoft.com/office/drawing/2014/main" id="{C8618024-FB06-4121-A95B-7560ED482093}"/>
              </a:ext>
            </a:extLst>
          </p:cNvPr>
          <p:cNvPicPr>
            <a:picLocks noChangeAspect="1"/>
          </p:cNvPicPr>
          <p:nvPr/>
        </p:nvPicPr>
        <p:blipFill>
          <a:blip r:embed="rId3"/>
          <a:stretch>
            <a:fillRect/>
          </a:stretch>
        </p:blipFill>
        <p:spPr>
          <a:xfrm>
            <a:off x="137160" y="3820540"/>
            <a:ext cx="5673741" cy="3042064"/>
          </a:xfrm>
          <a:prstGeom prst="rect">
            <a:avLst/>
          </a:prstGeom>
        </p:spPr>
      </p:pic>
      <p:pic>
        <p:nvPicPr>
          <p:cNvPr id="5" name="Obrázek 4">
            <a:extLst>
              <a:ext uri="{FF2B5EF4-FFF2-40B4-BE49-F238E27FC236}">
                <a16:creationId xmlns:a16="http://schemas.microsoft.com/office/drawing/2014/main" id="{B9074E37-7163-4827-B926-503C7369DD4D}"/>
              </a:ext>
            </a:extLst>
          </p:cNvPr>
          <p:cNvPicPr>
            <a:picLocks noChangeAspect="1"/>
          </p:cNvPicPr>
          <p:nvPr/>
        </p:nvPicPr>
        <p:blipFill>
          <a:blip r:embed="rId4"/>
          <a:stretch>
            <a:fillRect/>
          </a:stretch>
        </p:blipFill>
        <p:spPr>
          <a:xfrm>
            <a:off x="582930" y="1704449"/>
            <a:ext cx="4732020" cy="2116091"/>
          </a:xfrm>
          <a:prstGeom prst="rect">
            <a:avLst/>
          </a:prstGeom>
        </p:spPr>
      </p:pic>
      <p:pic>
        <p:nvPicPr>
          <p:cNvPr id="6" name="Obrázek 5">
            <a:extLst>
              <a:ext uri="{FF2B5EF4-FFF2-40B4-BE49-F238E27FC236}">
                <a16:creationId xmlns:a16="http://schemas.microsoft.com/office/drawing/2014/main" id="{319F0570-2727-45A4-B69A-1B067C3D9F27}"/>
              </a:ext>
            </a:extLst>
          </p:cNvPr>
          <p:cNvPicPr>
            <a:picLocks noChangeAspect="1"/>
          </p:cNvPicPr>
          <p:nvPr/>
        </p:nvPicPr>
        <p:blipFill rotWithShape="1">
          <a:blip r:embed="rId5"/>
          <a:srcRect b="63833"/>
          <a:stretch/>
        </p:blipFill>
        <p:spPr>
          <a:xfrm>
            <a:off x="6785466" y="3051810"/>
            <a:ext cx="5395117" cy="3806190"/>
          </a:xfrm>
          <a:prstGeom prst="rect">
            <a:avLst/>
          </a:prstGeom>
        </p:spPr>
      </p:pic>
      <p:pic>
        <p:nvPicPr>
          <p:cNvPr id="7" name="Obrázek 6">
            <a:extLst>
              <a:ext uri="{FF2B5EF4-FFF2-40B4-BE49-F238E27FC236}">
                <a16:creationId xmlns:a16="http://schemas.microsoft.com/office/drawing/2014/main" id="{520FC022-2310-47A2-AAC5-8AE98DC09BFE}"/>
              </a:ext>
            </a:extLst>
          </p:cNvPr>
          <p:cNvPicPr>
            <a:picLocks noChangeAspect="1"/>
          </p:cNvPicPr>
          <p:nvPr/>
        </p:nvPicPr>
        <p:blipFill>
          <a:blip r:embed="rId6"/>
          <a:stretch>
            <a:fillRect/>
          </a:stretch>
        </p:blipFill>
        <p:spPr>
          <a:xfrm>
            <a:off x="6785466" y="870174"/>
            <a:ext cx="5395117" cy="2229811"/>
          </a:xfrm>
          <a:prstGeom prst="rect">
            <a:avLst/>
          </a:prstGeom>
        </p:spPr>
      </p:pic>
    </p:spTree>
    <p:extLst>
      <p:ext uri="{BB962C8B-B14F-4D97-AF65-F5344CB8AC3E}">
        <p14:creationId xmlns:p14="http://schemas.microsoft.com/office/powerpoint/2010/main" val="3710571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a:t>Mikrobi při výrobě potravin</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303711" y="1051027"/>
            <a:ext cx="11234058" cy="4967061"/>
          </a:xfrm>
        </p:spPr>
        <p:txBody>
          <a:bodyPr>
            <a:normAutofit/>
          </a:bodyPr>
          <a:lstStyle/>
          <a:p>
            <a:pPr algn="just"/>
            <a:r>
              <a:rPr lang="cs-CZ" dirty="0"/>
              <a:t>Zrající salámy: </a:t>
            </a:r>
            <a:r>
              <a:rPr lang="cs-CZ" i="1" dirty="0" err="1"/>
              <a:t>Penicillium</a:t>
            </a:r>
            <a:r>
              <a:rPr lang="cs-CZ" dirty="0"/>
              <a:t> či </a:t>
            </a:r>
            <a:r>
              <a:rPr lang="cs-CZ" i="1" dirty="0" err="1"/>
              <a:t>Scopulariopis</a:t>
            </a:r>
            <a:r>
              <a:rPr lang="cs-CZ" dirty="0"/>
              <a:t>,…</a:t>
            </a:r>
          </a:p>
          <a:p>
            <a:pPr algn="just"/>
            <a:r>
              <a:rPr lang="cs-CZ" b="1" i="1" dirty="0" err="1"/>
              <a:t>Aspergillus</a:t>
            </a:r>
            <a:r>
              <a:rPr lang="cs-CZ" b="1" i="1" dirty="0"/>
              <a:t> </a:t>
            </a:r>
            <a:r>
              <a:rPr lang="cs-CZ" b="1" i="1" dirty="0" err="1"/>
              <a:t>oryzae</a:t>
            </a:r>
            <a:r>
              <a:rPr lang="cs-CZ" dirty="0"/>
              <a:t>: sójová omáčka</a:t>
            </a:r>
          </a:p>
          <a:p>
            <a:pPr marL="0" indent="0" algn="just">
              <a:buNone/>
            </a:pPr>
            <a:r>
              <a:rPr lang="cs-CZ" dirty="0"/>
              <a:t> </a:t>
            </a:r>
          </a:p>
        </p:txBody>
      </p:sp>
      <p:pic>
        <p:nvPicPr>
          <p:cNvPr id="7" name="Obrázek 6">
            <a:extLst>
              <a:ext uri="{FF2B5EF4-FFF2-40B4-BE49-F238E27FC236}">
                <a16:creationId xmlns:a16="http://schemas.microsoft.com/office/drawing/2014/main" id="{98AE7B89-CEE9-4EB8-B96C-59953C5AFE21}"/>
              </a:ext>
            </a:extLst>
          </p:cNvPr>
          <p:cNvPicPr>
            <a:picLocks noChangeAspect="1"/>
          </p:cNvPicPr>
          <p:nvPr/>
        </p:nvPicPr>
        <p:blipFill>
          <a:blip r:embed="rId3"/>
          <a:stretch>
            <a:fillRect/>
          </a:stretch>
        </p:blipFill>
        <p:spPr>
          <a:xfrm>
            <a:off x="101402" y="2151260"/>
            <a:ext cx="7326537" cy="2820257"/>
          </a:xfrm>
          <a:prstGeom prst="rect">
            <a:avLst/>
          </a:prstGeom>
        </p:spPr>
      </p:pic>
      <p:pic>
        <p:nvPicPr>
          <p:cNvPr id="8" name="Obrázek 7">
            <a:extLst>
              <a:ext uri="{FF2B5EF4-FFF2-40B4-BE49-F238E27FC236}">
                <a16:creationId xmlns:a16="http://schemas.microsoft.com/office/drawing/2014/main" id="{39FD5B4B-1E44-462B-985E-5826F5B635C1}"/>
              </a:ext>
            </a:extLst>
          </p:cNvPr>
          <p:cNvPicPr>
            <a:picLocks noChangeAspect="1"/>
          </p:cNvPicPr>
          <p:nvPr/>
        </p:nvPicPr>
        <p:blipFill>
          <a:blip r:embed="rId4"/>
          <a:stretch>
            <a:fillRect/>
          </a:stretch>
        </p:blipFill>
        <p:spPr>
          <a:xfrm>
            <a:off x="4537710" y="3935300"/>
            <a:ext cx="2890229" cy="2890229"/>
          </a:xfrm>
          <a:prstGeom prst="rect">
            <a:avLst/>
          </a:prstGeom>
        </p:spPr>
      </p:pic>
      <p:pic>
        <p:nvPicPr>
          <p:cNvPr id="9" name="Obrázek 8">
            <a:extLst>
              <a:ext uri="{FF2B5EF4-FFF2-40B4-BE49-F238E27FC236}">
                <a16:creationId xmlns:a16="http://schemas.microsoft.com/office/drawing/2014/main" id="{0F8E555E-D0F7-4F9F-B962-13FE9FAD2B25}"/>
              </a:ext>
            </a:extLst>
          </p:cNvPr>
          <p:cNvPicPr>
            <a:picLocks noChangeAspect="1"/>
          </p:cNvPicPr>
          <p:nvPr/>
        </p:nvPicPr>
        <p:blipFill>
          <a:blip r:embed="rId5"/>
          <a:stretch>
            <a:fillRect/>
          </a:stretch>
        </p:blipFill>
        <p:spPr>
          <a:xfrm>
            <a:off x="7008232" y="1402366"/>
            <a:ext cx="4880057" cy="2159022"/>
          </a:xfrm>
          <a:prstGeom prst="rect">
            <a:avLst/>
          </a:prstGeom>
        </p:spPr>
      </p:pic>
      <p:pic>
        <p:nvPicPr>
          <p:cNvPr id="10" name="Obrázek 9">
            <a:extLst>
              <a:ext uri="{FF2B5EF4-FFF2-40B4-BE49-F238E27FC236}">
                <a16:creationId xmlns:a16="http://schemas.microsoft.com/office/drawing/2014/main" id="{62F46D3B-4B03-475F-9323-52D6081AA3AB}"/>
              </a:ext>
            </a:extLst>
          </p:cNvPr>
          <p:cNvPicPr>
            <a:picLocks noChangeAspect="1"/>
          </p:cNvPicPr>
          <p:nvPr/>
        </p:nvPicPr>
        <p:blipFill>
          <a:blip r:embed="rId6"/>
          <a:stretch>
            <a:fillRect/>
          </a:stretch>
        </p:blipFill>
        <p:spPr>
          <a:xfrm>
            <a:off x="7859389" y="3909224"/>
            <a:ext cx="3853639" cy="2890229"/>
          </a:xfrm>
          <a:prstGeom prst="rect">
            <a:avLst/>
          </a:prstGeom>
        </p:spPr>
      </p:pic>
    </p:spTree>
    <p:extLst>
      <p:ext uri="{BB962C8B-B14F-4D97-AF65-F5344CB8AC3E}">
        <p14:creationId xmlns:p14="http://schemas.microsoft.com/office/powerpoint/2010/main" val="2179568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a:t>Mikrobi při výrobě potravin</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365760" y="1275239"/>
            <a:ext cx="11312434" cy="4967061"/>
          </a:xfrm>
        </p:spPr>
        <p:txBody>
          <a:bodyPr>
            <a:normAutofit/>
          </a:bodyPr>
          <a:lstStyle/>
          <a:p>
            <a:pPr algn="just"/>
            <a:r>
              <a:rPr lang="cs-CZ" b="1" i="1" dirty="0" err="1"/>
              <a:t>Lactococcus</a:t>
            </a:r>
            <a:r>
              <a:rPr lang="cs-CZ" b="1" i="1" dirty="0"/>
              <a:t>, </a:t>
            </a:r>
            <a:r>
              <a:rPr lang="cs-CZ" b="1" i="1" dirty="0" err="1"/>
              <a:t>Lactobacillus</a:t>
            </a:r>
            <a:endParaRPr lang="cs-CZ" b="1" i="1" dirty="0"/>
          </a:p>
          <a:p>
            <a:pPr algn="just"/>
            <a:r>
              <a:rPr lang="cs-CZ" dirty="0"/>
              <a:t>Produkce kyseliny mléčné ze sacharidů: mléčné výrobky</a:t>
            </a:r>
          </a:p>
          <a:p>
            <a:pPr algn="just"/>
            <a:r>
              <a:rPr lang="cs-CZ" dirty="0"/>
              <a:t>Fermentace kávových zrn, kakaových bobů,… </a:t>
            </a:r>
          </a:p>
          <a:p>
            <a:pPr algn="just"/>
            <a:r>
              <a:rPr lang="cs-CZ" dirty="0"/>
              <a:t>Jogurty (původně v lékárnách): 1. generace (mikroorganismy z kvašení), 2. generace: přidány </a:t>
            </a:r>
            <a:r>
              <a:rPr lang="cs-CZ" dirty="0" err="1"/>
              <a:t>probiotika</a:t>
            </a:r>
            <a:r>
              <a:rPr lang="cs-CZ" dirty="0"/>
              <a:t>, 3. generace: </a:t>
            </a:r>
            <a:r>
              <a:rPr lang="cs-CZ" dirty="0" err="1"/>
              <a:t>probiotika</a:t>
            </a:r>
            <a:r>
              <a:rPr lang="cs-CZ" dirty="0"/>
              <a:t> + </a:t>
            </a:r>
            <a:r>
              <a:rPr lang="cs-CZ" dirty="0" err="1"/>
              <a:t>prebiotika</a:t>
            </a:r>
            <a:endParaRPr lang="cs-CZ" dirty="0"/>
          </a:p>
        </p:txBody>
      </p:sp>
      <p:pic>
        <p:nvPicPr>
          <p:cNvPr id="8194" name="Picture 2" descr="Bílý jogurt - Cookidoo® – oficiální platforma receptů Thermomix®">
            <a:extLst>
              <a:ext uri="{FF2B5EF4-FFF2-40B4-BE49-F238E27FC236}">
                <a16:creationId xmlns:a16="http://schemas.microsoft.com/office/drawing/2014/main" id="{7960E1F9-CF0B-414B-ABB3-51979C6A7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308" y="3800541"/>
            <a:ext cx="3428481" cy="285632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Activia probiotický jogurt bílý slazený 4 x 120 g | Srovnanicen.cz">
            <a:extLst>
              <a:ext uri="{FF2B5EF4-FFF2-40B4-BE49-F238E27FC236}">
                <a16:creationId xmlns:a16="http://schemas.microsoft.com/office/drawing/2014/main" id="{9C732742-935E-430C-AA3B-B3A602795D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7260" y="3800541"/>
            <a:ext cx="4548636" cy="285632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www.probioticky.cz/sub/probioticky.sk/shop/product/scd-purus-9.jpg">
            <a:extLst>
              <a:ext uri="{FF2B5EF4-FFF2-40B4-BE49-F238E27FC236}">
                <a16:creationId xmlns:a16="http://schemas.microsoft.com/office/drawing/2014/main" id="{99AA228A-1F0B-4078-9A4C-D62340D4C2B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446" t="18359" r="7131" b="20197"/>
          <a:stretch/>
        </p:blipFill>
        <p:spPr bwMode="auto">
          <a:xfrm>
            <a:off x="8765179" y="3800541"/>
            <a:ext cx="2795481" cy="2954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025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a:t>Mikrobi při výrobě potravin</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261257" y="1343819"/>
            <a:ext cx="11273246" cy="4967061"/>
          </a:xfrm>
        </p:spPr>
        <p:txBody>
          <a:bodyPr>
            <a:normAutofit/>
          </a:bodyPr>
          <a:lstStyle/>
          <a:p>
            <a:pPr algn="just"/>
            <a:r>
              <a:rPr lang="cs-CZ" b="1" dirty="0" err="1"/>
              <a:t>Kombucha</a:t>
            </a:r>
            <a:r>
              <a:rPr lang="cs-CZ" b="1" i="1" dirty="0"/>
              <a:t>: </a:t>
            </a:r>
            <a:r>
              <a:rPr lang="cs-CZ" dirty="0"/>
              <a:t>Symbióza octových </a:t>
            </a:r>
            <a:r>
              <a:rPr lang="cs-CZ" dirty="0" err="1"/>
              <a:t>bakt</a:t>
            </a:r>
            <a:r>
              <a:rPr lang="cs-CZ" dirty="0"/>
              <a:t>. (</a:t>
            </a:r>
            <a:r>
              <a:rPr lang="cs-CZ" i="1" dirty="0" err="1"/>
              <a:t>Gluconacetobacter</a:t>
            </a:r>
            <a:r>
              <a:rPr lang="cs-CZ" i="1" dirty="0"/>
              <a:t> </a:t>
            </a:r>
            <a:r>
              <a:rPr lang="cs-CZ" i="1" dirty="0" err="1"/>
              <a:t>xylinus</a:t>
            </a:r>
            <a:r>
              <a:rPr lang="cs-CZ" dirty="0"/>
              <a:t>, </a:t>
            </a:r>
            <a:r>
              <a:rPr lang="cs-CZ" i="1" dirty="0" err="1"/>
              <a:t>Lactobacillus</a:t>
            </a:r>
            <a:r>
              <a:rPr lang="cs-CZ" dirty="0"/>
              <a:t>) a kvasinek (</a:t>
            </a:r>
            <a:r>
              <a:rPr lang="cs-CZ" i="1" dirty="0" err="1"/>
              <a:t>Zygosaccharomyces</a:t>
            </a:r>
            <a:r>
              <a:rPr lang="cs-CZ" dirty="0"/>
              <a:t> a jiné); kolonie spojená celulózou (octové bakterie)</a:t>
            </a:r>
          </a:p>
          <a:p>
            <a:pPr algn="just"/>
            <a:r>
              <a:rPr lang="cs-CZ" b="1" dirty="0"/>
              <a:t>Tibetská houba</a:t>
            </a:r>
            <a:r>
              <a:rPr lang="cs-CZ" dirty="0"/>
              <a:t>: kultura bakterií a kvasinek </a:t>
            </a:r>
          </a:p>
        </p:txBody>
      </p:sp>
      <p:pic>
        <p:nvPicPr>
          <p:cNvPr id="9218" name="Picture 2" descr="Kombucha – Wikipedie">
            <a:extLst>
              <a:ext uri="{FF2B5EF4-FFF2-40B4-BE49-F238E27FC236}">
                <a16:creationId xmlns:a16="http://schemas.microsoft.com/office/drawing/2014/main" id="{62116C33-353B-453F-B3DC-88796633B3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509" y="3074964"/>
            <a:ext cx="2552969" cy="378303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Tibetská kefírová houba: Zázrak předávaný z generace na generaci -  Bezhladoveni.cz">
            <a:extLst>
              <a:ext uri="{FF2B5EF4-FFF2-40B4-BE49-F238E27FC236}">
                <a16:creationId xmlns:a16="http://schemas.microsoft.com/office/drawing/2014/main" id="{C0ED955D-B9C4-4783-84F0-6126960196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6784" y="3238495"/>
            <a:ext cx="5183959" cy="345597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www.ochutnejorech.cz/obrazky/original/5103.jpg">
            <a:extLst>
              <a:ext uri="{FF2B5EF4-FFF2-40B4-BE49-F238E27FC236}">
                <a16:creationId xmlns:a16="http://schemas.microsoft.com/office/drawing/2014/main" id="{242F0BCC-8DFF-4AD8-8439-2A56BDAC31F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081" r="15206"/>
          <a:stretch/>
        </p:blipFill>
        <p:spPr bwMode="auto">
          <a:xfrm>
            <a:off x="2814226" y="3238495"/>
            <a:ext cx="3613876" cy="3457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999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9803130" cy="1325563"/>
          </a:xfrm>
        </p:spPr>
        <p:txBody>
          <a:bodyPr>
            <a:normAutofit/>
          </a:bodyPr>
          <a:lstStyle/>
          <a:p>
            <a:r>
              <a:rPr lang="cs-CZ" sz="4800" b="1" dirty="0"/>
              <a:t>Mikrobi v potravinách – náboženství</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261257" y="1343819"/>
            <a:ext cx="11273246" cy="4967061"/>
          </a:xfrm>
        </p:spPr>
        <p:txBody>
          <a:bodyPr>
            <a:normAutofit/>
          </a:bodyPr>
          <a:lstStyle/>
          <a:p>
            <a:pPr algn="just"/>
            <a:r>
              <a:rPr lang="cs-CZ" b="1" i="1" dirty="0" err="1"/>
              <a:t>Serratia</a:t>
            </a:r>
            <a:r>
              <a:rPr lang="cs-CZ" b="1" i="1" dirty="0"/>
              <a:t> </a:t>
            </a:r>
            <a:r>
              <a:rPr lang="cs-CZ" b="1" i="1" dirty="0" err="1"/>
              <a:t>marcescens</a:t>
            </a:r>
            <a:r>
              <a:rPr lang="cs-CZ" dirty="0"/>
              <a:t>: pigment </a:t>
            </a:r>
            <a:r>
              <a:rPr lang="cs-CZ" dirty="0" err="1"/>
              <a:t>prodigiosin</a:t>
            </a:r>
            <a:r>
              <a:rPr lang="cs-CZ" dirty="0"/>
              <a:t> (</a:t>
            </a:r>
            <a:r>
              <a:rPr lang="cs-CZ" i="1" dirty="0" err="1"/>
              <a:t>prodigiosus</a:t>
            </a:r>
            <a:r>
              <a:rPr lang="cs-CZ" dirty="0"/>
              <a:t> – zázračný, božský)</a:t>
            </a:r>
          </a:p>
          <a:p>
            <a:pPr algn="just"/>
            <a:r>
              <a:rPr lang="cs-CZ" dirty="0"/>
              <a:t> Pythagoras (6. stol. PNL), Alexandr Veliký (4. stol. PNL), cca 35 záznamů o krvácejícím chlebu napříč historií křesťanství (tělo Kristovo) </a:t>
            </a:r>
          </a:p>
          <a:p>
            <a:pPr algn="just"/>
            <a:r>
              <a:rPr lang="cs-CZ" dirty="0"/>
              <a:t>Využití jako </a:t>
            </a:r>
            <a:r>
              <a:rPr lang="cs-CZ" dirty="0" err="1"/>
              <a:t>marker</a:t>
            </a:r>
            <a:r>
              <a:rPr lang="cs-CZ" dirty="0"/>
              <a:t>: 70. léta, </a:t>
            </a:r>
            <a:r>
              <a:rPr lang="cs-CZ" dirty="0" err="1"/>
              <a:t>Gordon</a:t>
            </a:r>
            <a:r>
              <a:rPr lang="cs-CZ" dirty="0"/>
              <a:t> 1906 </a:t>
            </a:r>
          </a:p>
        </p:txBody>
      </p:sp>
      <p:pic>
        <p:nvPicPr>
          <p:cNvPr id="4" name="Obrázek 3">
            <a:extLst>
              <a:ext uri="{FF2B5EF4-FFF2-40B4-BE49-F238E27FC236}">
                <a16:creationId xmlns:a16="http://schemas.microsoft.com/office/drawing/2014/main" id="{D77612FC-007C-4632-BABA-E95F0B96FE94}"/>
              </a:ext>
            </a:extLst>
          </p:cNvPr>
          <p:cNvPicPr>
            <a:picLocks noChangeAspect="1"/>
          </p:cNvPicPr>
          <p:nvPr/>
        </p:nvPicPr>
        <p:blipFill>
          <a:blip r:embed="rId3"/>
          <a:stretch>
            <a:fillRect/>
          </a:stretch>
        </p:blipFill>
        <p:spPr>
          <a:xfrm>
            <a:off x="7555230" y="3416917"/>
            <a:ext cx="4375513" cy="3278205"/>
          </a:xfrm>
          <a:prstGeom prst="rect">
            <a:avLst/>
          </a:prstGeom>
        </p:spPr>
      </p:pic>
      <p:pic>
        <p:nvPicPr>
          <p:cNvPr id="5" name="Obrázek 4">
            <a:extLst>
              <a:ext uri="{FF2B5EF4-FFF2-40B4-BE49-F238E27FC236}">
                <a16:creationId xmlns:a16="http://schemas.microsoft.com/office/drawing/2014/main" id="{2A885330-86F8-4889-84F2-65D5219CCA41}"/>
              </a:ext>
            </a:extLst>
          </p:cNvPr>
          <p:cNvPicPr>
            <a:picLocks noChangeAspect="1"/>
          </p:cNvPicPr>
          <p:nvPr/>
        </p:nvPicPr>
        <p:blipFill>
          <a:blip r:embed="rId4"/>
          <a:stretch>
            <a:fillRect/>
          </a:stretch>
        </p:blipFill>
        <p:spPr>
          <a:xfrm>
            <a:off x="148590" y="3403816"/>
            <a:ext cx="3268915" cy="3291305"/>
          </a:xfrm>
          <a:prstGeom prst="rect">
            <a:avLst/>
          </a:prstGeom>
        </p:spPr>
      </p:pic>
      <p:pic>
        <p:nvPicPr>
          <p:cNvPr id="6" name="Obrázek 5">
            <a:extLst>
              <a:ext uri="{FF2B5EF4-FFF2-40B4-BE49-F238E27FC236}">
                <a16:creationId xmlns:a16="http://schemas.microsoft.com/office/drawing/2014/main" id="{16BA1047-2A27-4ED5-9E50-B97A639FF6BF}"/>
              </a:ext>
            </a:extLst>
          </p:cNvPr>
          <p:cNvPicPr>
            <a:picLocks noChangeAspect="1"/>
          </p:cNvPicPr>
          <p:nvPr/>
        </p:nvPicPr>
        <p:blipFill>
          <a:blip r:embed="rId5"/>
          <a:stretch>
            <a:fillRect/>
          </a:stretch>
        </p:blipFill>
        <p:spPr>
          <a:xfrm rot="5400000">
            <a:off x="3823192" y="3205025"/>
            <a:ext cx="3277086" cy="3703107"/>
          </a:xfrm>
          <a:prstGeom prst="rect">
            <a:avLst/>
          </a:prstGeom>
        </p:spPr>
      </p:pic>
    </p:spTree>
    <p:extLst>
      <p:ext uri="{BB962C8B-B14F-4D97-AF65-F5344CB8AC3E}">
        <p14:creationId xmlns:p14="http://schemas.microsoft.com/office/powerpoint/2010/main" val="2626783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a:t>Mikrobi v průmyslu</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328748" y="1092359"/>
            <a:ext cx="11534503" cy="4967061"/>
          </a:xfrm>
        </p:spPr>
        <p:txBody>
          <a:bodyPr>
            <a:normAutofit/>
          </a:bodyPr>
          <a:lstStyle/>
          <a:p>
            <a:pPr algn="just"/>
            <a:r>
              <a:rPr lang="cs-CZ" dirty="0"/>
              <a:t>Čištění odpadních vod (využívají dostupný uhlík)</a:t>
            </a:r>
          </a:p>
          <a:p>
            <a:pPr algn="just"/>
            <a:r>
              <a:rPr lang="cs-CZ" dirty="0"/>
              <a:t>Biotechnologie: výroba octu z </a:t>
            </a:r>
            <a:r>
              <a:rPr lang="cs-CZ" dirty="0" err="1"/>
              <a:t>ethanolu</a:t>
            </a:r>
            <a:r>
              <a:rPr lang="cs-CZ" dirty="0"/>
              <a:t> atd.</a:t>
            </a:r>
          </a:p>
          <a:p>
            <a:pPr algn="just"/>
            <a:r>
              <a:rPr lang="cs-CZ" i="1" dirty="0" err="1"/>
              <a:t>Yarrowia</a:t>
            </a:r>
            <a:r>
              <a:rPr lang="cs-CZ" i="1" dirty="0"/>
              <a:t> </a:t>
            </a:r>
            <a:r>
              <a:rPr lang="cs-CZ" i="1" dirty="0" err="1"/>
              <a:t>lipolytica</a:t>
            </a:r>
            <a:r>
              <a:rPr lang="cs-CZ" dirty="0"/>
              <a:t>: </a:t>
            </a:r>
            <a:r>
              <a:rPr lang="cs-CZ" dirty="0" err="1"/>
              <a:t>metabolizace</a:t>
            </a:r>
            <a:r>
              <a:rPr lang="cs-CZ" dirty="0"/>
              <a:t> ropy – výroba k. citronové </a:t>
            </a:r>
          </a:p>
        </p:txBody>
      </p:sp>
      <p:pic>
        <p:nvPicPr>
          <p:cNvPr id="3074" name="Picture 2" descr="Yarrowia Lipolytica — Heureka.cz">
            <a:extLst>
              <a:ext uri="{FF2B5EF4-FFF2-40B4-BE49-F238E27FC236}">
                <a16:creationId xmlns:a16="http://schemas.microsoft.com/office/drawing/2014/main" id="{FCB4707E-D14D-4F7E-BF2D-FEF3EE3FB7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939"/>
          <a:stretch/>
        </p:blipFill>
        <p:spPr bwMode="auto">
          <a:xfrm>
            <a:off x="0" y="2941285"/>
            <a:ext cx="3331029" cy="3782658"/>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a:extLst>
              <a:ext uri="{FF2B5EF4-FFF2-40B4-BE49-F238E27FC236}">
                <a16:creationId xmlns:a16="http://schemas.microsoft.com/office/drawing/2014/main" id="{BEB96468-E0A2-46FB-B959-9D272D1F73C4}"/>
              </a:ext>
            </a:extLst>
          </p:cNvPr>
          <p:cNvPicPr>
            <a:picLocks noChangeAspect="1"/>
          </p:cNvPicPr>
          <p:nvPr/>
        </p:nvPicPr>
        <p:blipFill>
          <a:blip r:embed="rId4"/>
          <a:stretch>
            <a:fillRect/>
          </a:stretch>
        </p:blipFill>
        <p:spPr>
          <a:xfrm>
            <a:off x="3952854" y="4736495"/>
            <a:ext cx="5200650" cy="2080260"/>
          </a:xfrm>
          <a:prstGeom prst="rect">
            <a:avLst/>
          </a:prstGeom>
        </p:spPr>
      </p:pic>
      <p:pic>
        <p:nvPicPr>
          <p:cNvPr id="7" name="Obrázek 6">
            <a:extLst>
              <a:ext uri="{FF2B5EF4-FFF2-40B4-BE49-F238E27FC236}">
                <a16:creationId xmlns:a16="http://schemas.microsoft.com/office/drawing/2014/main" id="{D14FC1BD-CE35-4DDE-8D38-027CE7E61872}"/>
              </a:ext>
            </a:extLst>
          </p:cNvPr>
          <p:cNvPicPr>
            <a:picLocks noChangeAspect="1"/>
          </p:cNvPicPr>
          <p:nvPr/>
        </p:nvPicPr>
        <p:blipFill>
          <a:blip r:embed="rId5"/>
          <a:stretch>
            <a:fillRect/>
          </a:stretch>
        </p:blipFill>
        <p:spPr>
          <a:xfrm>
            <a:off x="2921725" y="2941285"/>
            <a:ext cx="5186771" cy="2301085"/>
          </a:xfrm>
          <a:prstGeom prst="rect">
            <a:avLst/>
          </a:prstGeom>
        </p:spPr>
      </p:pic>
      <p:pic>
        <p:nvPicPr>
          <p:cNvPr id="4" name="Obrázek 3">
            <a:extLst>
              <a:ext uri="{FF2B5EF4-FFF2-40B4-BE49-F238E27FC236}">
                <a16:creationId xmlns:a16="http://schemas.microsoft.com/office/drawing/2014/main" id="{879196B6-96DF-44F2-8C3F-71ABBF8FFF2E}"/>
              </a:ext>
            </a:extLst>
          </p:cNvPr>
          <p:cNvPicPr>
            <a:picLocks noChangeAspect="1"/>
          </p:cNvPicPr>
          <p:nvPr/>
        </p:nvPicPr>
        <p:blipFill>
          <a:blip r:embed="rId6"/>
          <a:stretch>
            <a:fillRect/>
          </a:stretch>
        </p:blipFill>
        <p:spPr>
          <a:xfrm>
            <a:off x="8108496" y="2525477"/>
            <a:ext cx="3943262" cy="2400853"/>
          </a:xfrm>
          <a:prstGeom prst="rect">
            <a:avLst/>
          </a:prstGeom>
        </p:spPr>
      </p:pic>
      <p:pic>
        <p:nvPicPr>
          <p:cNvPr id="5" name="Obrázek 4">
            <a:extLst>
              <a:ext uri="{FF2B5EF4-FFF2-40B4-BE49-F238E27FC236}">
                <a16:creationId xmlns:a16="http://schemas.microsoft.com/office/drawing/2014/main" id="{FACCD830-B5AE-45D7-A552-C18580AE138C}"/>
              </a:ext>
            </a:extLst>
          </p:cNvPr>
          <p:cNvPicPr>
            <a:picLocks noChangeAspect="1"/>
          </p:cNvPicPr>
          <p:nvPr/>
        </p:nvPicPr>
        <p:blipFill>
          <a:blip r:embed="rId7"/>
          <a:stretch>
            <a:fillRect/>
          </a:stretch>
        </p:blipFill>
        <p:spPr>
          <a:xfrm>
            <a:off x="7610461" y="759239"/>
            <a:ext cx="4441297" cy="1247361"/>
          </a:xfrm>
          <a:prstGeom prst="rect">
            <a:avLst/>
          </a:prstGeom>
        </p:spPr>
      </p:pic>
    </p:spTree>
    <p:extLst>
      <p:ext uri="{BB962C8B-B14F-4D97-AF65-F5344CB8AC3E}">
        <p14:creationId xmlns:p14="http://schemas.microsoft.com/office/powerpoint/2010/main" val="1174134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a:t>Mikrobi v průmyslu</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472440" y="1126649"/>
            <a:ext cx="11247120" cy="4967061"/>
          </a:xfrm>
        </p:spPr>
        <p:txBody>
          <a:bodyPr>
            <a:normAutofit/>
          </a:bodyPr>
          <a:lstStyle/>
          <a:p>
            <a:pPr algn="just"/>
            <a:r>
              <a:rPr lang="cs-CZ" i="1" dirty="0" err="1"/>
              <a:t>Ideonella</a:t>
            </a:r>
            <a:r>
              <a:rPr lang="cs-CZ" i="1" dirty="0"/>
              <a:t> </a:t>
            </a:r>
            <a:r>
              <a:rPr lang="cs-CZ" i="1" dirty="0" err="1"/>
              <a:t>sakaiensis</a:t>
            </a:r>
            <a:r>
              <a:rPr lang="cs-CZ" i="1" dirty="0"/>
              <a:t> </a:t>
            </a:r>
          </a:p>
          <a:p>
            <a:pPr algn="just"/>
            <a:r>
              <a:rPr lang="cs-CZ" dirty="0"/>
              <a:t>Rozklad plastu: rozklad PET na CO</a:t>
            </a:r>
            <a:r>
              <a:rPr lang="cs-CZ" baseline="-25000" dirty="0"/>
              <a:t>2</a:t>
            </a:r>
            <a:r>
              <a:rPr lang="cs-CZ" dirty="0"/>
              <a:t> a H</a:t>
            </a:r>
            <a:r>
              <a:rPr lang="cs-CZ" baseline="-25000" dirty="0"/>
              <a:t>2</a:t>
            </a:r>
            <a:r>
              <a:rPr lang="cs-CZ" dirty="0"/>
              <a:t>O</a:t>
            </a:r>
          </a:p>
        </p:txBody>
      </p:sp>
      <p:pic>
        <p:nvPicPr>
          <p:cNvPr id="4" name="Obrázek 3">
            <a:extLst>
              <a:ext uri="{FF2B5EF4-FFF2-40B4-BE49-F238E27FC236}">
                <a16:creationId xmlns:a16="http://schemas.microsoft.com/office/drawing/2014/main" id="{8D5677CF-E8F1-4380-8011-06A1E72174FA}"/>
              </a:ext>
            </a:extLst>
          </p:cNvPr>
          <p:cNvPicPr>
            <a:picLocks noChangeAspect="1"/>
          </p:cNvPicPr>
          <p:nvPr/>
        </p:nvPicPr>
        <p:blipFill>
          <a:blip r:embed="rId3"/>
          <a:stretch>
            <a:fillRect/>
          </a:stretch>
        </p:blipFill>
        <p:spPr>
          <a:xfrm>
            <a:off x="6777990" y="235876"/>
            <a:ext cx="5399488" cy="2207588"/>
          </a:xfrm>
          <a:prstGeom prst="rect">
            <a:avLst/>
          </a:prstGeom>
        </p:spPr>
      </p:pic>
      <p:pic>
        <p:nvPicPr>
          <p:cNvPr id="7172" name="Picture 4" descr="Pin on funny">
            <a:extLst>
              <a:ext uri="{FF2B5EF4-FFF2-40B4-BE49-F238E27FC236}">
                <a16:creationId xmlns:a16="http://schemas.microsoft.com/office/drawing/2014/main" id="{CBC23E99-3F34-4DFA-9B15-31FAA7220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651" y="2303068"/>
            <a:ext cx="4262293" cy="4385116"/>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a:extLst>
              <a:ext uri="{FF2B5EF4-FFF2-40B4-BE49-F238E27FC236}">
                <a16:creationId xmlns:a16="http://schemas.microsoft.com/office/drawing/2014/main" id="{4A096DD6-7FBE-4229-BAA5-61FAA250D393}"/>
              </a:ext>
            </a:extLst>
          </p:cNvPr>
          <p:cNvPicPr>
            <a:picLocks noChangeAspect="1"/>
          </p:cNvPicPr>
          <p:nvPr/>
        </p:nvPicPr>
        <p:blipFill rotWithShape="1">
          <a:blip r:embed="rId5"/>
          <a:srcRect b="69934"/>
          <a:stretch/>
        </p:blipFill>
        <p:spPr>
          <a:xfrm>
            <a:off x="4489425" y="2478990"/>
            <a:ext cx="7431686" cy="1485437"/>
          </a:xfrm>
          <a:prstGeom prst="rect">
            <a:avLst/>
          </a:prstGeom>
        </p:spPr>
      </p:pic>
      <p:pic>
        <p:nvPicPr>
          <p:cNvPr id="7" name="Obrázek 6">
            <a:extLst>
              <a:ext uri="{FF2B5EF4-FFF2-40B4-BE49-F238E27FC236}">
                <a16:creationId xmlns:a16="http://schemas.microsoft.com/office/drawing/2014/main" id="{6507A66D-D2D3-4ADE-9216-B685D35DE96E}"/>
              </a:ext>
            </a:extLst>
          </p:cNvPr>
          <p:cNvPicPr>
            <a:picLocks noChangeAspect="1"/>
          </p:cNvPicPr>
          <p:nvPr/>
        </p:nvPicPr>
        <p:blipFill rotWithShape="1">
          <a:blip r:embed="rId5"/>
          <a:srcRect t="86233"/>
          <a:stretch/>
        </p:blipFill>
        <p:spPr>
          <a:xfrm>
            <a:off x="4466944" y="3767519"/>
            <a:ext cx="7676606" cy="702602"/>
          </a:xfrm>
          <a:prstGeom prst="rect">
            <a:avLst/>
          </a:prstGeom>
        </p:spPr>
      </p:pic>
      <p:pic>
        <p:nvPicPr>
          <p:cNvPr id="8" name="Obrázek 7">
            <a:extLst>
              <a:ext uri="{FF2B5EF4-FFF2-40B4-BE49-F238E27FC236}">
                <a16:creationId xmlns:a16="http://schemas.microsoft.com/office/drawing/2014/main" id="{FA80DFF9-8EA6-4EDC-856E-5C30C1D2B46E}"/>
              </a:ext>
            </a:extLst>
          </p:cNvPr>
          <p:cNvPicPr>
            <a:picLocks noChangeAspect="1"/>
          </p:cNvPicPr>
          <p:nvPr/>
        </p:nvPicPr>
        <p:blipFill>
          <a:blip r:embed="rId6"/>
          <a:stretch>
            <a:fillRect/>
          </a:stretch>
        </p:blipFill>
        <p:spPr>
          <a:xfrm>
            <a:off x="6377940" y="4508447"/>
            <a:ext cx="5814060" cy="2266086"/>
          </a:xfrm>
          <a:prstGeom prst="rect">
            <a:avLst/>
          </a:prstGeom>
        </p:spPr>
      </p:pic>
    </p:spTree>
    <p:extLst>
      <p:ext uri="{BB962C8B-B14F-4D97-AF65-F5344CB8AC3E}">
        <p14:creationId xmlns:p14="http://schemas.microsoft.com/office/powerpoint/2010/main" val="3048903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a:t>Mikrobi v průmyslu</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404949" y="1343819"/>
            <a:ext cx="11168742" cy="4967061"/>
          </a:xfrm>
        </p:spPr>
        <p:txBody>
          <a:bodyPr>
            <a:normAutofit/>
          </a:bodyPr>
          <a:lstStyle/>
          <a:p>
            <a:pPr algn="just"/>
            <a:r>
              <a:rPr lang="cs-CZ" dirty="0"/>
              <a:t>Tvorba antibiotik: </a:t>
            </a:r>
            <a:r>
              <a:rPr lang="cs-CZ" dirty="0" err="1"/>
              <a:t>Aktinobakterie</a:t>
            </a:r>
            <a:endParaRPr lang="cs-CZ" dirty="0"/>
          </a:p>
          <a:p>
            <a:pPr algn="just"/>
            <a:r>
              <a:rPr lang="cs-CZ" dirty="0"/>
              <a:t>Obohacování krmných směsí karotenoidy: </a:t>
            </a:r>
            <a:r>
              <a:rPr lang="cs-CZ" i="1" dirty="0" err="1"/>
              <a:t>Rhodotorula</a:t>
            </a:r>
            <a:r>
              <a:rPr lang="cs-CZ" i="1" dirty="0"/>
              <a:t> </a:t>
            </a:r>
            <a:r>
              <a:rPr lang="cs-CZ" i="1" dirty="0" err="1"/>
              <a:t>glutinis</a:t>
            </a:r>
            <a:r>
              <a:rPr lang="cs-CZ" dirty="0"/>
              <a:t>, </a:t>
            </a:r>
            <a:r>
              <a:rPr lang="cs-CZ" i="1" dirty="0" err="1"/>
              <a:t>Phaffia</a:t>
            </a:r>
            <a:r>
              <a:rPr lang="cs-CZ" i="1" dirty="0"/>
              <a:t> </a:t>
            </a:r>
            <a:r>
              <a:rPr lang="cs-CZ" i="1" dirty="0" err="1"/>
              <a:t>rhodozyma</a:t>
            </a:r>
            <a:r>
              <a:rPr lang="cs-CZ" i="1" dirty="0"/>
              <a:t> </a:t>
            </a:r>
            <a:r>
              <a:rPr lang="cs-CZ" dirty="0"/>
              <a:t>(</a:t>
            </a:r>
            <a:r>
              <a:rPr lang="cs-CZ" dirty="0" err="1"/>
              <a:t>drůběž</a:t>
            </a:r>
            <a:r>
              <a:rPr lang="cs-CZ" dirty="0"/>
              <a:t>, lososi)</a:t>
            </a:r>
          </a:p>
        </p:txBody>
      </p:sp>
      <p:pic>
        <p:nvPicPr>
          <p:cNvPr id="4" name="Obrázek 3">
            <a:extLst>
              <a:ext uri="{FF2B5EF4-FFF2-40B4-BE49-F238E27FC236}">
                <a16:creationId xmlns:a16="http://schemas.microsoft.com/office/drawing/2014/main" id="{929B8390-2820-43B4-B4A7-D9A7F15C8B0B}"/>
              </a:ext>
            </a:extLst>
          </p:cNvPr>
          <p:cNvPicPr>
            <a:picLocks noChangeAspect="1"/>
          </p:cNvPicPr>
          <p:nvPr/>
        </p:nvPicPr>
        <p:blipFill>
          <a:blip r:embed="rId3"/>
          <a:stretch>
            <a:fillRect/>
          </a:stretch>
        </p:blipFill>
        <p:spPr>
          <a:xfrm>
            <a:off x="6227492" y="2395062"/>
            <a:ext cx="5346199" cy="3247459"/>
          </a:xfrm>
          <a:prstGeom prst="rect">
            <a:avLst/>
          </a:prstGeom>
        </p:spPr>
      </p:pic>
      <p:pic>
        <p:nvPicPr>
          <p:cNvPr id="5" name="Obrázek 4">
            <a:extLst>
              <a:ext uri="{FF2B5EF4-FFF2-40B4-BE49-F238E27FC236}">
                <a16:creationId xmlns:a16="http://schemas.microsoft.com/office/drawing/2014/main" id="{FA8C6C76-EC46-4C46-B35E-71EA014F8A08}"/>
              </a:ext>
            </a:extLst>
          </p:cNvPr>
          <p:cNvPicPr>
            <a:picLocks noChangeAspect="1"/>
          </p:cNvPicPr>
          <p:nvPr/>
        </p:nvPicPr>
        <p:blipFill>
          <a:blip r:embed="rId4"/>
          <a:stretch>
            <a:fillRect/>
          </a:stretch>
        </p:blipFill>
        <p:spPr>
          <a:xfrm>
            <a:off x="205519" y="2669382"/>
            <a:ext cx="3770809" cy="2121080"/>
          </a:xfrm>
          <a:prstGeom prst="rect">
            <a:avLst/>
          </a:prstGeom>
        </p:spPr>
      </p:pic>
      <p:pic>
        <p:nvPicPr>
          <p:cNvPr id="6" name="Obrázek 5">
            <a:extLst>
              <a:ext uri="{FF2B5EF4-FFF2-40B4-BE49-F238E27FC236}">
                <a16:creationId xmlns:a16="http://schemas.microsoft.com/office/drawing/2014/main" id="{59C7BAB8-1F8C-4A28-8A56-9CFAD0DF7E1E}"/>
              </a:ext>
            </a:extLst>
          </p:cNvPr>
          <p:cNvPicPr>
            <a:picLocks noChangeAspect="1"/>
          </p:cNvPicPr>
          <p:nvPr/>
        </p:nvPicPr>
        <p:blipFill rotWithShape="1">
          <a:blip r:embed="rId5"/>
          <a:srcRect t="25000" b="15704"/>
          <a:stretch/>
        </p:blipFill>
        <p:spPr>
          <a:xfrm>
            <a:off x="607824" y="4323806"/>
            <a:ext cx="5356685" cy="2382209"/>
          </a:xfrm>
          <a:prstGeom prst="rect">
            <a:avLst/>
          </a:prstGeom>
        </p:spPr>
      </p:pic>
      <p:pic>
        <p:nvPicPr>
          <p:cNvPr id="2050" name="Picture 2" descr="Free Range Eggs: Colouring in poultry feed creates allergic reactions">
            <a:extLst>
              <a:ext uri="{FF2B5EF4-FFF2-40B4-BE49-F238E27FC236}">
                <a16:creationId xmlns:a16="http://schemas.microsoft.com/office/drawing/2014/main" id="{1895FCF0-08B5-4EF1-A149-0EF7076ABF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7492" y="3917766"/>
            <a:ext cx="5346199" cy="2788249"/>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ek 6">
            <a:extLst>
              <a:ext uri="{FF2B5EF4-FFF2-40B4-BE49-F238E27FC236}">
                <a16:creationId xmlns:a16="http://schemas.microsoft.com/office/drawing/2014/main" id="{8CCD69C9-9C87-476B-87DE-1174C5B4ED71}"/>
              </a:ext>
            </a:extLst>
          </p:cNvPr>
          <p:cNvPicPr>
            <a:picLocks noChangeAspect="1"/>
          </p:cNvPicPr>
          <p:nvPr/>
        </p:nvPicPr>
        <p:blipFill>
          <a:blip r:embed="rId7"/>
          <a:stretch>
            <a:fillRect/>
          </a:stretch>
        </p:blipFill>
        <p:spPr>
          <a:xfrm>
            <a:off x="8399740" y="151985"/>
            <a:ext cx="3173951" cy="1725802"/>
          </a:xfrm>
          <a:prstGeom prst="rect">
            <a:avLst/>
          </a:prstGeom>
        </p:spPr>
      </p:pic>
    </p:spTree>
    <p:extLst>
      <p:ext uri="{BB962C8B-B14F-4D97-AF65-F5344CB8AC3E}">
        <p14:creationId xmlns:p14="http://schemas.microsoft.com/office/powerpoint/2010/main" val="1691038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a:t>Mikrobiota člověka</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418011" y="1343819"/>
            <a:ext cx="11247120" cy="4967061"/>
          </a:xfrm>
        </p:spPr>
        <p:txBody>
          <a:bodyPr>
            <a:normAutofit/>
          </a:bodyPr>
          <a:lstStyle/>
          <a:p>
            <a:pPr algn="just"/>
            <a:r>
              <a:rPr lang="cs-CZ" dirty="0"/>
              <a:t>10</a:t>
            </a:r>
            <a:r>
              <a:rPr lang="cs-CZ" baseline="30000" dirty="0"/>
              <a:t>14</a:t>
            </a:r>
            <a:r>
              <a:rPr lang="cs-CZ" dirty="0"/>
              <a:t> jedinců: střevo, kůže, ústa, průdušky, </a:t>
            </a:r>
            <a:r>
              <a:rPr lang="cs-CZ" dirty="0" err="1"/>
              <a:t>pohl</a:t>
            </a:r>
            <a:r>
              <a:rPr lang="cs-CZ" dirty="0"/>
              <a:t>. orgány</a:t>
            </a:r>
          </a:p>
          <a:p>
            <a:pPr algn="just"/>
            <a:r>
              <a:rPr lang="cs-CZ" b="1" dirty="0"/>
              <a:t>Kůže</a:t>
            </a:r>
            <a:r>
              <a:rPr lang="cs-CZ" dirty="0"/>
              <a:t>: </a:t>
            </a:r>
            <a:r>
              <a:rPr lang="cs-CZ" dirty="0" err="1"/>
              <a:t>Aktinobacteria</a:t>
            </a:r>
            <a:r>
              <a:rPr lang="cs-CZ" dirty="0"/>
              <a:t>, stafylokoky → zápach potu</a:t>
            </a:r>
          </a:p>
          <a:p>
            <a:pPr algn="just"/>
            <a:r>
              <a:rPr lang="cs-CZ" b="1" dirty="0"/>
              <a:t>Ústa</a:t>
            </a:r>
            <a:r>
              <a:rPr lang="cs-CZ" dirty="0"/>
              <a:t>: </a:t>
            </a:r>
            <a:r>
              <a:rPr lang="cs-CZ" i="1" dirty="0" err="1"/>
              <a:t>Actinomyces</a:t>
            </a:r>
            <a:r>
              <a:rPr lang="cs-CZ" dirty="0"/>
              <a:t> → zubní plak → kyselina mléčná; streptokoky, více patogenů u kuřáků a jejich dětí</a:t>
            </a:r>
          </a:p>
          <a:p>
            <a:pPr algn="just"/>
            <a:endParaRPr lang="cs-CZ" dirty="0"/>
          </a:p>
        </p:txBody>
      </p:sp>
      <p:pic>
        <p:nvPicPr>
          <p:cNvPr id="4" name="Obrázek 3">
            <a:extLst>
              <a:ext uri="{FF2B5EF4-FFF2-40B4-BE49-F238E27FC236}">
                <a16:creationId xmlns:a16="http://schemas.microsoft.com/office/drawing/2014/main" id="{C10830DD-D573-4C1A-A467-C2E92F3CC2D1}"/>
              </a:ext>
            </a:extLst>
          </p:cNvPr>
          <p:cNvPicPr>
            <a:picLocks noChangeAspect="1"/>
          </p:cNvPicPr>
          <p:nvPr/>
        </p:nvPicPr>
        <p:blipFill>
          <a:blip r:embed="rId3"/>
          <a:stretch>
            <a:fillRect/>
          </a:stretch>
        </p:blipFill>
        <p:spPr>
          <a:xfrm>
            <a:off x="217366" y="3428999"/>
            <a:ext cx="8661269" cy="3285309"/>
          </a:xfrm>
          <a:prstGeom prst="rect">
            <a:avLst/>
          </a:prstGeom>
        </p:spPr>
      </p:pic>
      <p:pic>
        <p:nvPicPr>
          <p:cNvPr id="1026" name="Picture 2" descr="Actinomyces israelii NEUF2011 - microbewiki">
            <a:extLst>
              <a:ext uri="{FF2B5EF4-FFF2-40B4-BE49-F238E27FC236}">
                <a16:creationId xmlns:a16="http://schemas.microsoft.com/office/drawing/2014/main" id="{3109AA29-59D2-4258-82D9-579680FAD4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8634" y="3734343"/>
            <a:ext cx="3120737" cy="2914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419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a:t>Mikrobi v průmyslu</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169816" y="1343819"/>
            <a:ext cx="11377749" cy="4967061"/>
          </a:xfrm>
        </p:spPr>
        <p:txBody>
          <a:bodyPr>
            <a:normAutofit/>
          </a:bodyPr>
          <a:lstStyle/>
          <a:p>
            <a:pPr algn="just"/>
            <a:r>
              <a:rPr lang="cs-CZ" dirty="0"/>
              <a:t>Genové inženýrství: </a:t>
            </a:r>
            <a:r>
              <a:rPr lang="cs-CZ" dirty="0" err="1"/>
              <a:t>plazmidy</a:t>
            </a:r>
            <a:r>
              <a:rPr lang="cs-CZ" dirty="0"/>
              <a:t> – výroba inzulínu</a:t>
            </a:r>
          </a:p>
          <a:p>
            <a:pPr algn="just"/>
            <a:r>
              <a:rPr lang="cs-CZ" i="1" dirty="0" err="1"/>
              <a:t>Agrobacterium</a:t>
            </a:r>
            <a:r>
              <a:rPr lang="cs-CZ" i="1" dirty="0"/>
              <a:t> </a:t>
            </a:r>
            <a:r>
              <a:rPr lang="cs-CZ" i="1" dirty="0" err="1"/>
              <a:t>tumefaciens</a:t>
            </a:r>
            <a:r>
              <a:rPr lang="cs-CZ" dirty="0"/>
              <a:t>: GMO rostliny</a:t>
            </a:r>
          </a:p>
        </p:txBody>
      </p:sp>
      <p:pic>
        <p:nvPicPr>
          <p:cNvPr id="6" name="Obrázek 5">
            <a:extLst>
              <a:ext uri="{FF2B5EF4-FFF2-40B4-BE49-F238E27FC236}">
                <a16:creationId xmlns:a16="http://schemas.microsoft.com/office/drawing/2014/main" id="{847F1516-57F9-43A6-AB0F-D2D616FD0878}"/>
              </a:ext>
            </a:extLst>
          </p:cNvPr>
          <p:cNvPicPr>
            <a:picLocks noChangeAspect="1"/>
          </p:cNvPicPr>
          <p:nvPr/>
        </p:nvPicPr>
        <p:blipFill>
          <a:blip r:embed="rId3"/>
          <a:stretch>
            <a:fillRect/>
          </a:stretch>
        </p:blipFill>
        <p:spPr>
          <a:xfrm>
            <a:off x="158840" y="3170143"/>
            <a:ext cx="6884126" cy="2672958"/>
          </a:xfrm>
          <a:prstGeom prst="rect">
            <a:avLst/>
          </a:prstGeom>
        </p:spPr>
      </p:pic>
      <p:pic>
        <p:nvPicPr>
          <p:cNvPr id="7" name="Obrázek 6">
            <a:extLst>
              <a:ext uri="{FF2B5EF4-FFF2-40B4-BE49-F238E27FC236}">
                <a16:creationId xmlns:a16="http://schemas.microsoft.com/office/drawing/2014/main" id="{643461C4-E1DE-4556-9D6B-E6945722E412}"/>
              </a:ext>
            </a:extLst>
          </p:cNvPr>
          <p:cNvPicPr>
            <a:picLocks noChangeAspect="1"/>
          </p:cNvPicPr>
          <p:nvPr/>
        </p:nvPicPr>
        <p:blipFill>
          <a:blip r:embed="rId4"/>
          <a:stretch>
            <a:fillRect/>
          </a:stretch>
        </p:blipFill>
        <p:spPr>
          <a:xfrm>
            <a:off x="5621729" y="4391720"/>
            <a:ext cx="5390260" cy="2381595"/>
          </a:xfrm>
          <a:prstGeom prst="rect">
            <a:avLst/>
          </a:prstGeom>
        </p:spPr>
      </p:pic>
      <p:pic>
        <p:nvPicPr>
          <p:cNvPr id="8" name="Obrázek 7">
            <a:extLst>
              <a:ext uri="{FF2B5EF4-FFF2-40B4-BE49-F238E27FC236}">
                <a16:creationId xmlns:a16="http://schemas.microsoft.com/office/drawing/2014/main" id="{AB8AAC31-D8F6-422C-9135-7A1035728032}"/>
              </a:ext>
            </a:extLst>
          </p:cNvPr>
          <p:cNvPicPr>
            <a:picLocks noChangeAspect="1"/>
          </p:cNvPicPr>
          <p:nvPr/>
        </p:nvPicPr>
        <p:blipFill>
          <a:blip r:embed="rId5"/>
          <a:stretch>
            <a:fillRect/>
          </a:stretch>
        </p:blipFill>
        <p:spPr>
          <a:xfrm>
            <a:off x="6261761" y="2274328"/>
            <a:ext cx="5588338" cy="1791631"/>
          </a:xfrm>
          <a:prstGeom prst="rect">
            <a:avLst/>
          </a:prstGeom>
        </p:spPr>
      </p:pic>
    </p:spTree>
    <p:extLst>
      <p:ext uri="{BB962C8B-B14F-4D97-AF65-F5344CB8AC3E}">
        <p14:creationId xmlns:p14="http://schemas.microsoft.com/office/powerpoint/2010/main" val="276231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a:t>Význam v ekosystémech</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431074" y="1172345"/>
            <a:ext cx="10842172" cy="4967061"/>
          </a:xfrm>
        </p:spPr>
        <p:txBody>
          <a:bodyPr>
            <a:normAutofit/>
          </a:bodyPr>
          <a:lstStyle/>
          <a:p>
            <a:pPr algn="just"/>
            <a:r>
              <a:rPr lang="cs-CZ" dirty="0"/>
              <a:t>Tvoří 1/3 celkové biomasy</a:t>
            </a:r>
          </a:p>
          <a:p>
            <a:pPr algn="just"/>
            <a:r>
              <a:rPr lang="cs-CZ" dirty="0"/>
              <a:t>Základní zdroj živin potravinových řetězců i jejich konec</a:t>
            </a:r>
          </a:p>
          <a:p>
            <a:pPr algn="just"/>
            <a:r>
              <a:rPr lang="cs-CZ" dirty="0"/>
              <a:t>Vzduch: více nad pevninou, nad průmyslovými městy</a:t>
            </a:r>
          </a:p>
          <a:p>
            <a:pPr algn="just"/>
            <a:r>
              <a:rPr lang="cs-CZ" dirty="0"/>
              <a:t>Voda: v oceánech vytvoří 800 mil tun uhlovodíku ročně</a:t>
            </a:r>
          </a:p>
          <a:p>
            <a:pPr algn="just"/>
            <a:r>
              <a:rPr lang="cs-CZ" dirty="0"/>
              <a:t>Degradační schopnosti – </a:t>
            </a:r>
            <a:r>
              <a:rPr lang="cs-CZ" dirty="0" err="1"/>
              <a:t>bioremediace</a:t>
            </a:r>
            <a:endParaRPr lang="cs-CZ" dirty="0"/>
          </a:p>
          <a:p>
            <a:pPr algn="just"/>
            <a:endParaRPr lang="cs-CZ" dirty="0"/>
          </a:p>
        </p:txBody>
      </p:sp>
      <p:pic>
        <p:nvPicPr>
          <p:cNvPr id="7" name="Obrázek 6">
            <a:extLst>
              <a:ext uri="{FF2B5EF4-FFF2-40B4-BE49-F238E27FC236}">
                <a16:creationId xmlns:a16="http://schemas.microsoft.com/office/drawing/2014/main" id="{6FA88985-79FF-460E-AFAD-EC83BB20F304}"/>
              </a:ext>
            </a:extLst>
          </p:cNvPr>
          <p:cNvPicPr>
            <a:picLocks noChangeAspect="1"/>
          </p:cNvPicPr>
          <p:nvPr/>
        </p:nvPicPr>
        <p:blipFill rotWithShape="1">
          <a:blip r:embed="rId3"/>
          <a:srcRect r="31567"/>
          <a:stretch/>
        </p:blipFill>
        <p:spPr>
          <a:xfrm>
            <a:off x="6096001" y="3658713"/>
            <a:ext cx="6096000" cy="3154906"/>
          </a:xfrm>
          <a:prstGeom prst="rect">
            <a:avLst/>
          </a:prstGeom>
        </p:spPr>
      </p:pic>
      <p:pic>
        <p:nvPicPr>
          <p:cNvPr id="13314" name="Picture 2" descr="Bioremediation - Process | Types of Bioremediation | Examples">
            <a:extLst>
              <a:ext uri="{FF2B5EF4-FFF2-40B4-BE49-F238E27FC236}">
                <a16:creationId xmlns:a16="http://schemas.microsoft.com/office/drawing/2014/main" id="{1992270A-6BAF-4F86-B9FB-1DC8EB71F0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628" y="3641423"/>
            <a:ext cx="3866606" cy="3180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082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a:t>Význam v ekosystémech</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574766" y="1316037"/>
            <a:ext cx="11168743" cy="4967061"/>
          </a:xfrm>
        </p:spPr>
        <p:txBody>
          <a:bodyPr>
            <a:normAutofit/>
          </a:bodyPr>
          <a:lstStyle/>
          <a:p>
            <a:pPr algn="just"/>
            <a:r>
              <a:rPr lang="cs-CZ" dirty="0"/>
              <a:t>Hl. v půdě (</a:t>
            </a:r>
            <a:r>
              <a:rPr lang="cs-CZ" dirty="0" err="1"/>
              <a:t>Archea</a:t>
            </a:r>
            <a:r>
              <a:rPr lang="cs-CZ" dirty="0"/>
              <a:t> jen 1.4 %)</a:t>
            </a:r>
          </a:p>
          <a:p>
            <a:pPr algn="just"/>
            <a:r>
              <a:rPr lang="cs-CZ" dirty="0"/>
              <a:t>1 g = 10</a:t>
            </a:r>
            <a:r>
              <a:rPr lang="cs-CZ" baseline="30000" dirty="0"/>
              <a:t>8</a:t>
            </a:r>
            <a:r>
              <a:rPr lang="cs-CZ" dirty="0"/>
              <a:t>–10</a:t>
            </a:r>
            <a:r>
              <a:rPr lang="cs-CZ" baseline="30000" dirty="0"/>
              <a:t>10</a:t>
            </a:r>
            <a:r>
              <a:rPr lang="cs-CZ" dirty="0"/>
              <a:t> bakterií, 4 000 druhů (z 60 tis). </a:t>
            </a:r>
          </a:p>
          <a:p>
            <a:pPr algn="just"/>
            <a:r>
              <a:rPr lang="cs-CZ" i="1" dirty="0" err="1"/>
              <a:t>Arthrobacter</a:t>
            </a:r>
            <a:r>
              <a:rPr lang="cs-CZ" dirty="0"/>
              <a:t>: 40 % váhy mikrobů detekovaných kultivací</a:t>
            </a:r>
          </a:p>
          <a:p>
            <a:pPr algn="just"/>
            <a:r>
              <a:rPr lang="cs-CZ" i="1" dirty="0" err="1"/>
              <a:t>Streptomyces</a:t>
            </a:r>
            <a:r>
              <a:rPr lang="cs-CZ" dirty="0"/>
              <a:t>: 5–20 %, produkce </a:t>
            </a:r>
            <a:r>
              <a:rPr lang="cs-CZ" dirty="0" err="1"/>
              <a:t>geosminu</a:t>
            </a:r>
            <a:r>
              <a:rPr lang="cs-CZ" dirty="0"/>
              <a:t> – vůně vlhké půdy, uvolňuje při dešti na suchou půdu </a:t>
            </a:r>
            <a:r>
              <a:rPr lang="cs-CZ" dirty="0" err="1"/>
              <a:t>petrichor</a:t>
            </a:r>
            <a:r>
              <a:rPr lang="cs-CZ" dirty="0"/>
              <a:t> </a:t>
            </a:r>
          </a:p>
          <a:p>
            <a:pPr marL="0" indent="0" algn="just">
              <a:buNone/>
            </a:pPr>
            <a:endParaRPr lang="cs-CZ" dirty="0"/>
          </a:p>
          <a:p>
            <a:pPr algn="just"/>
            <a:endParaRPr lang="cs-CZ" dirty="0"/>
          </a:p>
        </p:txBody>
      </p:sp>
      <p:pic>
        <p:nvPicPr>
          <p:cNvPr id="14338" name="Picture 2" descr="GEOSMIN by Morgan Johnson">
            <a:extLst>
              <a:ext uri="{FF2B5EF4-FFF2-40B4-BE49-F238E27FC236}">
                <a16:creationId xmlns:a16="http://schemas.microsoft.com/office/drawing/2014/main" id="{2C766F70-A1E5-41DB-8BD0-7F090C4C82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490" y="3722275"/>
            <a:ext cx="5538653" cy="31174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Petrichor Review | Board Game Quest">
            <a:extLst>
              <a:ext uri="{FF2B5EF4-FFF2-40B4-BE49-F238E27FC236}">
                <a16:creationId xmlns:a16="http://schemas.microsoft.com/office/drawing/2014/main" id="{98DB84E0-2482-4A28-A836-9C2707C108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1769" y="3971109"/>
            <a:ext cx="4116590" cy="274439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Streptomyces spp.">
            <a:extLst>
              <a:ext uri="{FF2B5EF4-FFF2-40B4-BE49-F238E27FC236}">
                <a16:creationId xmlns:a16="http://schemas.microsoft.com/office/drawing/2014/main" id="{1F3CEEC2-B6DE-44D9-ABD3-A7F49F306F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5644093" y="4314158"/>
            <a:ext cx="2744393" cy="2058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029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a:t>Význam v ekosystémech</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548822" y="1198472"/>
            <a:ext cx="11220812" cy="4967061"/>
          </a:xfrm>
        </p:spPr>
        <p:txBody>
          <a:bodyPr>
            <a:normAutofit/>
          </a:bodyPr>
          <a:lstStyle/>
          <a:p>
            <a:pPr algn="just"/>
            <a:r>
              <a:rPr lang="cs-CZ" dirty="0"/>
              <a:t>Koloběh prvků v přírodě, hlavně dusíku – nitrifikace (</a:t>
            </a:r>
            <a:r>
              <a:rPr lang="cs-CZ" b="1" dirty="0" err="1"/>
              <a:t>Archea</a:t>
            </a:r>
            <a:r>
              <a:rPr lang="cs-CZ" dirty="0"/>
              <a:t>), filtrace vody, </a:t>
            </a:r>
            <a:r>
              <a:rPr lang="cs-CZ" dirty="0" err="1"/>
              <a:t>absorbce</a:t>
            </a:r>
            <a:r>
              <a:rPr lang="cs-CZ" dirty="0"/>
              <a:t> plynů, tvorba humusu</a:t>
            </a:r>
          </a:p>
          <a:p>
            <a:pPr algn="just"/>
            <a:r>
              <a:rPr lang="cs-CZ" i="1" dirty="0"/>
              <a:t>Bacillus</a:t>
            </a:r>
            <a:r>
              <a:rPr lang="cs-CZ" dirty="0"/>
              <a:t>: fixace vzdušného dusíku</a:t>
            </a:r>
          </a:p>
          <a:p>
            <a:pPr algn="just"/>
            <a:r>
              <a:rPr lang="cs-CZ" i="1" dirty="0"/>
              <a:t>Clostridium</a:t>
            </a:r>
            <a:r>
              <a:rPr lang="cs-CZ" dirty="0"/>
              <a:t>: fixace dusíku + produkce tetanotoxinu</a:t>
            </a:r>
          </a:p>
          <a:p>
            <a:pPr algn="just"/>
            <a:r>
              <a:rPr lang="cs-CZ" i="1" dirty="0"/>
              <a:t>Rhizobium</a:t>
            </a:r>
            <a:r>
              <a:rPr lang="cs-CZ" dirty="0"/>
              <a:t>, </a:t>
            </a:r>
            <a:r>
              <a:rPr lang="cs-CZ" i="1" dirty="0" err="1"/>
              <a:t>Bradyrhizobium</a:t>
            </a:r>
            <a:r>
              <a:rPr lang="cs-CZ" dirty="0"/>
              <a:t>: symbiotičtí </a:t>
            </a:r>
            <a:r>
              <a:rPr lang="cs-CZ" dirty="0" err="1"/>
              <a:t>fixátoři</a:t>
            </a:r>
            <a:r>
              <a:rPr lang="cs-CZ" dirty="0"/>
              <a:t> dusíku v bobovitých rostlinách, </a:t>
            </a:r>
            <a:r>
              <a:rPr lang="cs-CZ" i="1" dirty="0" err="1"/>
              <a:t>Frankia</a:t>
            </a:r>
            <a:r>
              <a:rPr lang="cs-CZ" dirty="0"/>
              <a:t> – olše</a:t>
            </a:r>
            <a:endParaRPr lang="cs-CZ" i="1" dirty="0"/>
          </a:p>
        </p:txBody>
      </p:sp>
      <p:pic>
        <p:nvPicPr>
          <p:cNvPr id="8" name="Obrázek 7">
            <a:extLst>
              <a:ext uri="{FF2B5EF4-FFF2-40B4-BE49-F238E27FC236}">
                <a16:creationId xmlns:a16="http://schemas.microsoft.com/office/drawing/2014/main" id="{3E7FDC01-D7FC-468E-8E0E-3508C355ABAE}"/>
              </a:ext>
            </a:extLst>
          </p:cNvPr>
          <p:cNvPicPr>
            <a:picLocks noChangeAspect="1"/>
          </p:cNvPicPr>
          <p:nvPr/>
        </p:nvPicPr>
        <p:blipFill>
          <a:blip r:embed="rId3"/>
          <a:stretch>
            <a:fillRect/>
          </a:stretch>
        </p:blipFill>
        <p:spPr>
          <a:xfrm>
            <a:off x="152402" y="4005785"/>
            <a:ext cx="5260900" cy="1653743"/>
          </a:xfrm>
          <a:prstGeom prst="rect">
            <a:avLst/>
          </a:prstGeom>
        </p:spPr>
      </p:pic>
      <p:pic>
        <p:nvPicPr>
          <p:cNvPr id="15362" name="Picture 2" descr="File:Frankia alni at Alnus sp. (02).jpg - Wikimedia Commons">
            <a:extLst>
              <a:ext uri="{FF2B5EF4-FFF2-40B4-BE49-F238E27FC236}">
                <a16:creationId xmlns:a16="http://schemas.microsoft.com/office/drawing/2014/main" id="{113EDDEB-8170-4813-B686-AD1A6303E0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7897" y="3664133"/>
            <a:ext cx="4101737" cy="3076302"/>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27DCB679-8B01-4F5E-86A2-B2F81D5BDD1F}"/>
              </a:ext>
            </a:extLst>
          </p:cNvPr>
          <p:cNvPicPr>
            <a:picLocks noChangeAspect="1"/>
          </p:cNvPicPr>
          <p:nvPr/>
        </p:nvPicPr>
        <p:blipFill>
          <a:blip r:embed="rId5"/>
          <a:stretch>
            <a:fillRect/>
          </a:stretch>
        </p:blipFill>
        <p:spPr>
          <a:xfrm>
            <a:off x="2547257" y="4876635"/>
            <a:ext cx="5021172" cy="1863800"/>
          </a:xfrm>
          <a:prstGeom prst="rect">
            <a:avLst/>
          </a:prstGeom>
        </p:spPr>
      </p:pic>
    </p:spTree>
    <p:extLst>
      <p:ext uri="{BB962C8B-B14F-4D97-AF65-F5344CB8AC3E}">
        <p14:creationId xmlns:p14="http://schemas.microsoft.com/office/powerpoint/2010/main" val="1574189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a:t>Význam v ekosystémech</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365760" y="1316037"/>
            <a:ext cx="11260183" cy="4967061"/>
          </a:xfrm>
        </p:spPr>
        <p:txBody>
          <a:bodyPr>
            <a:normAutofit/>
          </a:bodyPr>
          <a:lstStyle/>
          <a:p>
            <a:pPr algn="just"/>
            <a:r>
              <a:rPr lang="cs-CZ" dirty="0"/>
              <a:t>Mykorrhiza: hl. houby, mycelium, př. </a:t>
            </a:r>
            <a:r>
              <a:rPr lang="cs-CZ" i="1" dirty="0" err="1"/>
              <a:t>Armillaria</a:t>
            </a:r>
            <a:r>
              <a:rPr lang="cs-CZ" i="1" dirty="0"/>
              <a:t> </a:t>
            </a:r>
            <a:r>
              <a:rPr lang="cs-CZ" i="1" dirty="0" err="1"/>
              <a:t>ostoyae</a:t>
            </a:r>
            <a:endParaRPr lang="cs-CZ" i="1" dirty="0"/>
          </a:p>
          <a:p>
            <a:pPr algn="just"/>
            <a:r>
              <a:rPr lang="cs-CZ" dirty="0"/>
              <a:t>1 g půdy = 20 metrů mycelia, podzemní internet</a:t>
            </a:r>
          </a:p>
        </p:txBody>
      </p:sp>
      <p:pic>
        <p:nvPicPr>
          <p:cNvPr id="5122" name="Picture 2" descr="Oregon Humongous Fungus Sets Record As Largest Single Living Organism On  Earth - OPB">
            <a:extLst>
              <a:ext uri="{FF2B5EF4-FFF2-40B4-BE49-F238E27FC236}">
                <a16:creationId xmlns:a16="http://schemas.microsoft.com/office/drawing/2014/main" id="{2BE1177F-D040-4CA3-AB73-3BCFB54478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0403" y="3670663"/>
            <a:ext cx="5495838" cy="30895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Pečlivě skrytá komunikační síť lesa: O čem si povídají houby? | 100+1  zahraniční zajímavost">
            <a:extLst>
              <a:ext uri="{FF2B5EF4-FFF2-40B4-BE49-F238E27FC236}">
                <a16:creationId xmlns:a16="http://schemas.microsoft.com/office/drawing/2014/main" id="{4CAF0898-F48C-42E8-8E4B-53B1673C34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59" y="2315674"/>
            <a:ext cx="5964644" cy="4444489"/>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EF711665-A5BB-4596-93D0-24E95EB60A3E}"/>
              </a:ext>
            </a:extLst>
          </p:cNvPr>
          <p:cNvPicPr>
            <a:picLocks noChangeAspect="1"/>
          </p:cNvPicPr>
          <p:nvPr/>
        </p:nvPicPr>
        <p:blipFill>
          <a:blip r:embed="rId5"/>
          <a:stretch>
            <a:fillRect/>
          </a:stretch>
        </p:blipFill>
        <p:spPr>
          <a:xfrm>
            <a:off x="8874422" y="1343819"/>
            <a:ext cx="2951818" cy="2200446"/>
          </a:xfrm>
          <a:prstGeom prst="rect">
            <a:avLst/>
          </a:prstGeom>
        </p:spPr>
      </p:pic>
    </p:spTree>
    <p:extLst>
      <p:ext uri="{BB962C8B-B14F-4D97-AF65-F5344CB8AC3E}">
        <p14:creationId xmlns:p14="http://schemas.microsoft.com/office/powerpoint/2010/main" val="5451188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a:t>Symbionti hmyzu</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229732" y="1226253"/>
            <a:ext cx="11403874" cy="4967061"/>
          </a:xfrm>
        </p:spPr>
        <p:txBody>
          <a:bodyPr>
            <a:normAutofit/>
          </a:bodyPr>
          <a:lstStyle/>
          <a:p>
            <a:pPr algn="just"/>
            <a:r>
              <a:rPr lang="cs-CZ" dirty="0"/>
              <a:t>Nejpočetnější skupina – důvod spolupráce s jinými</a:t>
            </a:r>
          </a:p>
          <a:p>
            <a:pPr algn="just"/>
            <a:r>
              <a:rPr lang="cs-CZ" dirty="0"/>
              <a:t>Vnitrobuněčné symbiózy (5–20 % hmyzu, hl. mšice): Karel Šulc (05.11.1909, Ostrava), „</a:t>
            </a:r>
            <a:r>
              <a:rPr lang="cs-CZ" dirty="0" err="1"/>
              <a:t>bakteriocyty</a:t>
            </a:r>
            <a:r>
              <a:rPr lang="cs-CZ" dirty="0"/>
              <a:t>“ (</a:t>
            </a:r>
            <a:r>
              <a:rPr lang="cs-CZ" dirty="0" err="1"/>
              <a:t>bakteriomy</a:t>
            </a:r>
            <a:r>
              <a:rPr lang="cs-CZ" dirty="0"/>
              <a:t>), </a:t>
            </a:r>
            <a:r>
              <a:rPr lang="cs-CZ" dirty="0" err="1"/>
              <a:t>mycetocyty</a:t>
            </a:r>
            <a:r>
              <a:rPr lang="cs-CZ" dirty="0"/>
              <a:t> (brouci)</a:t>
            </a:r>
          </a:p>
          <a:p>
            <a:pPr algn="just"/>
            <a:r>
              <a:rPr lang="cs-CZ" dirty="0"/>
              <a:t>Střevo většiny druhů – někdy chudé</a:t>
            </a:r>
          </a:p>
        </p:txBody>
      </p:sp>
      <p:pic>
        <p:nvPicPr>
          <p:cNvPr id="1026" name="Picture 2" descr="Case study: why so many beetles?">
            <a:extLst>
              <a:ext uri="{FF2B5EF4-FFF2-40B4-BE49-F238E27FC236}">
                <a16:creationId xmlns:a16="http://schemas.microsoft.com/office/drawing/2014/main" id="{F6B0552B-728B-4566-A9CC-278B699742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732" y="3304903"/>
            <a:ext cx="5485344" cy="35106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phid bacteriome and individual bacteriocytes and Buchnera cells. (A)... |  Download Scientific Diagram">
            <a:extLst>
              <a:ext uri="{FF2B5EF4-FFF2-40B4-BE49-F238E27FC236}">
                <a16:creationId xmlns:a16="http://schemas.microsoft.com/office/drawing/2014/main" id="{341E7AF1-DC66-4677-939C-D644B8F892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1647" y="2834375"/>
            <a:ext cx="3026411" cy="398114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9. Nutritional symbiosis in insects. Insect symbionts (represented by... |  Download Scientific Diagram">
            <a:extLst>
              <a:ext uri="{FF2B5EF4-FFF2-40B4-BE49-F238E27FC236}">
                <a16:creationId xmlns:a16="http://schemas.microsoft.com/office/drawing/2014/main" id="{61558375-3D23-4E56-B990-B9F8FBB748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9680" y="3435267"/>
            <a:ext cx="3182320" cy="3070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090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9144000" cy="1325563"/>
          </a:xfrm>
        </p:spPr>
        <p:txBody>
          <a:bodyPr>
            <a:normAutofit/>
          </a:bodyPr>
          <a:lstStyle/>
          <a:p>
            <a:r>
              <a:rPr lang="cs-CZ" sz="4800" b="1" dirty="0"/>
              <a:t>Symbionti hmyzu – způsob přenosu</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182880" y="1316037"/>
            <a:ext cx="11599817" cy="4967061"/>
          </a:xfrm>
        </p:spPr>
        <p:txBody>
          <a:bodyPr>
            <a:normAutofit/>
          </a:bodyPr>
          <a:lstStyle/>
          <a:p>
            <a:pPr algn="just"/>
            <a:r>
              <a:rPr lang="cs-CZ" b="1" dirty="0"/>
              <a:t>Vertikální přenos</a:t>
            </a:r>
            <a:r>
              <a:rPr lang="cs-CZ" dirty="0"/>
              <a:t>: matka-potomstvo, váčky s inokulem </a:t>
            </a:r>
            <a:r>
              <a:rPr lang="cs-CZ" dirty="0" err="1"/>
              <a:t>bak</a:t>
            </a:r>
            <a:r>
              <a:rPr lang="cs-CZ" dirty="0"/>
              <a:t>. (brouci, ploštice: </a:t>
            </a:r>
            <a:r>
              <a:rPr lang="cs-CZ" dirty="0" err="1"/>
              <a:t>symbiot</a:t>
            </a:r>
            <a:r>
              <a:rPr lang="cs-CZ" dirty="0"/>
              <a:t>. kapsule; trus; kutilky a hrabalky: </a:t>
            </a:r>
            <a:r>
              <a:rPr lang="cs-CZ" i="1" dirty="0" err="1"/>
              <a:t>Streptomyces</a:t>
            </a:r>
            <a:r>
              <a:rPr lang="cs-CZ" dirty="0"/>
              <a:t> pomocí tykadel)</a:t>
            </a:r>
          </a:p>
          <a:p>
            <a:pPr algn="just"/>
            <a:r>
              <a:rPr lang="cs-CZ" b="1" dirty="0"/>
              <a:t>Horizontální přenos</a:t>
            </a:r>
            <a:r>
              <a:rPr lang="cs-CZ" dirty="0"/>
              <a:t>: mezi jedinci (sex, kanibalismus, parazitoid-hostitel)</a:t>
            </a:r>
          </a:p>
          <a:p>
            <a:pPr algn="just"/>
            <a:r>
              <a:rPr lang="cs-CZ" b="1" dirty="0"/>
              <a:t>Filtrování z prostředí: </a:t>
            </a:r>
            <a:r>
              <a:rPr lang="cs-CZ" i="1" dirty="0"/>
              <a:t>Burkholderia</a:t>
            </a:r>
            <a:r>
              <a:rPr lang="cs-CZ" dirty="0"/>
              <a:t> (vroubenky)</a:t>
            </a:r>
          </a:p>
        </p:txBody>
      </p:sp>
      <p:pic>
        <p:nvPicPr>
          <p:cNvPr id="4" name="Obrázek 3">
            <a:extLst>
              <a:ext uri="{FF2B5EF4-FFF2-40B4-BE49-F238E27FC236}">
                <a16:creationId xmlns:a16="http://schemas.microsoft.com/office/drawing/2014/main" id="{748C23CB-1806-4A11-A9B0-A6BBC5F95940}"/>
              </a:ext>
            </a:extLst>
          </p:cNvPr>
          <p:cNvPicPr/>
          <p:nvPr/>
        </p:nvPicPr>
        <p:blipFill>
          <a:blip r:embed="rId3"/>
          <a:stretch>
            <a:fillRect/>
          </a:stretch>
        </p:blipFill>
        <p:spPr>
          <a:xfrm>
            <a:off x="7768973" y="3226522"/>
            <a:ext cx="4148524" cy="3474721"/>
          </a:xfrm>
          <a:prstGeom prst="rect">
            <a:avLst/>
          </a:prstGeom>
        </p:spPr>
      </p:pic>
      <p:pic>
        <p:nvPicPr>
          <p:cNvPr id="5" name="Obrázek 4">
            <a:extLst>
              <a:ext uri="{FF2B5EF4-FFF2-40B4-BE49-F238E27FC236}">
                <a16:creationId xmlns:a16="http://schemas.microsoft.com/office/drawing/2014/main" id="{BCBD2677-36B3-4224-A084-13F6703D8F90}"/>
              </a:ext>
            </a:extLst>
          </p:cNvPr>
          <p:cNvPicPr>
            <a:picLocks noChangeAspect="1"/>
          </p:cNvPicPr>
          <p:nvPr/>
        </p:nvPicPr>
        <p:blipFill>
          <a:blip r:embed="rId4"/>
          <a:stretch>
            <a:fillRect/>
          </a:stretch>
        </p:blipFill>
        <p:spPr>
          <a:xfrm>
            <a:off x="274503" y="3265713"/>
            <a:ext cx="2612388" cy="3579215"/>
          </a:xfrm>
          <a:prstGeom prst="rect">
            <a:avLst/>
          </a:prstGeom>
        </p:spPr>
      </p:pic>
      <p:pic>
        <p:nvPicPr>
          <p:cNvPr id="16386" name="Picture 2" descr="Aphid Control with Aphidius &amp;amp; Aphelinus parasites">
            <a:extLst>
              <a:ext uri="{FF2B5EF4-FFF2-40B4-BE49-F238E27FC236}">
                <a16:creationId xmlns:a16="http://schemas.microsoft.com/office/drawing/2014/main" id="{5F7CAD33-05AB-452C-BF2D-81CF54B586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9197" y="3226523"/>
            <a:ext cx="4457470" cy="3474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73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a:t>Symbionti hmyzu – význam </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326570" y="1082425"/>
            <a:ext cx="11586755" cy="4967061"/>
          </a:xfrm>
        </p:spPr>
        <p:txBody>
          <a:bodyPr>
            <a:normAutofit/>
          </a:bodyPr>
          <a:lstStyle/>
          <a:p>
            <a:pPr algn="just"/>
            <a:r>
              <a:rPr lang="cs-CZ" dirty="0"/>
              <a:t>Nutriční symbiózy: zpracování těžko stravitelné potravy: dřevo (celulóza a lignin), krev, tekutina floému</a:t>
            </a:r>
          </a:p>
          <a:p>
            <a:pPr algn="just"/>
            <a:r>
              <a:rPr lang="cs-CZ" dirty="0"/>
              <a:t>Zdroj vitamínů, hlavně B (krev sající hmyz), zdroj aminokyselin (hlavně sání mízy), recyklace dusíku z moči</a:t>
            </a:r>
          </a:p>
          <a:p>
            <a:pPr algn="just"/>
            <a:r>
              <a:rPr lang="cs-CZ" dirty="0"/>
              <a:t>Neschopnost syntézy cholesterolu (ergosterol)</a:t>
            </a:r>
          </a:p>
          <a:p>
            <a:pPr algn="just"/>
            <a:r>
              <a:rPr lang="cs-CZ" dirty="0"/>
              <a:t>Detoxifikace: štěpení nikotinu, kofeinu, salicinu,… </a:t>
            </a:r>
          </a:p>
          <a:p>
            <a:pPr algn="just"/>
            <a:r>
              <a:rPr lang="cs-CZ" dirty="0"/>
              <a:t>Obrana před parazitoidy, patogeny,…</a:t>
            </a:r>
          </a:p>
          <a:p>
            <a:pPr algn="just"/>
            <a:endParaRPr lang="cs-CZ" dirty="0"/>
          </a:p>
        </p:txBody>
      </p:sp>
      <p:pic>
        <p:nvPicPr>
          <p:cNvPr id="17412" name="Picture 4" descr="Potential applications of insect symbionts in biotechnology | SpringerLink">
            <a:extLst>
              <a:ext uri="{FF2B5EF4-FFF2-40B4-BE49-F238E27FC236}">
                <a16:creationId xmlns:a16="http://schemas.microsoft.com/office/drawing/2014/main" id="{622F2E52-690D-45FE-B16C-4D3DA02597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1839" y="2754631"/>
            <a:ext cx="3967290" cy="3921764"/>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18DFA382-FEFA-43F4-832F-F2778FDA551D}"/>
              </a:ext>
            </a:extLst>
          </p:cNvPr>
          <p:cNvPicPr>
            <a:picLocks noChangeAspect="1"/>
          </p:cNvPicPr>
          <p:nvPr/>
        </p:nvPicPr>
        <p:blipFill>
          <a:blip r:embed="rId4"/>
          <a:stretch>
            <a:fillRect/>
          </a:stretch>
        </p:blipFill>
        <p:spPr>
          <a:xfrm>
            <a:off x="102871" y="4435608"/>
            <a:ext cx="7920989" cy="2310618"/>
          </a:xfrm>
          <a:prstGeom prst="rect">
            <a:avLst/>
          </a:prstGeom>
        </p:spPr>
      </p:pic>
    </p:spTree>
    <p:extLst>
      <p:ext uri="{BB962C8B-B14F-4D97-AF65-F5344CB8AC3E}">
        <p14:creationId xmlns:p14="http://schemas.microsoft.com/office/powerpoint/2010/main" val="15730414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a:t>Symbionti hmyzu – příklady </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300446" y="1120094"/>
            <a:ext cx="11220994" cy="4967061"/>
          </a:xfrm>
        </p:spPr>
        <p:txBody>
          <a:bodyPr>
            <a:normAutofit/>
          </a:bodyPr>
          <a:lstStyle/>
          <a:p>
            <a:pPr algn="just"/>
            <a:r>
              <a:rPr lang="cs-CZ" sz="2600" dirty="0"/>
              <a:t>Termiti („divní“ švábi): primitivní mají prvoky </a:t>
            </a:r>
            <a:r>
              <a:rPr lang="cs-CZ" sz="2600" dirty="0" err="1"/>
              <a:t>brvitky</a:t>
            </a:r>
            <a:r>
              <a:rPr lang="cs-CZ" sz="2600" dirty="0"/>
              <a:t> – trávení </a:t>
            </a:r>
            <a:r>
              <a:rPr lang="cs-CZ" sz="2600" dirty="0" err="1"/>
              <a:t>celulozy</a:t>
            </a:r>
            <a:r>
              <a:rPr lang="cs-CZ" sz="2600" dirty="0"/>
              <a:t>, pokročilejší – bakterie a jiná potrava nebo pěstování hub rodu </a:t>
            </a:r>
            <a:r>
              <a:rPr lang="cs-CZ" sz="2600" i="1" dirty="0" err="1"/>
              <a:t>Termitomyces</a:t>
            </a:r>
            <a:endParaRPr lang="cs-CZ" sz="2600" i="1" dirty="0"/>
          </a:p>
          <a:p>
            <a:pPr algn="just"/>
            <a:r>
              <a:rPr lang="cs-CZ" sz="2600" dirty="0"/>
              <a:t>Tesaříci: YLE – </a:t>
            </a:r>
            <a:r>
              <a:rPr lang="cs-CZ" sz="2600" dirty="0" err="1"/>
              <a:t>yeast-like</a:t>
            </a:r>
            <a:r>
              <a:rPr lang="cs-CZ" sz="2600" dirty="0"/>
              <a:t> </a:t>
            </a:r>
            <a:r>
              <a:rPr lang="cs-CZ" sz="2600" dirty="0" err="1"/>
              <a:t>endocytobionts</a:t>
            </a:r>
            <a:r>
              <a:rPr lang="cs-CZ" sz="2600" dirty="0"/>
              <a:t> v </a:t>
            </a:r>
            <a:r>
              <a:rPr lang="cs-CZ" sz="2600" dirty="0" err="1"/>
              <a:t>mycetocytech</a:t>
            </a:r>
            <a:r>
              <a:rPr lang="cs-CZ" sz="2600" dirty="0"/>
              <a:t> – </a:t>
            </a:r>
            <a:r>
              <a:rPr lang="cs-CZ" sz="2600" dirty="0" err="1"/>
              <a:t>kvasinkovité</a:t>
            </a:r>
            <a:r>
              <a:rPr lang="cs-CZ" sz="2600" dirty="0"/>
              <a:t> houby, pomáhají trávit dřevo</a:t>
            </a:r>
            <a:endParaRPr lang="cs-CZ" sz="2600" i="1" dirty="0"/>
          </a:p>
          <a:p>
            <a:pPr algn="just"/>
            <a:r>
              <a:rPr lang="cs-CZ" sz="2600" dirty="0"/>
              <a:t>Tse-tse, </a:t>
            </a:r>
            <a:r>
              <a:rPr lang="cs-CZ" sz="2600" dirty="0" err="1"/>
              <a:t>kloši</a:t>
            </a:r>
            <a:r>
              <a:rPr lang="cs-CZ" sz="2600" dirty="0"/>
              <a:t> a jiný </a:t>
            </a:r>
            <a:r>
              <a:rPr lang="cs-CZ" sz="2600" dirty="0" err="1"/>
              <a:t>krevsající</a:t>
            </a:r>
            <a:r>
              <a:rPr lang="cs-CZ" sz="2600" dirty="0"/>
              <a:t>: </a:t>
            </a:r>
            <a:r>
              <a:rPr lang="cs-CZ" sz="2600" i="1" dirty="0" err="1"/>
              <a:t>Wigglesworthia</a:t>
            </a:r>
            <a:r>
              <a:rPr lang="cs-CZ" sz="2600" dirty="0"/>
              <a:t> – mléčné žlázy </a:t>
            </a:r>
          </a:p>
          <a:p>
            <a:pPr algn="just"/>
            <a:r>
              <a:rPr lang="cs-CZ" sz="2600" dirty="0"/>
              <a:t>Míza: mšice (</a:t>
            </a:r>
            <a:r>
              <a:rPr lang="cs-CZ" sz="2600" i="1" dirty="0" err="1"/>
              <a:t>Buchnera</a:t>
            </a:r>
            <a:r>
              <a:rPr lang="cs-CZ" sz="2600" i="1" dirty="0"/>
              <a:t> – </a:t>
            </a:r>
            <a:r>
              <a:rPr lang="cs-CZ" sz="2600" dirty="0"/>
              <a:t>280 mil), </a:t>
            </a:r>
            <a:r>
              <a:rPr lang="cs-CZ" sz="2600" dirty="0" err="1"/>
              <a:t>křísci</a:t>
            </a:r>
            <a:r>
              <a:rPr lang="cs-CZ" sz="2600" dirty="0"/>
              <a:t> (</a:t>
            </a:r>
            <a:r>
              <a:rPr lang="cs-CZ" sz="2600" i="1" dirty="0" err="1"/>
              <a:t>Sulcia</a:t>
            </a:r>
            <a:r>
              <a:rPr lang="cs-CZ" sz="2600" i="1" dirty="0"/>
              <a:t> – </a:t>
            </a:r>
            <a:r>
              <a:rPr lang="cs-CZ" sz="2600" dirty="0"/>
              <a:t>260 mil)</a:t>
            </a:r>
          </a:p>
          <a:p>
            <a:pPr marL="0" indent="0" algn="just">
              <a:buNone/>
            </a:pPr>
            <a:endParaRPr lang="cs-CZ" sz="2600" dirty="0"/>
          </a:p>
        </p:txBody>
      </p:sp>
      <p:pic>
        <p:nvPicPr>
          <p:cNvPr id="18434" name="Picture 2" descr="Volvocine Line Evolution of Multicellularity in flagellated green algae. -  ppt download">
            <a:extLst>
              <a:ext uri="{FF2B5EF4-FFF2-40B4-BE49-F238E27FC236}">
                <a16:creationId xmlns:a16="http://schemas.microsoft.com/office/drawing/2014/main" id="{819C775B-52F4-44D6-8FA4-087CF47B24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429" t="14095" b="21524"/>
          <a:stretch/>
        </p:blipFill>
        <p:spPr bwMode="auto">
          <a:xfrm>
            <a:off x="300445" y="3842734"/>
            <a:ext cx="2083719" cy="2997009"/>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Genes | Free Full-Text | Rediscovering a Forgotten System of Symbiosis:  Historical Perspective and Future Potential | HTML">
            <a:extLst>
              <a:ext uri="{FF2B5EF4-FFF2-40B4-BE49-F238E27FC236}">
                <a16:creationId xmlns:a16="http://schemas.microsoft.com/office/drawing/2014/main" id="{29ED28BB-756F-4235-B7EA-FE072F810A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3355" y="3803408"/>
            <a:ext cx="4565664" cy="2997009"/>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Wigglesworthia - an overview | ScienceDirect Topics">
            <a:extLst>
              <a:ext uri="{FF2B5EF4-FFF2-40B4-BE49-F238E27FC236}">
                <a16:creationId xmlns:a16="http://schemas.microsoft.com/office/drawing/2014/main" id="{284FDCBE-A519-471E-8B43-FB1A8EC663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0582" y="3823070"/>
            <a:ext cx="4524712" cy="2957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8104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a:t>Symbionti hmyzu – kůrovci</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282845" y="1075189"/>
            <a:ext cx="11430000" cy="4967061"/>
          </a:xfrm>
        </p:spPr>
        <p:txBody>
          <a:bodyPr>
            <a:normAutofit/>
          </a:bodyPr>
          <a:lstStyle/>
          <a:p>
            <a:pPr algn="just"/>
            <a:r>
              <a:rPr lang="cs-CZ" dirty="0"/>
              <a:t>Houby </a:t>
            </a:r>
            <a:r>
              <a:rPr lang="cs-CZ" i="1" dirty="0" err="1"/>
              <a:t>Ophiostoma</a:t>
            </a:r>
            <a:r>
              <a:rPr lang="cs-CZ" dirty="0"/>
              <a:t> a </a:t>
            </a:r>
            <a:r>
              <a:rPr lang="cs-CZ" i="1" dirty="0" err="1"/>
              <a:t>Ceratocystis</a:t>
            </a:r>
            <a:r>
              <a:rPr lang="cs-CZ" dirty="0"/>
              <a:t>,…</a:t>
            </a:r>
          </a:p>
          <a:p>
            <a:pPr algn="just"/>
            <a:r>
              <a:rPr lang="cs-CZ" dirty="0" err="1"/>
              <a:t>Mykangia</a:t>
            </a:r>
            <a:r>
              <a:rPr lang="cs-CZ" dirty="0"/>
              <a:t> – žláznaté prohlubně se </a:t>
            </a:r>
            <a:r>
              <a:rPr lang="cs-CZ" dirty="0" err="1"/>
              <a:t>spórami</a:t>
            </a:r>
            <a:endParaRPr lang="cs-CZ" dirty="0"/>
          </a:p>
          <a:p>
            <a:pPr algn="just"/>
            <a:r>
              <a:rPr lang="cs-CZ" dirty="0"/>
              <a:t>Role: oslabení stromu (lýkožrout smrkový), feromony</a:t>
            </a:r>
          </a:p>
          <a:p>
            <a:pPr algn="just"/>
            <a:r>
              <a:rPr lang="cs-CZ" dirty="0"/>
              <a:t>Později výživa: </a:t>
            </a:r>
            <a:r>
              <a:rPr lang="cs-CZ" dirty="0" err="1"/>
              <a:t>ambrozioví</a:t>
            </a:r>
            <a:r>
              <a:rPr lang="cs-CZ" dirty="0"/>
              <a:t> kůrovci (počátek v křídě), u nás dřevokaz čárkovaný (největší škůdce)</a:t>
            </a:r>
          </a:p>
          <a:p>
            <a:pPr algn="just"/>
            <a:r>
              <a:rPr lang="cs-CZ" dirty="0" err="1"/>
              <a:t>Mycetokleptismus</a:t>
            </a:r>
            <a:r>
              <a:rPr lang="cs-CZ" dirty="0"/>
              <a:t> – krádež zahrádky</a:t>
            </a:r>
          </a:p>
          <a:p>
            <a:pPr algn="just"/>
            <a:endParaRPr lang="cs-CZ" dirty="0"/>
          </a:p>
        </p:txBody>
      </p:sp>
      <p:pic>
        <p:nvPicPr>
          <p:cNvPr id="4" name="Obrázek 3">
            <a:extLst>
              <a:ext uri="{FF2B5EF4-FFF2-40B4-BE49-F238E27FC236}">
                <a16:creationId xmlns:a16="http://schemas.microsoft.com/office/drawing/2014/main" id="{4B30C8E3-4FAB-4929-9EA3-210A536741E7}"/>
              </a:ext>
            </a:extLst>
          </p:cNvPr>
          <p:cNvPicPr>
            <a:picLocks noChangeAspect="1"/>
          </p:cNvPicPr>
          <p:nvPr/>
        </p:nvPicPr>
        <p:blipFill>
          <a:blip r:embed="rId3"/>
          <a:stretch>
            <a:fillRect/>
          </a:stretch>
        </p:blipFill>
        <p:spPr>
          <a:xfrm>
            <a:off x="6431054" y="4540558"/>
            <a:ext cx="5661885" cy="2299186"/>
          </a:xfrm>
          <a:prstGeom prst="rect">
            <a:avLst/>
          </a:prstGeom>
        </p:spPr>
      </p:pic>
      <p:pic>
        <p:nvPicPr>
          <p:cNvPr id="19458" name="Picture 2" descr="Mycangium - Wikipedia">
            <a:extLst>
              <a:ext uri="{FF2B5EF4-FFF2-40B4-BE49-F238E27FC236}">
                <a16:creationId xmlns:a16="http://schemas.microsoft.com/office/drawing/2014/main" id="{03F42FEE-C336-4D9B-8223-7525E31D70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845" y="4127821"/>
            <a:ext cx="1827439" cy="2596277"/>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One can be the deadliest number when it comes to invasive species | US  Forest Service">
            <a:extLst>
              <a:ext uri="{FF2B5EF4-FFF2-40B4-BE49-F238E27FC236}">
                <a16:creationId xmlns:a16="http://schemas.microsoft.com/office/drawing/2014/main" id="{E9F867C7-BF77-4D68-85BC-0A5C55D344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0103" y="4127821"/>
            <a:ext cx="3222217" cy="2578729"/>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ek 6">
            <a:extLst>
              <a:ext uri="{FF2B5EF4-FFF2-40B4-BE49-F238E27FC236}">
                <a16:creationId xmlns:a16="http://schemas.microsoft.com/office/drawing/2014/main" id="{D7DF551E-48B9-4211-898E-F13D5BDBE6EB}"/>
              </a:ext>
            </a:extLst>
          </p:cNvPr>
          <p:cNvPicPr>
            <a:picLocks noChangeAspect="1"/>
          </p:cNvPicPr>
          <p:nvPr/>
        </p:nvPicPr>
        <p:blipFill>
          <a:blip r:embed="rId6"/>
          <a:stretch>
            <a:fillRect/>
          </a:stretch>
        </p:blipFill>
        <p:spPr>
          <a:xfrm>
            <a:off x="6332220" y="2969285"/>
            <a:ext cx="5859780" cy="1625930"/>
          </a:xfrm>
          <a:prstGeom prst="rect">
            <a:avLst/>
          </a:prstGeom>
        </p:spPr>
      </p:pic>
      <p:pic>
        <p:nvPicPr>
          <p:cNvPr id="8" name="Obrázek 7">
            <a:extLst>
              <a:ext uri="{FF2B5EF4-FFF2-40B4-BE49-F238E27FC236}">
                <a16:creationId xmlns:a16="http://schemas.microsoft.com/office/drawing/2014/main" id="{23448579-8A13-48FB-8B2C-803315D7C232}"/>
              </a:ext>
            </a:extLst>
          </p:cNvPr>
          <p:cNvPicPr>
            <a:picLocks noChangeAspect="1"/>
          </p:cNvPicPr>
          <p:nvPr/>
        </p:nvPicPr>
        <p:blipFill>
          <a:blip r:embed="rId7"/>
          <a:stretch>
            <a:fillRect/>
          </a:stretch>
        </p:blipFill>
        <p:spPr>
          <a:xfrm>
            <a:off x="8715255" y="172450"/>
            <a:ext cx="3193900" cy="2228302"/>
          </a:xfrm>
          <a:prstGeom prst="rect">
            <a:avLst/>
          </a:prstGeom>
        </p:spPr>
      </p:pic>
      <p:sp>
        <p:nvSpPr>
          <p:cNvPr id="5" name="TextovéPole 4">
            <a:extLst>
              <a:ext uri="{FF2B5EF4-FFF2-40B4-BE49-F238E27FC236}">
                <a16:creationId xmlns:a16="http://schemas.microsoft.com/office/drawing/2014/main" id="{88473D4A-AB9F-4ABE-811E-51425252A112}"/>
              </a:ext>
            </a:extLst>
          </p:cNvPr>
          <p:cNvSpPr txBox="1"/>
          <p:nvPr/>
        </p:nvSpPr>
        <p:spPr>
          <a:xfrm>
            <a:off x="9086850" y="2256153"/>
            <a:ext cx="3554729" cy="369332"/>
          </a:xfrm>
          <a:prstGeom prst="rect">
            <a:avLst/>
          </a:prstGeom>
          <a:noFill/>
        </p:spPr>
        <p:txBody>
          <a:bodyPr wrap="square" rtlCol="0">
            <a:spAutoFit/>
          </a:bodyPr>
          <a:lstStyle/>
          <a:p>
            <a:r>
              <a:rPr lang="cs-CZ" i="1" dirty="0" err="1"/>
              <a:t>Xylosandrus</a:t>
            </a:r>
            <a:r>
              <a:rPr lang="cs-CZ" i="1" dirty="0"/>
              <a:t> </a:t>
            </a:r>
            <a:r>
              <a:rPr lang="cs-CZ" i="1" dirty="0" err="1"/>
              <a:t>germanus</a:t>
            </a:r>
            <a:endParaRPr lang="cs-CZ" i="1" dirty="0"/>
          </a:p>
        </p:txBody>
      </p:sp>
    </p:spTree>
    <p:extLst>
      <p:ext uri="{BB962C8B-B14F-4D97-AF65-F5344CB8AC3E}">
        <p14:creationId xmlns:p14="http://schemas.microsoft.com/office/powerpoint/2010/main" val="2468639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a:t>Mikrobiota člověka</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365942" y="1343819"/>
            <a:ext cx="8660492" cy="4967061"/>
          </a:xfrm>
        </p:spPr>
        <p:txBody>
          <a:bodyPr>
            <a:normAutofit/>
          </a:bodyPr>
          <a:lstStyle/>
          <a:p>
            <a:pPr algn="just"/>
            <a:r>
              <a:rPr lang="cs-CZ" b="1" dirty="0"/>
              <a:t>Dýchací cesty a urogenitální trakt</a:t>
            </a:r>
            <a:r>
              <a:rPr lang="cs-CZ" dirty="0"/>
              <a:t>: stafylokoky</a:t>
            </a:r>
          </a:p>
          <a:p>
            <a:pPr algn="just"/>
            <a:r>
              <a:rPr lang="cs-CZ" b="1" dirty="0"/>
              <a:t>Pochva</a:t>
            </a:r>
            <a:r>
              <a:rPr lang="cs-CZ" dirty="0"/>
              <a:t>: </a:t>
            </a:r>
            <a:r>
              <a:rPr lang="cs-CZ" i="1" dirty="0" err="1"/>
              <a:t>Lactobacillus</a:t>
            </a:r>
            <a:r>
              <a:rPr lang="cs-CZ" dirty="0"/>
              <a:t> – fermentují glykogen, snížení pH</a:t>
            </a:r>
          </a:p>
          <a:p>
            <a:pPr marL="0" indent="0" algn="just">
              <a:buNone/>
            </a:pPr>
            <a:endParaRPr lang="cs-CZ" dirty="0"/>
          </a:p>
          <a:p>
            <a:pPr algn="just"/>
            <a:endParaRPr lang="cs-CZ" dirty="0"/>
          </a:p>
          <a:p>
            <a:pPr algn="just"/>
            <a:endParaRPr lang="cs-CZ" dirty="0"/>
          </a:p>
        </p:txBody>
      </p:sp>
      <p:pic>
        <p:nvPicPr>
          <p:cNvPr id="6" name="Obrázek 5">
            <a:extLst>
              <a:ext uri="{FF2B5EF4-FFF2-40B4-BE49-F238E27FC236}">
                <a16:creationId xmlns:a16="http://schemas.microsoft.com/office/drawing/2014/main" id="{BFAA1149-8EC1-461E-AAE2-4799E043C16D}"/>
              </a:ext>
            </a:extLst>
          </p:cNvPr>
          <p:cNvPicPr>
            <a:picLocks noChangeAspect="1"/>
          </p:cNvPicPr>
          <p:nvPr/>
        </p:nvPicPr>
        <p:blipFill>
          <a:blip r:embed="rId3"/>
          <a:stretch>
            <a:fillRect/>
          </a:stretch>
        </p:blipFill>
        <p:spPr>
          <a:xfrm>
            <a:off x="2" y="2284301"/>
            <a:ext cx="5593952" cy="2109942"/>
          </a:xfrm>
          <a:prstGeom prst="rect">
            <a:avLst/>
          </a:prstGeom>
        </p:spPr>
      </p:pic>
      <p:pic>
        <p:nvPicPr>
          <p:cNvPr id="5" name="Obrázek 4">
            <a:extLst>
              <a:ext uri="{FF2B5EF4-FFF2-40B4-BE49-F238E27FC236}">
                <a16:creationId xmlns:a16="http://schemas.microsoft.com/office/drawing/2014/main" id="{BEEB1F13-5536-440B-A73E-347C3068945B}"/>
              </a:ext>
            </a:extLst>
          </p:cNvPr>
          <p:cNvPicPr>
            <a:picLocks noChangeAspect="1"/>
          </p:cNvPicPr>
          <p:nvPr/>
        </p:nvPicPr>
        <p:blipFill>
          <a:blip r:embed="rId4"/>
          <a:stretch>
            <a:fillRect/>
          </a:stretch>
        </p:blipFill>
        <p:spPr>
          <a:xfrm>
            <a:off x="5189220" y="4284004"/>
            <a:ext cx="6954474" cy="2505384"/>
          </a:xfrm>
          <a:prstGeom prst="rect">
            <a:avLst/>
          </a:prstGeom>
        </p:spPr>
      </p:pic>
      <p:pic>
        <p:nvPicPr>
          <p:cNvPr id="7" name="Obrázek 6">
            <a:extLst>
              <a:ext uri="{FF2B5EF4-FFF2-40B4-BE49-F238E27FC236}">
                <a16:creationId xmlns:a16="http://schemas.microsoft.com/office/drawing/2014/main" id="{C8164FF0-DE18-473F-8D46-4918C9B389B1}"/>
              </a:ext>
            </a:extLst>
          </p:cNvPr>
          <p:cNvPicPr>
            <a:picLocks noChangeAspect="1"/>
          </p:cNvPicPr>
          <p:nvPr/>
        </p:nvPicPr>
        <p:blipFill>
          <a:blip r:embed="rId5"/>
          <a:stretch>
            <a:fillRect/>
          </a:stretch>
        </p:blipFill>
        <p:spPr>
          <a:xfrm>
            <a:off x="8711213" y="1956801"/>
            <a:ext cx="3432481" cy="2773445"/>
          </a:xfrm>
          <a:prstGeom prst="rect">
            <a:avLst/>
          </a:prstGeom>
        </p:spPr>
      </p:pic>
      <p:pic>
        <p:nvPicPr>
          <p:cNvPr id="8" name="Obrázek 7">
            <a:extLst>
              <a:ext uri="{FF2B5EF4-FFF2-40B4-BE49-F238E27FC236}">
                <a16:creationId xmlns:a16="http://schemas.microsoft.com/office/drawing/2014/main" id="{DAAB4F10-68DF-4E7F-9D12-85A5E6BF6936}"/>
              </a:ext>
            </a:extLst>
          </p:cNvPr>
          <p:cNvPicPr>
            <a:picLocks noChangeAspect="1"/>
          </p:cNvPicPr>
          <p:nvPr/>
        </p:nvPicPr>
        <p:blipFill>
          <a:blip r:embed="rId6"/>
          <a:stretch>
            <a:fillRect/>
          </a:stretch>
        </p:blipFill>
        <p:spPr>
          <a:xfrm>
            <a:off x="180975" y="4377690"/>
            <a:ext cx="4869443" cy="2411698"/>
          </a:xfrm>
          <a:prstGeom prst="rect">
            <a:avLst/>
          </a:prstGeom>
        </p:spPr>
      </p:pic>
    </p:spTree>
    <p:extLst>
      <p:ext uri="{BB962C8B-B14F-4D97-AF65-F5344CB8AC3E}">
        <p14:creationId xmlns:p14="http://schemas.microsoft.com/office/powerpoint/2010/main" val="2584505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a:t>Symbionti hmyzu – vnitrobuněční</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1" y="1316037"/>
            <a:ext cx="12030890" cy="4967061"/>
          </a:xfrm>
        </p:spPr>
        <p:txBody>
          <a:bodyPr>
            <a:normAutofit/>
          </a:bodyPr>
          <a:lstStyle/>
          <a:p>
            <a:pPr algn="just"/>
            <a:r>
              <a:rPr lang="cs-CZ" i="1" dirty="0"/>
              <a:t>Wolbachia</a:t>
            </a:r>
            <a:r>
              <a:rPr lang="cs-CZ" dirty="0"/>
              <a:t> + </a:t>
            </a:r>
            <a:r>
              <a:rPr lang="cs-CZ" i="1" dirty="0"/>
              <a:t>Rickettsia</a:t>
            </a:r>
            <a:r>
              <a:rPr lang="cs-CZ" dirty="0"/>
              <a:t>: vnitrobuněční paraziti</a:t>
            </a:r>
          </a:p>
          <a:p>
            <a:pPr algn="just"/>
            <a:r>
              <a:rPr lang="cs-CZ" dirty="0"/>
              <a:t>Volně žijící: horečka Skalistých hor, skvrnivka</a:t>
            </a:r>
          </a:p>
          <a:p>
            <a:pPr algn="just"/>
            <a:r>
              <a:rPr lang="cs-CZ" dirty="0"/>
              <a:t>Nejhojnější: mitochondrie</a:t>
            </a:r>
          </a:p>
          <a:p>
            <a:pPr algn="just"/>
            <a:r>
              <a:rPr lang="cs-CZ" dirty="0"/>
              <a:t>Přenos v mateřské linii: nakažení samečci vs. nenakažené samičky u komárů (x), navození partenogeneze (vosičky), zvrácení chromozomální determinace (korýši)</a:t>
            </a:r>
          </a:p>
          <a:p>
            <a:pPr algn="just"/>
            <a:r>
              <a:rPr lang="cs-CZ" dirty="0"/>
              <a:t>Ochrana proti virům, parazitoidům, dodávání vitamínů,…</a:t>
            </a:r>
          </a:p>
        </p:txBody>
      </p:sp>
      <p:pic>
        <p:nvPicPr>
          <p:cNvPr id="4" name="Obrázek 3">
            <a:extLst>
              <a:ext uri="{FF2B5EF4-FFF2-40B4-BE49-F238E27FC236}">
                <a16:creationId xmlns:a16="http://schemas.microsoft.com/office/drawing/2014/main" id="{36BA6283-5867-4F7C-AC2D-25277D9E136B}"/>
              </a:ext>
            </a:extLst>
          </p:cNvPr>
          <p:cNvPicPr>
            <a:picLocks noChangeAspect="1"/>
          </p:cNvPicPr>
          <p:nvPr/>
        </p:nvPicPr>
        <p:blipFill>
          <a:blip r:embed="rId3"/>
          <a:stretch>
            <a:fillRect/>
          </a:stretch>
        </p:blipFill>
        <p:spPr>
          <a:xfrm>
            <a:off x="188367" y="4301858"/>
            <a:ext cx="6231589" cy="2373262"/>
          </a:xfrm>
          <a:prstGeom prst="rect">
            <a:avLst/>
          </a:prstGeom>
        </p:spPr>
      </p:pic>
      <p:pic>
        <p:nvPicPr>
          <p:cNvPr id="20484" name="Picture 4" descr="WOLBACHIA BACTERIA IN ACTION | How we&amp;#39;re using naturally occurring bacteria  to stop mosquitoes from spreading disease – PEARG">
            <a:extLst>
              <a:ext uri="{FF2B5EF4-FFF2-40B4-BE49-F238E27FC236}">
                <a16:creationId xmlns:a16="http://schemas.microsoft.com/office/drawing/2014/main" id="{C68CA7A1-051D-4E05-8404-3195B9DE90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7521" y="4145981"/>
            <a:ext cx="4380410" cy="2592503"/>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a:extLst>
              <a:ext uri="{FF2B5EF4-FFF2-40B4-BE49-F238E27FC236}">
                <a16:creationId xmlns:a16="http://schemas.microsoft.com/office/drawing/2014/main" id="{84122026-4235-4C1C-8BFA-D31978CB3354}"/>
              </a:ext>
            </a:extLst>
          </p:cNvPr>
          <p:cNvPicPr>
            <a:picLocks noChangeAspect="1"/>
          </p:cNvPicPr>
          <p:nvPr/>
        </p:nvPicPr>
        <p:blipFill>
          <a:blip r:embed="rId5"/>
          <a:stretch>
            <a:fillRect/>
          </a:stretch>
        </p:blipFill>
        <p:spPr>
          <a:xfrm>
            <a:off x="8623093" y="734629"/>
            <a:ext cx="3407798" cy="1977390"/>
          </a:xfrm>
          <a:prstGeom prst="rect">
            <a:avLst/>
          </a:prstGeom>
        </p:spPr>
      </p:pic>
    </p:spTree>
    <p:extLst>
      <p:ext uri="{BB962C8B-B14F-4D97-AF65-F5344CB8AC3E}">
        <p14:creationId xmlns:p14="http://schemas.microsoft.com/office/powerpoint/2010/main" val="29061626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9527"/>
            <a:ext cx="8660492" cy="1325563"/>
          </a:xfrm>
        </p:spPr>
        <p:txBody>
          <a:bodyPr>
            <a:normAutofit/>
          </a:bodyPr>
          <a:lstStyle/>
          <a:p>
            <a:r>
              <a:rPr lang="cs-CZ" sz="4800" b="1" dirty="0"/>
              <a:t>Symbionti hmyzu – vnitrobuněční</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339634" y="1258887"/>
            <a:ext cx="11416937" cy="4967061"/>
          </a:xfrm>
        </p:spPr>
        <p:txBody>
          <a:bodyPr>
            <a:normAutofit/>
          </a:bodyPr>
          <a:lstStyle/>
          <a:p>
            <a:pPr algn="just"/>
            <a:r>
              <a:rPr lang="cs-CZ" dirty="0"/>
              <a:t>Nejstarší</a:t>
            </a:r>
            <a:r>
              <a:rPr lang="cs-CZ" b="1" dirty="0"/>
              <a:t> </a:t>
            </a:r>
            <a:r>
              <a:rPr lang="cs-CZ" dirty="0"/>
              <a:t>300 mil let, nejnovější teď</a:t>
            </a:r>
          </a:p>
          <a:p>
            <a:pPr algn="just"/>
            <a:r>
              <a:rPr lang="cs-CZ" dirty="0"/>
              <a:t>Postupná ztráta genů + HGT</a:t>
            </a:r>
          </a:p>
          <a:p>
            <a:pPr algn="just"/>
            <a:r>
              <a:rPr lang="cs-CZ" dirty="0"/>
              <a:t>Min. 150 genů (</a:t>
            </a:r>
            <a:r>
              <a:rPr lang="cs-CZ" i="1" dirty="0" err="1"/>
              <a:t>Tremblaya</a:t>
            </a:r>
            <a:r>
              <a:rPr lang="cs-CZ" dirty="0"/>
              <a:t> červci) &lt; plastidy </a:t>
            </a:r>
          </a:p>
          <a:p>
            <a:pPr algn="just"/>
            <a:r>
              <a:rPr lang="cs-CZ" i="1" dirty="0" err="1"/>
              <a:t>Buchnera</a:t>
            </a:r>
            <a:r>
              <a:rPr lang="cs-CZ" i="1" dirty="0"/>
              <a:t> </a:t>
            </a:r>
            <a:r>
              <a:rPr lang="cs-CZ" i="1" dirty="0" err="1"/>
              <a:t>aphidicola</a:t>
            </a:r>
            <a:r>
              <a:rPr lang="cs-CZ" dirty="0"/>
              <a:t>: 422 </a:t>
            </a:r>
            <a:r>
              <a:rPr lang="cs-CZ" dirty="0" err="1"/>
              <a:t>kb</a:t>
            </a:r>
            <a:r>
              <a:rPr lang="cs-CZ" dirty="0"/>
              <a:t> (bakterie několik </a:t>
            </a:r>
            <a:r>
              <a:rPr lang="cs-CZ" dirty="0" err="1"/>
              <a:t>Mb</a:t>
            </a:r>
            <a:r>
              <a:rPr lang="cs-CZ" dirty="0"/>
              <a:t>) – vymření nebo nové organely (přestává být dokonce užitečná, </a:t>
            </a:r>
            <a:r>
              <a:rPr lang="cs-CZ" i="1" dirty="0" err="1"/>
              <a:t>Serratia</a:t>
            </a:r>
            <a:r>
              <a:rPr lang="cs-CZ" i="1" dirty="0"/>
              <a:t> </a:t>
            </a:r>
            <a:r>
              <a:rPr lang="cs-CZ" i="1" dirty="0" err="1"/>
              <a:t>symbiotica</a:t>
            </a:r>
            <a:r>
              <a:rPr lang="cs-CZ" dirty="0"/>
              <a:t>)</a:t>
            </a:r>
          </a:p>
          <a:p>
            <a:pPr algn="just"/>
            <a:endParaRPr lang="cs-CZ" dirty="0"/>
          </a:p>
          <a:p>
            <a:pPr algn="just"/>
            <a:endParaRPr lang="cs-CZ" dirty="0"/>
          </a:p>
          <a:p>
            <a:pPr algn="just"/>
            <a:endParaRPr lang="cs-CZ" dirty="0"/>
          </a:p>
        </p:txBody>
      </p:sp>
      <p:pic>
        <p:nvPicPr>
          <p:cNvPr id="4" name="Obrázek 3">
            <a:extLst>
              <a:ext uri="{FF2B5EF4-FFF2-40B4-BE49-F238E27FC236}">
                <a16:creationId xmlns:a16="http://schemas.microsoft.com/office/drawing/2014/main" id="{979BB1A6-FD4F-4904-A64E-05CA9B6A7025}"/>
              </a:ext>
            </a:extLst>
          </p:cNvPr>
          <p:cNvPicPr>
            <a:picLocks noChangeAspect="1"/>
          </p:cNvPicPr>
          <p:nvPr/>
        </p:nvPicPr>
        <p:blipFill>
          <a:blip r:embed="rId3"/>
          <a:stretch>
            <a:fillRect/>
          </a:stretch>
        </p:blipFill>
        <p:spPr>
          <a:xfrm>
            <a:off x="4937760" y="3634650"/>
            <a:ext cx="6914606" cy="3131910"/>
          </a:xfrm>
          <a:prstGeom prst="rect">
            <a:avLst/>
          </a:prstGeom>
        </p:spPr>
      </p:pic>
      <p:pic>
        <p:nvPicPr>
          <p:cNvPr id="10242" name="Picture 2" descr="The chromosome architecture of Buchnera aphidicola Ap. Graphical... |  Download Scientific Diagram">
            <a:extLst>
              <a:ext uri="{FF2B5EF4-FFF2-40B4-BE49-F238E27FC236}">
                <a16:creationId xmlns:a16="http://schemas.microsoft.com/office/drawing/2014/main" id="{2721DB15-F822-4FBE-849C-C91E6DDDA4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634" y="3700042"/>
            <a:ext cx="3148149" cy="3066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2084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9527"/>
            <a:ext cx="8660492" cy="1325563"/>
          </a:xfrm>
        </p:spPr>
        <p:txBody>
          <a:bodyPr>
            <a:normAutofit/>
          </a:bodyPr>
          <a:lstStyle/>
          <a:p>
            <a:r>
              <a:rPr lang="cs-CZ" sz="4800" b="1" dirty="0"/>
              <a:t>Prvoci</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365760" y="1104179"/>
            <a:ext cx="11155680" cy="4967061"/>
          </a:xfrm>
        </p:spPr>
        <p:txBody>
          <a:bodyPr>
            <a:normAutofit/>
          </a:bodyPr>
          <a:lstStyle/>
          <a:p>
            <a:pPr algn="just"/>
            <a:r>
              <a:rPr lang="cs-CZ" dirty="0"/>
              <a:t>Význam: Samočištění vody, součást půdy </a:t>
            </a:r>
          </a:p>
          <a:p>
            <a:pPr algn="just"/>
            <a:r>
              <a:rPr lang="cs-CZ" dirty="0" err="1"/>
              <a:t>Mutualisti</a:t>
            </a:r>
            <a:r>
              <a:rPr lang="cs-CZ" dirty="0"/>
              <a:t>: bičíkovci v termitech, nálevníci v bachoru přežvýkavců – trávení potravy</a:t>
            </a:r>
          </a:p>
          <a:p>
            <a:pPr algn="just"/>
            <a:r>
              <a:rPr lang="cs-CZ" dirty="0"/>
              <a:t>Patogeny: malárie (</a:t>
            </a:r>
            <a:r>
              <a:rPr lang="cs-CZ" i="1" dirty="0" err="1"/>
              <a:t>Plasmodium</a:t>
            </a:r>
            <a:r>
              <a:rPr lang="cs-CZ" dirty="0"/>
              <a:t>), spavá a </a:t>
            </a:r>
            <a:r>
              <a:rPr lang="cs-CZ" dirty="0" err="1"/>
              <a:t>Chagasova</a:t>
            </a:r>
            <a:r>
              <a:rPr lang="cs-CZ" dirty="0"/>
              <a:t> nemoc (trypanozomy), měňavková úplavice,… </a:t>
            </a:r>
          </a:p>
          <a:p>
            <a:pPr algn="just"/>
            <a:endParaRPr lang="cs-CZ" dirty="0"/>
          </a:p>
          <a:p>
            <a:pPr algn="just"/>
            <a:endParaRPr lang="cs-CZ" dirty="0"/>
          </a:p>
        </p:txBody>
      </p:sp>
      <p:pic>
        <p:nvPicPr>
          <p:cNvPr id="21506" name="Picture 2" descr="Bachořci – Wikipedie">
            <a:extLst>
              <a:ext uri="{FF2B5EF4-FFF2-40B4-BE49-F238E27FC236}">
                <a16:creationId xmlns:a16="http://schemas.microsoft.com/office/drawing/2014/main" id="{8E8611CE-1198-4E6B-9596-14E4AD47F0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78699" y="4001726"/>
            <a:ext cx="3240125" cy="2412093"/>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Datei:P vivax gametocyte3.jpg – Wikipedia">
            <a:extLst>
              <a:ext uri="{FF2B5EF4-FFF2-40B4-BE49-F238E27FC236}">
                <a16:creationId xmlns:a16="http://schemas.microsoft.com/office/drawing/2014/main" id="{BF5506E2-77F6-46C9-86D6-A6C4DE2F10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6445" y="3587710"/>
            <a:ext cx="3240125" cy="3240125"/>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Trypanozomy – WikiSkripta">
            <a:extLst>
              <a:ext uri="{FF2B5EF4-FFF2-40B4-BE49-F238E27FC236}">
                <a16:creationId xmlns:a16="http://schemas.microsoft.com/office/drawing/2014/main" id="{B79E2220-C1CC-4CA1-A2A0-05C2EA0216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5643506" y="4062880"/>
            <a:ext cx="3239792" cy="2289453"/>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Měňavka úplavičná – Seznam.cz">
            <a:extLst>
              <a:ext uri="{FF2B5EF4-FFF2-40B4-BE49-F238E27FC236}">
                <a16:creationId xmlns:a16="http://schemas.microsoft.com/office/drawing/2014/main" id="{9D607349-15C1-40E7-A544-032FA49CC0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08129" y="3587709"/>
            <a:ext cx="3708192" cy="2773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1855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9527"/>
            <a:ext cx="8660492" cy="1325563"/>
          </a:xfrm>
        </p:spPr>
        <p:txBody>
          <a:bodyPr>
            <a:normAutofit/>
          </a:bodyPr>
          <a:lstStyle/>
          <a:p>
            <a:r>
              <a:rPr lang="cs-CZ" sz="4800" b="1" dirty="0"/>
              <a:t>Prvoci</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339634" y="1152930"/>
            <a:ext cx="11430000" cy="4967061"/>
          </a:xfrm>
        </p:spPr>
        <p:txBody>
          <a:bodyPr>
            <a:normAutofit/>
          </a:bodyPr>
          <a:lstStyle/>
          <a:p>
            <a:pPr algn="just"/>
            <a:r>
              <a:rPr lang="cs-CZ" i="1" dirty="0" err="1"/>
              <a:t>Toxoplasma</a:t>
            </a:r>
            <a:r>
              <a:rPr lang="cs-CZ" i="1" dirty="0"/>
              <a:t> </a:t>
            </a:r>
            <a:r>
              <a:rPr lang="cs-CZ" i="1" dirty="0" err="1"/>
              <a:t>gondii</a:t>
            </a:r>
            <a:endParaRPr lang="cs-CZ" dirty="0"/>
          </a:p>
          <a:p>
            <a:pPr algn="just"/>
            <a:r>
              <a:rPr lang="cs-CZ" dirty="0"/>
              <a:t> 30–40 % Čechů infikováno</a:t>
            </a:r>
          </a:p>
          <a:p>
            <a:pPr algn="just"/>
            <a:r>
              <a:rPr lang="cs-CZ" dirty="0"/>
              <a:t>Manipulace s lidským chováním: větší riskování, pomalejší reakce, ale také možná menší výskyt alergií</a:t>
            </a:r>
          </a:p>
          <a:p>
            <a:pPr algn="just"/>
            <a:r>
              <a:rPr lang="cs-CZ" dirty="0"/>
              <a:t>Paraziti člověka: obrana proti autoimunitním nemocem</a:t>
            </a:r>
          </a:p>
          <a:p>
            <a:pPr algn="just"/>
            <a:endParaRPr lang="cs-CZ" dirty="0"/>
          </a:p>
          <a:p>
            <a:pPr algn="just"/>
            <a:endParaRPr lang="cs-CZ" dirty="0"/>
          </a:p>
        </p:txBody>
      </p:sp>
      <p:pic>
        <p:nvPicPr>
          <p:cNvPr id="4" name="Obrázek 3">
            <a:extLst>
              <a:ext uri="{FF2B5EF4-FFF2-40B4-BE49-F238E27FC236}">
                <a16:creationId xmlns:a16="http://schemas.microsoft.com/office/drawing/2014/main" id="{91AB563D-74EF-44BB-A34B-34E798FA2F7F}"/>
              </a:ext>
            </a:extLst>
          </p:cNvPr>
          <p:cNvPicPr>
            <a:picLocks noChangeAspect="1"/>
          </p:cNvPicPr>
          <p:nvPr/>
        </p:nvPicPr>
        <p:blipFill>
          <a:blip r:embed="rId3"/>
          <a:stretch>
            <a:fillRect/>
          </a:stretch>
        </p:blipFill>
        <p:spPr>
          <a:xfrm>
            <a:off x="222251" y="3478006"/>
            <a:ext cx="7953712" cy="3288554"/>
          </a:xfrm>
          <a:prstGeom prst="rect">
            <a:avLst/>
          </a:prstGeom>
        </p:spPr>
      </p:pic>
      <p:pic>
        <p:nvPicPr>
          <p:cNvPr id="5" name="Obrázek 4">
            <a:extLst>
              <a:ext uri="{FF2B5EF4-FFF2-40B4-BE49-F238E27FC236}">
                <a16:creationId xmlns:a16="http://schemas.microsoft.com/office/drawing/2014/main" id="{14D9E91F-6567-469B-A820-501C38B5ACAE}"/>
              </a:ext>
            </a:extLst>
          </p:cNvPr>
          <p:cNvPicPr>
            <a:picLocks noChangeAspect="1"/>
          </p:cNvPicPr>
          <p:nvPr/>
        </p:nvPicPr>
        <p:blipFill rotWithShape="1">
          <a:blip r:embed="rId4"/>
          <a:srcRect l="31143" t="15325" r="38714"/>
          <a:stretch/>
        </p:blipFill>
        <p:spPr>
          <a:xfrm>
            <a:off x="9875520" y="2861784"/>
            <a:ext cx="2094229" cy="3920435"/>
          </a:xfrm>
          <a:prstGeom prst="rect">
            <a:avLst/>
          </a:prstGeom>
        </p:spPr>
      </p:pic>
      <p:pic>
        <p:nvPicPr>
          <p:cNvPr id="8194" name="Picture 2" descr="Jaroslav Flegr - Milý Micíku. Ozval se mi starý známý,... | Facebook">
            <a:extLst>
              <a:ext uri="{FF2B5EF4-FFF2-40B4-BE49-F238E27FC236}">
                <a16:creationId xmlns:a16="http://schemas.microsoft.com/office/drawing/2014/main" id="{9F4F9CC0-C23D-4DDD-B070-F5E088E045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4340" y="4747195"/>
            <a:ext cx="2564130" cy="2035024"/>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a:extLst>
              <a:ext uri="{FF2B5EF4-FFF2-40B4-BE49-F238E27FC236}">
                <a16:creationId xmlns:a16="http://schemas.microsoft.com/office/drawing/2014/main" id="{A22A033E-A3F0-431C-AEEE-9FFC15624D88}"/>
              </a:ext>
            </a:extLst>
          </p:cNvPr>
          <p:cNvPicPr>
            <a:picLocks noChangeAspect="1"/>
          </p:cNvPicPr>
          <p:nvPr/>
        </p:nvPicPr>
        <p:blipFill>
          <a:blip r:embed="rId6"/>
          <a:stretch>
            <a:fillRect/>
          </a:stretch>
        </p:blipFill>
        <p:spPr>
          <a:xfrm>
            <a:off x="6309360" y="91440"/>
            <a:ext cx="5882640" cy="1985701"/>
          </a:xfrm>
          <a:prstGeom prst="rect">
            <a:avLst/>
          </a:prstGeom>
        </p:spPr>
      </p:pic>
    </p:spTree>
    <p:extLst>
      <p:ext uri="{BB962C8B-B14F-4D97-AF65-F5344CB8AC3E}">
        <p14:creationId xmlns:p14="http://schemas.microsoft.com/office/powerpoint/2010/main" val="11927217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9527"/>
            <a:ext cx="8660492" cy="1325563"/>
          </a:xfrm>
        </p:spPr>
        <p:txBody>
          <a:bodyPr>
            <a:normAutofit/>
          </a:bodyPr>
          <a:lstStyle/>
          <a:p>
            <a:r>
              <a:rPr lang="cs-CZ" sz="4800" b="1" dirty="0"/>
              <a:t>Prvoci</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300446" y="1316036"/>
            <a:ext cx="11652068" cy="5276470"/>
          </a:xfrm>
        </p:spPr>
        <p:txBody>
          <a:bodyPr>
            <a:normAutofit fontScale="92500" lnSpcReduction="20000"/>
          </a:bodyPr>
          <a:lstStyle/>
          <a:p>
            <a:pPr algn="just"/>
            <a:r>
              <a:rPr lang="cs-CZ" dirty="0"/>
              <a:t>Srpen </a:t>
            </a:r>
            <a:r>
              <a:rPr lang="cs-CZ" b="1" dirty="0"/>
              <a:t>1962</a:t>
            </a:r>
            <a:r>
              <a:rPr lang="cs-CZ" dirty="0"/>
              <a:t>: smrt tří osob na meningitidu v Ú. n. L. </a:t>
            </a:r>
          </a:p>
          <a:p>
            <a:pPr algn="just"/>
            <a:r>
              <a:rPr lang="cs-CZ" dirty="0"/>
              <a:t>Červenec </a:t>
            </a:r>
            <a:r>
              <a:rPr lang="cs-CZ" b="1" dirty="0"/>
              <a:t>1963</a:t>
            </a:r>
            <a:r>
              <a:rPr lang="cs-CZ" dirty="0"/>
              <a:t>: šest osob, všichni navštívili bazény</a:t>
            </a:r>
          </a:p>
          <a:p>
            <a:pPr algn="just"/>
            <a:r>
              <a:rPr lang="cs-CZ" dirty="0"/>
              <a:t>Říjen </a:t>
            </a:r>
            <a:r>
              <a:rPr lang="cs-CZ" b="1" dirty="0"/>
              <a:t>1964</a:t>
            </a:r>
            <a:r>
              <a:rPr lang="cs-CZ" dirty="0"/>
              <a:t>: pět osob, všichni Vrbenské lázně</a:t>
            </a:r>
          </a:p>
          <a:p>
            <a:pPr algn="just"/>
            <a:r>
              <a:rPr lang="cs-CZ" dirty="0"/>
              <a:t>Září </a:t>
            </a:r>
            <a:r>
              <a:rPr lang="cs-CZ" b="1" dirty="0"/>
              <a:t>1965</a:t>
            </a:r>
            <a:r>
              <a:rPr lang="cs-CZ" dirty="0"/>
              <a:t>: dvě osoby, bazén uzavřen, rekonstrukce – náhrada technologie ze 30. let a nový zdroj vody</a:t>
            </a:r>
          </a:p>
          <a:p>
            <a:pPr algn="just"/>
            <a:r>
              <a:rPr lang="cs-CZ" dirty="0"/>
              <a:t>Vyšetřování: Karel Raška: původ </a:t>
            </a:r>
            <a:r>
              <a:rPr lang="cs-CZ" i="1" dirty="0"/>
              <a:t>Mima </a:t>
            </a:r>
            <a:r>
              <a:rPr lang="cs-CZ" i="1" dirty="0" err="1"/>
              <a:t>polymorpha</a:t>
            </a:r>
            <a:r>
              <a:rPr lang="cs-CZ" i="1" dirty="0"/>
              <a:t> </a:t>
            </a:r>
            <a:r>
              <a:rPr lang="cs-CZ" dirty="0"/>
              <a:t>a fyzický stres </a:t>
            </a:r>
          </a:p>
          <a:p>
            <a:pPr algn="just"/>
            <a:r>
              <a:rPr lang="cs-CZ" b="1" dirty="0"/>
              <a:t>1967</a:t>
            </a:r>
            <a:r>
              <a:rPr lang="cs-CZ" dirty="0"/>
              <a:t>: popis případů menigitidy vyvolané amébami, kontrola pitevního materiálu – objeven neurčitelný prvok</a:t>
            </a:r>
          </a:p>
          <a:p>
            <a:pPr algn="just"/>
            <a:r>
              <a:rPr lang="cs-CZ" b="1" dirty="0"/>
              <a:t>1967–1969</a:t>
            </a:r>
            <a:r>
              <a:rPr lang="cs-CZ" dirty="0"/>
              <a:t>: Kontrola bazénu prokázány améby ale nepatogenní</a:t>
            </a:r>
          </a:p>
          <a:p>
            <a:pPr algn="just"/>
            <a:r>
              <a:rPr lang="cs-CZ" b="1" dirty="0"/>
              <a:t>1977</a:t>
            </a:r>
            <a:r>
              <a:rPr lang="cs-CZ" dirty="0"/>
              <a:t>: zachycena </a:t>
            </a:r>
            <a:r>
              <a:rPr lang="cs-CZ" i="1" dirty="0" err="1"/>
              <a:t>Naegleria</a:t>
            </a:r>
            <a:r>
              <a:rPr lang="cs-CZ" i="1" dirty="0"/>
              <a:t> </a:t>
            </a:r>
            <a:r>
              <a:rPr lang="cs-CZ" i="1" dirty="0" err="1"/>
              <a:t>fowleri</a:t>
            </a:r>
            <a:r>
              <a:rPr lang="cs-CZ" i="1" dirty="0"/>
              <a:t> </a:t>
            </a:r>
            <a:r>
              <a:rPr lang="cs-CZ" dirty="0"/>
              <a:t>rostoucí při teplotě 42 °C</a:t>
            </a:r>
          </a:p>
          <a:p>
            <a:pPr algn="just"/>
            <a:r>
              <a:rPr lang="cs-CZ" b="1" dirty="0"/>
              <a:t>1978</a:t>
            </a:r>
            <a:r>
              <a:rPr lang="cs-CZ" dirty="0"/>
              <a:t>: Rezervoár za </a:t>
            </a:r>
            <a:r>
              <a:rPr lang="cs-CZ" dirty="0" err="1"/>
              <a:t>Moniérovou</a:t>
            </a:r>
            <a:r>
              <a:rPr lang="cs-CZ" dirty="0"/>
              <a:t> stěnou z 50. let </a:t>
            </a:r>
          </a:p>
          <a:p>
            <a:pPr algn="just"/>
            <a:r>
              <a:rPr lang="cs-CZ" dirty="0"/>
              <a:t>Vyplavování vždy po plaveckých závodech, kdy více vody</a:t>
            </a:r>
          </a:p>
          <a:p>
            <a:pPr algn="just"/>
            <a:r>
              <a:rPr lang="cs-CZ" dirty="0"/>
              <a:t>Souhra náhod: už později nikdy nenastala</a:t>
            </a:r>
          </a:p>
          <a:p>
            <a:pPr algn="just"/>
            <a:endParaRPr lang="cs-CZ" dirty="0"/>
          </a:p>
          <a:p>
            <a:pPr algn="just"/>
            <a:endParaRPr lang="cs-CZ" dirty="0"/>
          </a:p>
          <a:p>
            <a:pPr algn="just"/>
            <a:endParaRPr lang="cs-CZ" dirty="0"/>
          </a:p>
        </p:txBody>
      </p:sp>
      <p:pic>
        <p:nvPicPr>
          <p:cNvPr id="1026" name="Picture 2" descr="Čech, který porazil neštovice. Komunisté ale epidemiologa Rašku o zásluhy  připravili — ČT24 — Česká televize">
            <a:extLst>
              <a:ext uri="{FF2B5EF4-FFF2-40B4-BE49-F238E27FC236}">
                <a16:creationId xmlns:a16="http://schemas.microsoft.com/office/drawing/2014/main" id="{FA7817CC-F171-457F-BDEB-F87B9C1651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7327" y="3955017"/>
            <a:ext cx="2325188" cy="2778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1611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9527"/>
            <a:ext cx="8660492" cy="1325563"/>
          </a:xfrm>
        </p:spPr>
        <p:txBody>
          <a:bodyPr>
            <a:normAutofit/>
          </a:bodyPr>
          <a:lstStyle/>
          <a:p>
            <a:r>
              <a:rPr lang="cs-CZ" sz="4800" b="1" dirty="0"/>
              <a:t>Prvoci</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248194" y="1316037"/>
            <a:ext cx="11586755" cy="4967061"/>
          </a:xfrm>
        </p:spPr>
        <p:txBody>
          <a:bodyPr>
            <a:normAutofit/>
          </a:bodyPr>
          <a:lstStyle/>
          <a:p>
            <a:pPr algn="just"/>
            <a:r>
              <a:rPr lang="cs-CZ" b="1" i="1" dirty="0" err="1"/>
              <a:t>Naegleria</a:t>
            </a:r>
            <a:r>
              <a:rPr lang="cs-CZ" b="1" i="1" dirty="0"/>
              <a:t> </a:t>
            </a:r>
            <a:r>
              <a:rPr lang="cs-CZ" b="1" i="1" dirty="0" err="1"/>
              <a:t>fowleri</a:t>
            </a:r>
            <a:r>
              <a:rPr lang="cs-CZ" dirty="0"/>
              <a:t>: prim. amébová meningoencefalitida</a:t>
            </a:r>
          </a:p>
          <a:p>
            <a:pPr algn="just"/>
            <a:r>
              <a:rPr lang="cs-CZ" dirty="0"/>
              <a:t> Sladká voda, vyšší teplota, průnik nosní dutinou, podél čichového nervu do mozku – lýze, kóma a smrt. </a:t>
            </a:r>
          </a:p>
          <a:p>
            <a:pPr algn="just"/>
            <a:r>
              <a:rPr lang="cs-CZ" dirty="0"/>
              <a:t>200 případů/4 přeživší, epidemie 1963–65 (</a:t>
            </a:r>
            <a:r>
              <a:rPr lang="cs-CZ" dirty="0" err="1"/>
              <a:t>Ú.n.L</a:t>
            </a:r>
            <a:r>
              <a:rPr lang="cs-CZ" dirty="0"/>
              <a:t>.) – 16 lidí – unikátní událost</a:t>
            </a:r>
          </a:p>
          <a:p>
            <a:pPr algn="just"/>
            <a:endParaRPr lang="cs-CZ" dirty="0"/>
          </a:p>
          <a:p>
            <a:pPr algn="just"/>
            <a:endParaRPr lang="cs-CZ" dirty="0"/>
          </a:p>
        </p:txBody>
      </p:sp>
      <p:pic>
        <p:nvPicPr>
          <p:cNvPr id="4" name="Obrázek 3">
            <a:extLst>
              <a:ext uri="{FF2B5EF4-FFF2-40B4-BE49-F238E27FC236}">
                <a16:creationId xmlns:a16="http://schemas.microsoft.com/office/drawing/2014/main" id="{9DFEF412-97E2-4133-AECE-57F993E31A6F}"/>
              </a:ext>
            </a:extLst>
          </p:cNvPr>
          <p:cNvPicPr>
            <a:picLocks noChangeAspect="1"/>
          </p:cNvPicPr>
          <p:nvPr/>
        </p:nvPicPr>
        <p:blipFill>
          <a:blip r:embed="rId3"/>
          <a:stretch>
            <a:fillRect/>
          </a:stretch>
        </p:blipFill>
        <p:spPr>
          <a:xfrm>
            <a:off x="7026243" y="3625125"/>
            <a:ext cx="5100936" cy="2180651"/>
          </a:xfrm>
          <a:prstGeom prst="rect">
            <a:avLst/>
          </a:prstGeom>
        </p:spPr>
      </p:pic>
      <p:pic>
        <p:nvPicPr>
          <p:cNvPr id="22530" name="Picture 2" descr="A Brain-Eating Amoeba Just Claimed Another Victim | WIRED">
            <a:extLst>
              <a:ext uri="{FF2B5EF4-FFF2-40B4-BE49-F238E27FC236}">
                <a16:creationId xmlns:a16="http://schemas.microsoft.com/office/drawing/2014/main" id="{EC68D2F2-80FE-442F-8BEC-D80564E442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608854" y="4038051"/>
            <a:ext cx="3320842" cy="1867974"/>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Naegleria fowleri: a ameba zumbi comedora de cérebros – Matéria Incógnita">
            <a:extLst>
              <a:ext uri="{FF2B5EF4-FFF2-40B4-BE49-F238E27FC236}">
                <a16:creationId xmlns:a16="http://schemas.microsoft.com/office/drawing/2014/main" id="{405C4394-2296-4E4A-9A45-C227403CC0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6170" y="3311615"/>
            <a:ext cx="4818646" cy="3320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747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a:t>Mikrobiota člověka</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433251" y="1343819"/>
            <a:ext cx="11325497" cy="4967061"/>
          </a:xfrm>
        </p:spPr>
        <p:txBody>
          <a:bodyPr>
            <a:normAutofit/>
          </a:bodyPr>
          <a:lstStyle/>
          <a:p>
            <a:pPr algn="just"/>
            <a:r>
              <a:rPr lang="cs-CZ" b="1" dirty="0" err="1"/>
              <a:t>Human</a:t>
            </a:r>
            <a:r>
              <a:rPr lang="cs-CZ" b="1" dirty="0"/>
              <a:t> </a:t>
            </a:r>
            <a:r>
              <a:rPr lang="cs-CZ" b="1" dirty="0" err="1"/>
              <a:t>microbiome</a:t>
            </a:r>
            <a:endParaRPr lang="cs-CZ" dirty="0"/>
          </a:p>
          <a:p>
            <a:pPr algn="just"/>
            <a:r>
              <a:rPr lang="cs-CZ" dirty="0"/>
              <a:t>Souvisí s: věk, strava, cvičení, léky, antibiotika,…</a:t>
            </a:r>
          </a:p>
          <a:p>
            <a:pPr algn="just"/>
            <a:r>
              <a:rPr lang="cs-CZ" dirty="0"/>
              <a:t>Specifické pro různé skupiny: Japonci tráví řasu</a:t>
            </a:r>
          </a:p>
        </p:txBody>
      </p:sp>
      <p:pic>
        <p:nvPicPr>
          <p:cNvPr id="5" name="Obrázek 4">
            <a:extLst>
              <a:ext uri="{FF2B5EF4-FFF2-40B4-BE49-F238E27FC236}">
                <a16:creationId xmlns:a16="http://schemas.microsoft.com/office/drawing/2014/main" id="{970D391D-269C-4283-8E81-EB9DECBF83D5}"/>
              </a:ext>
            </a:extLst>
          </p:cNvPr>
          <p:cNvPicPr>
            <a:picLocks noChangeAspect="1"/>
          </p:cNvPicPr>
          <p:nvPr/>
        </p:nvPicPr>
        <p:blipFill>
          <a:blip r:embed="rId3"/>
          <a:stretch>
            <a:fillRect/>
          </a:stretch>
        </p:blipFill>
        <p:spPr>
          <a:xfrm>
            <a:off x="191589" y="2856600"/>
            <a:ext cx="6113417" cy="1740269"/>
          </a:xfrm>
          <a:prstGeom prst="rect">
            <a:avLst/>
          </a:prstGeom>
        </p:spPr>
      </p:pic>
      <p:pic>
        <p:nvPicPr>
          <p:cNvPr id="4" name="Obrázek 3">
            <a:extLst>
              <a:ext uri="{FF2B5EF4-FFF2-40B4-BE49-F238E27FC236}">
                <a16:creationId xmlns:a16="http://schemas.microsoft.com/office/drawing/2014/main" id="{9A838B68-1CDA-42AB-A5E2-14B4CD4C96AA}"/>
              </a:ext>
            </a:extLst>
          </p:cNvPr>
          <p:cNvPicPr>
            <a:picLocks noChangeAspect="1"/>
          </p:cNvPicPr>
          <p:nvPr/>
        </p:nvPicPr>
        <p:blipFill>
          <a:blip r:embed="rId4"/>
          <a:stretch>
            <a:fillRect/>
          </a:stretch>
        </p:blipFill>
        <p:spPr>
          <a:xfrm>
            <a:off x="252820" y="4596869"/>
            <a:ext cx="5990953" cy="2078622"/>
          </a:xfrm>
          <a:prstGeom prst="rect">
            <a:avLst/>
          </a:prstGeom>
        </p:spPr>
      </p:pic>
      <p:pic>
        <p:nvPicPr>
          <p:cNvPr id="7" name="Obrázek 6">
            <a:extLst>
              <a:ext uri="{FF2B5EF4-FFF2-40B4-BE49-F238E27FC236}">
                <a16:creationId xmlns:a16="http://schemas.microsoft.com/office/drawing/2014/main" id="{10C6A847-919F-453D-9DD8-4433451CB292}"/>
              </a:ext>
            </a:extLst>
          </p:cNvPr>
          <p:cNvPicPr>
            <a:picLocks noChangeAspect="1"/>
          </p:cNvPicPr>
          <p:nvPr/>
        </p:nvPicPr>
        <p:blipFill>
          <a:blip r:embed="rId5"/>
          <a:stretch>
            <a:fillRect/>
          </a:stretch>
        </p:blipFill>
        <p:spPr>
          <a:xfrm>
            <a:off x="6305004" y="4596869"/>
            <a:ext cx="5756637" cy="1976832"/>
          </a:xfrm>
          <a:prstGeom prst="rect">
            <a:avLst/>
          </a:prstGeom>
        </p:spPr>
      </p:pic>
      <p:pic>
        <p:nvPicPr>
          <p:cNvPr id="6" name="Obrázek 5">
            <a:extLst>
              <a:ext uri="{FF2B5EF4-FFF2-40B4-BE49-F238E27FC236}">
                <a16:creationId xmlns:a16="http://schemas.microsoft.com/office/drawing/2014/main" id="{AAF8879B-E2AB-4F71-9279-A4C228D2000D}"/>
              </a:ext>
            </a:extLst>
          </p:cNvPr>
          <p:cNvPicPr>
            <a:picLocks noChangeAspect="1"/>
          </p:cNvPicPr>
          <p:nvPr/>
        </p:nvPicPr>
        <p:blipFill>
          <a:blip r:embed="rId6"/>
          <a:stretch>
            <a:fillRect/>
          </a:stretch>
        </p:blipFill>
        <p:spPr>
          <a:xfrm>
            <a:off x="7783830" y="1944224"/>
            <a:ext cx="4408170" cy="2279728"/>
          </a:xfrm>
          <a:prstGeom prst="rect">
            <a:avLst/>
          </a:prstGeom>
        </p:spPr>
      </p:pic>
    </p:spTree>
    <p:extLst>
      <p:ext uri="{BB962C8B-B14F-4D97-AF65-F5344CB8AC3E}">
        <p14:creationId xmlns:p14="http://schemas.microsoft.com/office/powerpoint/2010/main" val="2749135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a:t>Mikrobiota – mikroflóra střeva</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339634" y="1239317"/>
            <a:ext cx="11116492" cy="4967061"/>
          </a:xfrm>
        </p:spPr>
        <p:txBody>
          <a:bodyPr>
            <a:normAutofit/>
          </a:bodyPr>
          <a:lstStyle/>
          <a:p>
            <a:pPr algn="just"/>
            <a:r>
              <a:rPr lang="cs-CZ" dirty="0"/>
              <a:t>Cca 400–500 druhů bakterií ve střevě</a:t>
            </a:r>
          </a:p>
          <a:p>
            <a:pPr algn="just"/>
            <a:r>
              <a:rPr lang="cs-CZ" dirty="0"/>
              <a:t>Dítě sterilní, inokuluje se od matky (porodní cesty – </a:t>
            </a:r>
            <a:r>
              <a:rPr lang="cs-CZ" i="1" dirty="0"/>
              <a:t>Enterococcus</a:t>
            </a:r>
            <a:r>
              <a:rPr lang="cs-CZ" dirty="0"/>
              <a:t>, mléko – </a:t>
            </a:r>
            <a:r>
              <a:rPr lang="cs-CZ" i="1" dirty="0" err="1"/>
              <a:t>Lactobacillus</a:t>
            </a:r>
            <a:r>
              <a:rPr lang="cs-CZ" dirty="0"/>
              <a:t>, </a:t>
            </a:r>
            <a:r>
              <a:rPr lang="cs-CZ" i="1" dirty="0" err="1"/>
              <a:t>Bifidobacterium</a:t>
            </a:r>
            <a:r>
              <a:rPr lang="cs-CZ" dirty="0"/>
              <a:t>)</a:t>
            </a:r>
          </a:p>
          <a:p>
            <a:pPr algn="just"/>
            <a:r>
              <a:rPr lang="cs-CZ" dirty="0"/>
              <a:t>Nejčastější: </a:t>
            </a:r>
            <a:r>
              <a:rPr lang="cs-CZ" i="1" dirty="0" err="1"/>
              <a:t>Bacteroides</a:t>
            </a:r>
            <a:r>
              <a:rPr lang="cs-CZ" dirty="0"/>
              <a:t> (až 30 % bakterií ve střevě),…</a:t>
            </a:r>
          </a:p>
        </p:txBody>
      </p:sp>
      <p:pic>
        <p:nvPicPr>
          <p:cNvPr id="10242" name="Picture 2" descr="Inflammatory Arthritis Microbiome Consortium — The Kennedy Institute of  Rheumatology">
            <a:extLst>
              <a:ext uri="{FF2B5EF4-FFF2-40B4-BE49-F238E27FC236}">
                <a16:creationId xmlns:a16="http://schemas.microsoft.com/office/drawing/2014/main" id="{96A2DBBE-C03C-4ABA-991A-5E3C1A48CC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634" y="3228954"/>
            <a:ext cx="7239000" cy="3467100"/>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6CA5529B-4755-44F2-81FE-3F58F1078B06}"/>
              </a:ext>
            </a:extLst>
          </p:cNvPr>
          <p:cNvPicPr>
            <a:picLocks noChangeAspect="1"/>
          </p:cNvPicPr>
          <p:nvPr/>
        </p:nvPicPr>
        <p:blipFill>
          <a:blip r:embed="rId4"/>
          <a:stretch>
            <a:fillRect/>
          </a:stretch>
        </p:blipFill>
        <p:spPr>
          <a:xfrm>
            <a:off x="5532321" y="3228954"/>
            <a:ext cx="6659679" cy="3467100"/>
          </a:xfrm>
          <a:prstGeom prst="rect">
            <a:avLst/>
          </a:prstGeom>
        </p:spPr>
      </p:pic>
    </p:spTree>
    <p:extLst>
      <p:ext uri="{BB962C8B-B14F-4D97-AF65-F5344CB8AC3E}">
        <p14:creationId xmlns:p14="http://schemas.microsoft.com/office/powerpoint/2010/main" val="2037073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a:t>Mikrobiota – mikroflóra střeva</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522514" y="1343819"/>
            <a:ext cx="11064240" cy="4967061"/>
          </a:xfrm>
        </p:spPr>
        <p:txBody>
          <a:bodyPr>
            <a:normAutofit/>
          </a:bodyPr>
          <a:lstStyle/>
          <a:p>
            <a:pPr algn="just"/>
            <a:r>
              <a:rPr lang="cs-CZ" dirty="0"/>
              <a:t>Další bakterie: </a:t>
            </a:r>
            <a:r>
              <a:rPr lang="cs-CZ" i="1" dirty="0" err="1"/>
              <a:t>Escherichia</a:t>
            </a:r>
            <a:r>
              <a:rPr lang="cs-CZ" i="1" dirty="0"/>
              <a:t> coli</a:t>
            </a:r>
            <a:r>
              <a:rPr lang="cs-CZ" dirty="0"/>
              <a:t>: kyselina mléčná, vit. B,… vs. průjmy apod. – jak je to možné?  </a:t>
            </a:r>
          </a:p>
          <a:p>
            <a:pPr algn="just"/>
            <a:r>
              <a:rPr lang="cs-CZ" dirty="0">
                <a:hlinkClick r:id="rId3"/>
              </a:rPr>
              <a:t>https://www.youtube.com/watch?v=plVk4NVIUh8&amp;ab_channel=HarvardMedicalSchool</a:t>
            </a:r>
            <a:endParaRPr lang="cs-CZ" dirty="0"/>
          </a:p>
          <a:p>
            <a:pPr algn="just"/>
            <a:endParaRPr lang="cs-CZ" dirty="0"/>
          </a:p>
        </p:txBody>
      </p:sp>
      <p:pic>
        <p:nvPicPr>
          <p:cNvPr id="4" name="Obrázek 3">
            <a:extLst>
              <a:ext uri="{FF2B5EF4-FFF2-40B4-BE49-F238E27FC236}">
                <a16:creationId xmlns:a16="http://schemas.microsoft.com/office/drawing/2014/main" id="{F3356F70-1856-416E-A5A0-C838E498ED29}"/>
              </a:ext>
            </a:extLst>
          </p:cNvPr>
          <p:cNvPicPr>
            <a:picLocks noChangeAspect="1"/>
          </p:cNvPicPr>
          <p:nvPr/>
        </p:nvPicPr>
        <p:blipFill>
          <a:blip r:embed="rId4"/>
          <a:stretch>
            <a:fillRect/>
          </a:stretch>
        </p:blipFill>
        <p:spPr>
          <a:xfrm>
            <a:off x="315341" y="3133473"/>
            <a:ext cx="8698029" cy="3575757"/>
          </a:xfrm>
          <a:prstGeom prst="rect">
            <a:avLst/>
          </a:prstGeom>
        </p:spPr>
      </p:pic>
      <p:pic>
        <p:nvPicPr>
          <p:cNvPr id="11266" name="Picture 2" descr="Bakterie a E. Coli - PitnáVoda.cz">
            <a:extLst>
              <a:ext uri="{FF2B5EF4-FFF2-40B4-BE49-F238E27FC236}">
                <a16:creationId xmlns:a16="http://schemas.microsoft.com/office/drawing/2014/main" id="{64430E1C-9FF5-464E-86F6-D14B24BA50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9089" y="3099561"/>
            <a:ext cx="3364655" cy="1826770"/>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a:extLst>
              <a:ext uri="{FF2B5EF4-FFF2-40B4-BE49-F238E27FC236}">
                <a16:creationId xmlns:a16="http://schemas.microsoft.com/office/drawing/2014/main" id="{76545535-3A7B-438D-8075-F4E809CDCD43}"/>
              </a:ext>
            </a:extLst>
          </p:cNvPr>
          <p:cNvPicPr>
            <a:picLocks noChangeAspect="1"/>
          </p:cNvPicPr>
          <p:nvPr/>
        </p:nvPicPr>
        <p:blipFill>
          <a:blip r:embed="rId6"/>
          <a:stretch>
            <a:fillRect/>
          </a:stretch>
        </p:blipFill>
        <p:spPr>
          <a:xfrm>
            <a:off x="8037577" y="2757805"/>
            <a:ext cx="3969333" cy="2807017"/>
          </a:xfrm>
          <a:prstGeom prst="rect">
            <a:avLst/>
          </a:prstGeom>
        </p:spPr>
      </p:pic>
    </p:spTree>
    <p:extLst>
      <p:ext uri="{BB962C8B-B14F-4D97-AF65-F5344CB8AC3E}">
        <p14:creationId xmlns:p14="http://schemas.microsoft.com/office/powerpoint/2010/main" val="110928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a:t>Mikrobiota – mikroflóra střeva</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287383" y="1343819"/>
            <a:ext cx="11312434" cy="4967061"/>
          </a:xfrm>
        </p:spPr>
        <p:txBody>
          <a:bodyPr>
            <a:normAutofit/>
          </a:bodyPr>
          <a:lstStyle/>
          <a:p>
            <a:pPr algn="just"/>
            <a:r>
              <a:rPr lang="cs-CZ" dirty="0"/>
              <a:t>Houby: </a:t>
            </a:r>
            <a:r>
              <a:rPr lang="cs-CZ" i="1" dirty="0"/>
              <a:t>Candida</a:t>
            </a:r>
            <a:r>
              <a:rPr lang="cs-CZ" dirty="0"/>
              <a:t>, </a:t>
            </a:r>
            <a:r>
              <a:rPr lang="cs-CZ" i="1" dirty="0" err="1"/>
              <a:t>Saccharomyces</a:t>
            </a:r>
            <a:r>
              <a:rPr lang="cs-CZ" dirty="0"/>
              <a:t>, </a:t>
            </a:r>
            <a:r>
              <a:rPr lang="cs-CZ" i="1" dirty="0" err="1"/>
              <a:t>Penicillium</a:t>
            </a:r>
            <a:r>
              <a:rPr lang="cs-CZ" dirty="0"/>
              <a:t>,…</a:t>
            </a:r>
          </a:p>
          <a:p>
            <a:pPr algn="just"/>
            <a:r>
              <a:rPr lang="cs-CZ" dirty="0" err="1"/>
              <a:t>Archea</a:t>
            </a:r>
            <a:r>
              <a:rPr lang="cs-CZ" dirty="0"/>
              <a:t>: </a:t>
            </a:r>
            <a:r>
              <a:rPr lang="cs-CZ" i="1" dirty="0" err="1"/>
              <a:t>Methanobrevibacter</a:t>
            </a:r>
            <a:r>
              <a:rPr lang="cs-CZ" i="1" dirty="0"/>
              <a:t> </a:t>
            </a:r>
            <a:r>
              <a:rPr lang="cs-CZ" i="1" dirty="0" err="1"/>
              <a:t>smithii</a:t>
            </a:r>
            <a:r>
              <a:rPr lang="cs-CZ" i="1" dirty="0"/>
              <a:t> </a:t>
            </a:r>
            <a:r>
              <a:rPr lang="cs-CZ" dirty="0"/>
              <a:t>– </a:t>
            </a:r>
            <a:r>
              <a:rPr lang="cs-CZ" dirty="0" err="1"/>
              <a:t>Archea</a:t>
            </a:r>
            <a:r>
              <a:rPr lang="cs-CZ" dirty="0"/>
              <a:t> odolná proti antibiotikům, možný prostředek proti obezitě</a:t>
            </a:r>
          </a:p>
          <a:p>
            <a:pPr algn="just"/>
            <a:endParaRPr lang="cs-CZ" dirty="0"/>
          </a:p>
        </p:txBody>
      </p:sp>
      <p:pic>
        <p:nvPicPr>
          <p:cNvPr id="5" name="Obrázek 4">
            <a:extLst>
              <a:ext uri="{FF2B5EF4-FFF2-40B4-BE49-F238E27FC236}">
                <a16:creationId xmlns:a16="http://schemas.microsoft.com/office/drawing/2014/main" id="{D5123F76-2AB6-4556-8D00-9FDB46EABAEF}"/>
              </a:ext>
            </a:extLst>
          </p:cNvPr>
          <p:cNvPicPr>
            <a:picLocks noChangeAspect="1"/>
          </p:cNvPicPr>
          <p:nvPr/>
        </p:nvPicPr>
        <p:blipFill>
          <a:blip r:embed="rId3"/>
          <a:stretch>
            <a:fillRect/>
          </a:stretch>
        </p:blipFill>
        <p:spPr>
          <a:xfrm>
            <a:off x="2569573" y="4446137"/>
            <a:ext cx="9144000" cy="2393607"/>
          </a:xfrm>
          <a:prstGeom prst="rect">
            <a:avLst/>
          </a:prstGeom>
        </p:spPr>
      </p:pic>
      <p:pic>
        <p:nvPicPr>
          <p:cNvPr id="6" name="Obrázek 5">
            <a:extLst>
              <a:ext uri="{FF2B5EF4-FFF2-40B4-BE49-F238E27FC236}">
                <a16:creationId xmlns:a16="http://schemas.microsoft.com/office/drawing/2014/main" id="{F58A0411-BCF3-495A-9CA2-3B65F400DDF9}"/>
              </a:ext>
            </a:extLst>
          </p:cNvPr>
          <p:cNvPicPr>
            <a:picLocks noChangeAspect="1"/>
          </p:cNvPicPr>
          <p:nvPr/>
        </p:nvPicPr>
        <p:blipFill>
          <a:blip r:embed="rId4"/>
          <a:stretch>
            <a:fillRect/>
          </a:stretch>
        </p:blipFill>
        <p:spPr>
          <a:xfrm>
            <a:off x="287382" y="2725308"/>
            <a:ext cx="5120640" cy="1739086"/>
          </a:xfrm>
          <a:prstGeom prst="rect">
            <a:avLst/>
          </a:prstGeom>
        </p:spPr>
      </p:pic>
      <p:pic>
        <p:nvPicPr>
          <p:cNvPr id="1026" name="Picture 2" descr="M. smithii (Methanobrevibacter smithii)">
            <a:extLst>
              <a:ext uri="{FF2B5EF4-FFF2-40B4-BE49-F238E27FC236}">
                <a16:creationId xmlns:a16="http://schemas.microsoft.com/office/drawing/2014/main" id="{615759EC-70CB-40C3-B8FC-EC1581F1582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3762"/>
          <a:stretch/>
        </p:blipFill>
        <p:spPr bwMode="auto">
          <a:xfrm rot="16200000">
            <a:off x="7533136" y="1124950"/>
            <a:ext cx="2191943" cy="4765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338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a:t>Mikrobiota – mikroflóra střeva</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404948" y="1343819"/>
            <a:ext cx="11325497" cy="4967061"/>
          </a:xfrm>
        </p:spPr>
        <p:txBody>
          <a:bodyPr>
            <a:normAutofit/>
          </a:bodyPr>
          <a:lstStyle/>
          <a:p>
            <a:pPr algn="just"/>
            <a:r>
              <a:rPr lang="cs-CZ" b="1" dirty="0"/>
              <a:t>Role</a:t>
            </a:r>
            <a:r>
              <a:rPr lang="cs-CZ" dirty="0"/>
              <a:t>: okyselení prostředí – blokování patogenů, stimulace imunitního systému, absorpce minerálů (Ca a Mg), vytváření vitamínů B a K, trávení mastných kyselin, fermentace polysacharidů, produkce hormonů a neurotransmiterů, zpracování rostlinných aminokyselin</a:t>
            </a:r>
          </a:p>
          <a:p>
            <a:pPr algn="just"/>
            <a:r>
              <a:rPr lang="cs-CZ" dirty="0"/>
              <a:t>Narušení může vést k: rakovina tlustého střeva, záněty střeva ale i alergie, obezita, cukrovka, …</a:t>
            </a:r>
          </a:p>
        </p:txBody>
      </p:sp>
      <p:pic>
        <p:nvPicPr>
          <p:cNvPr id="5" name="Obrázek 4">
            <a:extLst>
              <a:ext uri="{FF2B5EF4-FFF2-40B4-BE49-F238E27FC236}">
                <a16:creationId xmlns:a16="http://schemas.microsoft.com/office/drawing/2014/main" id="{5933ABCB-A44E-4F7F-971F-3352AC268FB3}"/>
              </a:ext>
            </a:extLst>
          </p:cNvPr>
          <p:cNvPicPr>
            <a:picLocks noChangeAspect="1"/>
          </p:cNvPicPr>
          <p:nvPr/>
        </p:nvPicPr>
        <p:blipFill>
          <a:blip r:embed="rId3"/>
          <a:stretch>
            <a:fillRect/>
          </a:stretch>
        </p:blipFill>
        <p:spPr>
          <a:xfrm>
            <a:off x="4519749" y="3605585"/>
            <a:ext cx="7112272" cy="3189710"/>
          </a:xfrm>
          <a:prstGeom prst="rect">
            <a:avLst/>
          </a:prstGeom>
        </p:spPr>
      </p:pic>
      <p:pic>
        <p:nvPicPr>
          <p:cNvPr id="3074" name="Picture 2" descr="FitGourmet - martina benešová - SOUTĚŽ!!! Mikrobiom, mikrobiota, střevní  mikroflóra …. Téma, které je posledních pár let mezi odborníky i  neodborníky hodně v kurzu, a zdá se, že oprávněně. Postupně se totiž">
            <a:extLst>
              <a:ext uri="{FF2B5EF4-FFF2-40B4-BE49-F238E27FC236}">
                <a16:creationId xmlns:a16="http://schemas.microsoft.com/office/drawing/2014/main" id="{A1B676D5-E928-4A7D-86EF-DE99D23EF7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979" y="3854247"/>
            <a:ext cx="2000341" cy="2877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391435"/>
      </p:ext>
    </p:extLst>
  </p:cSld>
  <p:clrMapOvr>
    <a:masterClrMapping/>
  </p:clrMapOvr>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5637</TotalTime>
  <Words>4885</Words>
  <Application>Microsoft Office PowerPoint</Application>
  <PresentationFormat>Širokoúhlá obrazovka</PresentationFormat>
  <Paragraphs>315</Paragraphs>
  <Slides>45</Slides>
  <Notes>44</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45</vt:i4>
      </vt:variant>
    </vt:vector>
  </HeadingPairs>
  <TitlesOfParts>
    <vt:vector size="49" baseType="lpstr">
      <vt:lpstr>Arial</vt:lpstr>
      <vt:lpstr>Calibri</vt:lpstr>
      <vt:lpstr>Calibri Light</vt:lpstr>
      <vt:lpstr>Motiv Office</vt:lpstr>
      <vt:lpstr>Úvod do biologie</vt:lpstr>
      <vt:lpstr>Mikroorganismy</vt:lpstr>
      <vt:lpstr>Mikrobiota člověka</vt:lpstr>
      <vt:lpstr>Mikrobiota člověka</vt:lpstr>
      <vt:lpstr>Mikrobiota člověka</vt:lpstr>
      <vt:lpstr>Mikrobiota – mikroflóra střeva</vt:lpstr>
      <vt:lpstr>Mikrobiota – mikroflóra střeva</vt:lpstr>
      <vt:lpstr>Mikrobiota – mikroflóra střeva</vt:lpstr>
      <vt:lpstr>Mikrobiota – mikroflóra střeva</vt:lpstr>
      <vt:lpstr>Mikrobiota – mikroflóra střeva</vt:lpstr>
      <vt:lpstr>Prezentace aplikace PowerPoint</vt:lpstr>
      <vt:lpstr>Mikrobiota – mikroflóra střeva</vt:lpstr>
      <vt:lpstr>Mikrobiota – Probiotika</vt:lpstr>
      <vt:lpstr>Mikrobiota – Transplantace stolice</vt:lpstr>
      <vt:lpstr>Patogenní a toxinogenní mikrobi</vt:lpstr>
      <vt:lpstr>Patogenní a toxinogenní mikrobi</vt:lpstr>
      <vt:lpstr>Mikrobi kazící potraviny</vt:lpstr>
      <vt:lpstr>Jak tohle zvládáme?</vt:lpstr>
      <vt:lpstr>Mikrobi při výrobě potravin</vt:lpstr>
      <vt:lpstr>Mikrobi při výrobě potravin – pivo</vt:lpstr>
      <vt:lpstr>Mikrobi při výrobě potravin – víno</vt:lpstr>
      <vt:lpstr>Mikrobi při výrobě potravin</vt:lpstr>
      <vt:lpstr>Mikrobi při výrobě potravin</vt:lpstr>
      <vt:lpstr>Mikrobi při výrobě potravin</vt:lpstr>
      <vt:lpstr>Mikrobi při výrobě potravin</vt:lpstr>
      <vt:lpstr>Mikrobi v potravinách – náboženství</vt:lpstr>
      <vt:lpstr>Mikrobi v průmyslu</vt:lpstr>
      <vt:lpstr>Mikrobi v průmyslu</vt:lpstr>
      <vt:lpstr>Mikrobi v průmyslu</vt:lpstr>
      <vt:lpstr>Mikrobi v průmyslu</vt:lpstr>
      <vt:lpstr>Význam v ekosystémech</vt:lpstr>
      <vt:lpstr>Význam v ekosystémech</vt:lpstr>
      <vt:lpstr>Význam v ekosystémech</vt:lpstr>
      <vt:lpstr>Význam v ekosystémech</vt:lpstr>
      <vt:lpstr>Symbionti hmyzu</vt:lpstr>
      <vt:lpstr>Symbionti hmyzu – způsob přenosu</vt:lpstr>
      <vt:lpstr>Symbionti hmyzu – význam </vt:lpstr>
      <vt:lpstr>Symbionti hmyzu – příklady </vt:lpstr>
      <vt:lpstr>Symbionti hmyzu – kůrovci</vt:lpstr>
      <vt:lpstr>Symbionti hmyzu – vnitrobuněční</vt:lpstr>
      <vt:lpstr>Symbionti hmyzu – vnitrobuněční</vt:lpstr>
      <vt:lpstr>Prvoci</vt:lpstr>
      <vt:lpstr>Prvoci</vt:lpstr>
      <vt:lpstr>Prvoci</vt:lpstr>
      <vt:lpstr>Prvoci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7EPEK - cvičení</dc:title>
  <dc:creator>Petr Pyszko</dc:creator>
  <cp:lastModifiedBy>Pyszko Petr</cp:lastModifiedBy>
  <cp:revision>332</cp:revision>
  <dcterms:created xsi:type="dcterms:W3CDTF">2020-10-03T08:40:45Z</dcterms:created>
  <dcterms:modified xsi:type="dcterms:W3CDTF">2023-10-25T05:23:23Z</dcterms:modified>
</cp:coreProperties>
</file>