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56" r:id="rId2"/>
    <p:sldId id="326" r:id="rId3"/>
    <p:sldId id="325" r:id="rId4"/>
    <p:sldId id="262" r:id="rId5"/>
    <p:sldId id="261" r:id="rId6"/>
    <p:sldId id="263" r:id="rId7"/>
    <p:sldId id="332" r:id="rId8"/>
    <p:sldId id="264" r:id="rId9"/>
    <p:sldId id="324" r:id="rId10"/>
    <p:sldId id="322" r:id="rId11"/>
    <p:sldId id="328" r:id="rId12"/>
    <p:sldId id="331" r:id="rId13"/>
    <p:sldId id="329" r:id="rId14"/>
    <p:sldId id="330" r:id="rId15"/>
    <p:sldId id="344" r:id="rId16"/>
    <p:sldId id="345" r:id="rId17"/>
    <p:sldId id="271" r:id="rId18"/>
    <p:sldId id="346" r:id="rId19"/>
    <p:sldId id="347" r:id="rId20"/>
    <p:sldId id="270" r:id="rId21"/>
    <p:sldId id="341" r:id="rId22"/>
    <p:sldId id="342" r:id="rId23"/>
    <p:sldId id="272" r:id="rId24"/>
    <p:sldId id="348" r:id="rId25"/>
    <p:sldId id="339" r:id="rId26"/>
    <p:sldId id="340" r:id="rId27"/>
    <p:sldId id="334" r:id="rId28"/>
    <p:sldId id="335" r:id="rId29"/>
    <p:sldId id="336" r:id="rId30"/>
    <p:sldId id="338" r:id="rId31"/>
    <p:sldId id="33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79051" autoAdjust="0"/>
  </p:normalViewPr>
  <p:slideViewPr>
    <p:cSldViewPr snapToGrid="0">
      <p:cViewPr varScale="1">
        <p:scale>
          <a:sx n="82" d="100"/>
          <a:sy n="82" d="100"/>
        </p:scale>
        <p:origin x="72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06C94D-41FA-4A2A-9618-9880C110BB03}" type="datetimeFigureOut">
              <a:rPr lang="cs-CZ" smtClean="0"/>
              <a:t>25.10.2023</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FFE5E1-D701-4CEA-B268-28910E108036}" type="slidenum">
              <a:rPr lang="cs-CZ" smtClean="0"/>
              <a:t>‹#›</a:t>
            </a:fld>
            <a:endParaRPr lang="cs-CZ"/>
          </a:p>
        </p:txBody>
      </p:sp>
    </p:spTree>
    <p:extLst>
      <p:ext uri="{BB962C8B-B14F-4D97-AF65-F5344CB8AC3E}">
        <p14:creationId xmlns:p14="http://schemas.microsoft.com/office/powerpoint/2010/main" val="680856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Descartes: Platí zákony mechaniky, i živé organismy jsou stroje, jen člověk má i duši. </a:t>
            </a:r>
            <a:r>
              <a:rPr lang="cs-CZ" sz="1200" kern="1200" dirty="0">
                <a:solidFill>
                  <a:schemeClr val="tx1"/>
                </a:solidFill>
                <a:effectLst/>
                <a:latin typeface="+mn-lt"/>
                <a:ea typeface="+mn-ea"/>
                <a:cs typeface="+mn-cs"/>
              </a:rPr>
              <a:t>Descartův výklad fysiologie lidského těla se nikdy neprosadil a švédská královna Kristýna I., jíž knihu věnoval, mu odepsala, že se jí výklad líbí, nedovede si však představit, že by se dvěma hodinovým strojům narodily malé hodinky. Přesto se v 18. století těšily velké pozornosti mechanické automaty, napodobující chování živočichů i člověka.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Od 17. století si pokusná (empirická) věda postupně uvědomuje, že objevování přírodních zákonitostí vyžaduje umělé uspořádání experimentu, kde se pokud možno vyloučí všechny rušivé jevy</a:t>
            </a:r>
          </a:p>
          <a:p>
            <a:pPr algn="just"/>
            <a:r>
              <a:rPr lang="cs-CZ" b="1" dirty="0"/>
              <a:t>Metodický individualismus</a:t>
            </a:r>
            <a:r>
              <a:rPr lang="cs-CZ" dirty="0"/>
              <a:t>: Chování skupin je výslednice motivů a činů jednotlivců.</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2</a:t>
            </a:fld>
            <a:endParaRPr lang="cs-CZ"/>
          </a:p>
        </p:txBody>
      </p:sp>
    </p:spTree>
    <p:extLst>
      <p:ext uri="{BB962C8B-B14F-4D97-AF65-F5344CB8AC3E}">
        <p14:creationId xmlns:p14="http://schemas.microsoft.com/office/powerpoint/2010/main" val="2856484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Filozof, sociolog a psycholog. Byl také historik filozofie, zemřel na AIDS</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Epistémé renesance (tradiční) zakládá poznatelnost světa na principu podobnosti a analogie (člověk </a:t>
            </a:r>
            <a:r>
              <a:rPr lang="cs-CZ" dirty="0" err="1"/>
              <a:t>vs</a:t>
            </a:r>
            <a:r>
              <a:rPr lang="cs-CZ" dirty="0"/>
              <a:t> vesmír). Epistémé klasická - založena na rozlišení věcí, základem je tabulka podobnosti a odlišností. Moderní epistémé - založená na řetězení historického vývoje, evoluci.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Epistémé renesance: Astrologové renesance mohli předpovědět osud na základě toho, jak se planety pohybovaly na obloze, protože věřili, že pozice planet měla analogii s lidským životem.</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Epistémé klasická: Filozofové </a:t>
            </a:r>
            <a:r>
              <a:rPr lang="cs-CZ" sz="1200" b="0" i="0" kern="1200" dirty="0">
                <a:solidFill>
                  <a:schemeClr val="tx1"/>
                </a:solidFill>
                <a:effectLst/>
                <a:latin typeface="+mn-lt"/>
                <a:ea typeface="+mn-ea"/>
                <a:cs typeface="+mn-cs"/>
              </a:rPr>
              <a:t>analyzovali a rozlišovali různé kategorie věcí, jako jsou rostliny, živočichové a minerály, a vytvořili tak základ pro klasifikaci a taxonomii.</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kern="1200" dirty="0">
                <a:solidFill>
                  <a:schemeClr val="tx1"/>
                </a:solidFill>
                <a:effectLst/>
                <a:latin typeface="+mn-lt"/>
                <a:ea typeface="+mn-ea"/>
                <a:cs typeface="+mn-cs"/>
              </a:rPr>
              <a:t>Moderní epistémé: Ptá se, jak jsme se dostali k našemu současnému chápání vesmíru na základě vědeckých objevů a teorií.</a:t>
            </a:r>
            <a:endParaRPr lang="cs-CZ" dirty="0"/>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11</a:t>
            </a:fld>
            <a:endParaRPr lang="cs-CZ"/>
          </a:p>
        </p:txBody>
      </p:sp>
    </p:spTree>
    <p:extLst>
      <p:ext uri="{BB962C8B-B14F-4D97-AF65-F5344CB8AC3E}">
        <p14:creationId xmlns:p14="http://schemas.microsoft.com/office/powerpoint/2010/main" val="2882492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Během druhé světové války přejmenování aby unikl perzekucím, poté znovu přejmenování protože aktivní komunista – </a:t>
            </a:r>
            <a:r>
              <a:rPr lang="cs-CZ" dirty="0" err="1"/>
              <a:t>Lakatos</a:t>
            </a:r>
            <a:r>
              <a:rPr lang="cs-CZ" dirty="0"/>
              <a:t> = příslušník pracující třídy. </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12</a:t>
            </a:fld>
            <a:endParaRPr lang="cs-CZ"/>
          </a:p>
        </p:txBody>
      </p:sp>
    </p:spTree>
    <p:extLst>
      <p:ext uri="{BB962C8B-B14F-4D97-AF65-F5344CB8AC3E}">
        <p14:creationId xmlns:p14="http://schemas.microsoft.com/office/powerpoint/2010/main" val="2639982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Během druhé světové války důstojník na Východní frontě, zranění při ústupu, do konce života chodil o holi. Po válce studium v Londýně. Na Londýnské škole ekonomie se setkává s </a:t>
            </a:r>
            <a:r>
              <a:rPr lang="cs-CZ" sz="1200" kern="1200" dirty="0" err="1">
                <a:solidFill>
                  <a:schemeClr val="tx1"/>
                </a:solidFill>
                <a:effectLst/>
                <a:latin typeface="+mn-lt"/>
                <a:ea typeface="+mn-ea"/>
                <a:cs typeface="+mn-cs"/>
              </a:rPr>
              <a:t>Popperovým</a:t>
            </a:r>
            <a:r>
              <a:rPr lang="cs-CZ" sz="1200" kern="1200" dirty="0">
                <a:solidFill>
                  <a:schemeClr val="tx1"/>
                </a:solidFill>
                <a:effectLst/>
                <a:latin typeface="+mn-lt"/>
                <a:ea typeface="+mn-ea"/>
                <a:cs typeface="+mn-cs"/>
              </a:rPr>
              <a:t> studentem, </a:t>
            </a:r>
            <a:r>
              <a:rPr lang="cs-CZ" sz="1200" kern="1200" dirty="0" err="1">
                <a:solidFill>
                  <a:schemeClr val="tx1"/>
                </a:solidFill>
                <a:effectLst/>
                <a:latin typeface="+mn-lt"/>
                <a:ea typeface="+mn-ea"/>
                <a:cs typeface="+mn-cs"/>
              </a:rPr>
              <a:t>Imre</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Lakatosem</a:t>
            </a:r>
            <a:r>
              <a:rPr lang="cs-CZ" sz="1200" kern="1200" dirty="0">
                <a:solidFill>
                  <a:schemeClr val="tx1"/>
                </a:solidFill>
                <a:effectLst/>
                <a:latin typeface="+mn-lt"/>
                <a:ea typeface="+mn-ea"/>
                <a:cs typeface="+mn-cs"/>
              </a:rPr>
              <a:t>. Plánují spolu napsat dialog s názvem „Rozprava proti metodě“, kde by </a:t>
            </a:r>
            <a:r>
              <a:rPr lang="cs-CZ" sz="1200" kern="1200" dirty="0" err="1">
                <a:solidFill>
                  <a:schemeClr val="tx1"/>
                </a:solidFill>
                <a:effectLst/>
                <a:latin typeface="+mn-lt"/>
                <a:ea typeface="+mn-ea"/>
                <a:cs typeface="+mn-cs"/>
              </a:rPr>
              <a:t>Lakatos</a:t>
            </a:r>
            <a:r>
              <a:rPr lang="cs-CZ" sz="1200" kern="1200" dirty="0">
                <a:solidFill>
                  <a:schemeClr val="tx1"/>
                </a:solidFill>
                <a:effectLst/>
                <a:latin typeface="+mn-lt"/>
                <a:ea typeface="+mn-ea"/>
                <a:cs typeface="+mn-cs"/>
              </a:rPr>
              <a:t> zastával racionální hledisko při pohledu na vědu a </a:t>
            </a:r>
            <a:r>
              <a:rPr lang="cs-CZ" sz="1200" kern="1200" dirty="0" err="1">
                <a:solidFill>
                  <a:schemeClr val="tx1"/>
                </a:solidFill>
                <a:effectLst/>
                <a:latin typeface="+mn-lt"/>
                <a:ea typeface="+mn-ea"/>
                <a:cs typeface="+mn-cs"/>
              </a:rPr>
              <a:t>Feyerabend</a:t>
            </a:r>
            <a:r>
              <a:rPr lang="cs-CZ" sz="1200" kern="1200" dirty="0">
                <a:solidFill>
                  <a:schemeClr val="tx1"/>
                </a:solidFill>
                <a:effectLst/>
                <a:latin typeface="+mn-lt"/>
                <a:ea typeface="+mn-ea"/>
                <a:cs typeface="+mn-cs"/>
              </a:rPr>
              <a:t> by na něj útočil. I přes nečekanou </a:t>
            </a:r>
            <a:r>
              <a:rPr lang="cs-CZ" sz="1200" kern="1200" dirty="0" err="1">
                <a:solidFill>
                  <a:schemeClr val="tx1"/>
                </a:solidFill>
                <a:effectLst/>
                <a:latin typeface="+mn-lt"/>
                <a:ea typeface="+mn-ea"/>
                <a:cs typeface="+mn-cs"/>
              </a:rPr>
              <a:t>Lakatosovu</a:t>
            </a:r>
            <a:r>
              <a:rPr lang="cs-CZ" sz="1200" kern="1200" dirty="0">
                <a:solidFill>
                  <a:schemeClr val="tx1"/>
                </a:solidFill>
                <a:effectLst/>
                <a:latin typeface="+mn-lt"/>
                <a:ea typeface="+mn-ea"/>
                <a:cs typeface="+mn-cs"/>
              </a:rPr>
              <a:t> smrt </a:t>
            </a:r>
            <a:r>
              <a:rPr lang="cs-CZ" sz="1200" kern="1200" dirty="0" err="1">
                <a:solidFill>
                  <a:schemeClr val="tx1"/>
                </a:solidFill>
                <a:effectLst/>
                <a:latin typeface="+mn-lt"/>
                <a:ea typeface="+mn-ea"/>
                <a:cs typeface="+mn-cs"/>
              </a:rPr>
              <a:t>Feyerabend</a:t>
            </a:r>
            <a:r>
              <a:rPr lang="cs-CZ" sz="1200" kern="1200" dirty="0">
                <a:solidFill>
                  <a:schemeClr val="tx1"/>
                </a:solidFill>
                <a:effectLst/>
                <a:latin typeface="+mn-lt"/>
                <a:ea typeface="+mn-ea"/>
                <a:cs typeface="+mn-cs"/>
              </a:rPr>
              <a:t> tuto publikaci napsal.</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Rozprava proti metodě: Odmítání nutnosti existence univerzálního metodického pravidla. Poukazuje na to, že trvat na tom, aby byla nová teorie v souladu se starými teoriemi, dává nesmyslnou výhodu teorii starší. </a:t>
            </a:r>
            <a:r>
              <a:rPr lang="cs-CZ" dirty="0"/>
              <a:t>Odvozování teorií ad hoc je ok. Věda jako anarchistický podnik posedlý svou vlastní mytologií, která si vytváří nároky na pravdivost. Kritika falzifikace: Žádná teorie není v souladu se všemi fakty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13</a:t>
            </a:fld>
            <a:endParaRPr lang="cs-CZ"/>
          </a:p>
        </p:txBody>
      </p:sp>
    </p:spTree>
    <p:extLst>
      <p:ext uri="{BB962C8B-B14F-4D97-AF65-F5344CB8AC3E}">
        <p14:creationId xmlns:p14="http://schemas.microsoft.com/office/powerpoint/2010/main" val="1825539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Ideje, které dnes tvoří opravdový základ vědy, existují jen proto, že existovaly takové věci jako předsudek, domýšlivost, vášeň. </a:t>
            </a:r>
            <a:r>
              <a:rPr lang="cs-CZ" dirty="0"/>
              <a:t>Přesto je </a:t>
            </a:r>
            <a:r>
              <a:rPr lang="cs-CZ" dirty="0" err="1"/>
              <a:t>Anything</a:t>
            </a:r>
            <a:r>
              <a:rPr lang="cs-CZ" dirty="0"/>
              <a:t> </a:t>
            </a:r>
            <a:r>
              <a:rPr lang="cs-CZ" dirty="0" err="1"/>
              <a:t>goes</a:t>
            </a:r>
            <a:r>
              <a:rPr lang="cs-CZ" dirty="0"/>
              <a:t> myšleno spíše v metodickém než etickém slova smyslu.</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Příklad: Prosazení Heliocentrismu: Měšťanstvo vs církev. Galileo Galilei podporován patronátem. Heliocentrismus z počátku nízká predikční hodnota (hl. </a:t>
            </a:r>
            <a:r>
              <a:rPr lang="cs-CZ" sz="1200" kern="1200" dirty="0" err="1">
                <a:solidFill>
                  <a:schemeClr val="tx1"/>
                </a:solidFill>
                <a:effectLst/>
                <a:latin typeface="+mn-lt"/>
                <a:ea typeface="+mn-ea"/>
                <a:cs typeface="+mn-cs"/>
              </a:rPr>
              <a:t>perihel</a:t>
            </a:r>
            <a:r>
              <a:rPr lang="cs-CZ" sz="1200" kern="1200" dirty="0">
                <a:solidFill>
                  <a:schemeClr val="tx1"/>
                </a:solidFill>
                <a:effectLst/>
                <a:latin typeface="+mn-lt"/>
                <a:ea typeface="+mn-ea"/>
                <a:cs typeface="+mn-cs"/>
              </a:rPr>
              <a:t> Merkuru – vysvětleno až teorií relativity). Církev proto podporuje </a:t>
            </a:r>
            <a:r>
              <a:rPr lang="cs-CZ" sz="1200" kern="1200" dirty="0" err="1">
                <a:solidFill>
                  <a:schemeClr val="tx1"/>
                </a:solidFill>
                <a:effectLst/>
                <a:latin typeface="+mn-lt"/>
                <a:ea typeface="+mn-ea"/>
                <a:cs typeface="+mn-cs"/>
              </a:rPr>
              <a:t>Ptolemiovský</a:t>
            </a:r>
            <a:r>
              <a:rPr lang="cs-CZ" sz="1200" kern="1200" dirty="0">
                <a:solidFill>
                  <a:schemeClr val="tx1"/>
                </a:solidFill>
                <a:effectLst/>
                <a:latin typeface="+mn-lt"/>
                <a:ea typeface="+mn-ea"/>
                <a:cs typeface="+mn-cs"/>
              </a:rPr>
              <a:t> systém (nikdy placatá Země). Papež dokonce nakloněn novým myšlenkám ale církev se více držela rozumu tak jak jej definujeme i dnes. Dva procesy – v prvním jen napomenut za vědecký obsah. Doporučeno vyučovat jako hypotézu, nikoli pravdu. Až v druhém procesu odsouzení. </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14</a:t>
            </a:fld>
            <a:endParaRPr lang="cs-CZ"/>
          </a:p>
        </p:txBody>
      </p:sp>
    </p:spTree>
    <p:extLst>
      <p:ext uri="{BB962C8B-B14F-4D97-AF65-F5344CB8AC3E}">
        <p14:creationId xmlns:p14="http://schemas.microsoft.com/office/powerpoint/2010/main" val="3422605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Zcestný a </a:t>
            </a:r>
            <a:r>
              <a:rPr lang="cs-CZ" sz="1200" kern="1200" dirty="0" err="1">
                <a:solidFill>
                  <a:schemeClr val="tx1"/>
                </a:solidFill>
                <a:effectLst/>
                <a:latin typeface="+mn-lt"/>
                <a:ea typeface="+mn-ea"/>
                <a:cs typeface="+mn-cs"/>
              </a:rPr>
              <a:t>buržoázní</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mendelmorganismus</a:t>
            </a:r>
            <a:r>
              <a:rPr lang="cs-CZ" sz="1200" kern="1200" dirty="0">
                <a:solidFill>
                  <a:schemeClr val="tx1"/>
                </a:solidFill>
                <a:effectLst/>
                <a:latin typeface="+mn-lt"/>
                <a:ea typeface="+mn-ea"/>
                <a:cs typeface="+mn-cs"/>
              </a:rPr>
              <a:t> vs přijatelný darwinismus-</a:t>
            </a:r>
            <a:r>
              <a:rPr lang="cs-CZ" sz="1200" kern="1200" dirty="0" err="1">
                <a:solidFill>
                  <a:schemeClr val="tx1"/>
                </a:solidFill>
                <a:effectLst/>
                <a:latin typeface="+mn-lt"/>
                <a:ea typeface="+mn-ea"/>
                <a:cs typeface="+mn-cs"/>
              </a:rPr>
              <a:t>mičurinismus</a:t>
            </a:r>
            <a:r>
              <a:rPr lang="cs-CZ" sz="1200" kern="1200" dirty="0">
                <a:solidFill>
                  <a:schemeClr val="tx1"/>
                </a:solidFill>
                <a:effectLst/>
                <a:latin typeface="+mn-lt"/>
                <a:ea typeface="+mn-ea"/>
                <a:cs typeface="+mn-cs"/>
              </a:rPr>
              <a:t> + lamarkismus</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err="1">
                <a:solidFill>
                  <a:schemeClr val="tx1"/>
                </a:solidFill>
                <a:effectLst/>
                <a:latin typeface="+mn-lt"/>
                <a:ea typeface="+mn-ea"/>
                <a:cs typeface="+mn-cs"/>
              </a:rPr>
              <a:t>Mičurin</a:t>
            </a:r>
            <a:r>
              <a:rPr lang="cs-CZ" sz="1200" kern="1200" dirty="0">
                <a:solidFill>
                  <a:schemeClr val="tx1"/>
                </a:solidFill>
                <a:effectLst/>
                <a:latin typeface="+mn-lt"/>
                <a:ea typeface="+mn-ea"/>
                <a:cs typeface="+mn-cs"/>
              </a:rPr>
              <a:t>: O nepoužitelnosti Mendelových zákonů při hybridizaci.</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Zrnko pravdy se ale dá najít i zde: Na základě reakce na podmínky prostředí může skutečně docházet k utlumení využívání určité části genetické informace a tato změna může být i předána na potomky. Nejde však o přímou změnu chemických bází v řetězci DNA, ten zůstává netknutý. Samotná informace v genetické informaci zůstává a dále se předává potomkům, pouze se může stát pro tělo organismu (dočasně) nedostupnou na základě chemických úprav na jejích vyšších úrovních.</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Jarovizace skutečně zvyšuje výnosnost – ne o 30 %, zhruba o 10 %. Problémem je ale vysoká míra úmrtnosti. I pšenice zduřelá má vyšší výnosy než normální pšenice – potřebuje ale růst při mnohem nižších </a:t>
            </a:r>
            <a:r>
              <a:rPr lang="cs-CZ" sz="1200" kern="1200" dirty="0" err="1">
                <a:solidFill>
                  <a:schemeClr val="tx1"/>
                </a:solidFill>
                <a:effectLst/>
                <a:latin typeface="+mn-lt"/>
                <a:ea typeface="+mn-ea"/>
                <a:cs typeface="+mn-cs"/>
              </a:rPr>
              <a:t>denzitách</a:t>
            </a:r>
            <a:r>
              <a:rPr lang="cs-CZ" sz="1200" kern="1200" dirty="0">
                <a:solidFill>
                  <a:schemeClr val="tx1"/>
                </a:solidFill>
                <a:effectLst/>
                <a:latin typeface="+mn-lt"/>
                <a:ea typeface="+mn-ea"/>
                <a:cs typeface="+mn-cs"/>
              </a:rPr>
              <a:t>, což je v zemědělství neudržitelné. Na starých vtipech o době SSSR je zkrátka kus pravdy: </a:t>
            </a:r>
            <a:r>
              <a:rPr lang="cs-CZ" sz="1200" b="0" i="0" kern="1200" dirty="0">
                <a:solidFill>
                  <a:schemeClr val="tx1"/>
                </a:solidFill>
                <a:effectLst/>
                <a:latin typeface="+mn-lt"/>
                <a:ea typeface="+mn-ea"/>
                <a:cs typeface="+mn-cs"/>
              </a:rPr>
              <a:t>„Roste v Sovětském svazu pšenice jako telegrafní sloupy? Ano, a místy i hustěji!“ </a:t>
            </a:r>
            <a:endParaRPr lang="cs-C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15</a:t>
            </a:fld>
            <a:endParaRPr lang="cs-CZ"/>
          </a:p>
        </p:txBody>
      </p:sp>
    </p:spTree>
    <p:extLst>
      <p:ext uri="{BB962C8B-B14F-4D97-AF65-F5344CB8AC3E}">
        <p14:creationId xmlns:p14="http://schemas.microsoft.com/office/powerpoint/2010/main" val="469057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Problémy: Fyziologická odpověď oběti nemusí reprezentovat odpověď lidí, kteří mají mít z experimentu prospěch; Malé množství replikací jednotlivých pokusů, jejich nepublikování, navíc řízeny ideologií, nikoli metodikou; Vědecké kompetence lékařů často nulová</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Citace takových dat má být doprovázena zmínkou o utrpení obětí</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16</a:t>
            </a:fld>
            <a:endParaRPr lang="cs-CZ"/>
          </a:p>
        </p:txBody>
      </p:sp>
    </p:spTree>
    <p:extLst>
      <p:ext uri="{BB962C8B-B14F-4D97-AF65-F5344CB8AC3E}">
        <p14:creationId xmlns:p14="http://schemas.microsoft.com/office/powerpoint/2010/main" val="2319538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17</a:t>
            </a:fld>
            <a:endParaRPr lang="cs-CZ"/>
          </a:p>
        </p:txBody>
      </p:sp>
    </p:spTree>
    <p:extLst>
      <p:ext uri="{BB962C8B-B14F-4D97-AF65-F5344CB8AC3E}">
        <p14:creationId xmlns:p14="http://schemas.microsoft.com/office/powerpoint/2010/main" val="336811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Frenologie byl obor, který předpokládal a zkoumal souvislost stavby lebky s duševními schopnostmi a charakterovými rysy. Byl populární zejména v 19. století, do začátku 20. století však byl zavržen jako pseudověda.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kern="1200" dirty="0">
                <a:solidFill>
                  <a:schemeClr val="tx1"/>
                </a:solidFill>
                <a:effectLst/>
                <a:latin typeface="+mn-lt"/>
                <a:ea typeface="+mn-ea"/>
                <a:cs typeface="+mn-cs"/>
              </a:rPr>
              <a:t>Skutečný vědecký článek, který využil </a:t>
            </a:r>
            <a:r>
              <a:rPr lang="cs-CZ" sz="1200" b="0" i="0" kern="1200" dirty="0" err="1">
                <a:solidFill>
                  <a:schemeClr val="tx1"/>
                </a:solidFill>
                <a:effectLst/>
                <a:latin typeface="+mn-lt"/>
                <a:ea typeface="+mn-ea"/>
                <a:cs typeface="+mn-cs"/>
              </a:rPr>
              <a:t>zenerovy</a:t>
            </a:r>
            <a:r>
              <a:rPr lang="cs-CZ" sz="1200" b="0" i="0" kern="1200" dirty="0">
                <a:solidFill>
                  <a:schemeClr val="tx1"/>
                </a:solidFill>
                <a:effectLst/>
                <a:latin typeface="+mn-lt"/>
                <a:ea typeface="+mn-ea"/>
                <a:cs typeface="+mn-cs"/>
              </a:rPr>
              <a:t> karty k pochopení lidského generování náhody: </a:t>
            </a:r>
            <a:r>
              <a:rPr lang="en-US" sz="1200" b="0" i="0" kern="1200" dirty="0" err="1">
                <a:solidFill>
                  <a:schemeClr val="tx1"/>
                </a:solidFill>
                <a:effectLst/>
                <a:latin typeface="+mn-lt"/>
                <a:ea typeface="+mn-ea"/>
                <a:cs typeface="+mn-cs"/>
              </a:rPr>
              <a:t>Účastníci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měli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menší</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pravděpodobnost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hlášení</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opakování</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než</a:t>
            </a:r>
            <a:r>
              <a:rPr lang="en-US" sz="1200" b="0" i="0" kern="1200" dirty="0">
                <a:solidFill>
                  <a:schemeClr val="tx1"/>
                </a:solidFill>
                <a:effectLst/>
                <a:latin typeface="+mn-lt"/>
                <a:ea typeface="+mn-ea"/>
                <a:cs typeface="+mn-cs"/>
              </a:rPr>
              <a:t> by </a:t>
            </a:r>
            <a:r>
              <a:rPr lang="en-US" sz="1200" b="0" i="0" kern="1200" dirty="0" err="1">
                <a:solidFill>
                  <a:schemeClr val="tx1"/>
                </a:solidFill>
                <a:effectLst/>
                <a:latin typeface="+mn-lt"/>
                <a:ea typeface="+mn-ea"/>
                <a:cs typeface="+mn-cs"/>
              </a:rPr>
              <a:t>bylo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očekáváno</a:t>
            </a:r>
            <a:r>
              <a:rPr lang="en-US" sz="1200" b="0" i="0" kern="1200" dirty="0">
                <a:solidFill>
                  <a:schemeClr val="tx1"/>
                </a:solidFill>
                <a:effectLst/>
                <a:latin typeface="+mn-lt"/>
                <a:ea typeface="+mn-ea"/>
                <a:cs typeface="+mn-cs"/>
              </a:rPr>
              <a:t> v </a:t>
            </a:r>
            <a:r>
              <a:rPr lang="en-US" sz="1200" b="0" i="0" kern="1200" dirty="0" err="1">
                <a:solidFill>
                  <a:schemeClr val="tx1"/>
                </a:solidFill>
                <a:effectLst/>
                <a:latin typeface="+mn-lt"/>
                <a:ea typeface="+mn-ea"/>
                <a:cs typeface="+mn-cs"/>
              </a:rPr>
              <a:t>případě</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čisté</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náhodnosti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Kromě</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toho</a:t>
            </a:r>
            <a:r>
              <a:rPr lang="en-US" sz="1200" b="0" i="0" kern="1200" dirty="0">
                <a:solidFill>
                  <a:schemeClr val="tx1"/>
                </a:solidFill>
                <a:effectLst/>
                <a:latin typeface="+mn-lt"/>
                <a:ea typeface="+mn-ea"/>
                <a:cs typeface="+mn-cs"/>
              </a:rPr>
              <a:t> se </a:t>
            </a:r>
            <a:r>
              <a:rPr lang="en-US" sz="1200" b="0" i="0" kern="1200" dirty="0" err="1">
                <a:solidFill>
                  <a:schemeClr val="tx1"/>
                </a:solidFill>
                <a:effectLst/>
                <a:latin typeface="+mn-lt"/>
                <a:ea typeface="+mn-ea"/>
                <a:cs typeface="+mn-cs"/>
              </a:rPr>
              <a:t>zdálo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že</a:t>
            </a:r>
            <a:r>
              <a:rPr lang="en-US" sz="1200" b="0" i="0" kern="1200" dirty="0">
                <a:solidFill>
                  <a:schemeClr val="tx1"/>
                </a:solidFill>
                <a:effectLst/>
                <a:latin typeface="+mn-lt"/>
                <a:ea typeface="+mn-ea"/>
                <a:cs typeface="+mn-cs"/>
              </a:rPr>
              <a:t> se </a:t>
            </a:r>
            <a:r>
              <a:rPr lang="en-US" sz="1200" b="0" i="0" kern="1200" dirty="0" err="1">
                <a:solidFill>
                  <a:schemeClr val="tx1"/>
                </a:solidFill>
                <a:effectLst/>
                <a:latin typeface="+mn-lt"/>
                <a:ea typeface="+mn-ea"/>
                <a:cs typeface="+mn-cs"/>
              </a:rPr>
              <a:t>vyhýbali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spojování</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dvojic</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stejných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symbolů</a:t>
            </a:r>
            <a:r>
              <a:rPr lang="en-US" sz="1200" b="0" i="0" kern="1200" dirty="0">
                <a:solidFill>
                  <a:schemeClr val="tx1"/>
                </a:solidFill>
                <a:effectLst/>
                <a:latin typeface="+mn-lt"/>
                <a:ea typeface="+mn-ea"/>
                <a:cs typeface="+mn-cs"/>
              </a:rPr>
              <a:t> a </a:t>
            </a:r>
            <a:r>
              <a:rPr lang="en-US" sz="1200" b="0" i="0" kern="1200" dirty="0" err="1">
                <a:solidFill>
                  <a:schemeClr val="tx1"/>
                </a:solidFill>
                <a:effectLst/>
                <a:latin typeface="+mn-lt"/>
                <a:ea typeface="+mn-ea"/>
                <a:cs typeface="+mn-cs"/>
              </a:rPr>
              <a:t>měli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tendenci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zvětšovat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vzdálenost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mezi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symboly</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Některé</a:t>
            </a:r>
            <a:r>
              <a:rPr lang="en-US" sz="1200" b="0" i="0" kern="1200" dirty="0">
                <a:solidFill>
                  <a:schemeClr val="tx1"/>
                </a:solidFill>
                <a:effectLst/>
                <a:latin typeface="+mn-lt"/>
                <a:ea typeface="+mn-ea"/>
                <a:cs typeface="+mn-cs"/>
              </a:rPr>
              <a:t> z</a:t>
            </a:r>
            <a:r>
              <a:rPr lang="cs-CZ" sz="1200" b="0" i="0" kern="1200" dirty="0">
                <a:solidFill>
                  <a:schemeClr val="tx1"/>
                </a:solidFill>
                <a:effectLst/>
                <a:latin typeface="+mn-lt"/>
                <a:ea typeface="+mn-ea"/>
                <a:cs typeface="+mn-cs"/>
              </a:rPr>
              <a:t>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strategií</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které</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účastníci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používali</a:t>
            </a:r>
            <a:r>
              <a:rPr lang="en-US" sz="1200" b="0" i="0" kern="1200" dirty="0">
                <a:solidFill>
                  <a:schemeClr val="tx1"/>
                </a:solidFill>
                <a:effectLst/>
                <a:latin typeface="+mn-lt"/>
                <a:ea typeface="+mn-ea"/>
                <a:cs typeface="+mn-cs"/>
              </a:rPr>
              <a:t> k </a:t>
            </a:r>
            <a:r>
              <a:rPr lang="en-US" sz="1200" b="0" i="0" kern="1200" dirty="0" err="1">
                <a:solidFill>
                  <a:schemeClr val="tx1"/>
                </a:solidFill>
                <a:effectLst/>
                <a:latin typeface="+mn-lt"/>
                <a:ea typeface="+mn-ea"/>
                <a:cs typeface="+mn-cs"/>
              </a:rPr>
              <a:t>zabránění</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opakování</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nebo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redundanci</a:t>
            </a:r>
            <a:r>
              <a:rPr lang="en-US" sz="1200" b="0" i="0" kern="1200" dirty="0">
                <a:solidFill>
                  <a:schemeClr val="tx1"/>
                </a:solidFill>
                <a:effectLst/>
                <a:latin typeface="+mn-lt"/>
                <a:ea typeface="+mn-ea"/>
                <a:cs typeface="+mn-cs"/>
              </a:rPr>
              <a:t>, </a:t>
            </a:r>
            <a:r>
              <a:rPr lang="cs-CZ" sz="1200" b="0" i="0" kern="1200" dirty="0">
                <a:solidFill>
                  <a:schemeClr val="tx1"/>
                </a:solidFill>
                <a:effectLst/>
                <a:latin typeface="+mn-lt"/>
                <a:ea typeface="+mn-ea"/>
                <a:cs typeface="+mn-cs"/>
              </a:rPr>
              <a:t>se </a:t>
            </a:r>
            <a:r>
              <a:rPr lang="en-US" sz="1200" b="0" i="0" kern="1200" dirty="0" err="1">
                <a:solidFill>
                  <a:schemeClr val="tx1"/>
                </a:solidFill>
                <a:effectLst/>
                <a:latin typeface="+mn-lt"/>
                <a:ea typeface="+mn-ea"/>
                <a:cs typeface="+mn-cs"/>
              </a:rPr>
              <a:t>ukázaly</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být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aktivním</a:t>
            </a:r>
            <a:r>
              <a:rPr lang="cs-CZ" sz="1200" b="0" i="0" kern="1200" dirty="0">
                <a:solidFill>
                  <a:schemeClr val="tx1"/>
                </a:solidFill>
                <a:effectLst/>
                <a:latin typeface="+mn-lt"/>
                <a:ea typeface="+mn-ea"/>
                <a:cs typeface="+mn-cs"/>
              </a:rPr>
              <a:t> procesem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který</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byl</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citlivý</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únav</a:t>
            </a:r>
            <a:r>
              <a:rPr lang="cs-CZ" sz="1200" b="0" i="0" kern="1200" dirty="0">
                <a:solidFill>
                  <a:schemeClr val="tx1"/>
                </a:solidFill>
                <a:effectLst/>
                <a:latin typeface="+mn-lt"/>
                <a:ea typeface="+mn-ea"/>
                <a:cs typeface="+mn-cs"/>
              </a:rPr>
              <a:t>u</a:t>
            </a:r>
            <a:r>
              <a:rPr lang="en-US" sz="1200" b="0" i="0" kern="1200" dirty="0">
                <a:solidFill>
                  <a:schemeClr val="tx1"/>
                </a:solidFill>
                <a:effectLst/>
                <a:latin typeface="+mn-lt"/>
                <a:ea typeface="+mn-ea"/>
                <a:cs typeface="+mn-cs"/>
              </a:rPr>
              <a:t>.</a:t>
            </a:r>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18</a:t>
            </a:fld>
            <a:endParaRPr lang="cs-CZ"/>
          </a:p>
        </p:txBody>
      </p:sp>
    </p:spTree>
    <p:extLst>
      <p:ext uri="{BB962C8B-B14F-4D97-AF65-F5344CB8AC3E}">
        <p14:creationId xmlns:p14="http://schemas.microsoft.com/office/powerpoint/2010/main" val="931080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Homeopatie je založená na potencování – nekonečném ředění, které často překračuje </a:t>
            </a:r>
            <a:r>
              <a:rPr lang="cs-CZ" sz="1200" kern="1200" dirty="0" err="1">
                <a:solidFill>
                  <a:schemeClr val="tx1"/>
                </a:solidFill>
                <a:effectLst/>
                <a:latin typeface="+mn-lt"/>
                <a:ea typeface="+mn-ea"/>
                <a:cs typeface="+mn-cs"/>
              </a:rPr>
              <a:t>Avogadrovu</a:t>
            </a:r>
            <a:r>
              <a:rPr lang="cs-CZ" sz="1200" kern="1200" dirty="0">
                <a:solidFill>
                  <a:schemeClr val="tx1"/>
                </a:solidFill>
                <a:effectLst/>
                <a:latin typeface="+mn-lt"/>
                <a:ea typeface="+mn-ea"/>
                <a:cs typeface="+mn-cs"/>
              </a:rPr>
              <a:t> konstantu.</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19</a:t>
            </a:fld>
            <a:endParaRPr lang="cs-CZ"/>
          </a:p>
        </p:txBody>
      </p:sp>
    </p:spTree>
    <p:extLst>
      <p:ext uri="{BB962C8B-B14F-4D97-AF65-F5344CB8AC3E}">
        <p14:creationId xmlns:p14="http://schemas.microsoft.com/office/powerpoint/2010/main" val="1932389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Vliv na zrod vědeckých podvodů má i tlak firem a států na výsledky výzkumu: proto se dělají dvojitě/trojitě zaslepené pokusy.</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Karel Bezouška: Známý a úspěšný český vědec byl zaznamenám kamerami, jak pronikl do laboratoře jiného týmu a podle všeho se chystal k manipulaci se vzorky. Počátek 1994: Karel Bezouška s kolegy vydal práci popisující aktivitu jednoho typu bílkovin, jež jsou důležité pro fungování některých typů buněk imunitního systému. Práce vyšla v prestižním časopise </a:t>
            </a:r>
            <a:r>
              <a:rPr lang="cs-CZ" sz="1200" kern="1200" dirty="0" err="1">
                <a:solidFill>
                  <a:schemeClr val="tx1"/>
                </a:solidFill>
                <a:effectLst/>
                <a:latin typeface="+mn-lt"/>
                <a:ea typeface="+mn-ea"/>
                <a:cs typeface="+mn-cs"/>
              </a:rPr>
              <a:t>Nature</a:t>
            </a:r>
            <a:r>
              <a:rPr lang="cs-CZ" sz="1200" kern="1200" dirty="0">
                <a:solidFill>
                  <a:schemeClr val="tx1"/>
                </a:solidFill>
                <a:effectLst/>
                <a:latin typeface="+mn-lt"/>
                <a:ea typeface="+mn-ea"/>
                <a:cs typeface="+mn-cs"/>
              </a:rPr>
              <a:t>. Nezvyklé bylo, že spoluautorka této práce, britská profesorka Ten </a:t>
            </a:r>
            <a:r>
              <a:rPr lang="cs-CZ" sz="1200" kern="1200" dirty="0" err="1">
                <a:solidFill>
                  <a:schemeClr val="tx1"/>
                </a:solidFill>
                <a:effectLst/>
                <a:latin typeface="+mn-lt"/>
                <a:ea typeface="+mn-ea"/>
                <a:cs typeface="+mn-cs"/>
              </a:rPr>
              <a:t>Feizi</a:t>
            </a:r>
            <a:r>
              <a:rPr lang="cs-CZ" sz="1200" kern="1200" dirty="0">
                <a:solidFill>
                  <a:schemeClr val="tx1"/>
                </a:solidFill>
                <a:effectLst/>
                <a:latin typeface="+mn-lt"/>
                <a:ea typeface="+mn-ea"/>
                <a:cs typeface="+mn-cs"/>
              </a:rPr>
              <a:t>, požádala o stažení práce a nakonec se jí podařilo dosáhnout alespoň zveřejnění opravy. V ní se uvádělo, že její laboratoř nedokázala ověřit práci K. Bezouška. Tým Vladimíra Křena se snažil pokus zopakovat v roce 2011: Destičky se vzorky se nechávaly přes noc v chladničce odpočinout. Jednu nahradili vědci destičkou s pouhou čistou vodou. Druhý den ráno se ovšem i tyto vzorky po aplikaci činidla zabarvily tak jako vzorky obsahující zkoumané bílkoviny. Kontrolní mistička naplněná stejnou čistou vodou, která stála přes noc v jiné lednici, na činidlo podle předpokladů nereagovala. Skupina Vladimíra Křena se proto rozhodla udělat ještě jedno kolo pokusu. Mističky naplnili vzorky a informovali o tom Karla Bezoušku. Připravili znovu kamery a do jejich záběru umístili noviny ze stejného dne, aby nebylo pochyb. Karel Bezouška v noci do laboratoře přišel a obě destičky se vzorky odnesl a nějak s nimi manipuloval.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err="1">
                <a:solidFill>
                  <a:schemeClr val="tx1"/>
                </a:solidFill>
                <a:effectLst/>
                <a:latin typeface="+mn-lt"/>
                <a:ea typeface="+mn-ea"/>
                <a:cs typeface="+mn-cs"/>
              </a:rPr>
              <a:t>Piltdownský</a:t>
            </a:r>
            <a:r>
              <a:rPr lang="cs-CZ" sz="1200" kern="1200" dirty="0">
                <a:solidFill>
                  <a:schemeClr val="tx1"/>
                </a:solidFill>
                <a:effectLst/>
                <a:latin typeface="+mn-lt"/>
                <a:ea typeface="+mn-ea"/>
                <a:cs typeface="+mn-cs"/>
              </a:rPr>
              <a:t> člověk: Nález potvrdil v té době respektovaný názor, že mozek je vůdčím orgánem, který reflektoval nejdříve změnu od zvířete k člověku. Proto se očekávalo, že mozkovna bude vyvinutější než čelist a </a:t>
            </a:r>
            <a:r>
              <a:rPr lang="cs-CZ" sz="1200" kern="1200" dirty="0" err="1">
                <a:solidFill>
                  <a:schemeClr val="tx1"/>
                </a:solidFill>
                <a:effectLst/>
                <a:latin typeface="+mn-lt"/>
                <a:ea typeface="+mn-ea"/>
                <a:cs typeface="+mn-cs"/>
              </a:rPr>
              <a:t>Piltdownský</a:t>
            </a:r>
            <a:r>
              <a:rPr lang="cs-CZ" sz="1200" kern="1200" dirty="0">
                <a:solidFill>
                  <a:schemeClr val="tx1"/>
                </a:solidFill>
                <a:effectLst/>
                <a:latin typeface="+mn-lt"/>
                <a:ea typeface="+mn-ea"/>
                <a:cs typeface="+mn-cs"/>
              </a:rPr>
              <a:t> nález tuto hypotézu plně potvrdil. Když byl v roce 1927 objeven pekingský muž (Homo </a:t>
            </a:r>
            <a:r>
              <a:rPr lang="cs-CZ" sz="1200" kern="1200" dirty="0" err="1">
                <a:solidFill>
                  <a:schemeClr val="tx1"/>
                </a:solidFill>
                <a:effectLst/>
                <a:latin typeface="+mn-lt"/>
                <a:ea typeface="+mn-ea"/>
                <a:cs typeface="+mn-cs"/>
              </a:rPr>
              <a:t>erectus</a:t>
            </a:r>
            <a:r>
              <a:rPr lang="cs-CZ" sz="1200" kern="1200" dirty="0">
                <a:solidFill>
                  <a:schemeClr val="tx1"/>
                </a:solidFill>
                <a:effectLst/>
                <a:latin typeface="+mn-lt"/>
                <a:ea typeface="+mn-ea"/>
                <a:cs typeface="+mn-cs"/>
              </a:rPr>
              <a:t>), který měl nepoměrně menší mozkovnu než </a:t>
            </a:r>
            <a:r>
              <a:rPr lang="cs-CZ" sz="1200" kern="1200" dirty="0" err="1">
                <a:solidFill>
                  <a:schemeClr val="tx1"/>
                </a:solidFill>
                <a:effectLst/>
                <a:latin typeface="+mn-lt"/>
                <a:ea typeface="+mn-ea"/>
                <a:cs typeface="+mn-cs"/>
              </a:rPr>
              <a:t>piltdownský</a:t>
            </a:r>
            <a:r>
              <a:rPr lang="cs-CZ" sz="1200" kern="1200" dirty="0">
                <a:solidFill>
                  <a:schemeClr val="tx1"/>
                </a:solidFill>
                <a:effectLst/>
                <a:latin typeface="+mn-lt"/>
                <a:ea typeface="+mn-ea"/>
                <a:cs typeface="+mn-cs"/>
              </a:rPr>
              <a:t> člověk, posloužil nález k rasistickým závěrům, že bílá rasa pochází z </a:t>
            </a:r>
            <a:r>
              <a:rPr lang="cs-CZ" sz="1200" kern="1200" dirty="0" err="1">
                <a:solidFill>
                  <a:schemeClr val="tx1"/>
                </a:solidFill>
                <a:effectLst/>
                <a:latin typeface="+mn-lt"/>
                <a:ea typeface="+mn-ea"/>
                <a:cs typeface="+mn-cs"/>
              </a:rPr>
              <a:t>piltdownského</a:t>
            </a:r>
            <a:r>
              <a:rPr lang="cs-CZ" sz="1200" kern="1200" dirty="0">
                <a:solidFill>
                  <a:schemeClr val="tx1"/>
                </a:solidFill>
                <a:effectLst/>
                <a:latin typeface="+mn-lt"/>
                <a:ea typeface="+mn-ea"/>
                <a:cs typeface="+mn-cs"/>
              </a:rPr>
              <a:t> člověka (s mnohem vyvinutější mozkovnou) a tudíž překročila práh lidskosti mnohem dříve než ostatní rasy a proto musí být civilizačně na vyšší úrovni. Aféra </a:t>
            </a:r>
            <a:r>
              <a:rPr lang="cs-CZ" sz="1200" kern="1200" dirty="0" err="1">
                <a:solidFill>
                  <a:schemeClr val="tx1"/>
                </a:solidFill>
                <a:effectLst/>
                <a:latin typeface="+mn-lt"/>
                <a:ea typeface="+mn-ea"/>
                <a:cs typeface="+mn-cs"/>
              </a:rPr>
              <a:t>piltdownského</a:t>
            </a:r>
            <a:r>
              <a:rPr lang="cs-CZ" sz="1200" kern="1200" dirty="0">
                <a:solidFill>
                  <a:schemeClr val="tx1"/>
                </a:solidFill>
                <a:effectLst/>
                <a:latin typeface="+mn-lt"/>
                <a:ea typeface="+mn-ea"/>
                <a:cs typeface="+mn-cs"/>
              </a:rPr>
              <a:t> člověka dnes slouží jako záminka některým kreacionistům, kteří tvrdí, že ukazuje na zkorumpovanost vědecké komunity a možnost, že i ostatní fosilie jsou podvrhy.</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20</a:t>
            </a:fld>
            <a:endParaRPr lang="cs-CZ"/>
          </a:p>
        </p:txBody>
      </p:sp>
    </p:spTree>
    <p:extLst>
      <p:ext uri="{BB962C8B-B14F-4D97-AF65-F5344CB8AC3E}">
        <p14:creationId xmlns:p14="http://schemas.microsoft.com/office/powerpoint/2010/main" val="3479901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Každá část má význam pouze vztahujeme-li její význam k ostatním částem nebo k celku.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Věta je více než soubor slov</a:t>
            </a:r>
            <a:r>
              <a:rPr lang="cs-CZ" sz="1200" kern="1200" dirty="0">
                <a:solidFill>
                  <a:schemeClr val="tx1"/>
                </a:solidFill>
                <a:effectLst/>
                <a:latin typeface="+mn-lt"/>
                <a:ea typeface="+mn-ea"/>
                <a:cs typeface="+mn-cs"/>
              </a:rPr>
              <a:t>: vyjádření myšlenky, specifické vztahy.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Tým složený z nejlepších hráčů nerovná se úspěšný tým: Metodologický individualismus předpokládá, že tým bude velice úspěšný a bude stále vyhrávat, jelikož jeho hráči jsou individuálně velice úspěšní. Metodologický holismus však tvrdí, že jsou tu aspekty, které nám nejsou vždy zcela jasné a právě tyto aspekty často ovlivní hru týmu nezávisle na tom, jak kvalitní mohou být jeho jednotliví hráči (např. duševní rozložení týmu).</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Biologie: Ekosystém je ucelená část přírody, vzájemně se ovlivňující složky; celostní medicína</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3</a:t>
            </a:fld>
            <a:endParaRPr lang="cs-CZ"/>
          </a:p>
        </p:txBody>
      </p:sp>
    </p:spTree>
    <p:extLst>
      <p:ext uri="{BB962C8B-B14F-4D97-AF65-F5344CB8AC3E}">
        <p14:creationId xmlns:p14="http://schemas.microsoft.com/office/powerpoint/2010/main" val="1028136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V psychologii je uváděn za počátek replikační krize rok 2011, kdy </a:t>
            </a:r>
            <a:r>
              <a:rPr lang="cs-CZ" sz="1200" kern="1200" dirty="0" err="1">
                <a:solidFill>
                  <a:schemeClr val="tx1"/>
                </a:solidFill>
                <a:effectLst/>
                <a:latin typeface="+mn-lt"/>
                <a:ea typeface="+mn-ea"/>
                <a:cs typeface="+mn-cs"/>
              </a:rPr>
              <a:t>Daryl</a:t>
            </a:r>
            <a:r>
              <a:rPr lang="cs-CZ" sz="1200" kern="1200" dirty="0">
                <a:solidFill>
                  <a:schemeClr val="tx1"/>
                </a:solidFill>
                <a:effectLst/>
                <a:latin typeface="+mn-lt"/>
                <a:ea typeface="+mn-ea"/>
                <a:cs typeface="+mn-cs"/>
              </a:rPr>
              <a:t> J. </a:t>
            </a:r>
            <a:r>
              <a:rPr lang="cs-CZ" sz="1200" kern="1200" dirty="0" err="1">
                <a:solidFill>
                  <a:schemeClr val="tx1"/>
                </a:solidFill>
                <a:effectLst/>
                <a:latin typeface="+mn-lt"/>
                <a:ea typeface="+mn-ea"/>
                <a:cs typeface="+mn-cs"/>
              </a:rPr>
              <a:t>Bem</a:t>
            </a:r>
            <a:r>
              <a:rPr lang="cs-CZ" sz="1200" kern="1200" dirty="0">
                <a:solidFill>
                  <a:schemeClr val="tx1"/>
                </a:solidFill>
                <a:effectLst/>
                <a:latin typeface="+mn-lt"/>
                <a:ea typeface="+mn-ea"/>
                <a:cs typeface="+mn-cs"/>
              </a:rPr>
              <a:t> provedl experiment, který prokazoval existenci časově obrácené kauzality a tedy, že budoucí události mají kauzální účinek na minulé události. Zopakovali další a neúspěšně – byly ale časopisy odmítnuty.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Proto bylo později vybráno 100 studií ze třech psychologických časopisů s cílem dosáhnout stejných výsledků, jak tomu bylo u původních studií. Pouze u 36 % z originálních studií bylo dosaženo signifikantních výsledků. I když právě schopnost zopakovat výsledek z předešlých studií je považována za jednu ze základních složek vědy.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21</a:t>
            </a:fld>
            <a:endParaRPr lang="cs-CZ"/>
          </a:p>
        </p:txBody>
      </p:sp>
    </p:spTree>
    <p:extLst>
      <p:ext uri="{BB962C8B-B14F-4D97-AF65-F5344CB8AC3E}">
        <p14:creationId xmlns:p14="http://schemas.microsoft.com/office/powerpoint/2010/main" val="1216138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22</a:t>
            </a:fld>
            <a:endParaRPr lang="cs-CZ"/>
          </a:p>
        </p:txBody>
      </p:sp>
    </p:spTree>
    <p:extLst>
      <p:ext uri="{BB962C8B-B14F-4D97-AF65-F5344CB8AC3E}">
        <p14:creationId xmlns:p14="http://schemas.microsoft.com/office/powerpoint/2010/main" val="1245923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cs-CZ" dirty="0"/>
              <a:t>Text článku záměrně postrádá logiku „Matematik nebo fyzik by pochopil, že je to vtip“. V 2. článku se přiznává k podvodu, obviňuje redakci</a:t>
            </a:r>
          </a:p>
          <a:p>
            <a:pPr algn="just"/>
            <a:r>
              <a:rPr lang="cs-CZ" dirty="0"/>
              <a:t>Ukazuje na vágnost a nejednoznačnost „filozofie“, odmítá názor, že „vědecké pravdy nemají vyšší hodnotu než jakékoli jiné narace a jsou pouze sociálními konstrukty“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23</a:t>
            </a:fld>
            <a:endParaRPr lang="cs-CZ"/>
          </a:p>
        </p:txBody>
      </p:sp>
    </p:spTree>
    <p:extLst>
      <p:ext uri="{BB962C8B-B14F-4D97-AF65-F5344CB8AC3E}">
        <p14:creationId xmlns:p14="http://schemas.microsoft.com/office/powerpoint/2010/main" val="198495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Rovnost neznamená stejnost</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24</a:t>
            </a:fld>
            <a:endParaRPr lang="cs-CZ"/>
          </a:p>
        </p:txBody>
      </p:sp>
    </p:spTree>
    <p:extLst>
      <p:ext uri="{BB962C8B-B14F-4D97-AF65-F5344CB8AC3E}">
        <p14:creationId xmlns:p14="http://schemas.microsoft.com/office/powerpoint/2010/main" val="2929645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err="1">
                <a:solidFill>
                  <a:schemeClr val="tx1"/>
                </a:solidFill>
                <a:effectLst/>
                <a:latin typeface="+mn-lt"/>
                <a:ea typeface="+mn-ea"/>
                <a:cs typeface="+mn-cs"/>
              </a:rPr>
              <a:t>Megatechnologie</a:t>
            </a:r>
            <a:r>
              <a:rPr lang="cs-CZ" sz="1200" kern="1200" dirty="0">
                <a:solidFill>
                  <a:schemeClr val="tx1"/>
                </a:solidFill>
                <a:effectLst/>
                <a:latin typeface="+mn-lt"/>
                <a:ea typeface="+mn-ea"/>
                <a:cs typeface="+mn-cs"/>
              </a:rPr>
              <a:t>: Do 80. let byla spokojenost s </a:t>
            </a:r>
            <a:r>
              <a:rPr lang="cs-CZ" sz="1200" kern="1200" dirty="0" err="1">
                <a:solidFill>
                  <a:schemeClr val="tx1"/>
                </a:solidFill>
                <a:effectLst/>
                <a:latin typeface="+mn-lt"/>
                <a:ea typeface="+mn-ea"/>
                <a:cs typeface="+mn-cs"/>
              </a:rPr>
              <a:t>mega</a:t>
            </a:r>
            <a:r>
              <a:rPr lang="cs-CZ" sz="1200" kern="1200" dirty="0">
                <a:solidFill>
                  <a:schemeClr val="tx1"/>
                </a:solidFill>
                <a:effectLst/>
                <a:latin typeface="+mn-lt"/>
                <a:ea typeface="+mn-ea"/>
                <a:cs typeface="+mn-cs"/>
              </a:rPr>
              <a:t>-technologiemi (jaderná energetika, výzkum kosmu) zajištěna kultem odborné neomylnosti. Vycházejíc z charisma vědy, odborníci operovali s předpokladem, že chyba u nich není jen nemožná, ale striktně nepředstavitelná. Tato iluze byla odhalena totální neznalostí a hrubou neschopností, když věci neprobíhají podle plánu.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90. Léta. Disciplinární přístup dominující v minulém století v současné éře </a:t>
            </a:r>
            <a:r>
              <a:rPr lang="cs-CZ" sz="1200" kern="1200" dirty="0" err="1">
                <a:solidFill>
                  <a:schemeClr val="tx1"/>
                </a:solidFill>
                <a:effectLst/>
                <a:latin typeface="+mn-lt"/>
                <a:ea typeface="+mn-ea"/>
                <a:cs typeface="+mn-cs"/>
              </a:rPr>
              <a:t>superkomplexity</a:t>
            </a:r>
            <a:r>
              <a:rPr lang="cs-CZ" sz="1200" kern="1200" dirty="0">
                <a:solidFill>
                  <a:schemeClr val="tx1"/>
                </a:solidFill>
                <a:effectLst/>
                <a:latin typeface="+mn-lt"/>
                <a:ea typeface="+mn-ea"/>
                <a:cs typeface="+mn-cs"/>
              </a:rPr>
              <a:t> nevyhovuje. Komplexní svět přináší více informací, než je možné zpracovat.</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Biosféra 2 byl experimentální uzavřený ekosystém postavený v Arizoně v USA v letech 1987 a 1988. Cílem bylo vytvořit uzavřený ekosystém, který by napodoboval Zemi a umožnil dlouhodobý pobyt lidí uvnitř, zatímco by byl soběstačný a nezávislý na vnějších zdrojích. Během experimentu, kdy osm lidí žilo uvnitř Biosféry 2, se objevilo několik problémů, včetně poklesu oxidu uhličitého a kyslíku. Bylo zjištěno, že struktura budovy absorbovala oxid uhličitý a kyslík, což způsobilo pokles jejich množství. </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25</a:t>
            </a:fld>
            <a:endParaRPr lang="cs-CZ"/>
          </a:p>
        </p:txBody>
      </p:sp>
    </p:spTree>
    <p:extLst>
      <p:ext uri="{BB962C8B-B14F-4D97-AF65-F5344CB8AC3E}">
        <p14:creationId xmlns:p14="http://schemas.microsoft.com/office/powerpoint/2010/main" val="23486609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V reálném světě se však politici vědců pouze "neptají", ale nasypou dotace zastáncům té hypotézy, která pak (dík finanční a publikační převaze) zvítězí. Politik tak sám rozhodne, jaké rady mu věda dá. Pokud byrokratická sféra stojí o navyšování svého rozpočtu a vytváření nových úřadů a formulářů, pak budou spíše dotovat ty vědce, kteří "rizika" přehánějí. Naopak pokud vládci chtějí nějaká rizika ututlat, budou spíše dotovat vědce, kteří rizika bagatelizují.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Příklad COVID-19: Normální věda nám řekne jak vypadá virus, jak se dostává do buňky, jakým způsobem je patogenní. Hůře (a až postupně) odpoví na následující otázky: Jaká je reálná prevalence viru v populaci? Jakou roli hrají asymptomatičtí pacienti v šíření viru? Jaké jsou hlavní způsoby nákazy? Jak se nemoc chová v průběhu sezóny? Jaká bude odpověď jednotlivců a kolektivu na vynucené sociální distancování? A už vůbec nedá </a:t>
            </a:r>
            <a:r>
              <a:rPr lang="cs-CZ" sz="1200" kern="1200" dirty="0" err="1">
                <a:solidFill>
                  <a:schemeClr val="tx1"/>
                </a:solidFill>
                <a:effectLst/>
                <a:latin typeface="+mn-lt"/>
                <a:ea typeface="+mn-ea"/>
                <a:cs typeface="+mn-cs"/>
              </a:rPr>
              <a:t>odpověd</a:t>
            </a:r>
            <a:r>
              <a:rPr lang="cs-CZ" sz="1200" kern="1200" dirty="0">
                <a:solidFill>
                  <a:schemeClr val="tx1"/>
                </a:solidFill>
                <a:effectLst/>
                <a:latin typeface="+mn-lt"/>
                <a:ea typeface="+mn-ea"/>
                <a:cs typeface="+mn-cs"/>
              </a:rPr>
              <a:t> na to, jaké budou priority při </a:t>
            </a:r>
            <a:r>
              <a:rPr lang="cs-CZ" sz="1200" kern="1200" dirty="0" err="1">
                <a:solidFill>
                  <a:schemeClr val="tx1"/>
                </a:solidFill>
                <a:effectLst/>
                <a:latin typeface="+mn-lt"/>
                <a:ea typeface="+mn-ea"/>
                <a:cs typeface="+mn-cs"/>
              </a:rPr>
              <a:t>triáži</a:t>
            </a:r>
            <a:r>
              <a:rPr lang="cs-CZ" sz="1200" kern="1200" dirty="0">
                <a:solidFill>
                  <a:schemeClr val="tx1"/>
                </a:solidFill>
                <a:effectLst/>
                <a:latin typeface="+mn-lt"/>
                <a:ea typeface="+mn-ea"/>
                <a:cs typeface="+mn-cs"/>
              </a:rPr>
              <a:t> pacientů, až dojdou postele, přístroje? </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26</a:t>
            </a:fld>
            <a:endParaRPr lang="cs-CZ"/>
          </a:p>
        </p:txBody>
      </p:sp>
    </p:spTree>
    <p:extLst>
      <p:ext uri="{BB962C8B-B14F-4D97-AF65-F5344CB8AC3E}">
        <p14:creationId xmlns:p14="http://schemas.microsoft.com/office/powerpoint/2010/main" val="39780726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Spoléhá na to, že lidé jsou vždy schopni na nějaké technické řešení přijít, že moderní dějiny to dokládají a že se nakonec dokážeme vyhnout hrozícím krizím.</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Velký přínos ve zdravotnických postupech, vyšší úspěšnost v léčení, dokonalejší protézy a umělé orgány, časem snad i umělá krev a plasma </a:t>
            </a:r>
            <a:endParaRPr lang="cs-CZ" dirty="0"/>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27</a:t>
            </a:fld>
            <a:endParaRPr lang="cs-CZ"/>
          </a:p>
        </p:txBody>
      </p:sp>
    </p:spTree>
    <p:extLst>
      <p:ext uri="{BB962C8B-B14F-4D97-AF65-F5344CB8AC3E}">
        <p14:creationId xmlns:p14="http://schemas.microsoft.com/office/powerpoint/2010/main" val="13629270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Luddité – hnutí britských textilních řemeslníků z počátku 19. století zaměřené proti zavádění strojů v továrnách jako příčině nezaměstnanosti. Průmyslová revoluce, která začala v druhé polovině 18. století ve Velké Británii, vyvolala několik sociálních změn v tehdejší společnosti. Dříve se výroba soustředila na venkov a dělníci se živili domácí výrobou, která nyní přestala být produktivní. Rolníci se stali nekvalifikovanou pracovní silou. Kolem roku 1820 se dělníci začali přesouvat do měst za prací v továrnách. Nastala tak velká vlna urbanizace. Mezi dělníky převládal ale pocit, že stroje je okrádají o práci a viděli je jako příčinu jejich bídy. Hnutí vyvrcholilo v Anglii počátkem 19. století a ve zbytku Evropy během 30. a 40. let. V této době také vzniklo několik dělnických hnutí následována odbory a později také dělnickými stranami.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err="1">
                <a:solidFill>
                  <a:schemeClr val="tx1"/>
                </a:solidFill>
                <a:effectLst/>
                <a:latin typeface="+mn-lt"/>
                <a:ea typeface="+mn-ea"/>
                <a:cs typeface="+mn-cs"/>
              </a:rPr>
              <a:t>Neoluddismus</a:t>
            </a:r>
            <a:r>
              <a:rPr lang="cs-CZ" sz="1200" kern="1200" dirty="0">
                <a:solidFill>
                  <a:schemeClr val="tx1"/>
                </a:solidFill>
                <a:effectLst/>
                <a:latin typeface="+mn-lt"/>
                <a:ea typeface="+mn-ea"/>
                <a:cs typeface="+mn-cs"/>
              </a:rPr>
              <a:t> – novodobá podoba </a:t>
            </a:r>
            <a:r>
              <a:rPr lang="cs-CZ" sz="1200" kern="1200" dirty="0" err="1">
                <a:solidFill>
                  <a:schemeClr val="tx1"/>
                </a:solidFill>
                <a:effectLst/>
                <a:latin typeface="+mn-lt"/>
                <a:ea typeface="+mn-ea"/>
                <a:cs typeface="+mn-cs"/>
              </a:rPr>
              <a:t>luddismu</a:t>
            </a:r>
            <a:r>
              <a:rPr lang="cs-CZ" sz="1200" kern="1200" dirty="0">
                <a:solidFill>
                  <a:schemeClr val="tx1"/>
                </a:solidFill>
                <a:effectLst/>
                <a:latin typeface="+mn-lt"/>
                <a:ea typeface="+mn-ea"/>
                <a:cs typeface="+mn-cs"/>
              </a:rPr>
              <a:t> stavící se proti technologickému pokroku, </a:t>
            </a:r>
            <a:r>
              <a:rPr lang="cs-CZ" sz="1200" kern="1200" dirty="0" err="1">
                <a:solidFill>
                  <a:schemeClr val="tx1"/>
                </a:solidFill>
                <a:effectLst/>
                <a:latin typeface="+mn-lt"/>
                <a:ea typeface="+mn-ea"/>
                <a:cs typeface="+mn-cs"/>
              </a:rPr>
              <a:t>bioluddismus</a:t>
            </a:r>
            <a:r>
              <a:rPr lang="cs-CZ" sz="1200" kern="1200" dirty="0">
                <a:solidFill>
                  <a:schemeClr val="tx1"/>
                </a:solidFill>
                <a:effectLst/>
                <a:latin typeface="+mn-lt"/>
                <a:ea typeface="+mn-ea"/>
                <a:cs typeface="+mn-cs"/>
              </a:rPr>
              <a:t> – zaměřuje se konkrétně proti biotechnologiím, genovému inženýrství apod.</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Optimisté mohou </a:t>
            </a:r>
            <a:r>
              <a:rPr lang="cs-CZ" sz="1200" kern="1200" dirty="0" err="1">
                <a:solidFill>
                  <a:schemeClr val="tx1"/>
                </a:solidFill>
                <a:effectLst/>
                <a:latin typeface="+mn-lt"/>
                <a:ea typeface="+mn-ea"/>
                <a:cs typeface="+mn-cs"/>
              </a:rPr>
              <a:t>technopesimismus</a:t>
            </a:r>
            <a:r>
              <a:rPr lang="cs-CZ" sz="1200" kern="1200" dirty="0">
                <a:solidFill>
                  <a:schemeClr val="tx1"/>
                </a:solidFill>
                <a:effectLst/>
                <a:latin typeface="+mn-lt"/>
                <a:ea typeface="+mn-ea"/>
                <a:cs typeface="+mn-cs"/>
              </a:rPr>
              <a:t> vysvětlovat jako důsledek xenofobie, tedy strachu z cizího a neznámého, ale také strachu z vlastního sebepoznání. </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28</a:t>
            </a:fld>
            <a:endParaRPr lang="cs-CZ"/>
          </a:p>
        </p:txBody>
      </p:sp>
    </p:spTree>
    <p:extLst>
      <p:ext uri="{BB962C8B-B14F-4D97-AF65-F5344CB8AC3E}">
        <p14:creationId xmlns:p14="http://schemas.microsoft.com/office/powerpoint/2010/main" val="3224543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V následujících 70 letech, je třeba očekávat následující technologické změny: nanotechnologie, kolonizaci vesmíru, regulaci pocitu štěstí a spokojenosti chemickými a genetickými prostředky, vznik umělé </a:t>
            </a:r>
            <a:r>
              <a:rPr lang="cs-CZ" sz="1200" kern="1200" dirty="0" err="1">
                <a:solidFill>
                  <a:schemeClr val="tx1"/>
                </a:solidFill>
                <a:effectLst/>
                <a:latin typeface="+mn-lt"/>
                <a:ea typeface="+mn-ea"/>
                <a:cs typeface="+mn-cs"/>
              </a:rPr>
              <a:t>superinteligence</a:t>
            </a:r>
            <a:r>
              <a:rPr lang="cs-CZ" sz="1200" kern="1200" dirty="0">
                <a:solidFill>
                  <a:schemeClr val="tx1"/>
                </a:solidFill>
                <a:effectLst/>
                <a:latin typeface="+mn-lt"/>
                <a:ea typeface="+mn-ea"/>
                <a:cs typeface="+mn-cs"/>
              </a:rPr>
              <a:t> nebo dokonce spojení lidské a umělé inteligence.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29</a:t>
            </a:fld>
            <a:endParaRPr lang="cs-CZ"/>
          </a:p>
        </p:txBody>
      </p:sp>
    </p:spTree>
    <p:extLst>
      <p:ext uri="{BB962C8B-B14F-4D97-AF65-F5344CB8AC3E}">
        <p14:creationId xmlns:p14="http://schemas.microsoft.com/office/powerpoint/2010/main" val="6754691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cs-CZ" dirty="0"/>
              <a:t>Moderní šlechtitelská metoda × hra na bohy?</a:t>
            </a:r>
          </a:p>
          <a:p>
            <a:pPr fontAlgn="base"/>
            <a:r>
              <a:rPr lang="cs-CZ" sz="1200" b="0" i="0" kern="1200" dirty="0">
                <a:solidFill>
                  <a:schemeClr val="tx1"/>
                </a:solidFill>
                <a:effectLst/>
                <a:latin typeface="+mn-lt"/>
                <a:ea typeface="+mn-ea"/>
                <a:cs typeface="+mn-cs"/>
              </a:rPr>
              <a:t>Devadesát procent GM plodin je produkováno ve čtyřech zemích – Spojených státech, Argentině, Brazílii a Kanadě. Produkce USA pokrývala v r. 2008 téměř polovinu všech GM plodin. Evropská unie je na rozdíl od USA známa svým rezervovanějším postojem ke GMO.</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Koza: Pavoučí gen do její DNA, z mléka se pak dá vyrábět </a:t>
            </a:r>
            <a:r>
              <a:rPr lang="cs-CZ" sz="1200" kern="1200" dirty="0" err="1">
                <a:solidFill>
                  <a:schemeClr val="tx1"/>
                </a:solidFill>
                <a:effectLst/>
                <a:latin typeface="+mn-lt"/>
                <a:ea typeface="+mn-ea"/>
                <a:cs typeface="+mn-cs"/>
              </a:rPr>
              <a:t>superpevné</a:t>
            </a:r>
            <a:r>
              <a:rPr lang="cs-CZ" sz="1200" kern="1200" dirty="0">
                <a:solidFill>
                  <a:schemeClr val="tx1"/>
                </a:solidFill>
                <a:effectLst/>
                <a:latin typeface="+mn-lt"/>
                <a:ea typeface="+mn-ea"/>
                <a:cs typeface="+mn-cs"/>
              </a:rPr>
              <a:t> hedvábí. Tentýž gen i v bourci morušovém – tam jde jen o zpevnění již klasicky dávno </a:t>
            </a:r>
            <a:r>
              <a:rPr lang="cs-CZ" sz="1200" kern="1200" dirty="0" err="1">
                <a:solidFill>
                  <a:schemeClr val="tx1"/>
                </a:solidFill>
                <a:effectLst/>
                <a:latin typeface="+mn-lt"/>
                <a:ea typeface="+mn-ea"/>
                <a:cs typeface="+mn-cs"/>
              </a:rPr>
              <a:t>zmáknutého</a:t>
            </a:r>
            <a:r>
              <a:rPr lang="cs-CZ" sz="1200" kern="1200" dirty="0">
                <a:solidFill>
                  <a:schemeClr val="tx1"/>
                </a:solidFill>
                <a:effectLst/>
                <a:latin typeface="+mn-lt"/>
                <a:ea typeface="+mn-ea"/>
                <a:cs typeface="+mn-cs"/>
              </a:rPr>
              <a:t> hedvábí</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30</a:t>
            </a:fld>
            <a:endParaRPr lang="cs-CZ"/>
          </a:p>
        </p:txBody>
      </p:sp>
    </p:spTree>
    <p:extLst>
      <p:ext uri="{BB962C8B-B14F-4D97-AF65-F5344CB8AC3E}">
        <p14:creationId xmlns:p14="http://schemas.microsoft.com/office/powerpoint/2010/main" val="713520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Posloupnost procesů při vědeckém výzkumu</a:t>
            </a:r>
          </a:p>
          <a:p>
            <a:endParaRPr lang="cs-CZ" dirty="0"/>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4</a:t>
            </a:fld>
            <a:endParaRPr lang="cs-CZ"/>
          </a:p>
        </p:txBody>
      </p:sp>
    </p:spTree>
    <p:extLst>
      <p:ext uri="{BB962C8B-B14F-4D97-AF65-F5344CB8AC3E}">
        <p14:creationId xmlns:p14="http://schemas.microsoft.com/office/powerpoint/2010/main" val="32653755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Technologie – </a:t>
            </a:r>
            <a:r>
              <a:rPr lang="cs-CZ" sz="1200" kern="1200" dirty="0" err="1">
                <a:solidFill>
                  <a:schemeClr val="tx1"/>
                </a:solidFill>
                <a:effectLst/>
                <a:latin typeface="+mn-lt"/>
                <a:ea typeface="+mn-ea"/>
                <a:cs typeface="+mn-cs"/>
              </a:rPr>
              <a:t>kyborgizace</a:t>
            </a:r>
            <a:r>
              <a:rPr lang="cs-CZ" sz="1200" kern="1200" dirty="0">
                <a:solidFill>
                  <a:schemeClr val="tx1"/>
                </a:solidFill>
                <a:effectLst/>
                <a:latin typeface="+mn-lt"/>
                <a:ea typeface="+mn-ea"/>
                <a:cs typeface="+mn-cs"/>
              </a:rPr>
              <a:t>, genetika – genetické manipulace. Co dál? Možná </a:t>
            </a:r>
            <a:r>
              <a:rPr lang="cs-CZ" sz="1200" kern="1200" dirty="0" err="1">
                <a:solidFill>
                  <a:schemeClr val="tx1"/>
                </a:solidFill>
                <a:effectLst/>
                <a:latin typeface="+mn-lt"/>
                <a:ea typeface="+mn-ea"/>
                <a:cs typeface="+mn-cs"/>
              </a:rPr>
              <a:t>dekodování</a:t>
            </a:r>
            <a:r>
              <a:rPr lang="cs-CZ" sz="1200" kern="1200" dirty="0">
                <a:solidFill>
                  <a:schemeClr val="tx1"/>
                </a:solidFill>
                <a:effectLst/>
                <a:latin typeface="+mn-lt"/>
                <a:ea typeface="+mn-ea"/>
                <a:cs typeface="+mn-cs"/>
              </a:rPr>
              <a:t> neuronové sítě a tím přenos paměti (myšlení?) do elektronické paměti → úplné vynechání těla a život v informační síti. Složité raketové cesty do vesmíru by se staly zbytečné, byly by nahrazeny teleportací informace. Biologická forma a náhodná přírodní evoluce tak představuje možná jen dočasné období vývoje vyspělé inteligentní civilizace, které bude vystřídáno </a:t>
            </a:r>
            <a:r>
              <a:rPr lang="cs-CZ" sz="1200" kern="1200" dirty="0" err="1">
                <a:solidFill>
                  <a:schemeClr val="tx1"/>
                </a:solidFill>
                <a:effectLst/>
                <a:latin typeface="+mn-lt"/>
                <a:ea typeface="+mn-ea"/>
                <a:cs typeface="+mn-cs"/>
              </a:rPr>
              <a:t>postbiologickou</a:t>
            </a:r>
            <a:r>
              <a:rPr lang="cs-CZ" sz="1200" kern="1200" dirty="0">
                <a:solidFill>
                  <a:schemeClr val="tx1"/>
                </a:solidFill>
                <a:effectLst/>
                <a:latin typeface="+mn-lt"/>
                <a:ea typeface="+mn-ea"/>
                <a:cs typeface="+mn-cs"/>
              </a:rPr>
              <a:t> transformací a cílenou evolucí technickou. Je možné, že do tohoto stádia již dospěly některé mimozemské civilizace..?</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Podpora použití nových vědeckých objevů a technologií k vylepšení lidských mentálních i fyzických schopností a na druhé straně také zlepšení co se týče nežádoucích a nepotřebných aspektů lidské schránky, jako jsou hloupost, utrpení, nemoci, stárnutí a nedobrovolná smrt. Transhumanismus kritiky vnímán jako velmi nebezpečná ideologie, zatímco příznivci jako nejidealističtější cíl lidskosti</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Filosofové transhumanismu argumentují nejen existencí etické povinnosti lidstva toužit po pokroku a zlepšení lidského bytí, v příštích 50 letech mohou nastat nejen velmi radikální technologické pokroky, ale dokonce technologická singularita. </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31</a:t>
            </a:fld>
            <a:endParaRPr lang="cs-CZ"/>
          </a:p>
        </p:txBody>
      </p:sp>
    </p:spTree>
    <p:extLst>
      <p:ext uri="{BB962C8B-B14F-4D97-AF65-F5344CB8AC3E}">
        <p14:creationId xmlns:p14="http://schemas.microsoft.com/office/powerpoint/2010/main" val="3652851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5</a:t>
            </a:fld>
            <a:endParaRPr lang="cs-CZ"/>
          </a:p>
        </p:txBody>
      </p:sp>
    </p:spTree>
    <p:extLst>
      <p:ext uri="{BB962C8B-B14F-4D97-AF65-F5344CB8AC3E}">
        <p14:creationId xmlns:p14="http://schemas.microsoft.com/office/powerpoint/2010/main" val="865903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kern="1200" dirty="0">
                <a:solidFill>
                  <a:schemeClr val="tx1"/>
                </a:solidFill>
                <a:effectLst/>
                <a:latin typeface="+mn-lt"/>
                <a:ea typeface="+mn-ea"/>
                <a:cs typeface="+mn-cs"/>
              </a:rPr>
              <a:t>Protože až dosud každý den ráno Slunce vyšlo, počítáme samozřejmě s tím, že vyjde i zítra a za rok. </a:t>
            </a:r>
            <a:endParaRPr lang="cs-CZ" dirty="0"/>
          </a:p>
          <a:p>
            <a:r>
              <a:rPr lang="cs-CZ" dirty="0"/>
              <a:t>Nástrojem je induktivní metoda, která spočívá v postupu od konkrétních dat k obecným závěrům a liší se tak od dosavadní převažující metody dedukce, která spočívá v postupu od obecných zákonitostí ke konkrétním jednotlivostem. </a:t>
            </a:r>
            <a:r>
              <a:rPr lang="cs-CZ" dirty="0" err="1"/>
              <a:t>Baconova</a:t>
            </a:r>
            <a:r>
              <a:rPr lang="cs-CZ" dirty="0"/>
              <a:t> metoda klade důraz na empiricky zachytitelná data, na pozorování a experiment a Bacona tak lze považovat za otce moderní vědy. Bacon kritizoval výsledky staré scholastické vědy a filozofie jako neplodné filozofování, které nemá často užitek pro člověka, a požadoval po vědě užitečnost člověku a zlepšování podmínek života lidí.</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6</a:t>
            </a:fld>
            <a:endParaRPr lang="cs-CZ"/>
          </a:p>
        </p:txBody>
      </p:sp>
    </p:spTree>
    <p:extLst>
      <p:ext uri="{BB962C8B-B14F-4D97-AF65-F5344CB8AC3E}">
        <p14:creationId xmlns:p14="http://schemas.microsoft.com/office/powerpoint/2010/main" val="2991692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Jeho otec pocházel z Roudnice nad Labem. Po vzestupu nacismu emigroval na Nový Zéland, po válce do Anglie.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Inspirací byla Einsteinova teorie relativity nahrazující klasickou Newtonovskou mechaniku: Může-li se i teorie, kterou všechna pozorování po 200 let potvrzovala, ukázat jako omezená či dokonce nesprávná, je snaha o dokazování teorií pozitivními pokusy beznadějná. Einstein navrhl několik experimentů, které by o jeho teorii mohly empiricky rozhodnout. Od toho už byl jen krůček k teorii falzifikace.</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err="1">
                <a:solidFill>
                  <a:schemeClr val="tx1"/>
                </a:solidFill>
                <a:effectLst/>
                <a:latin typeface="+mn-lt"/>
                <a:ea typeface="+mn-ea"/>
                <a:cs typeface="+mn-cs"/>
              </a:rPr>
              <a:t>Popperova</a:t>
            </a:r>
            <a:r>
              <a:rPr lang="cs-CZ" sz="1200" kern="1200" dirty="0">
                <a:solidFill>
                  <a:schemeClr val="tx1"/>
                </a:solidFill>
                <a:effectLst/>
                <a:latin typeface="+mn-lt"/>
                <a:ea typeface="+mn-ea"/>
                <a:cs typeface="+mn-cs"/>
              </a:rPr>
              <a:t> teorie falzifikace, navrhuje, aby vědci předložili své teorie a příroda sama ověří jejich nepravost ve formě nekonzistentního pozorování. Podle </a:t>
            </a:r>
            <a:r>
              <a:rPr lang="cs-CZ" sz="1200" kern="1200" dirty="0" err="1">
                <a:solidFill>
                  <a:schemeClr val="tx1"/>
                </a:solidFill>
                <a:effectLst/>
                <a:latin typeface="+mn-lt"/>
                <a:ea typeface="+mn-ea"/>
                <a:cs typeface="+mn-cs"/>
              </a:rPr>
              <a:t>Poppera</a:t>
            </a:r>
            <a:r>
              <a:rPr lang="cs-CZ" sz="1200" kern="1200" dirty="0">
                <a:solidFill>
                  <a:schemeClr val="tx1"/>
                </a:solidFill>
                <a:effectLst/>
                <a:latin typeface="+mn-lt"/>
                <a:ea typeface="+mn-ea"/>
                <a:cs typeface="+mn-cs"/>
              </a:rPr>
              <a:t>, je pro vědce iracionální udržet své teorie tváří v tvář odmítnutí přírody. Síla vědy netkví tolik v tom, že se její tvrzení dají dokázat, nýbrž v tom, že musí být formulována tak, aby se dala vyvrátit. </a:t>
            </a:r>
            <a:r>
              <a:rPr lang="cs-CZ" dirty="0"/>
              <a:t>Vědecké hypotézy se nezískávají indukcí – zobecňováním: úplná indukce je možná jen v matematice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Tvrzení, že existují jednorožci, lze falsifikovat jen velmi obtížně a má tedy jen malou hodnotu, kdežto opačné tvrzení, že jednorožci neexistují, má poznávací hodnotu daleko větší, neboť k jeho falsifikaci by stačil jediný exemplář. Ještě odvážnější a tedy i cennější jsou tvrzení „s velkým kvantifikátorem“, týkající se všech prvků nějaké množiny. Na tvrzení, že existují bílé labutě, není nic zvláštního, ale tvrzení, že všechny labutě jsou bílé, je z poznávacího hlediska velmi cenné – i když se ukázalo jako nepravdivé. Tvrzení, že lano unese až pět tun, není prakticky k ničemu; zato záruka firmy, že každé její lano unese nejméně tři tuny, je jednak snadno </a:t>
            </a:r>
            <a:r>
              <a:rPr lang="cs-CZ" sz="1200" kern="1200" dirty="0" err="1">
                <a:solidFill>
                  <a:schemeClr val="tx1"/>
                </a:solidFill>
                <a:effectLst/>
                <a:latin typeface="+mn-lt"/>
                <a:ea typeface="+mn-ea"/>
                <a:cs typeface="+mn-cs"/>
              </a:rPr>
              <a:t>falsifikovatelné</a:t>
            </a:r>
            <a:r>
              <a:rPr lang="cs-CZ" sz="1200" kern="1200" dirty="0">
                <a:solidFill>
                  <a:schemeClr val="tx1"/>
                </a:solidFill>
                <a:effectLst/>
                <a:latin typeface="+mn-lt"/>
                <a:ea typeface="+mn-ea"/>
                <a:cs typeface="+mn-cs"/>
              </a:rPr>
              <a:t>, jednak umožňuje konstrukci výtahů. </a:t>
            </a:r>
            <a:endParaRPr lang="cs-CZ" dirty="0"/>
          </a:p>
          <a:p>
            <a:pPr algn="just"/>
            <a:r>
              <a:rPr lang="cs-CZ" b="1" dirty="0" err="1"/>
              <a:t>Occamova</a:t>
            </a:r>
            <a:r>
              <a:rPr lang="cs-CZ" b="1" dirty="0"/>
              <a:t> břitva</a:t>
            </a:r>
            <a:r>
              <a:rPr lang="cs-CZ" dirty="0"/>
              <a:t>: nejjednodušší možné vysvětlení jevu</a:t>
            </a:r>
          </a:p>
          <a:p>
            <a:pPr algn="just"/>
            <a:r>
              <a:rPr lang="cs-CZ" b="1" dirty="0" err="1"/>
              <a:t>Hanlonova</a:t>
            </a:r>
            <a:r>
              <a:rPr lang="cs-CZ" b="1" dirty="0"/>
              <a:t> břitva</a:t>
            </a:r>
            <a:r>
              <a:rPr lang="cs-CZ" dirty="0"/>
              <a:t>: Nehledat zlý úmysl, kde stačí hloupost</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7</a:t>
            </a:fld>
            <a:endParaRPr lang="cs-CZ"/>
          </a:p>
        </p:txBody>
      </p:sp>
    </p:spTree>
    <p:extLst>
      <p:ext uri="{BB962C8B-B14F-4D97-AF65-F5344CB8AC3E}">
        <p14:creationId xmlns:p14="http://schemas.microsoft.com/office/powerpoint/2010/main" val="3464064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8</a:t>
            </a:fld>
            <a:endParaRPr lang="cs-CZ"/>
          </a:p>
        </p:txBody>
      </p:sp>
    </p:spTree>
    <p:extLst>
      <p:ext uri="{BB962C8B-B14F-4D97-AF65-F5344CB8AC3E}">
        <p14:creationId xmlns:p14="http://schemas.microsoft.com/office/powerpoint/2010/main" val="2941118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Vystudoval fyziku, ale už během studií se jeho zájem obrátil k historii vědy. Rozhodující zkušenost spadá do léta 1947, kdy si při četbě Aristotela položil otázku, jak je možné, že tak velký myslitel napsal takové hlouposti o fyzice. Uvědomil si tehdy, že se Aristotelův text jako hloupost jeví pouze tehdy, čte-li se jazykem newtonovské fyziky. Tuto zkušenost pak formuloval jako princip: Čtete-li nějakého velikého myslitele, soustřeďte se nejprve na zdánlivé nesmysly a ptejte se, jak mohl něco takového napsat. Podaří-li se vám nalézt odpověď a tato místa začnou dávat smysl, zjistíte ke svému údivu, že i ta místa, o nichž jste si předtím mysleli, že jim rozumíte, změnila svůj smysl. Paradigmata podávají tak rozdílný pohled na svět, že není možné hodnotit jedno na základě druhého. Přijetí nového paradigmatu znamená revoluci ve vidění světa. To je dáno tím, že paradigma tvoří předpoklad samotného vnímání a je jakousi platformou, na jejímž základě vnímáme svět jistým způsobem.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Kritika: Kniha Stephana </a:t>
            </a:r>
            <a:r>
              <a:rPr lang="cs-CZ" sz="1200" kern="1200" dirty="0" err="1">
                <a:solidFill>
                  <a:schemeClr val="tx1"/>
                </a:solidFill>
                <a:effectLst/>
                <a:latin typeface="+mn-lt"/>
                <a:ea typeface="+mn-ea"/>
                <a:cs typeface="+mn-cs"/>
              </a:rPr>
              <a:t>Shapina</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The</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Scientific</a:t>
            </a:r>
            <a:r>
              <a:rPr lang="cs-CZ" sz="1200" kern="1200" dirty="0">
                <a:solidFill>
                  <a:schemeClr val="tx1"/>
                </a:solidFill>
                <a:effectLst/>
                <a:latin typeface="+mn-lt"/>
                <a:ea typeface="+mn-ea"/>
                <a:cs typeface="+mn-cs"/>
              </a:rPr>
              <a:t> </a:t>
            </a:r>
            <a:r>
              <a:rPr lang="cs-CZ" sz="1200" kern="1200" dirty="0" err="1">
                <a:solidFill>
                  <a:schemeClr val="tx1"/>
                </a:solidFill>
                <a:effectLst/>
                <a:latin typeface="+mn-lt"/>
                <a:ea typeface="+mn-ea"/>
                <a:cs typeface="+mn-cs"/>
              </a:rPr>
              <a:t>Revolution</a:t>
            </a:r>
            <a:r>
              <a:rPr lang="cs-CZ" sz="1200" kern="1200" dirty="0">
                <a:solidFill>
                  <a:schemeClr val="tx1"/>
                </a:solidFill>
                <a:effectLst/>
                <a:latin typeface="+mn-lt"/>
                <a:ea typeface="+mn-ea"/>
                <a:cs typeface="+mn-cs"/>
              </a:rPr>
              <a:t> (1996) například pojem a existenci vědecké revoluce zcela popírá. Věda je kontinuální, založená na gradualismu (hromadění poznatků). Kritizována i nesouměřitelnost – abychom mohli říci, zda je něco souměřitelné, musíme to poměřit. Hlavní kritika ale spočívá v tom, že některá paradigmata platí zároveň a vedou se dlouhé debaty o tom, jak je propojit: Teorie relativity vs. kvantová fyzika</a:t>
            </a: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9</a:t>
            </a:fld>
            <a:endParaRPr lang="cs-CZ"/>
          </a:p>
        </p:txBody>
      </p:sp>
    </p:spTree>
    <p:extLst>
      <p:ext uri="{BB962C8B-B14F-4D97-AF65-F5344CB8AC3E}">
        <p14:creationId xmlns:p14="http://schemas.microsoft.com/office/powerpoint/2010/main" val="3614500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685800" y="1143000"/>
            <a:ext cx="5486400" cy="3086100"/>
          </a:xfrm>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5"/>
          </p:nvPr>
        </p:nvSpPr>
        <p:spPr/>
        <p:txBody>
          <a:bodyPr/>
          <a:lstStyle/>
          <a:p>
            <a:fld id="{C2FFE5E1-D701-4CEA-B268-28910E108036}" type="slidenum">
              <a:rPr lang="cs-CZ" smtClean="0"/>
              <a:t>10</a:t>
            </a:fld>
            <a:endParaRPr lang="cs-CZ"/>
          </a:p>
        </p:txBody>
      </p:sp>
    </p:spTree>
    <p:extLst>
      <p:ext uri="{BB962C8B-B14F-4D97-AF65-F5344CB8AC3E}">
        <p14:creationId xmlns:p14="http://schemas.microsoft.com/office/powerpoint/2010/main" val="4013321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59BC30FF-6847-42BD-AEF0-DD285FFE0243}" type="datetimeFigureOut">
              <a:rPr lang="cs-CZ" smtClean="0"/>
              <a:t>25.10.2023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06AEA47-3C9E-414C-B555-8C810BD34B06}" type="slidenum">
              <a:rPr lang="cs-CZ" smtClean="0"/>
              <a:t>‹#›</a:t>
            </a:fld>
            <a:endParaRPr lang="cs-CZ"/>
          </a:p>
        </p:txBody>
      </p:sp>
    </p:spTree>
    <p:extLst>
      <p:ext uri="{BB962C8B-B14F-4D97-AF65-F5344CB8AC3E}">
        <p14:creationId xmlns:p14="http://schemas.microsoft.com/office/powerpoint/2010/main" val="3154670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9BC30FF-6847-42BD-AEF0-DD285FFE0243}" type="datetimeFigureOut">
              <a:rPr lang="cs-CZ" smtClean="0"/>
              <a:t>25.10.2023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06AEA47-3C9E-414C-B555-8C810BD34B06}" type="slidenum">
              <a:rPr lang="cs-CZ" smtClean="0"/>
              <a:t>‹#›</a:t>
            </a:fld>
            <a:endParaRPr lang="cs-CZ"/>
          </a:p>
        </p:txBody>
      </p:sp>
    </p:spTree>
    <p:extLst>
      <p:ext uri="{BB962C8B-B14F-4D97-AF65-F5344CB8AC3E}">
        <p14:creationId xmlns:p14="http://schemas.microsoft.com/office/powerpoint/2010/main" val="3459088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9BC30FF-6847-42BD-AEF0-DD285FFE0243}" type="datetimeFigureOut">
              <a:rPr lang="cs-CZ" smtClean="0"/>
              <a:t>25.10.2023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06AEA47-3C9E-414C-B555-8C810BD34B06}" type="slidenum">
              <a:rPr lang="cs-CZ" smtClean="0"/>
              <a:t>‹#›</a:t>
            </a:fld>
            <a:endParaRPr lang="cs-CZ"/>
          </a:p>
        </p:txBody>
      </p:sp>
    </p:spTree>
    <p:extLst>
      <p:ext uri="{BB962C8B-B14F-4D97-AF65-F5344CB8AC3E}">
        <p14:creationId xmlns:p14="http://schemas.microsoft.com/office/powerpoint/2010/main" val="377341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59BC30FF-6847-42BD-AEF0-DD285FFE0243}" type="datetimeFigureOut">
              <a:rPr lang="cs-CZ" smtClean="0"/>
              <a:t>25.10.2023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06AEA47-3C9E-414C-B555-8C810BD34B06}" type="slidenum">
              <a:rPr lang="cs-CZ" smtClean="0"/>
              <a:t>‹#›</a:t>
            </a:fld>
            <a:endParaRPr lang="cs-CZ"/>
          </a:p>
        </p:txBody>
      </p:sp>
    </p:spTree>
    <p:extLst>
      <p:ext uri="{BB962C8B-B14F-4D97-AF65-F5344CB8AC3E}">
        <p14:creationId xmlns:p14="http://schemas.microsoft.com/office/powerpoint/2010/main" val="3203974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59BC30FF-6847-42BD-AEF0-DD285FFE0243}" type="datetimeFigureOut">
              <a:rPr lang="cs-CZ" smtClean="0"/>
              <a:t>25.10.2023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06AEA47-3C9E-414C-B555-8C810BD34B06}" type="slidenum">
              <a:rPr lang="cs-CZ" smtClean="0"/>
              <a:t>‹#›</a:t>
            </a:fld>
            <a:endParaRPr lang="cs-CZ"/>
          </a:p>
        </p:txBody>
      </p:sp>
    </p:spTree>
    <p:extLst>
      <p:ext uri="{BB962C8B-B14F-4D97-AF65-F5344CB8AC3E}">
        <p14:creationId xmlns:p14="http://schemas.microsoft.com/office/powerpoint/2010/main" val="3535430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59BC30FF-6847-42BD-AEF0-DD285FFE0243}" type="datetimeFigureOut">
              <a:rPr lang="cs-CZ" smtClean="0"/>
              <a:t>25.10.2023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06AEA47-3C9E-414C-B555-8C810BD34B06}" type="slidenum">
              <a:rPr lang="cs-CZ" smtClean="0"/>
              <a:t>‹#›</a:t>
            </a:fld>
            <a:endParaRPr lang="cs-CZ"/>
          </a:p>
        </p:txBody>
      </p:sp>
    </p:spTree>
    <p:extLst>
      <p:ext uri="{BB962C8B-B14F-4D97-AF65-F5344CB8AC3E}">
        <p14:creationId xmlns:p14="http://schemas.microsoft.com/office/powerpoint/2010/main" val="958657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59BC30FF-6847-42BD-AEF0-DD285FFE0243}" type="datetimeFigureOut">
              <a:rPr lang="cs-CZ" smtClean="0"/>
              <a:t>25.10.2023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106AEA47-3C9E-414C-B555-8C810BD34B06}" type="slidenum">
              <a:rPr lang="cs-CZ" smtClean="0"/>
              <a:t>‹#›</a:t>
            </a:fld>
            <a:endParaRPr lang="cs-CZ"/>
          </a:p>
        </p:txBody>
      </p:sp>
    </p:spTree>
    <p:extLst>
      <p:ext uri="{BB962C8B-B14F-4D97-AF65-F5344CB8AC3E}">
        <p14:creationId xmlns:p14="http://schemas.microsoft.com/office/powerpoint/2010/main" val="3514606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59BC30FF-6847-42BD-AEF0-DD285FFE0243}" type="datetimeFigureOut">
              <a:rPr lang="cs-CZ" smtClean="0"/>
              <a:t>25.10.2023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106AEA47-3C9E-414C-B555-8C810BD34B06}" type="slidenum">
              <a:rPr lang="cs-CZ" smtClean="0"/>
              <a:t>‹#›</a:t>
            </a:fld>
            <a:endParaRPr lang="cs-CZ"/>
          </a:p>
        </p:txBody>
      </p:sp>
    </p:spTree>
    <p:extLst>
      <p:ext uri="{BB962C8B-B14F-4D97-AF65-F5344CB8AC3E}">
        <p14:creationId xmlns:p14="http://schemas.microsoft.com/office/powerpoint/2010/main" val="376761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BC30FF-6847-42BD-AEF0-DD285FFE0243}" type="datetimeFigureOut">
              <a:rPr lang="cs-CZ" smtClean="0"/>
              <a:t>25.10.2023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106AEA47-3C9E-414C-B555-8C810BD34B06}" type="slidenum">
              <a:rPr lang="cs-CZ" smtClean="0"/>
              <a:t>‹#›</a:t>
            </a:fld>
            <a:endParaRPr lang="cs-CZ"/>
          </a:p>
        </p:txBody>
      </p:sp>
    </p:spTree>
    <p:extLst>
      <p:ext uri="{BB962C8B-B14F-4D97-AF65-F5344CB8AC3E}">
        <p14:creationId xmlns:p14="http://schemas.microsoft.com/office/powerpoint/2010/main" val="2134984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59BC30FF-6847-42BD-AEF0-DD285FFE0243}" type="datetimeFigureOut">
              <a:rPr lang="cs-CZ" smtClean="0"/>
              <a:t>25.10.2023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06AEA47-3C9E-414C-B555-8C810BD34B06}" type="slidenum">
              <a:rPr lang="cs-CZ" smtClean="0"/>
              <a:t>‹#›</a:t>
            </a:fld>
            <a:endParaRPr lang="cs-CZ"/>
          </a:p>
        </p:txBody>
      </p:sp>
    </p:spTree>
    <p:extLst>
      <p:ext uri="{BB962C8B-B14F-4D97-AF65-F5344CB8AC3E}">
        <p14:creationId xmlns:p14="http://schemas.microsoft.com/office/powerpoint/2010/main" val="219360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59BC30FF-6847-42BD-AEF0-DD285FFE0243}" type="datetimeFigureOut">
              <a:rPr lang="cs-CZ" smtClean="0"/>
              <a:t>25.10.2023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06AEA47-3C9E-414C-B555-8C810BD34B06}" type="slidenum">
              <a:rPr lang="cs-CZ" smtClean="0"/>
              <a:t>‹#›</a:t>
            </a:fld>
            <a:endParaRPr lang="cs-CZ"/>
          </a:p>
        </p:txBody>
      </p:sp>
    </p:spTree>
    <p:extLst>
      <p:ext uri="{BB962C8B-B14F-4D97-AF65-F5344CB8AC3E}">
        <p14:creationId xmlns:p14="http://schemas.microsoft.com/office/powerpoint/2010/main" val="347655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BC30FF-6847-42BD-AEF0-DD285FFE0243}" type="datetimeFigureOut">
              <a:rPr lang="cs-CZ" smtClean="0"/>
              <a:t>25.10.2023</a:t>
            </a:fld>
            <a:endParaRPr 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6AEA47-3C9E-414C-B555-8C810BD34B06}" type="slidenum">
              <a:rPr lang="cs-CZ" smtClean="0"/>
              <a:t>‹#›</a:t>
            </a:fld>
            <a:endParaRPr lang="cs-CZ"/>
          </a:p>
        </p:txBody>
      </p:sp>
    </p:spTree>
    <p:extLst>
      <p:ext uri="{BB962C8B-B14F-4D97-AF65-F5344CB8AC3E}">
        <p14:creationId xmlns:p14="http://schemas.microsoft.com/office/powerpoint/2010/main" val="38498639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png"/></Relationships>
</file>

<file path=ppt/slides/_rels/slide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2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2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0.gi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2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76.jpeg"/></Relationships>
</file>

<file path=ppt/slides/_rels/slide3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8.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16F550-A906-4FB5-A616-0E8E82BE44E6}"/>
              </a:ext>
            </a:extLst>
          </p:cNvPr>
          <p:cNvSpPr>
            <a:spLocks noGrp="1"/>
          </p:cNvSpPr>
          <p:nvPr>
            <p:ph type="ctrTitle"/>
          </p:nvPr>
        </p:nvSpPr>
        <p:spPr/>
        <p:txBody>
          <a:bodyPr>
            <a:normAutofit/>
          </a:bodyPr>
          <a:lstStyle/>
          <a:p>
            <a:r>
              <a:rPr lang="cs-CZ" sz="7200" dirty="0"/>
              <a:t>Úvod do biologie</a:t>
            </a:r>
          </a:p>
        </p:txBody>
      </p:sp>
      <p:sp>
        <p:nvSpPr>
          <p:cNvPr id="3" name="Podnadpis 2">
            <a:extLst>
              <a:ext uri="{FF2B5EF4-FFF2-40B4-BE49-F238E27FC236}">
                <a16:creationId xmlns:a16="http://schemas.microsoft.com/office/drawing/2014/main" id="{61849ED8-E6E0-4D9F-880A-45EF2857FCB5}"/>
              </a:ext>
            </a:extLst>
          </p:cNvPr>
          <p:cNvSpPr>
            <a:spLocks noGrp="1"/>
          </p:cNvSpPr>
          <p:nvPr>
            <p:ph type="subTitle" idx="1"/>
          </p:nvPr>
        </p:nvSpPr>
        <p:spPr>
          <a:xfrm>
            <a:off x="2667000" y="4817519"/>
            <a:ext cx="6858000" cy="1655762"/>
          </a:xfrm>
        </p:spPr>
        <p:txBody>
          <a:bodyPr>
            <a:normAutofit/>
          </a:bodyPr>
          <a:lstStyle/>
          <a:p>
            <a:r>
              <a:rPr lang="cs-CZ" b="1" dirty="0"/>
              <a:t>(Biologické) vědy a společnost</a:t>
            </a:r>
          </a:p>
          <a:p>
            <a:r>
              <a:rPr lang="cs-CZ" dirty="0"/>
              <a:t>Petr Pyszko </a:t>
            </a:r>
          </a:p>
          <a:p>
            <a:r>
              <a:rPr lang="cs-CZ" dirty="0"/>
              <a:t>Ostravská univerzita</a:t>
            </a:r>
          </a:p>
        </p:txBody>
      </p:sp>
      <p:pic>
        <p:nvPicPr>
          <p:cNvPr id="6" name="Obrázek 5">
            <a:extLst>
              <a:ext uri="{FF2B5EF4-FFF2-40B4-BE49-F238E27FC236}">
                <a16:creationId xmlns:a16="http://schemas.microsoft.com/office/drawing/2014/main" id="{543FB28F-4FBE-45D1-8F8E-126B6D640C1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511889" cy="2086339"/>
          </a:xfrm>
          <a:prstGeom prst="rect">
            <a:avLst/>
          </a:prstGeom>
          <a:noFill/>
          <a:ln>
            <a:noFill/>
          </a:ln>
        </p:spPr>
      </p:pic>
      <p:pic>
        <p:nvPicPr>
          <p:cNvPr id="7" name="Obrázek 6" descr="https://scontent.fprg2-1.fna.fbcdn.net/v/t31.0-8/11406758_987647151268567_1197193731071919889_o.png?_nc_cat=109&amp;_nc_sid=09cbfe&amp;_nc_ohc=rLbOiV0lfgkAX_cAAsI&amp;_nc_ht=scontent.fprg2-1.fna&amp;oh=6719a0bbce921e237f9c154d0176999a&amp;oe=5F7177AC">
            <a:extLst>
              <a:ext uri="{FF2B5EF4-FFF2-40B4-BE49-F238E27FC236}">
                <a16:creationId xmlns:a16="http://schemas.microsoft.com/office/drawing/2014/main" id="{295F1853-57A5-4E9F-A8D8-2F23AF72A64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000" y="-1043"/>
            <a:ext cx="2659224" cy="1852900"/>
          </a:xfrm>
          <a:prstGeom prst="rect">
            <a:avLst/>
          </a:prstGeom>
          <a:noFill/>
          <a:ln>
            <a:noFill/>
          </a:ln>
        </p:spPr>
      </p:pic>
    </p:spTree>
    <p:extLst>
      <p:ext uri="{BB962C8B-B14F-4D97-AF65-F5344CB8AC3E}">
        <p14:creationId xmlns:p14="http://schemas.microsoft.com/office/powerpoint/2010/main" val="2838650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b="1" dirty="0"/>
              <a:t>Změny paradigmatu</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326754" y="1343819"/>
            <a:ext cx="7066823" cy="4967061"/>
          </a:xfrm>
        </p:spPr>
        <p:txBody>
          <a:bodyPr>
            <a:normAutofit fontScale="92500" lnSpcReduction="10000"/>
          </a:bodyPr>
          <a:lstStyle/>
          <a:p>
            <a:pPr algn="just"/>
            <a:r>
              <a:rPr lang="cs-CZ" dirty="0"/>
              <a:t>Knihtisk → dynamizace vědeckého myšlení, renesance a osvícenství → Vědecká revoluce (16. a 17. století) – změna pohledu na společnost a přírodu – někdy vyvráceno (kontinuita mezi středověkem a novověkem)</a:t>
            </a:r>
          </a:p>
          <a:p>
            <a:pPr algn="just"/>
            <a:r>
              <a:rPr lang="cs-CZ" b="1" dirty="0"/>
              <a:t>Kosmologie</a:t>
            </a:r>
            <a:r>
              <a:rPr lang="cs-CZ" dirty="0"/>
              <a:t>: Geocentrismus → heliocentrismus</a:t>
            </a:r>
          </a:p>
          <a:p>
            <a:pPr algn="just"/>
            <a:r>
              <a:rPr lang="cs-CZ" b="1" dirty="0"/>
              <a:t>Biologie</a:t>
            </a:r>
            <a:r>
              <a:rPr lang="cs-CZ" dirty="0"/>
              <a:t>: Neměnnost druhů → Evoluční teorie</a:t>
            </a:r>
          </a:p>
          <a:p>
            <a:pPr algn="just"/>
            <a:r>
              <a:rPr lang="cs-CZ" b="1" dirty="0"/>
              <a:t>Fyzika</a:t>
            </a:r>
            <a:r>
              <a:rPr lang="cs-CZ" dirty="0"/>
              <a:t>: Newtonova gravitace → Obecná relativita → Kvantová fyzika (ukázka souměřitelnosti)</a:t>
            </a:r>
          </a:p>
          <a:p>
            <a:pPr algn="just"/>
            <a:r>
              <a:rPr lang="cs-CZ" dirty="0"/>
              <a:t>Používáno i mimo přírodní vědy, tam může být více paradigmat zároveň: </a:t>
            </a:r>
            <a:r>
              <a:rPr lang="cs-CZ" b="1" dirty="0"/>
              <a:t>Pedagogika a andragogika</a:t>
            </a:r>
            <a:r>
              <a:rPr lang="cs-CZ" dirty="0"/>
              <a:t>: vzdělávání k vytváření kompetencí × klasický model</a:t>
            </a:r>
          </a:p>
          <a:p>
            <a:pPr algn="just"/>
            <a:endParaRPr lang="cs-CZ" dirty="0"/>
          </a:p>
          <a:p>
            <a:pPr algn="just"/>
            <a:endParaRPr lang="cs-CZ" dirty="0"/>
          </a:p>
          <a:p>
            <a:pPr algn="just"/>
            <a:endParaRPr lang="cs-CZ" dirty="0"/>
          </a:p>
          <a:p>
            <a:pPr algn="just"/>
            <a:endParaRPr lang="cs-CZ" dirty="0"/>
          </a:p>
          <a:p>
            <a:pPr algn="just"/>
            <a:endParaRPr lang="cs-CZ" dirty="0"/>
          </a:p>
        </p:txBody>
      </p:sp>
      <p:pic>
        <p:nvPicPr>
          <p:cNvPr id="3074" name="Picture 2" descr="Preparing for a Process Management Paradigm Shift | APQC">
            <a:extLst>
              <a:ext uri="{FF2B5EF4-FFF2-40B4-BE49-F238E27FC236}">
                <a16:creationId xmlns:a16="http://schemas.microsoft.com/office/drawing/2014/main" id="{2A5AE4D5-AC2A-46C0-819F-26BE502D8F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518"/>
          <a:stretch/>
        </p:blipFill>
        <p:spPr bwMode="auto">
          <a:xfrm>
            <a:off x="7393577" y="206307"/>
            <a:ext cx="4763368" cy="3751739"/>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3CCD749C-495B-43AD-BE4E-1DCFED720AC4}"/>
              </a:ext>
            </a:extLst>
          </p:cNvPr>
          <p:cNvPicPr>
            <a:picLocks noChangeAspect="1"/>
          </p:cNvPicPr>
          <p:nvPr/>
        </p:nvPicPr>
        <p:blipFill rotWithShape="1">
          <a:blip r:embed="rId4"/>
          <a:srcRect b="21743"/>
          <a:stretch/>
        </p:blipFill>
        <p:spPr>
          <a:xfrm>
            <a:off x="7392893" y="4611188"/>
            <a:ext cx="4764051" cy="2246811"/>
          </a:xfrm>
          <a:prstGeom prst="rect">
            <a:avLst/>
          </a:prstGeom>
        </p:spPr>
      </p:pic>
    </p:spTree>
    <p:extLst>
      <p:ext uri="{BB962C8B-B14F-4D97-AF65-F5344CB8AC3E}">
        <p14:creationId xmlns:p14="http://schemas.microsoft.com/office/powerpoint/2010/main" val="211477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b="1" dirty="0"/>
              <a:t>Michel </a:t>
            </a:r>
            <a:r>
              <a:rPr lang="cs-CZ" sz="4800" b="1" dirty="0" err="1"/>
              <a:t>Foucault</a:t>
            </a:r>
            <a:r>
              <a:rPr lang="cs-CZ" sz="4800" b="1" dirty="0"/>
              <a:t> (1926–1984) </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470263" y="1343820"/>
            <a:ext cx="7119257" cy="4834912"/>
          </a:xfrm>
        </p:spPr>
        <p:txBody>
          <a:bodyPr>
            <a:normAutofit/>
          </a:bodyPr>
          <a:lstStyle/>
          <a:p>
            <a:pPr algn="just"/>
            <a:r>
              <a:rPr lang="cs-CZ" b="1" dirty="0"/>
              <a:t>Epistémé</a:t>
            </a:r>
            <a:r>
              <a:rPr lang="cs-CZ" dirty="0"/>
              <a:t>: náhrada paradigmatu pro společenské vědy</a:t>
            </a:r>
          </a:p>
          <a:p>
            <a:pPr algn="just"/>
            <a:r>
              <a:rPr lang="cs-CZ" dirty="0"/>
              <a:t>„Myšlenkové nevědomí“ dané doby určující hranice myšlení, regulativní princip myšlení</a:t>
            </a:r>
          </a:p>
          <a:p>
            <a:pPr algn="just"/>
            <a:r>
              <a:rPr lang="cs-CZ" dirty="0"/>
              <a:t>Rozlišuje dva nejzásadnější zlomy, a to v 17. stol. mezi tradiční a klasickou epistémé a v 19. stol. mezi klasickou a moderní epistémé</a:t>
            </a:r>
          </a:p>
          <a:p>
            <a:pPr algn="just"/>
            <a:endParaRPr lang="cs-CZ" dirty="0"/>
          </a:p>
          <a:p>
            <a:pPr algn="just"/>
            <a:endParaRPr lang="cs-CZ" dirty="0"/>
          </a:p>
        </p:txBody>
      </p:sp>
      <p:pic>
        <p:nvPicPr>
          <p:cNvPr id="1026" name="Picture 2" descr="Archeologie vědění">
            <a:extLst>
              <a:ext uri="{FF2B5EF4-FFF2-40B4-BE49-F238E27FC236}">
                <a16:creationId xmlns:a16="http://schemas.microsoft.com/office/drawing/2014/main" id="{0984D591-2119-4DD5-8681-033A577F83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0328"/>
          <a:stretch/>
        </p:blipFill>
        <p:spPr bwMode="auto">
          <a:xfrm>
            <a:off x="7840132" y="3340418"/>
            <a:ext cx="4059948" cy="345574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ockovani.praha.eu/wp-content/uploads/2021/02/zavadejici_epidemie_je_snem_mocnych.jpg">
            <a:extLst>
              <a:ext uri="{FF2B5EF4-FFF2-40B4-BE49-F238E27FC236}">
                <a16:creationId xmlns:a16="http://schemas.microsoft.com/office/drawing/2014/main" id="{55A3CDE7-925C-4E93-9A2B-F4DD102F65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0132" y="1052737"/>
            <a:ext cx="4059947" cy="237626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oucault's The Power/Knowledge Subjugation Of Discourse | bwinwnbwimusic">
            <a:extLst>
              <a:ext uri="{FF2B5EF4-FFF2-40B4-BE49-F238E27FC236}">
                <a16:creationId xmlns:a16="http://schemas.microsoft.com/office/drawing/2014/main" id="{81E591CF-F661-42C2-9C1E-5B461E86B56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9671" y="4400261"/>
            <a:ext cx="4236992" cy="2227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919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b="1" dirty="0" err="1"/>
              <a:t>Imre</a:t>
            </a:r>
            <a:r>
              <a:rPr lang="cs-CZ" sz="4800" b="1" dirty="0"/>
              <a:t> </a:t>
            </a:r>
            <a:r>
              <a:rPr lang="cs-CZ" sz="4800" b="1" dirty="0" err="1"/>
              <a:t>Lakatos</a:t>
            </a:r>
            <a:r>
              <a:rPr lang="cs-CZ" sz="4800" b="1" dirty="0"/>
              <a:t> (1922–1974) </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196125" y="1213190"/>
            <a:ext cx="8503737" cy="4967061"/>
          </a:xfrm>
        </p:spPr>
        <p:txBody>
          <a:bodyPr>
            <a:normAutofit/>
          </a:bodyPr>
          <a:lstStyle/>
          <a:p>
            <a:pPr algn="just"/>
            <a:r>
              <a:rPr lang="cs-CZ" dirty="0"/>
              <a:t>Filozof matematiky a přírodních věd</a:t>
            </a:r>
          </a:p>
          <a:p>
            <a:pPr algn="just"/>
            <a:r>
              <a:rPr lang="cs-CZ" b="1" dirty="0"/>
              <a:t>Výzkumný program </a:t>
            </a:r>
            <a:r>
              <a:rPr lang="cs-CZ" dirty="0"/>
              <a:t>– má tvrdé jádro, které nelze změnit</a:t>
            </a:r>
          </a:p>
          <a:p>
            <a:pPr algn="just"/>
            <a:r>
              <a:rPr lang="cs-CZ" b="1" dirty="0"/>
              <a:t>Pomocné hypotézy </a:t>
            </a:r>
            <a:r>
              <a:rPr lang="cs-CZ" dirty="0"/>
              <a:t>vysvětlují ohrožující důkazy – postradatelná část programu. Teorie ad hoc jsou přípustné pokud zvyšují vypovídací schopnost do doby, než se najde teorie lepší.</a:t>
            </a:r>
          </a:p>
          <a:p>
            <a:pPr algn="just"/>
            <a:r>
              <a:rPr lang="cs-CZ" b="1" dirty="0"/>
              <a:t>Degenerativní výzkumný program </a:t>
            </a:r>
            <a:r>
              <a:rPr lang="cs-CZ" dirty="0"/>
              <a:t>– nové teorie vznikají jako reakce na stále nové nepříjemné důkazy. </a:t>
            </a:r>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p:txBody>
      </p:sp>
      <p:pic>
        <p:nvPicPr>
          <p:cNvPr id="3074" name="Picture 2" descr="Imre Lakatos – Wikipedie">
            <a:extLst>
              <a:ext uri="{FF2B5EF4-FFF2-40B4-BE49-F238E27FC236}">
                <a16:creationId xmlns:a16="http://schemas.microsoft.com/office/drawing/2014/main" id="{487D5465-57A7-4E08-8A93-E03C73B2BA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2823" y="173354"/>
            <a:ext cx="2473051" cy="364006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The Methodology of Scientific Research Programmes: Volume 1 : Imre Lakatos  : 9780521280310">
            <a:extLst>
              <a:ext uri="{FF2B5EF4-FFF2-40B4-BE49-F238E27FC236}">
                <a16:creationId xmlns:a16="http://schemas.microsoft.com/office/drawing/2014/main" id="{B74F2FDE-A13F-4E6F-A971-74EE97B26D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2823" y="2983481"/>
            <a:ext cx="2473051" cy="3701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523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b="1" dirty="0"/>
              <a:t>Paul Karl </a:t>
            </a:r>
            <a:r>
              <a:rPr lang="cs-CZ" sz="4800" b="1" dirty="0" err="1"/>
              <a:t>Feyerabend</a:t>
            </a:r>
            <a:r>
              <a:rPr lang="cs-CZ" sz="4800" b="1" dirty="0"/>
              <a:t> (1924–1994) </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378823" y="1343819"/>
            <a:ext cx="9940834" cy="4967061"/>
          </a:xfrm>
        </p:spPr>
        <p:txBody>
          <a:bodyPr>
            <a:normAutofit/>
          </a:bodyPr>
          <a:lstStyle/>
          <a:p>
            <a:pPr algn="just"/>
            <a:r>
              <a:rPr lang="cs-CZ" dirty="0"/>
              <a:t>Studoval historii a sociologii, poté fyziku, poté filozofii</a:t>
            </a:r>
          </a:p>
          <a:p>
            <a:pPr algn="just"/>
            <a:r>
              <a:rPr lang="cs-CZ" dirty="0"/>
              <a:t>Žák Karla </a:t>
            </a:r>
            <a:r>
              <a:rPr lang="cs-CZ" dirty="0" err="1"/>
              <a:t>Poppera</a:t>
            </a:r>
            <a:r>
              <a:rPr lang="cs-CZ" dirty="0"/>
              <a:t>, spolupráce s </a:t>
            </a:r>
            <a:r>
              <a:rPr lang="cs-CZ" dirty="0" err="1"/>
              <a:t>Imre</a:t>
            </a:r>
            <a:r>
              <a:rPr lang="cs-CZ" dirty="0"/>
              <a:t> </a:t>
            </a:r>
            <a:r>
              <a:rPr lang="cs-CZ" dirty="0" err="1"/>
              <a:t>Lakatosem</a:t>
            </a:r>
            <a:endParaRPr lang="cs-CZ" dirty="0"/>
          </a:p>
          <a:p>
            <a:pPr algn="just"/>
            <a:r>
              <a:rPr lang="cs-CZ" b="1" dirty="0"/>
              <a:t>Epistemologický</a:t>
            </a:r>
            <a:r>
              <a:rPr lang="cs-CZ" dirty="0"/>
              <a:t> (teoretický) </a:t>
            </a:r>
            <a:r>
              <a:rPr lang="cs-CZ" b="1" dirty="0"/>
              <a:t>anarchista</a:t>
            </a:r>
            <a:r>
              <a:rPr lang="cs-CZ" dirty="0"/>
              <a:t> („dadaista“)</a:t>
            </a:r>
          </a:p>
          <a:p>
            <a:pPr algn="just"/>
            <a:r>
              <a:rPr lang="cs-CZ" dirty="0"/>
              <a:t>Pravidla omezují činnost vědců a tím pokrok </a:t>
            </a:r>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p:txBody>
      </p:sp>
      <p:pic>
        <p:nvPicPr>
          <p:cNvPr id="4" name="Obrázek 3">
            <a:extLst>
              <a:ext uri="{FF2B5EF4-FFF2-40B4-BE49-F238E27FC236}">
                <a16:creationId xmlns:a16="http://schemas.microsoft.com/office/drawing/2014/main" id="{103648C2-264B-481D-8059-A4F874E5071A}"/>
              </a:ext>
            </a:extLst>
          </p:cNvPr>
          <p:cNvPicPr>
            <a:picLocks noChangeAspect="1"/>
          </p:cNvPicPr>
          <p:nvPr/>
        </p:nvPicPr>
        <p:blipFill>
          <a:blip r:embed="rId3"/>
          <a:stretch>
            <a:fillRect/>
          </a:stretch>
        </p:blipFill>
        <p:spPr>
          <a:xfrm>
            <a:off x="8725989" y="1208653"/>
            <a:ext cx="3282947" cy="4807366"/>
          </a:xfrm>
          <a:prstGeom prst="rect">
            <a:avLst/>
          </a:prstGeom>
        </p:spPr>
      </p:pic>
      <p:pic>
        <p:nvPicPr>
          <p:cNvPr id="4098" name="Picture 2" descr="Paul K. Feyerabend">
            <a:extLst>
              <a:ext uri="{FF2B5EF4-FFF2-40B4-BE49-F238E27FC236}">
                <a16:creationId xmlns:a16="http://schemas.microsoft.com/office/drawing/2014/main" id="{B129FFC6-D2B0-4A1B-9FFA-2DE23FEF66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064" y="3456781"/>
            <a:ext cx="5118193" cy="3251179"/>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Paul Feyerabend timeline | Timetoast timelines">
            <a:extLst>
              <a:ext uri="{FF2B5EF4-FFF2-40B4-BE49-F238E27FC236}">
                <a16:creationId xmlns:a16="http://schemas.microsoft.com/office/drawing/2014/main" id="{D4931720-A026-48BD-BC2D-F19B12693E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4331" y="3452932"/>
            <a:ext cx="3363778" cy="3275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112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b="1" dirty="0"/>
              <a:t>Paul Karl </a:t>
            </a:r>
            <a:r>
              <a:rPr lang="cs-CZ" sz="4800" b="1" dirty="0" err="1"/>
              <a:t>Feyerabend</a:t>
            </a:r>
            <a:r>
              <a:rPr lang="cs-CZ" sz="4800" b="1" dirty="0"/>
              <a:t> (1924–1994) </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339634" y="1343819"/>
            <a:ext cx="11390812" cy="4967061"/>
          </a:xfrm>
        </p:spPr>
        <p:txBody>
          <a:bodyPr>
            <a:noAutofit/>
          </a:bodyPr>
          <a:lstStyle/>
          <a:p>
            <a:pPr algn="just"/>
            <a:r>
              <a:rPr lang="cs-CZ" dirty="0"/>
              <a:t>„</a:t>
            </a:r>
            <a:r>
              <a:rPr lang="cs-CZ" b="1" dirty="0" err="1"/>
              <a:t>Anything</a:t>
            </a:r>
            <a:r>
              <a:rPr lang="cs-CZ" b="1" dirty="0"/>
              <a:t> </a:t>
            </a:r>
            <a:r>
              <a:rPr lang="cs-CZ" b="1" dirty="0" err="1"/>
              <a:t>goes</a:t>
            </a:r>
            <a:r>
              <a:rPr lang="cs-CZ" dirty="0"/>
              <a:t>“: Jakékoli řešení se může hodit. V zásadních zlomech vědy byla porušována pravidla. Nové teorie nepřijaty pro soulad s metodou, ale třeba nemorálně, díky rétorice, manipulaci…</a:t>
            </a:r>
          </a:p>
          <a:p>
            <a:pPr algn="just"/>
            <a:r>
              <a:rPr lang="cs-CZ" dirty="0"/>
              <a:t>1. </a:t>
            </a:r>
            <a:r>
              <a:rPr lang="cs-CZ" b="1" dirty="0"/>
              <a:t>Vágní teorie </a:t>
            </a:r>
            <a:r>
              <a:rPr lang="cs-CZ" dirty="0"/>
              <a:t>s malým empirickým obsahem → 2. </a:t>
            </a:r>
            <a:r>
              <a:rPr lang="cs-CZ" b="1" dirty="0"/>
              <a:t>zachování</a:t>
            </a:r>
            <a:r>
              <a:rPr lang="cs-CZ" dirty="0"/>
              <a:t> do doplnění vhodnými fakty → 3. </a:t>
            </a:r>
            <a:r>
              <a:rPr lang="cs-CZ" b="1" dirty="0"/>
              <a:t>propaganda</a:t>
            </a:r>
          </a:p>
          <a:p>
            <a:pPr algn="just"/>
            <a:r>
              <a:rPr lang="cs-CZ" dirty="0"/>
              <a:t>Příklad heliocentrismu (Galileo Galilei)</a:t>
            </a:r>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p:txBody>
      </p:sp>
      <p:pic>
        <p:nvPicPr>
          <p:cNvPr id="5124" name="Picture 4" descr="menu 2 Pohyb nebeských těles Teorie 2.1 Pohyb nebeských těles 2.2  Kuželosečky – dráhy nebeských těles 2.2.1 Typy kuželoseček. Parametry 2.2.2  Použití kuželoseček v astronomii. Oběžné dráhy. Dráhové elementy Praktické  úkoly a testy Pohyb ...">
            <a:extLst>
              <a:ext uri="{FF2B5EF4-FFF2-40B4-BE49-F238E27FC236}">
                <a16:creationId xmlns:a16="http://schemas.microsoft.com/office/drawing/2014/main" id="{72462DB2-20BB-4B30-9DF1-C6F7CAF209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319" y="3999554"/>
            <a:ext cx="5651681" cy="254325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Galileo Galilei (@lilGalileo_) | Twitter">
            <a:extLst>
              <a:ext uri="{FF2B5EF4-FFF2-40B4-BE49-F238E27FC236}">
                <a16:creationId xmlns:a16="http://schemas.microsoft.com/office/drawing/2014/main" id="{495849F9-2860-413A-986D-EBD89BF1B7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4731" y="3307950"/>
            <a:ext cx="3265715" cy="3466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740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b="1" dirty="0"/>
              <a:t>Ideologická deformace vědy – SSSR</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862149" y="1213190"/>
            <a:ext cx="11155680" cy="4967061"/>
          </a:xfrm>
        </p:spPr>
        <p:txBody>
          <a:bodyPr>
            <a:normAutofit/>
          </a:bodyPr>
          <a:lstStyle/>
          <a:p>
            <a:pPr algn="just"/>
            <a:r>
              <a:rPr lang="cs-CZ" dirty="0"/>
              <a:t>Mendel. teorie dědičnosti × lamarkismus × darwinismus</a:t>
            </a:r>
          </a:p>
          <a:p>
            <a:pPr algn="just"/>
            <a:r>
              <a:rPr lang="cs-CZ" dirty="0"/>
              <a:t>Proletářská revoluce: nové podmínky = nový člověk</a:t>
            </a:r>
          </a:p>
          <a:p>
            <a:pPr algn="just"/>
            <a:r>
              <a:rPr lang="cs-CZ" b="1" dirty="0" err="1"/>
              <a:t>Mičurinismus</a:t>
            </a:r>
            <a:r>
              <a:rPr lang="cs-CZ" dirty="0"/>
              <a:t>, </a:t>
            </a:r>
            <a:r>
              <a:rPr lang="cs-CZ" b="1" dirty="0" err="1"/>
              <a:t>Lysenkismus</a:t>
            </a:r>
            <a:r>
              <a:rPr lang="cs-CZ" b="1" dirty="0"/>
              <a:t> </a:t>
            </a:r>
            <a:r>
              <a:rPr lang="cs-CZ" dirty="0"/>
              <a:t>(T. D. </a:t>
            </a:r>
            <a:r>
              <a:rPr lang="cs-CZ" dirty="0" err="1"/>
              <a:t>Lysenko</a:t>
            </a:r>
            <a:r>
              <a:rPr lang="cs-CZ" dirty="0"/>
              <a:t>): vývoj dědičných vlastností organismu je závislý na podmínkách během jeho života, </a:t>
            </a:r>
            <a:r>
              <a:rPr lang="cs-CZ" b="1" dirty="0"/>
              <a:t>jarovizace</a:t>
            </a:r>
            <a:r>
              <a:rPr lang="cs-CZ" dirty="0"/>
              <a:t> pšenice, Stalinova pšenice </a:t>
            </a:r>
          </a:p>
          <a:p>
            <a:pPr algn="just"/>
            <a:r>
              <a:rPr lang="cs-CZ" dirty="0"/>
              <a:t>Vyvráceno, ale nově objevené mechanismy genetiky podporují vliv prostředí na organismy (</a:t>
            </a:r>
            <a:r>
              <a:rPr lang="cs-CZ" dirty="0" err="1"/>
              <a:t>epigenetika</a:t>
            </a:r>
            <a:r>
              <a:rPr lang="cs-CZ" dirty="0"/>
              <a:t>)</a:t>
            </a:r>
          </a:p>
          <a:p>
            <a:pPr algn="just"/>
            <a:endParaRPr lang="cs-CZ" dirty="0"/>
          </a:p>
          <a:p>
            <a:pPr algn="just"/>
            <a:endParaRPr lang="cs-CZ" dirty="0"/>
          </a:p>
          <a:p>
            <a:pPr marL="0" indent="0" algn="just">
              <a:buNone/>
            </a:pPr>
            <a:endParaRPr lang="cs-CZ" dirty="0"/>
          </a:p>
          <a:p>
            <a:pPr algn="just"/>
            <a:endParaRPr lang="cs-CZ" dirty="0"/>
          </a:p>
          <a:p>
            <a:pPr algn="just"/>
            <a:endParaRPr lang="cs-CZ" dirty="0"/>
          </a:p>
        </p:txBody>
      </p:sp>
      <p:sp>
        <p:nvSpPr>
          <p:cNvPr id="4" name="Ovál 3">
            <a:extLst>
              <a:ext uri="{FF2B5EF4-FFF2-40B4-BE49-F238E27FC236}">
                <a16:creationId xmlns:a16="http://schemas.microsoft.com/office/drawing/2014/main" id="{755CD006-21BB-4F5A-8DA1-CD8CEFC7F7D4}"/>
              </a:ext>
            </a:extLst>
          </p:cNvPr>
          <p:cNvSpPr/>
          <p:nvPr/>
        </p:nvSpPr>
        <p:spPr>
          <a:xfrm>
            <a:off x="5142407" y="1095624"/>
            <a:ext cx="2873829" cy="705395"/>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6" name="Přímá spojnice 5">
            <a:extLst>
              <a:ext uri="{FF2B5EF4-FFF2-40B4-BE49-F238E27FC236}">
                <a16:creationId xmlns:a16="http://schemas.microsoft.com/office/drawing/2014/main" id="{7B3958D1-B4C0-4C55-A1A1-1BCFDECDA4AD}"/>
              </a:ext>
            </a:extLst>
          </p:cNvPr>
          <p:cNvCxnSpPr>
            <a:cxnSpLocks/>
          </p:cNvCxnSpPr>
          <p:nvPr/>
        </p:nvCxnSpPr>
        <p:spPr>
          <a:xfrm flipH="1">
            <a:off x="2225653" y="1095624"/>
            <a:ext cx="1613598" cy="60254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8194" name="Picture 2" descr="Trofim Lysenko Is A Perfect Cautionary Tale For 2018">
            <a:extLst>
              <a:ext uri="{FF2B5EF4-FFF2-40B4-BE49-F238E27FC236}">
                <a16:creationId xmlns:a16="http://schemas.microsoft.com/office/drawing/2014/main" id="{0ABAF0A7-2668-4E86-8514-BB07DB90AC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935" y="4370966"/>
            <a:ext cx="1602194" cy="240329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Směsná dědičnost (blending inheritance) - PDF Stažení zdarma">
            <a:extLst>
              <a:ext uri="{FF2B5EF4-FFF2-40B4-BE49-F238E27FC236}">
                <a16:creationId xmlns:a16="http://schemas.microsoft.com/office/drawing/2014/main" id="{F4E52C44-FA89-47BB-B0BC-0A6D1CF1DB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969" y="4305480"/>
            <a:ext cx="4412244" cy="2534264"/>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Přímá spojnice 10">
            <a:extLst>
              <a:ext uri="{FF2B5EF4-FFF2-40B4-BE49-F238E27FC236}">
                <a16:creationId xmlns:a16="http://schemas.microsoft.com/office/drawing/2014/main" id="{7EE09E3A-584B-4B8B-8C71-A610CA439767}"/>
              </a:ext>
            </a:extLst>
          </p:cNvPr>
          <p:cNvCxnSpPr>
            <a:cxnSpLocks/>
          </p:cNvCxnSpPr>
          <p:nvPr/>
        </p:nvCxnSpPr>
        <p:spPr>
          <a:xfrm>
            <a:off x="2329373" y="1095624"/>
            <a:ext cx="1509878" cy="66703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7170" name="Picture 2" descr="Kabinet Kuriozit - Kříženec člověka a šimpanze, aneb Sovětský pokus o  vytvoření dokonalého pracovníka. V polovině dvacátých let 20. století se o  vytvoření křížence člověka a šimpanze pokoušel ruský biolog Ilja Ivanovič">
            <a:extLst>
              <a:ext uri="{FF2B5EF4-FFF2-40B4-BE49-F238E27FC236}">
                <a16:creationId xmlns:a16="http://schemas.microsoft.com/office/drawing/2014/main" id="{47D31BD5-62AE-43AE-A262-A4FF280478A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9" r="-1"/>
          <a:stretch/>
        </p:blipFill>
        <p:spPr bwMode="auto">
          <a:xfrm>
            <a:off x="7341326" y="4370965"/>
            <a:ext cx="4206240" cy="2403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62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3999" y="18256"/>
            <a:ext cx="9701463" cy="1325563"/>
          </a:xfrm>
        </p:spPr>
        <p:txBody>
          <a:bodyPr>
            <a:normAutofit/>
          </a:bodyPr>
          <a:lstStyle/>
          <a:p>
            <a:r>
              <a:rPr lang="cs-CZ" sz="4800" b="1" dirty="0"/>
              <a:t>Ideologická deformace vědy – Něm.</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587829" y="1169874"/>
            <a:ext cx="10972800" cy="4967061"/>
          </a:xfrm>
        </p:spPr>
        <p:txBody>
          <a:bodyPr>
            <a:normAutofit/>
          </a:bodyPr>
          <a:lstStyle/>
          <a:p>
            <a:pPr algn="just"/>
            <a:r>
              <a:rPr lang="cs-CZ" b="1" dirty="0"/>
              <a:t>Nacistická medicína: </a:t>
            </a:r>
            <a:r>
              <a:rPr lang="cs-CZ" dirty="0"/>
              <a:t>Problémy: </a:t>
            </a:r>
            <a:r>
              <a:rPr lang="cs-CZ" dirty="0" err="1"/>
              <a:t>bias</a:t>
            </a:r>
            <a:r>
              <a:rPr lang="cs-CZ" dirty="0"/>
              <a:t> ve vzorku, malé množství replikací, nízká odbornost,…</a:t>
            </a:r>
          </a:p>
          <a:p>
            <a:pPr algn="just"/>
            <a:r>
              <a:rPr lang="cs-CZ" dirty="0"/>
              <a:t>Data, která dnes nezískáme – mohou zachraňovat, proč je nevyužít?</a:t>
            </a:r>
          </a:p>
          <a:p>
            <a:pPr lvl="1" algn="just"/>
            <a:r>
              <a:rPr lang="cs-CZ" dirty="0"/>
              <a:t>Musí mít vědeckou validitu, nesmí existovat jiný způsob zisku, musí mít velkou kapacitu zachraňovat, nesmí být citovány</a:t>
            </a:r>
          </a:p>
          <a:p>
            <a:pPr algn="just"/>
            <a:r>
              <a:rPr lang="cs-CZ" dirty="0"/>
              <a:t>Sigmund </a:t>
            </a:r>
            <a:r>
              <a:rPr lang="cs-CZ" dirty="0" err="1"/>
              <a:t>Rasher</a:t>
            </a:r>
            <a:r>
              <a:rPr lang="cs-CZ" dirty="0"/>
              <a:t> (</a:t>
            </a:r>
            <a:r>
              <a:rPr lang="cs-CZ" dirty="0" err="1"/>
              <a:t>Dachau</a:t>
            </a:r>
            <a:r>
              <a:rPr lang="cs-CZ" dirty="0"/>
              <a:t>): výzkum hypotermie</a:t>
            </a:r>
          </a:p>
          <a:p>
            <a:pPr algn="just"/>
            <a:endParaRPr lang="cs-CZ" dirty="0"/>
          </a:p>
          <a:p>
            <a:pPr algn="just"/>
            <a:endParaRPr lang="cs-CZ" dirty="0"/>
          </a:p>
          <a:p>
            <a:pPr marL="0" indent="0" algn="just">
              <a:buNone/>
            </a:pPr>
            <a:endParaRPr lang="cs-CZ" dirty="0"/>
          </a:p>
          <a:p>
            <a:pPr algn="just"/>
            <a:endParaRPr lang="cs-CZ" dirty="0"/>
          </a:p>
          <a:p>
            <a:pPr algn="just"/>
            <a:endParaRPr lang="cs-CZ" dirty="0"/>
          </a:p>
        </p:txBody>
      </p:sp>
      <p:pic>
        <p:nvPicPr>
          <p:cNvPr id="11266" name="Picture 2" descr="FOTOGALERIE Sigmund Rascher - Dotyk.cz">
            <a:extLst>
              <a:ext uri="{FF2B5EF4-FFF2-40B4-BE49-F238E27FC236}">
                <a16:creationId xmlns:a16="http://schemas.microsoft.com/office/drawing/2014/main" id="{9E5AC24E-6FC1-4BF4-B94D-B60C77860D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9779" y="3845177"/>
            <a:ext cx="1876177" cy="2892008"/>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CDF3F91C-311B-4D29-8191-EE61BB6F2504}"/>
              </a:ext>
            </a:extLst>
          </p:cNvPr>
          <p:cNvPicPr>
            <a:picLocks noChangeAspect="1"/>
          </p:cNvPicPr>
          <p:nvPr/>
        </p:nvPicPr>
        <p:blipFill>
          <a:blip r:embed="rId4"/>
          <a:stretch>
            <a:fillRect/>
          </a:stretch>
        </p:blipFill>
        <p:spPr>
          <a:xfrm>
            <a:off x="1057850" y="3845177"/>
            <a:ext cx="5102839" cy="2892008"/>
          </a:xfrm>
          <a:prstGeom prst="rect">
            <a:avLst/>
          </a:prstGeom>
        </p:spPr>
      </p:pic>
      <p:pic>
        <p:nvPicPr>
          <p:cNvPr id="11268" name="Picture 4" descr="Amazon.com: The Fall of the House of Rascher: The bizarre life and death of  the SS-doctor Sigmund Rascher eBook : Bär, Siegfried: Kindle Store">
            <a:extLst>
              <a:ext uri="{FF2B5EF4-FFF2-40B4-BE49-F238E27FC236}">
                <a16:creationId xmlns:a16="http://schemas.microsoft.com/office/drawing/2014/main" id="{2C1031E4-120E-4F01-9F7A-A78142AEB4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74630" y="3110434"/>
            <a:ext cx="2560486" cy="362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707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b="1" dirty="0"/>
              <a:t>Pavěda (pseudověda)</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371947" y="1091156"/>
            <a:ext cx="11247120" cy="4967061"/>
          </a:xfrm>
        </p:spPr>
        <p:txBody>
          <a:bodyPr>
            <a:normAutofit/>
          </a:bodyPr>
          <a:lstStyle/>
          <a:p>
            <a:pPr algn="just"/>
            <a:r>
              <a:rPr lang="cs-CZ" b="1" dirty="0"/>
              <a:t>Znaky</a:t>
            </a:r>
            <a:r>
              <a:rPr lang="cs-CZ" dirty="0"/>
              <a:t>: 1. </a:t>
            </a:r>
            <a:r>
              <a:rPr lang="cs-CZ" b="1" dirty="0"/>
              <a:t>Vykonavatelé to považují za vědu </a:t>
            </a:r>
            <a:r>
              <a:rPr lang="cs-CZ" dirty="0"/>
              <a:t>+ používají „vědecký“ slovník; 2. </a:t>
            </a:r>
            <a:r>
              <a:rPr lang="cs-CZ" b="1" dirty="0"/>
              <a:t>Nedodržují ale vědeckost</a:t>
            </a:r>
            <a:r>
              <a:rPr lang="cs-CZ" dirty="0"/>
              <a:t>: neověřitelné metody, nevyvratitelnost, vágnost, teorie v rozporu s pozorováním, selektivnost přijímání důkazů;     3. </a:t>
            </a:r>
            <a:r>
              <a:rPr lang="cs-CZ" b="1" dirty="0"/>
              <a:t>Neusilování o vývoj teorie</a:t>
            </a:r>
            <a:r>
              <a:rPr lang="cs-CZ" dirty="0"/>
              <a:t>, pomalý pokrok, uzavřenost kritice, přesouvání sporů do osobní roviny…</a:t>
            </a:r>
          </a:p>
          <a:p>
            <a:pPr algn="just"/>
            <a:endParaRPr lang="cs-CZ" dirty="0"/>
          </a:p>
          <a:p>
            <a:pPr algn="just"/>
            <a:endParaRPr lang="cs-CZ" dirty="0"/>
          </a:p>
          <a:p>
            <a:pPr algn="just"/>
            <a:endParaRPr lang="cs-CZ" dirty="0"/>
          </a:p>
        </p:txBody>
      </p:sp>
      <p:pic>
        <p:nvPicPr>
          <p:cNvPr id="12296" name="Picture 8" descr="Home - PHY110: Science and Pseudoscience - Earlham Libraries Home at  Earlham College">
            <a:extLst>
              <a:ext uri="{FF2B5EF4-FFF2-40B4-BE49-F238E27FC236}">
                <a16:creationId xmlns:a16="http://schemas.microsoft.com/office/drawing/2014/main" id="{36986BE3-6469-4E19-905C-0B57D9E380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470" y="3200400"/>
            <a:ext cx="6753717" cy="3500846"/>
          </a:xfrm>
          <a:prstGeom prst="rect">
            <a:avLst/>
          </a:prstGeom>
          <a:noFill/>
          <a:extLst>
            <a:ext uri="{909E8E84-426E-40DD-AFC4-6F175D3DCCD1}">
              <a14:hiddenFill xmlns:a14="http://schemas.microsoft.com/office/drawing/2010/main">
                <a:solidFill>
                  <a:srgbClr val="FFFFFF"/>
                </a:solidFill>
              </a14:hiddenFill>
            </a:ext>
          </a:extLst>
        </p:spPr>
      </p:pic>
      <p:pic>
        <p:nvPicPr>
          <p:cNvPr id="12298" name="Picture 10" descr="Then a Miracle Occurs. Copyrighted artwork by Sydney Harris Inc. All... |  Download Scientific Diagram">
            <a:extLst>
              <a:ext uri="{FF2B5EF4-FFF2-40B4-BE49-F238E27FC236}">
                <a16:creationId xmlns:a16="http://schemas.microsoft.com/office/drawing/2014/main" id="{A9323CCA-F9F7-465E-A199-A40EEAC4E0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3347" y="2662689"/>
            <a:ext cx="3237183" cy="4086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857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b="1" dirty="0"/>
              <a:t>Pavěda (pseudověda)</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509633" y="1164195"/>
            <a:ext cx="8660492" cy="4967061"/>
          </a:xfrm>
        </p:spPr>
        <p:txBody>
          <a:bodyPr>
            <a:normAutofit/>
          </a:bodyPr>
          <a:lstStyle/>
          <a:p>
            <a:pPr algn="just"/>
            <a:r>
              <a:rPr lang="cs-CZ" dirty="0"/>
              <a:t>Astrologie, frenologie, parapsychologie</a:t>
            </a:r>
          </a:p>
          <a:p>
            <a:pPr algn="just"/>
            <a:endParaRPr lang="cs-CZ" dirty="0"/>
          </a:p>
          <a:p>
            <a:pPr algn="just"/>
            <a:endParaRPr lang="cs-CZ" dirty="0"/>
          </a:p>
        </p:txBody>
      </p:sp>
      <p:pic>
        <p:nvPicPr>
          <p:cNvPr id="12294" name="Picture 6" descr="https://upload.wikimedia.org/wikipedia/commons/thumb/2/29/Zener_cards_%28color%29.svg/1920px-Zener_cards_%28color%29.svg.png">
            <a:extLst>
              <a:ext uri="{FF2B5EF4-FFF2-40B4-BE49-F238E27FC236}">
                <a16:creationId xmlns:a16="http://schemas.microsoft.com/office/drawing/2014/main" id="{5378B0BD-9712-451D-8264-42C2F0A037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290" y="4897015"/>
            <a:ext cx="4909408" cy="1690166"/>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8DAA1D6A-DE0A-40AB-9548-C658AE6DEC70}"/>
              </a:ext>
            </a:extLst>
          </p:cNvPr>
          <p:cNvPicPr>
            <a:picLocks noChangeAspect="1"/>
          </p:cNvPicPr>
          <p:nvPr/>
        </p:nvPicPr>
        <p:blipFill>
          <a:blip r:embed="rId4"/>
          <a:stretch>
            <a:fillRect/>
          </a:stretch>
        </p:blipFill>
        <p:spPr>
          <a:xfrm>
            <a:off x="5280249" y="4331368"/>
            <a:ext cx="6911751" cy="2255813"/>
          </a:xfrm>
          <a:prstGeom prst="rect">
            <a:avLst/>
          </a:prstGeom>
        </p:spPr>
      </p:pic>
      <p:pic>
        <p:nvPicPr>
          <p:cNvPr id="8" name="Picture 2" descr="These are the 3 most powerful and charismatic zodiac signs, according to  astrology | The Times of India">
            <a:extLst>
              <a:ext uri="{FF2B5EF4-FFF2-40B4-BE49-F238E27FC236}">
                <a16:creationId xmlns:a16="http://schemas.microsoft.com/office/drawing/2014/main" id="{0636F972-4381-4AA3-830F-13AD39CB58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434" y="1752980"/>
            <a:ext cx="4040777" cy="3042467"/>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All the (Pseudo)Science That&amp;#39;s Fit to Print - Behavioral Scientist">
            <a:extLst>
              <a:ext uri="{FF2B5EF4-FFF2-40B4-BE49-F238E27FC236}">
                <a16:creationId xmlns:a16="http://schemas.microsoft.com/office/drawing/2014/main" id="{247A1B69-A0E2-40FF-8CC8-4AC73953CF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4870" y="1015538"/>
            <a:ext cx="5310510" cy="2948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36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b="1" dirty="0"/>
              <a:t>Pavěda (pseudověda)</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365965" y="1056926"/>
            <a:ext cx="8660492" cy="4967061"/>
          </a:xfrm>
        </p:spPr>
        <p:txBody>
          <a:bodyPr>
            <a:normAutofit/>
          </a:bodyPr>
          <a:lstStyle/>
          <a:p>
            <a:pPr algn="just"/>
            <a:r>
              <a:rPr lang="cs-CZ" dirty="0"/>
              <a:t>Psychoanalýza, kreacionismus, homeopatie</a:t>
            </a:r>
          </a:p>
          <a:p>
            <a:pPr algn="just"/>
            <a:endParaRPr lang="cs-CZ" dirty="0"/>
          </a:p>
          <a:p>
            <a:pPr algn="just"/>
            <a:endParaRPr lang="cs-CZ" dirty="0"/>
          </a:p>
        </p:txBody>
      </p:sp>
      <p:pic>
        <p:nvPicPr>
          <p:cNvPr id="13314" name="Picture 2" descr="Freud: Founder of Psychoanalysis and the &amp;quot;Yo Mama&amp;quot; Joke - Imgur">
            <a:extLst>
              <a:ext uri="{FF2B5EF4-FFF2-40B4-BE49-F238E27FC236}">
                <a16:creationId xmlns:a16="http://schemas.microsoft.com/office/drawing/2014/main" id="{EB9A4C5D-F7AC-4D02-9F5C-7DB7D31CE9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3" y="1513337"/>
            <a:ext cx="3089958" cy="5348004"/>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Homeopathic firefighting : r/memes">
            <a:extLst>
              <a:ext uri="{FF2B5EF4-FFF2-40B4-BE49-F238E27FC236}">
                <a16:creationId xmlns:a16="http://schemas.microsoft.com/office/drawing/2014/main" id="{696C990C-188F-4F11-9A1F-923BC7F488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427" y="1900989"/>
            <a:ext cx="3861489" cy="4829656"/>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a:extLst>
              <a:ext uri="{FF2B5EF4-FFF2-40B4-BE49-F238E27FC236}">
                <a16:creationId xmlns:a16="http://schemas.microsoft.com/office/drawing/2014/main" id="{90425351-52D8-4A57-9898-AB628A027114}"/>
              </a:ext>
            </a:extLst>
          </p:cNvPr>
          <p:cNvPicPr>
            <a:picLocks noChangeAspect="1"/>
          </p:cNvPicPr>
          <p:nvPr/>
        </p:nvPicPr>
        <p:blipFill>
          <a:blip r:embed="rId5"/>
          <a:stretch>
            <a:fillRect/>
          </a:stretch>
        </p:blipFill>
        <p:spPr>
          <a:xfrm>
            <a:off x="7026865" y="122658"/>
            <a:ext cx="5157219" cy="1958807"/>
          </a:xfrm>
          <a:prstGeom prst="rect">
            <a:avLst/>
          </a:prstGeom>
        </p:spPr>
      </p:pic>
      <p:pic>
        <p:nvPicPr>
          <p:cNvPr id="7" name="Obrázek 6">
            <a:extLst>
              <a:ext uri="{FF2B5EF4-FFF2-40B4-BE49-F238E27FC236}">
                <a16:creationId xmlns:a16="http://schemas.microsoft.com/office/drawing/2014/main" id="{49D17E34-D5CD-469A-A453-8B6B87ED0BB4}"/>
              </a:ext>
            </a:extLst>
          </p:cNvPr>
          <p:cNvPicPr>
            <a:picLocks noChangeAspect="1"/>
          </p:cNvPicPr>
          <p:nvPr/>
        </p:nvPicPr>
        <p:blipFill>
          <a:blip r:embed="rId6"/>
          <a:stretch>
            <a:fillRect/>
          </a:stretch>
        </p:blipFill>
        <p:spPr>
          <a:xfrm>
            <a:off x="7959115" y="2091972"/>
            <a:ext cx="3512214" cy="2856896"/>
          </a:xfrm>
          <a:prstGeom prst="rect">
            <a:avLst/>
          </a:prstGeom>
        </p:spPr>
      </p:pic>
      <p:pic>
        <p:nvPicPr>
          <p:cNvPr id="5" name="Obrázek 4">
            <a:extLst>
              <a:ext uri="{FF2B5EF4-FFF2-40B4-BE49-F238E27FC236}">
                <a16:creationId xmlns:a16="http://schemas.microsoft.com/office/drawing/2014/main" id="{18C84A48-60C1-48CA-AEAE-0534ACCEF18C}"/>
              </a:ext>
            </a:extLst>
          </p:cNvPr>
          <p:cNvPicPr>
            <a:picLocks noChangeAspect="1"/>
          </p:cNvPicPr>
          <p:nvPr/>
        </p:nvPicPr>
        <p:blipFill>
          <a:blip r:embed="rId7"/>
          <a:stretch>
            <a:fillRect/>
          </a:stretch>
        </p:blipFill>
        <p:spPr>
          <a:xfrm>
            <a:off x="7246361" y="4535905"/>
            <a:ext cx="4937723" cy="2303839"/>
          </a:xfrm>
          <a:prstGeom prst="rect">
            <a:avLst/>
          </a:prstGeom>
        </p:spPr>
      </p:pic>
    </p:spTree>
    <p:extLst>
      <p:ext uri="{BB962C8B-B14F-4D97-AF65-F5344CB8AC3E}">
        <p14:creationId xmlns:p14="http://schemas.microsoft.com/office/powerpoint/2010/main" val="2638424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b="1" dirty="0"/>
              <a:t>Redukcionismus</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143690" y="1108688"/>
            <a:ext cx="11743509" cy="4967061"/>
          </a:xfrm>
        </p:spPr>
        <p:txBody>
          <a:bodyPr>
            <a:normAutofit/>
          </a:bodyPr>
          <a:lstStyle/>
          <a:p>
            <a:pPr algn="just"/>
            <a:r>
              <a:rPr lang="cs-CZ" b="1" dirty="0"/>
              <a:t>Celek není nic než soubor částí </a:t>
            </a:r>
            <a:r>
              <a:rPr lang="cs-CZ" dirty="0"/>
              <a:t>(Descartes, Rozprava o metodě), smyslem vědy není porozumění ale ovládnutí</a:t>
            </a:r>
            <a:endParaRPr lang="cs-CZ" b="1" dirty="0"/>
          </a:p>
          <a:p>
            <a:pPr algn="just"/>
            <a:r>
              <a:rPr lang="cs-CZ" dirty="0"/>
              <a:t>Vysvětlování složitých skutečností převedením na jednoduché části rozkladem a matematickým modelem: problém meteorologie a živé systémy</a:t>
            </a:r>
          </a:p>
          <a:p>
            <a:pPr algn="just"/>
            <a:r>
              <a:rPr lang="cs-CZ" dirty="0"/>
              <a:t>Empirická věda založená na experimentu a modelu je vědecká taktika: „Děláme, co umíme, tváří v tvář děsivé rozmanitosti a složitosti“</a:t>
            </a:r>
          </a:p>
          <a:p>
            <a:pPr algn="just"/>
            <a:endParaRPr lang="cs-CZ" dirty="0"/>
          </a:p>
          <a:p>
            <a:pPr algn="just"/>
            <a:endParaRPr lang="cs-CZ" dirty="0"/>
          </a:p>
          <a:p>
            <a:pPr algn="just"/>
            <a:endParaRPr lang="cs-CZ" dirty="0"/>
          </a:p>
          <a:p>
            <a:pPr algn="just"/>
            <a:endParaRPr lang="cs-CZ" dirty="0"/>
          </a:p>
        </p:txBody>
      </p:sp>
      <p:pic>
        <p:nvPicPr>
          <p:cNvPr id="4" name="Obrázek 3">
            <a:extLst>
              <a:ext uri="{FF2B5EF4-FFF2-40B4-BE49-F238E27FC236}">
                <a16:creationId xmlns:a16="http://schemas.microsoft.com/office/drawing/2014/main" id="{455E3E7C-41F0-471D-AB91-EF049DC5DE30}"/>
              </a:ext>
            </a:extLst>
          </p:cNvPr>
          <p:cNvPicPr>
            <a:picLocks noChangeAspect="1"/>
          </p:cNvPicPr>
          <p:nvPr/>
        </p:nvPicPr>
        <p:blipFill>
          <a:blip r:embed="rId3"/>
          <a:stretch>
            <a:fillRect/>
          </a:stretch>
        </p:blipFill>
        <p:spPr>
          <a:xfrm>
            <a:off x="8477794" y="3804372"/>
            <a:ext cx="2982869" cy="2967955"/>
          </a:xfrm>
          <a:prstGeom prst="rect">
            <a:avLst/>
          </a:prstGeom>
        </p:spPr>
      </p:pic>
      <p:pic>
        <p:nvPicPr>
          <p:cNvPr id="7170" name="Picture 2" descr="From mind to brain: The challenge of neuro-reductionism - ScienceDirect">
            <a:extLst>
              <a:ext uri="{FF2B5EF4-FFF2-40B4-BE49-F238E27FC236}">
                <a16:creationId xmlns:a16="http://schemas.microsoft.com/office/drawing/2014/main" id="{D46BCE55-B2AE-4BAE-A09A-16197A0AC9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264" y="3807340"/>
            <a:ext cx="5795736" cy="2970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204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b="1" dirty="0"/>
              <a:t>Vědecký podvod</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230686" y="1090103"/>
            <a:ext cx="11247120" cy="4967061"/>
          </a:xfrm>
        </p:spPr>
        <p:txBody>
          <a:bodyPr>
            <a:normAutofit/>
          </a:bodyPr>
          <a:lstStyle/>
          <a:p>
            <a:pPr algn="just"/>
            <a:r>
              <a:rPr lang="cs-CZ" dirty="0"/>
              <a:t>Plagiát, </a:t>
            </a:r>
            <a:r>
              <a:rPr lang="cs-CZ" dirty="0" err="1"/>
              <a:t>ghostwriting</a:t>
            </a:r>
            <a:r>
              <a:rPr lang="cs-CZ" dirty="0"/>
              <a:t>, „</a:t>
            </a:r>
            <a:r>
              <a:rPr lang="cs-CZ" dirty="0" err="1"/>
              <a:t>kafemlejnek</a:t>
            </a:r>
            <a:r>
              <a:rPr lang="cs-CZ" dirty="0"/>
              <a:t>“,…</a:t>
            </a:r>
          </a:p>
          <a:p>
            <a:pPr algn="just"/>
            <a:r>
              <a:rPr lang="cs-CZ" b="1" dirty="0" err="1"/>
              <a:t>Junk</a:t>
            </a:r>
            <a:r>
              <a:rPr lang="cs-CZ" b="1" dirty="0"/>
              <a:t> science</a:t>
            </a:r>
            <a:r>
              <a:rPr lang="cs-CZ" dirty="0"/>
              <a:t>: </a:t>
            </a:r>
            <a:r>
              <a:rPr lang="cs-CZ" dirty="0" err="1"/>
              <a:t>motivovaně</a:t>
            </a:r>
            <a:r>
              <a:rPr lang="cs-CZ" dirty="0"/>
              <a:t> podvržené výsledky (</a:t>
            </a:r>
            <a:r>
              <a:rPr lang="cs-CZ" dirty="0" err="1"/>
              <a:t>Piltdownský</a:t>
            </a:r>
            <a:r>
              <a:rPr lang="cs-CZ" dirty="0"/>
              <a:t> člověk, Útoky na výzkum vlivu kouření ze strany tabákových firem, Karel Bezouška)</a:t>
            </a:r>
          </a:p>
          <a:p>
            <a:pPr algn="just"/>
            <a:endParaRPr lang="cs-CZ" dirty="0"/>
          </a:p>
          <a:p>
            <a:pPr algn="just"/>
            <a:endParaRPr lang="cs-CZ" dirty="0"/>
          </a:p>
          <a:p>
            <a:pPr algn="just"/>
            <a:endParaRPr lang="cs-CZ" dirty="0"/>
          </a:p>
        </p:txBody>
      </p:sp>
      <p:pic>
        <p:nvPicPr>
          <p:cNvPr id="4" name="Obrázek 3">
            <a:extLst>
              <a:ext uri="{FF2B5EF4-FFF2-40B4-BE49-F238E27FC236}">
                <a16:creationId xmlns:a16="http://schemas.microsoft.com/office/drawing/2014/main" id="{0AFC1480-403C-4C4B-A2C5-ACAF7779965B}"/>
              </a:ext>
            </a:extLst>
          </p:cNvPr>
          <p:cNvPicPr>
            <a:picLocks noChangeAspect="1"/>
          </p:cNvPicPr>
          <p:nvPr/>
        </p:nvPicPr>
        <p:blipFill>
          <a:blip r:embed="rId3"/>
          <a:stretch>
            <a:fillRect/>
          </a:stretch>
        </p:blipFill>
        <p:spPr>
          <a:xfrm>
            <a:off x="7231347" y="2398105"/>
            <a:ext cx="4774194" cy="3200400"/>
          </a:xfrm>
          <a:prstGeom prst="rect">
            <a:avLst/>
          </a:prstGeom>
        </p:spPr>
      </p:pic>
      <p:pic>
        <p:nvPicPr>
          <p:cNvPr id="7" name="Obrázek 6">
            <a:extLst>
              <a:ext uri="{FF2B5EF4-FFF2-40B4-BE49-F238E27FC236}">
                <a16:creationId xmlns:a16="http://schemas.microsoft.com/office/drawing/2014/main" id="{1CE1F08E-64E3-42D6-A3A5-349E77727F3B}"/>
              </a:ext>
            </a:extLst>
          </p:cNvPr>
          <p:cNvPicPr>
            <a:picLocks noChangeAspect="1"/>
          </p:cNvPicPr>
          <p:nvPr/>
        </p:nvPicPr>
        <p:blipFill>
          <a:blip r:embed="rId4"/>
          <a:stretch>
            <a:fillRect/>
          </a:stretch>
        </p:blipFill>
        <p:spPr>
          <a:xfrm>
            <a:off x="7602497" y="5598505"/>
            <a:ext cx="4031894" cy="1241241"/>
          </a:xfrm>
          <a:prstGeom prst="rect">
            <a:avLst/>
          </a:prstGeom>
        </p:spPr>
      </p:pic>
      <p:pic>
        <p:nvPicPr>
          <p:cNvPr id="5" name="Obrázek 4">
            <a:extLst>
              <a:ext uri="{FF2B5EF4-FFF2-40B4-BE49-F238E27FC236}">
                <a16:creationId xmlns:a16="http://schemas.microsoft.com/office/drawing/2014/main" id="{10FB4CB5-F4D9-4703-A068-10C63A178DD8}"/>
              </a:ext>
            </a:extLst>
          </p:cNvPr>
          <p:cNvPicPr>
            <a:picLocks noChangeAspect="1"/>
          </p:cNvPicPr>
          <p:nvPr/>
        </p:nvPicPr>
        <p:blipFill>
          <a:blip r:embed="rId5"/>
          <a:stretch>
            <a:fillRect/>
          </a:stretch>
        </p:blipFill>
        <p:spPr>
          <a:xfrm>
            <a:off x="230686" y="2532842"/>
            <a:ext cx="3927384" cy="3524322"/>
          </a:xfrm>
          <a:prstGeom prst="rect">
            <a:avLst/>
          </a:prstGeom>
        </p:spPr>
      </p:pic>
      <p:pic>
        <p:nvPicPr>
          <p:cNvPr id="6" name="Obrázek 5">
            <a:extLst>
              <a:ext uri="{FF2B5EF4-FFF2-40B4-BE49-F238E27FC236}">
                <a16:creationId xmlns:a16="http://schemas.microsoft.com/office/drawing/2014/main" id="{444EA06F-F111-4192-890F-242B02BCB14E}"/>
              </a:ext>
            </a:extLst>
          </p:cNvPr>
          <p:cNvPicPr>
            <a:picLocks noChangeAspect="1"/>
          </p:cNvPicPr>
          <p:nvPr/>
        </p:nvPicPr>
        <p:blipFill>
          <a:blip r:embed="rId6"/>
          <a:stretch>
            <a:fillRect/>
          </a:stretch>
        </p:blipFill>
        <p:spPr>
          <a:xfrm>
            <a:off x="3156252" y="4561590"/>
            <a:ext cx="4075095" cy="2264642"/>
          </a:xfrm>
          <a:prstGeom prst="rect">
            <a:avLst/>
          </a:prstGeom>
        </p:spPr>
      </p:pic>
    </p:spTree>
    <p:extLst>
      <p:ext uri="{BB962C8B-B14F-4D97-AF65-F5344CB8AC3E}">
        <p14:creationId xmlns:p14="http://schemas.microsoft.com/office/powerpoint/2010/main" val="348483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b="1" dirty="0"/>
              <a:t>Replikační krize</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1659166" y="1343819"/>
            <a:ext cx="8660492" cy="4967061"/>
          </a:xfrm>
        </p:spPr>
        <p:txBody>
          <a:bodyPr>
            <a:normAutofit/>
          </a:bodyPr>
          <a:lstStyle/>
          <a:p>
            <a:pPr marL="0" indent="0" algn="just">
              <a:buNone/>
            </a:pPr>
            <a:r>
              <a:rPr lang="cs-CZ" dirty="0"/>
              <a:t> </a:t>
            </a:r>
          </a:p>
          <a:p>
            <a:pPr algn="just"/>
            <a:endParaRPr lang="cs-CZ" dirty="0"/>
          </a:p>
          <a:p>
            <a:pPr marL="0" indent="0" algn="just">
              <a:buNone/>
            </a:pPr>
            <a:endParaRPr lang="cs-CZ" dirty="0"/>
          </a:p>
          <a:p>
            <a:pPr algn="just"/>
            <a:endParaRPr lang="cs-CZ" dirty="0"/>
          </a:p>
          <a:p>
            <a:pPr algn="just"/>
            <a:endParaRPr lang="cs-CZ" dirty="0"/>
          </a:p>
        </p:txBody>
      </p:sp>
      <p:pic>
        <p:nvPicPr>
          <p:cNvPr id="6" name="Obrázek 5">
            <a:extLst>
              <a:ext uri="{FF2B5EF4-FFF2-40B4-BE49-F238E27FC236}">
                <a16:creationId xmlns:a16="http://schemas.microsoft.com/office/drawing/2014/main" id="{FFA9C6AE-22F4-494F-A859-5DE078457FBB}"/>
              </a:ext>
            </a:extLst>
          </p:cNvPr>
          <p:cNvPicPr>
            <a:picLocks noChangeAspect="1"/>
          </p:cNvPicPr>
          <p:nvPr/>
        </p:nvPicPr>
        <p:blipFill>
          <a:blip r:embed="rId3"/>
          <a:stretch>
            <a:fillRect/>
          </a:stretch>
        </p:blipFill>
        <p:spPr>
          <a:xfrm>
            <a:off x="7315200" y="2276191"/>
            <a:ext cx="4724400" cy="2768643"/>
          </a:xfrm>
          <a:prstGeom prst="rect">
            <a:avLst/>
          </a:prstGeom>
        </p:spPr>
      </p:pic>
      <p:pic>
        <p:nvPicPr>
          <p:cNvPr id="7" name="Obrázek 6">
            <a:extLst>
              <a:ext uri="{FF2B5EF4-FFF2-40B4-BE49-F238E27FC236}">
                <a16:creationId xmlns:a16="http://schemas.microsoft.com/office/drawing/2014/main" id="{A910954C-E5BF-40D4-8C07-88EA19933757}"/>
              </a:ext>
            </a:extLst>
          </p:cNvPr>
          <p:cNvPicPr>
            <a:picLocks noChangeAspect="1"/>
          </p:cNvPicPr>
          <p:nvPr/>
        </p:nvPicPr>
        <p:blipFill>
          <a:blip r:embed="rId4"/>
          <a:stretch>
            <a:fillRect/>
          </a:stretch>
        </p:blipFill>
        <p:spPr>
          <a:xfrm>
            <a:off x="1524000" y="5245588"/>
            <a:ext cx="9144000" cy="1581095"/>
          </a:xfrm>
          <a:prstGeom prst="rect">
            <a:avLst/>
          </a:prstGeom>
        </p:spPr>
      </p:pic>
      <p:sp>
        <p:nvSpPr>
          <p:cNvPr id="8" name="Zástupný symbol pro obsah 2">
            <a:extLst>
              <a:ext uri="{FF2B5EF4-FFF2-40B4-BE49-F238E27FC236}">
                <a16:creationId xmlns:a16="http://schemas.microsoft.com/office/drawing/2014/main" id="{CD45B1D3-1070-45A9-82BE-EA9F7146C479}"/>
              </a:ext>
            </a:extLst>
          </p:cNvPr>
          <p:cNvSpPr txBox="1">
            <a:spLocks/>
          </p:cNvSpPr>
          <p:nvPr/>
        </p:nvSpPr>
        <p:spPr>
          <a:xfrm>
            <a:off x="524691" y="1242402"/>
            <a:ext cx="11142617" cy="4967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Mnoho studií napříč vědními obory je těžké zopakovat</a:t>
            </a:r>
          </a:p>
          <a:p>
            <a:pPr algn="just"/>
            <a:r>
              <a:rPr lang="cs-CZ" dirty="0"/>
              <a:t>Hlavně psychologie, medicína, ale také biologie</a:t>
            </a:r>
          </a:p>
          <a:p>
            <a:pPr algn="just"/>
            <a:r>
              <a:rPr lang="cs-CZ" dirty="0"/>
              <a:t>D. J. </a:t>
            </a:r>
            <a:r>
              <a:rPr lang="cs-CZ" dirty="0" err="1"/>
              <a:t>Bem</a:t>
            </a:r>
            <a:r>
              <a:rPr lang="cs-CZ" dirty="0"/>
              <a:t> 2011: obrácená kauzalita</a:t>
            </a:r>
          </a:p>
          <a:p>
            <a:pPr algn="just"/>
            <a:endParaRPr lang="cs-CZ" dirty="0"/>
          </a:p>
          <a:p>
            <a:pPr marL="0" indent="0" algn="just">
              <a:buNone/>
            </a:pPr>
            <a:endParaRPr lang="cs-CZ" dirty="0"/>
          </a:p>
          <a:p>
            <a:pPr algn="just"/>
            <a:endParaRPr lang="cs-CZ" dirty="0"/>
          </a:p>
          <a:p>
            <a:pPr algn="just"/>
            <a:endParaRPr lang="cs-CZ" dirty="0"/>
          </a:p>
        </p:txBody>
      </p:sp>
      <p:pic>
        <p:nvPicPr>
          <p:cNvPr id="10" name="Obrázek 9">
            <a:extLst>
              <a:ext uri="{FF2B5EF4-FFF2-40B4-BE49-F238E27FC236}">
                <a16:creationId xmlns:a16="http://schemas.microsoft.com/office/drawing/2014/main" id="{9089B0AE-0047-4AA6-BCE2-88108A04C5EA}"/>
              </a:ext>
            </a:extLst>
          </p:cNvPr>
          <p:cNvPicPr>
            <a:picLocks noChangeAspect="1"/>
          </p:cNvPicPr>
          <p:nvPr/>
        </p:nvPicPr>
        <p:blipFill>
          <a:blip r:embed="rId5"/>
          <a:stretch>
            <a:fillRect/>
          </a:stretch>
        </p:blipFill>
        <p:spPr>
          <a:xfrm>
            <a:off x="256898" y="2935386"/>
            <a:ext cx="6592976" cy="1581094"/>
          </a:xfrm>
          <a:prstGeom prst="rect">
            <a:avLst/>
          </a:prstGeom>
        </p:spPr>
      </p:pic>
    </p:spTree>
    <p:extLst>
      <p:ext uri="{BB962C8B-B14F-4D97-AF65-F5344CB8AC3E}">
        <p14:creationId xmlns:p14="http://schemas.microsoft.com/office/powerpoint/2010/main" val="3585894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Negative Results | Home page of Scientific Journal Negative Results">
            <a:extLst>
              <a:ext uri="{FF2B5EF4-FFF2-40B4-BE49-F238E27FC236}">
                <a16:creationId xmlns:a16="http://schemas.microsoft.com/office/drawing/2014/main" id="{B77287DF-3104-4F1C-A915-A1E27B9370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9006" y="5149002"/>
            <a:ext cx="4500563" cy="1685925"/>
          </a:xfrm>
          <a:prstGeom prst="rect">
            <a:avLst/>
          </a:prstGeom>
          <a:noFill/>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b="1" dirty="0"/>
              <a:t>Replikační krize – příčiny a řešení</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548823" y="1278504"/>
            <a:ext cx="4031886" cy="4967061"/>
          </a:xfrm>
        </p:spPr>
        <p:txBody>
          <a:bodyPr>
            <a:normAutofit lnSpcReduction="10000"/>
          </a:bodyPr>
          <a:lstStyle/>
          <a:p>
            <a:pPr algn="just"/>
            <a:r>
              <a:rPr lang="cs-CZ" dirty="0"/>
              <a:t>Malý počet vzorků</a:t>
            </a:r>
          </a:p>
          <a:p>
            <a:pPr algn="just"/>
            <a:r>
              <a:rPr lang="cs-CZ" dirty="0"/>
              <a:t>„</a:t>
            </a:r>
            <a:r>
              <a:rPr lang="cs-CZ" dirty="0" err="1"/>
              <a:t>Cherry</a:t>
            </a:r>
            <a:r>
              <a:rPr lang="cs-CZ" dirty="0"/>
              <a:t> </a:t>
            </a:r>
            <a:r>
              <a:rPr lang="cs-CZ" dirty="0" err="1"/>
              <a:t>picking</a:t>
            </a:r>
            <a:r>
              <a:rPr lang="cs-CZ" dirty="0"/>
              <a:t>“ – zveřejnění významných pozitivních výsledků z velkého počtu pokusů</a:t>
            </a:r>
          </a:p>
          <a:p>
            <a:pPr algn="just"/>
            <a:r>
              <a:rPr lang="cs-CZ" dirty="0" err="1"/>
              <a:t>HARKing</a:t>
            </a:r>
            <a:r>
              <a:rPr lang="cs-CZ" dirty="0"/>
              <a:t> – „</a:t>
            </a:r>
            <a:r>
              <a:rPr lang="cs-CZ" dirty="0" err="1"/>
              <a:t>hypothesizing</a:t>
            </a:r>
            <a:r>
              <a:rPr lang="cs-CZ" dirty="0"/>
              <a:t> </a:t>
            </a:r>
            <a:r>
              <a:rPr lang="cs-CZ" dirty="0" err="1"/>
              <a:t>after</a:t>
            </a:r>
            <a:r>
              <a:rPr lang="cs-CZ" dirty="0"/>
              <a:t> </a:t>
            </a:r>
            <a:r>
              <a:rPr lang="cs-CZ" dirty="0" err="1"/>
              <a:t>results</a:t>
            </a:r>
            <a:r>
              <a:rPr lang="cs-CZ" dirty="0"/>
              <a:t> are </a:t>
            </a:r>
            <a:r>
              <a:rPr lang="cs-CZ" dirty="0" err="1"/>
              <a:t>known</a:t>
            </a:r>
            <a:r>
              <a:rPr lang="cs-CZ" dirty="0"/>
              <a:t>“</a:t>
            </a:r>
          </a:p>
          <a:p>
            <a:pPr algn="just"/>
            <a:r>
              <a:rPr lang="cs-CZ" dirty="0"/>
              <a:t>p-</a:t>
            </a:r>
            <a:r>
              <a:rPr lang="cs-CZ" dirty="0" err="1"/>
              <a:t>hacking</a:t>
            </a:r>
            <a:r>
              <a:rPr lang="cs-CZ" dirty="0"/>
              <a:t> – data sbírána tak dlouho, dokud není dosaženo požadované p-</a:t>
            </a:r>
            <a:r>
              <a:rPr lang="cs-CZ" dirty="0" err="1"/>
              <a:t>value</a:t>
            </a:r>
            <a:endParaRPr lang="cs-CZ" dirty="0"/>
          </a:p>
          <a:p>
            <a:pPr algn="just"/>
            <a:endParaRPr lang="cs-CZ" dirty="0"/>
          </a:p>
          <a:p>
            <a:pPr algn="just"/>
            <a:endParaRPr lang="cs-CZ" dirty="0"/>
          </a:p>
          <a:p>
            <a:pPr algn="just"/>
            <a:endParaRPr lang="cs-CZ" dirty="0"/>
          </a:p>
          <a:p>
            <a:pPr marL="0" indent="0" algn="just">
              <a:buNone/>
            </a:pPr>
            <a:endParaRPr lang="cs-CZ" dirty="0"/>
          </a:p>
          <a:p>
            <a:pPr algn="just"/>
            <a:endParaRPr lang="cs-CZ" dirty="0"/>
          </a:p>
          <a:p>
            <a:pPr algn="just"/>
            <a:endParaRPr lang="cs-CZ" dirty="0"/>
          </a:p>
        </p:txBody>
      </p:sp>
      <p:sp>
        <p:nvSpPr>
          <p:cNvPr id="4" name="Zástupný symbol pro obsah 2">
            <a:extLst>
              <a:ext uri="{FF2B5EF4-FFF2-40B4-BE49-F238E27FC236}">
                <a16:creationId xmlns:a16="http://schemas.microsoft.com/office/drawing/2014/main" id="{A9367763-646A-4CD5-996D-C5DF68B918A5}"/>
              </a:ext>
            </a:extLst>
          </p:cNvPr>
          <p:cNvSpPr txBox="1">
            <a:spLocks/>
          </p:cNvSpPr>
          <p:nvPr/>
        </p:nvSpPr>
        <p:spPr>
          <a:xfrm>
            <a:off x="4821559" y="1343819"/>
            <a:ext cx="3394978" cy="49670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dirty="0"/>
              <a:t>Transparentnost dat</a:t>
            </a:r>
          </a:p>
          <a:p>
            <a:pPr algn="just"/>
            <a:r>
              <a:rPr lang="cs-CZ" dirty="0"/>
              <a:t>Přístup časopisů</a:t>
            </a:r>
          </a:p>
          <a:p>
            <a:pPr algn="just"/>
            <a:r>
              <a:rPr lang="cs-CZ" dirty="0"/>
              <a:t>Předběžná registrace studií</a:t>
            </a:r>
          </a:p>
          <a:p>
            <a:pPr algn="just"/>
            <a:r>
              <a:rPr lang="cs-CZ" dirty="0"/>
              <a:t>Snížení hodnoty p</a:t>
            </a:r>
          </a:p>
          <a:p>
            <a:pPr algn="just"/>
            <a:endParaRPr lang="cs-CZ" dirty="0"/>
          </a:p>
          <a:p>
            <a:pPr algn="just"/>
            <a:endParaRPr lang="cs-CZ" dirty="0"/>
          </a:p>
          <a:p>
            <a:pPr algn="just"/>
            <a:endParaRPr lang="cs-CZ" dirty="0"/>
          </a:p>
          <a:p>
            <a:pPr marL="0" indent="0" algn="just">
              <a:buNone/>
            </a:pPr>
            <a:endParaRPr lang="cs-CZ" dirty="0"/>
          </a:p>
          <a:p>
            <a:pPr algn="just"/>
            <a:endParaRPr lang="cs-CZ" dirty="0"/>
          </a:p>
          <a:p>
            <a:pPr algn="just"/>
            <a:endParaRPr lang="cs-CZ" dirty="0"/>
          </a:p>
        </p:txBody>
      </p:sp>
      <p:pic>
        <p:nvPicPr>
          <p:cNvPr id="15364" name="Picture 4" descr="Journal of Negative Results in Biomedicine | LabWorm">
            <a:extLst>
              <a:ext uri="{FF2B5EF4-FFF2-40B4-BE49-F238E27FC236}">
                <a16:creationId xmlns:a16="http://schemas.microsoft.com/office/drawing/2014/main" id="{EF4031EF-BC9F-4ECF-BAE1-5D922948FB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3445" y="4864854"/>
            <a:ext cx="2901857" cy="18136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The Costs of HARKing: Does it Matter if Researchers Engage in Undisclosed  Hypothesizing After the Results are Known? | by Mark Rubin | Medium">
            <a:extLst>
              <a:ext uri="{FF2B5EF4-FFF2-40B4-BE49-F238E27FC236}">
                <a16:creationId xmlns:a16="http://schemas.microsoft.com/office/drawing/2014/main" id="{EB86EA23-E271-4019-9176-086A0051B1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7912" y="1258581"/>
            <a:ext cx="3755476" cy="3082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241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b="1" dirty="0" err="1"/>
              <a:t>Sokalova</a:t>
            </a:r>
            <a:r>
              <a:rPr lang="cs-CZ" sz="4800" b="1" dirty="0"/>
              <a:t> aféra</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404949" y="1343819"/>
            <a:ext cx="11247120" cy="4967061"/>
          </a:xfrm>
        </p:spPr>
        <p:txBody>
          <a:bodyPr>
            <a:normAutofit/>
          </a:bodyPr>
          <a:lstStyle/>
          <a:p>
            <a:pPr algn="just"/>
            <a:r>
              <a:rPr lang="cs-CZ" dirty="0"/>
              <a:t>Alan </a:t>
            </a:r>
            <a:r>
              <a:rPr lang="cs-CZ" dirty="0" err="1"/>
              <a:t>Sokal</a:t>
            </a:r>
            <a:r>
              <a:rPr lang="cs-CZ" dirty="0"/>
              <a:t> (fyzik): 1996 experiment: prestižní časopis uveřejní nesmysl pokud působí seriózně a je v souladu s ideologickými předsudky redakce. </a:t>
            </a:r>
          </a:p>
          <a:p>
            <a:pPr algn="just"/>
            <a:r>
              <a:rPr lang="cs-CZ" dirty="0"/>
              <a:t>Postmodernismus + relativizace: „tradiční teorie gravitace je kapitalistickou fikcí, jejíž neopodstatněnost ukazuje relativistická/feministická teorie kvantové gravitace“</a:t>
            </a:r>
          </a:p>
          <a:p>
            <a:pPr algn="just"/>
            <a:endParaRPr lang="cs-CZ" dirty="0"/>
          </a:p>
        </p:txBody>
      </p:sp>
      <p:pic>
        <p:nvPicPr>
          <p:cNvPr id="5" name="Obrázek 4">
            <a:extLst>
              <a:ext uri="{FF2B5EF4-FFF2-40B4-BE49-F238E27FC236}">
                <a16:creationId xmlns:a16="http://schemas.microsoft.com/office/drawing/2014/main" id="{6DDC849E-C58E-4D77-8332-2C72E7A621F1}"/>
              </a:ext>
            </a:extLst>
          </p:cNvPr>
          <p:cNvPicPr>
            <a:picLocks noChangeAspect="1"/>
          </p:cNvPicPr>
          <p:nvPr/>
        </p:nvPicPr>
        <p:blipFill>
          <a:blip r:embed="rId3"/>
          <a:stretch>
            <a:fillRect/>
          </a:stretch>
        </p:blipFill>
        <p:spPr>
          <a:xfrm>
            <a:off x="4413776" y="3117748"/>
            <a:ext cx="7238293" cy="1761410"/>
          </a:xfrm>
          <a:prstGeom prst="rect">
            <a:avLst/>
          </a:prstGeom>
        </p:spPr>
      </p:pic>
      <p:pic>
        <p:nvPicPr>
          <p:cNvPr id="6" name="Obrázek 5">
            <a:extLst>
              <a:ext uri="{FF2B5EF4-FFF2-40B4-BE49-F238E27FC236}">
                <a16:creationId xmlns:a16="http://schemas.microsoft.com/office/drawing/2014/main" id="{F5CF47CF-CC6F-46BC-B1C5-CAC9096E4F31}"/>
              </a:ext>
            </a:extLst>
          </p:cNvPr>
          <p:cNvPicPr>
            <a:picLocks noChangeAspect="1"/>
          </p:cNvPicPr>
          <p:nvPr/>
        </p:nvPicPr>
        <p:blipFill>
          <a:blip r:embed="rId4"/>
          <a:stretch>
            <a:fillRect/>
          </a:stretch>
        </p:blipFill>
        <p:spPr>
          <a:xfrm>
            <a:off x="5891462" y="4879158"/>
            <a:ext cx="5425479" cy="1842023"/>
          </a:xfrm>
          <a:prstGeom prst="rect">
            <a:avLst/>
          </a:prstGeom>
        </p:spPr>
      </p:pic>
      <p:pic>
        <p:nvPicPr>
          <p:cNvPr id="16388" name="Picture 4" descr="The One Time Alan Sokal Completely Destroyed Postmodernism - YouTube">
            <a:extLst>
              <a:ext uri="{FF2B5EF4-FFF2-40B4-BE49-F238E27FC236}">
                <a16:creationId xmlns:a16="http://schemas.microsoft.com/office/drawing/2014/main" id="{B29AEE41-38EF-40C3-8A8C-3E5070232B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628" y="3944984"/>
            <a:ext cx="4676140" cy="2630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8095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b="1" dirty="0"/>
              <a:t>Další aféry,…</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304800" y="1115219"/>
            <a:ext cx="11347269" cy="4967061"/>
          </a:xfrm>
        </p:spPr>
        <p:txBody>
          <a:bodyPr>
            <a:normAutofit/>
          </a:bodyPr>
          <a:lstStyle/>
          <a:p>
            <a:pPr algn="just"/>
            <a:r>
              <a:rPr lang="cs-CZ" b="1" dirty="0"/>
              <a:t>Edward Wilson</a:t>
            </a:r>
            <a:r>
              <a:rPr lang="cs-CZ" dirty="0"/>
              <a:t>: sociobiolog, údajné nebezpečné rasistické myšlenky: rozdíly mezi lidmi mohou být vysvětleny biologickými mechanismy (genetika) → rozdílné rozložení nemocí v populacích různých etnik (</a:t>
            </a:r>
            <a:r>
              <a:rPr lang="cs-CZ" dirty="0" err="1"/>
              <a:t>Galton</a:t>
            </a:r>
            <a:r>
              <a:rPr lang="cs-CZ" dirty="0"/>
              <a:t>, Darwin, Mendel) → </a:t>
            </a:r>
            <a:r>
              <a:rPr lang="cs-CZ" b="1" dirty="0"/>
              <a:t>vědecký rasismus</a:t>
            </a:r>
          </a:p>
          <a:p>
            <a:pPr algn="just"/>
            <a:r>
              <a:rPr lang="cs-CZ" b="1" dirty="0"/>
              <a:t>Ale: </a:t>
            </a:r>
            <a:r>
              <a:rPr lang="cs-CZ" dirty="0"/>
              <a:t>Rozdílné zastoupení mutací pro cystickou fibrózu, jiná prognóza přežití infarktu u ♂ a ♀, užitečné pro praktickou aplikaci moderních technologií,…</a:t>
            </a:r>
          </a:p>
        </p:txBody>
      </p:sp>
      <p:pic>
        <p:nvPicPr>
          <p:cNvPr id="4" name="Obrázek 3">
            <a:extLst>
              <a:ext uri="{FF2B5EF4-FFF2-40B4-BE49-F238E27FC236}">
                <a16:creationId xmlns:a16="http://schemas.microsoft.com/office/drawing/2014/main" id="{2F55C738-276B-4F36-B7A1-60C89C5B863E}"/>
              </a:ext>
            </a:extLst>
          </p:cNvPr>
          <p:cNvPicPr>
            <a:picLocks noChangeAspect="1"/>
          </p:cNvPicPr>
          <p:nvPr/>
        </p:nvPicPr>
        <p:blipFill rotWithShape="1">
          <a:blip r:embed="rId3"/>
          <a:srcRect l="3322" r="1020" b="7120"/>
          <a:stretch/>
        </p:blipFill>
        <p:spPr>
          <a:xfrm>
            <a:off x="165887" y="3960273"/>
            <a:ext cx="7762924" cy="2871157"/>
          </a:xfrm>
          <a:prstGeom prst="rect">
            <a:avLst/>
          </a:prstGeom>
        </p:spPr>
      </p:pic>
      <p:pic>
        <p:nvPicPr>
          <p:cNvPr id="7" name="Obrázek 6">
            <a:extLst>
              <a:ext uri="{FF2B5EF4-FFF2-40B4-BE49-F238E27FC236}">
                <a16:creationId xmlns:a16="http://schemas.microsoft.com/office/drawing/2014/main" id="{2B0FECB5-E706-48F6-9DEB-310436D44A2B}"/>
              </a:ext>
            </a:extLst>
          </p:cNvPr>
          <p:cNvPicPr>
            <a:picLocks noChangeAspect="1"/>
          </p:cNvPicPr>
          <p:nvPr/>
        </p:nvPicPr>
        <p:blipFill>
          <a:blip r:embed="rId4"/>
          <a:stretch>
            <a:fillRect/>
          </a:stretch>
        </p:blipFill>
        <p:spPr>
          <a:xfrm>
            <a:off x="5152340" y="5245893"/>
            <a:ext cx="1552057" cy="1552057"/>
          </a:xfrm>
          <a:prstGeom prst="rect">
            <a:avLst/>
          </a:prstGeom>
        </p:spPr>
      </p:pic>
      <p:pic>
        <p:nvPicPr>
          <p:cNvPr id="8" name="Obrázek 7">
            <a:extLst>
              <a:ext uri="{FF2B5EF4-FFF2-40B4-BE49-F238E27FC236}">
                <a16:creationId xmlns:a16="http://schemas.microsoft.com/office/drawing/2014/main" id="{CB120D80-BAF4-4DDA-AEB5-D3064AAEB49F}"/>
              </a:ext>
            </a:extLst>
          </p:cNvPr>
          <p:cNvPicPr>
            <a:picLocks noChangeAspect="1"/>
          </p:cNvPicPr>
          <p:nvPr/>
        </p:nvPicPr>
        <p:blipFill>
          <a:blip r:embed="rId5"/>
          <a:stretch>
            <a:fillRect/>
          </a:stretch>
        </p:blipFill>
        <p:spPr>
          <a:xfrm>
            <a:off x="6743604" y="3598749"/>
            <a:ext cx="5282510" cy="1827493"/>
          </a:xfrm>
          <a:prstGeom prst="rect">
            <a:avLst/>
          </a:prstGeom>
        </p:spPr>
      </p:pic>
    </p:spTree>
    <p:extLst>
      <p:ext uri="{BB962C8B-B14F-4D97-AF65-F5344CB8AC3E}">
        <p14:creationId xmlns:p14="http://schemas.microsoft.com/office/powerpoint/2010/main" val="1508998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b="1" dirty="0"/>
              <a:t>Post-normální věda</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509451" y="1174002"/>
            <a:ext cx="10711543" cy="4967061"/>
          </a:xfrm>
        </p:spPr>
        <p:txBody>
          <a:bodyPr>
            <a:normAutofit/>
          </a:bodyPr>
          <a:lstStyle/>
          <a:p>
            <a:pPr algn="just"/>
            <a:r>
              <a:rPr lang="cs-CZ" sz="2600" dirty="0"/>
              <a:t>Nový přístup využití vědy na </a:t>
            </a:r>
            <a:r>
              <a:rPr lang="cs-CZ" sz="2600" b="1" dirty="0"/>
              <a:t>otázky, které jsou neurčité, data sporná, sázky vysoké a rozhodnutí urgentní</a:t>
            </a:r>
          </a:p>
          <a:p>
            <a:pPr algn="just"/>
            <a:r>
              <a:rPr lang="cs-CZ" sz="2600" dirty="0"/>
              <a:t>Řeší aspekty vztahu mezi vědou a politikou. Dnes nové problémy a globální rizika (analýza rizik pro politiky v situaci, kdy danému problému plně nerozumíme a společnost je názorově rozdělena) → pragmatičnost + nejistota</a:t>
            </a:r>
          </a:p>
          <a:p>
            <a:pPr algn="just"/>
            <a:endParaRPr lang="cs-CZ" sz="2600" dirty="0"/>
          </a:p>
          <a:p>
            <a:pPr marL="0" indent="0" algn="just">
              <a:buNone/>
            </a:pPr>
            <a:endParaRPr lang="cs-CZ" sz="2600" dirty="0"/>
          </a:p>
        </p:txBody>
      </p:sp>
      <p:pic>
        <p:nvPicPr>
          <p:cNvPr id="1026" name="Picture 2" descr="https://upload.wikimedia.org/wikipedia/commons/e/ec/Post-normal_Science_diagram.png">
            <a:extLst>
              <a:ext uri="{FF2B5EF4-FFF2-40B4-BE49-F238E27FC236}">
                <a16:creationId xmlns:a16="http://schemas.microsoft.com/office/drawing/2014/main" id="{D07823D1-344D-41E4-AB54-63D60EBBAF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05" y="3512203"/>
            <a:ext cx="4123876" cy="3327541"/>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a:extLst>
              <a:ext uri="{FF2B5EF4-FFF2-40B4-BE49-F238E27FC236}">
                <a16:creationId xmlns:a16="http://schemas.microsoft.com/office/drawing/2014/main" id="{2E27F458-B544-4A18-8512-C990FC7B60C2}"/>
              </a:ext>
            </a:extLst>
          </p:cNvPr>
          <p:cNvPicPr>
            <a:picLocks noChangeAspect="1"/>
          </p:cNvPicPr>
          <p:nvPr/>
        </p:nvPicPr>
        <p:blipFill>
          <a:blip r:embed="rId4"/>
          <a:stretch>
            <a:fillRect/>
          </a:stretch>
        </p:blipFill>
        <p:spPr>
          <a:xfrm>
            <a:off x="3462504" y="3308803"/>
            <a:ext cx="5700127" cy="1867170"/>
          </a:xfrm>
          <a:prstGeom prst="rect">
            <a:avLst/>
          </a:prstGeom>
        </p:spPr>
      </p:pic>
      <p:pic>
        <p:nvPicPr>
          <p:cNvPr id="4" name="Obrázek 3">
            <a:extLst>
              <a:ext uri="{FF2B5EF4-FFF2-40B4-BE49-F238E27FC236}">
                <a16:creationId xmlns:a16="http://schemas.microsoft.com/office/drawing/2014/main" id="{28B12ADC-D220-4FE7-8F21-5D7E0EF51CAD}"/>
              </a:ext>
            </a:extLst>
          </p:cNvPr>
          <p:cNvPicPr>
            <a:picLocks noChangeAspect="1"/>
          </p:cNvPicPr>
          <p:nvPr/>
        </p:nvPicPr>
        <p:blipFill>
          <a:blip r:embed="rId5"/>
          <a:stretch>
            <a:fillRect/>
          </a:stretch>
        </p:blipFill>
        <p:spPr>
          <a:xfrm>
            <a:off x="7526577" y="3930941"/>
            <a:ext cx="4155972" cy="2770648"/>
          </a:xfrm>
          <a:prstGeom prst="rect">
            <a:avLst/>
          </a:prstGeom>
        </p:spPr>
      </p:pic>
    </p:spTree>
    <p:extLst>
      <p:ext uri="{BB962C8B-B14F-4D97-AF65-F5344CB8AC3E}">
        <p14:creationId xmlns:p14="http://schemas.microsoft.com/office/powerpoint/2010/main" val="319129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b="1" dirty="0"/>
              <a:t>Post-normální věda</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348344" y="1342164"/>
            <a:ext cx="6435451" cy="4967061"/>
          </a:xfrm>
        </p:spPr>
        <p:txBody>
          <a:bodyPr>
            <a:normAutofit lnSpcReduction="10000"/>
          </a:bodyPr>
          <a:lstStyle/>
          <a:p>
            <a:pPr algn="just"/>
            <a:r>
              <a:rPr lang="cs-CZ" b="1" dirty="0"/>
              <a:t>Příklady</a:t>
            </a:r>
            <a:r>
              <a:rPr lang="cs-CZ" dirty="0"/>
              <a:t>: Klimatická změna a její balancování s ekonomickým růstem, pandemie, legalizace drog, stárnutí populace… → věda užitečná ale má limity</a:t>
            </a:r>
          </a:p>
          <a:p>
            <a:pPr algn="just"/>
            <a:r>
              <a:rPr lang="cs-CZ" b="1" dirty="0"/>
              <a:t>Znaky</a:t>
            </a:r>
            <a:r>
              <a:rPr lang="cs-CZ" dirty="0"/>
              <a:t>: Demokratizace vědecké práce → větší prestiž praktické vědy (na co se dají peníze?), tlak na transparentnost (kdo to financuje?), </a:t>
            </a:r>
            <a:r>
              <a:rPr lang="cs-CZ" dirty="0" err="1"/>
              <a:t>citizen</a:t>
            </a:r>
            <a:r>
              <a:rPr lang="cs-CZ" dirty="0"/>
              <a:t>-science, nevylučování skeptiků z diskuze, řešení i sociálního kontextu → </a:t>
            </a:r>
            <a:r>
              <a:rPr lang="cs-CZ" dirty="0" err="1"/>
              <a:t>Transdisciplinarita</a:t>
            </a:r>
            <a:r>
              <a:rPr lang="cs-CZ" dirty="0"/>
              <a:t> + pluralita názorů </a:t>
            </a:r>
          </a:p>
          <a:p>
            <a:pPr algn="just"/>
            <a:r>
              <a:rPr lang="cs-CZ" dirty="0"/>
              <a:t>Kritika: ztráta neutrality, spekulativnost, neodbornost laických výzkumníků (GIGO)</a:t>
            </a:r>
          </a:p>
          <a:p>
            <a:pPr marL="0" indent="0" algn="just">
              <a:buNone/>
            </a:pPr>
            <a:endParaRPr lang="cs-CZ" dirty="0"/>
          </a:p>
          <a:p>
            <a:pPr algn="just"/>
            <a:endParaRPr lang="cs-CZ" dirty="0"/>
          </a:p>
          <a:p>
            <a:pPr algn="just"/>
            <a:endParaRPr lang="cs-CZ" dirty="0"/>
          </a:p>
        </p:txBody>
      </p:sp>
      <p:pic>
        <p:nvPicPr>
          <p:cNvPr id="2050" name="Picture 2" descr="Routledge Handbook of Ecological Economics: Nature and Society - 1st E">
            <a:extLst>
              <a:ext uri="{FF2B5EF4-FFF2-40B4-BE49-F238E27FC236}">
                <a16:creationId xmlns:a16="http://schemas.microsoft.com/office/drawing/2014/main" id="{7617A69A-FDAD-41E9-A2F8-F0C6774977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5017" y="821305"/>
            <a:ext cx="4032067" cy="5743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219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9814560" cy="1325563"/>
          </a:xfrm>
        </p:spPr>
        <p:txBody>
          <a:bodyPr>
            <a:normAutofit/>
          </a:bodyPr>
          <a:lstStyle/>
          <a:p>
            <a:r>
              <a:rPr lang="cs-CZ" sz="4800" b="1" dirty="0"/>
              <a:t>Technooptimismus (</a:t>
            </a:r>
            <a:r>
              <a:rPr lang="cs-CZ" sz="4800" b="1" dirty="0" err="1"/>
              <a:t>Technoutopismus</a:t>
            </a:r>
            <a:r>
              <a:rPr lang="cs-CZ" sz="4800" b="1" dirty="0"/>
              <a:t>) </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444320" y="1174001"/>
            <a:ext cx="11303360" cy="4967061"/>
          </a:xfrm>
        </p:spPr>
        <p:txBody>
          <a:bodyPr>
            <a:normAutofit/>
          </a:bodyPr>
          <a:lstStyle/>
          <a:p>
            <a:pPr algn="just"/>
            <a:r>
              <a:rPr lang="cs-CZ" dirty="0"/>
              <a:t>Technologie řídí vývoj sociálních struktur = pozitivní</a:t>
            </a:r>
          </a:p>
          <a:p>
            <a:pPr algn="just"/>
            <a:r>
              <a:rPr lang="cs-CZ" dirty="0"/>
              <a:t>Může přinést řešení základních problémů lidské civilizace</a:t>
            </a:r>
          </a:p>
          <a:p>
            <a:pPr algn="just"/>
            <a:r>
              <a:rPr lang="cs-CZ" b="1" dirty="0"/>
              <a:t>Příklady</a:t>
            </a:r>
            <a:r>
              <a:rPr lang="cs-CZ" dirty="0"/>
              <a:t>: Komunikace na obrovské vzdálenosti, zdravotnictví, náhrada lidí stroji, lepší využití zdrojů a odpadů, reprodukce vymírajících druhů, e-</a:t>
            </a:r>
            <a:r>
              <a:rPr lang="cs-CZ" dirty="0" err="1"/>
              <a:t>government</a:t>
            </a:r>
            <a:r>
              <a:rPr lang="cs-CZ" dirty="0"/>
              <a:t>, AI</a:t>
            </a:r>
          </a:p>
          <a:p>
            <a:pPr algn="just"/>
            <a:endParaRPr lang="cs-CZ" dirty="0"/>
          </a:p>
          <a:p>
            <a:pPr algn="just"/>
            <a:endParaRPr lang="cs-CZ" b="1" dirty="0"/>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p:txBody>
      </p:sp>
      <p:pic>
        <p:nvPicPr>
          <p:cNvPr id="17410" name="Picture 2" descr="Techno-Optimism Within and Beyond Silicon Valley :: Center for Science,  Technology, Medicine, &amp;amp; Society">
            <a:extLst>
              <a:ext uri="{FF2B5EF4-FFF2-40B4-BE49-F238E27FC236}">
                <a16:creationId xmlns:a16="http://schemas.microsoft.com/office/drawing/2014/main" id="{DCD05B5E-2B3D-4EC1-9C08-2BE5040EA5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423" y="3429000"/>
            <a:ext cx="10045154" cy="326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813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b="1" dirty="0" err="1"/>
              <a:t>Technopesimismus</a:t>
            </a:r>
            <a:r>
              <a:rPr lang="cs-CZ" sz="4800" b="1" dirty="0"/>
              <a:t> (-</a:t>
            </a:r>
            <a:r>
              <a:rPr lang="cs-CZ" sz="4800" b="1" dirty="0" err="1"/>
              <a:t>dystopismus</a:t>
            </a:r>
            <a:r>
              <a:rPr lang="cs-CZ" sz="4800" b="1" dirty="0"/>
              <a:t>)</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182879" y="1226254"/>
            <a:ext cx="11652069" cy="4967061"/>
          </a:xfrm>
        </p:spPr>
        <p:txBody>
          <a:bodyPr>
            <a:normAutofit/>
          </a:bodyPr>
          <a:lstStyle/>
          <a:p>
            <a:pPr algn="just"/>
            <a:r>
              <a:rPr lang="cs-CZ" dirty="0"/>
              <a:t>Technologie řídí vývoj sociálních struktur = negativní</a:t>
            </a:r>
          </a:p>
          <a:p>
            <a:pPr algn="just"/>
            <a:r>
              <a:rPr lang="cs-CZ" dirty="0"/>
              <a:t>Technologie se obrátí proti člověku a vyrobí problémy nové: stroje berou práci (</a:t>
            </a:r>
            <a:r>
              <a:rPr lang="cs-CZ" dirty="0" err="1"/>
              <a:t>neo</a:t>
            </a:r>
            <a:r>
              <a:rPr lang="cs-CZ" dirty="0"/>
              <a:t>-luddité), možnost vymknutí se kontrole, zdravotní dopady užívání technologii, hrozba posilování kontrolních a mocenských mechanismů, narušení soukromí, poškozování přírody a klimatu</a:t>
            </a:r>
          </a:p>
          <a:p>
            <a:pPr algn="just"/>
            <a:r>
              <a:rPr lang="cs-CZ" dirty="0"/>
              <a:t>Také nedůvěra v optim. předpovědi vývoje technologií</a:t>
            </a:r>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p:txBody>
      </p:sp>
      <p:pic>
        <p:nvPicPr>
          <p:cNvPr id="18436" name="Picture 4" descr="The Matrix and Quantum Consciousness">
            <a:extLst>
              <a:ext uri="{FF2B5EF4-FFF2-40B4-BE49-F238E27FC236}">
                <a16:creationId xmlns:a16="http://schemas.microsoft.com/office/drawing/2014/main" id="{104070FE-5B4C-4C1B-A621-023C123A70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4590" y="3834680"/>
            <a:ext cx="5640808" cy="2809122"/>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Dystopian Future Wallpapers - Top Free Dystopian Future Backgrounds -  WallpaperAccess">
            <a:extLst>
              <a:ext uri="{FF2B5EF4-FFF2-40B4-BE49-F238E27FC236}">
                <a16:creationId xmlns:a16="http://schemas.microsoft.com/office/drawing/2014/main" id="{AADC0C0D-3263-4964-822C-80FF082644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140" y="3868126"/>
            <a:ext cx="4926783" cy="2771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486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b="1" dirty="0"/>
              <a:t>Technooptimismus</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470449" y="1343819"/>
            <a:ext cx="8660492" cy="4967061"/>
          </a:xfrm>
        </p:spPr>
        <p:txBody>
          <a:bodyPr>
            <a:normAutofit lnSpcReduction="10000"/>
          </a:bodyPr>
          <a:lstStyle/>
          <a:p>
            <a:pPr algn="just"/>
            <a:r>
              <a:rPr lang="cs-CZ" b="1" dirty="0"/>
              <a:t>Arthur C. </a:t>
            </a:r>
            <a:r>
              <a:rPr lang="cs-CZ" b="1" dirty="0" err="1"/>
              <a:t>Clarke</a:t>
            </a:r>
            <a:r>
              <a:rPr lang="cs-CZ" dirty="0"/>
              <a:t>: Tabulka budoucnosti</a:t>
            </a:r>
          </a:p>
          <a:p>
            <a:pPr algn="just"/>
            <a:r>
              <a:rPr lang="cs-CZ" dirty="0"/>
              <a:t>1990: Umělý mozek</a:t>
            </a:r>
          </a:p>
          <a:p>
            <a:pPr algn="just"/>
            <a:r>
              <a:rPr lang="cs-CZ" dirty="0"/>
              <a:t>2000: Kolonizace planet</a:t>
            </a:r>
          </a:p>
          <a:p>
            <a:pPr algn="just"/>
            <a:r>
              <a:rPr lang="cs-CZ" dirty="0"/>
              <a:t>2010: Telepatie a mezihvězdná sonda</a:t>
            </a:r>
          </a:p>
          <a:p>
            <a:pPr algn="just"/>
            <a:r>
              <a:rPr lang="cs-CZ" dirty="0"/>
              <a:t>2020: Řízení dědičnosti</a:t>
            </a:r>
          </a:p>
          <a:p>
            <a:pPr algn="just"/>
            <a:r>
              <a:rPr lang="cs-CZ" dirty="0"/>
              <a:t>2030: Biologické inženýrství </a:t>
            </a:r>
          </a:p>
          <a:p>
            <a:pPr algn="just"/>
            <a:r>
              <a:rPr lang="cs-CZ" dirty="0"/>
              <a:t>2020–2030: Robot </a:t>
            </a:r>
          </a:p>
          <a:p>
            <a:pPr algn="just"/>
            <a:r>
              <a:rPr lang="cs-CZ" dirty="0"/>
              <a:t>2050: Ovládnutí gravitace</a:t>
            </a:r>
          </a:p>
          <a:p>
            <a:pPr algn="just"/>
            <a:r>
              <a:rPr lang="cs-CZ" dirty="0"/>
              <a:t>2060: Rozbití časoprostoru</a:t>
            </a:r>
          </a:p>
          <a:p>
            <a:pPr algn="just"/>
            <a:r>
              <a:rPr lang="cs-CZ" dirty="0"/>
              <a:t>2090: Nesmrtelnost</a:t>
            </a:r>
          </a:p>
          <a:p>
            <a:pPr algn="just"/>
            <a:endParaRPr lang="cs-CZ" dirty="0"/>
          </a:p>
          <a:p>
            <a:pPr algn="just"/>
            <a:endParaRPr lang="cs-CZ" b="1" dirty="0"/>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p:txBody>
      </p:sp>
      <p:sp>
        <p:nvSpPr>
          <p:cNvPr id="6" name="Zástupný symbol pro obsah 2">
            <a:extLst>
              <a:ext uri="{FF2B5EF4-FFF2-40B4-BE49-F238E27FC236}">
                <a16:creationId xmlns:a16="http://schemas.microsoft.com/office/drawing/2014/main" id="{2BD78DC9-5E53-44CB-B491-6EE4B87333C1}"/>
              </a:ext>
            </a:extLst>
          </p:cNvPr>
          <p:cNvSpPr txBox="1">
            <a:spLocks/>
          </p:cNvSpPr>
          <p:nvPr/>
        </p:nvSpPr>
        <p:spPr>
          <a:xfrm>
            <a:off x="470449" y="1343818"/>
            <a:ext cx="8660492" cy="496706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cs-CZ" b="1" dirty="0"/>
              <a:t>Arthur C. </a:t>
            </a:r>
            <a:r>
              <a:rPr lang="cs-CZ" b="1" dirty="0" err="1"/>
              <a:t>Clarke</a:t>
            </a:r>
            <a:r>
              <a:rPr lang="cs-CZ" dirty="0"/>
              <a:t>: Tabulka budoucnosti</a:t>
            </a:r>
          </a:p>
          <a:p>
            <a:pPr algn="just"/>
            <a:r>
              <a:rPr lang="cs-CZ" dirty="0">
                <a:solidFill>
                  <a:srgbClr val="FF0000"/>
                </a:solidFill>
              </a:rPr>
              <a:t>1990: Umělý mozek</a:t>
            </a:r>
          </a:p>
          <a:p>
            <a:pPr algn="just"/>
            <a:r>
              <a:rPr lang="cs-CZ" dirty="0">
                <a:solidFill>
                  <a:srgbClr val="FF0000"/>
                </a:solidFill>
              </a:rPr>
              <a:t>2000: Kolonizace planet</a:t>
            </a:r>
          </a:p>
          <a:p>
            <a:pPr algn="just"/>
            <a:r>
              <a:rPr lang="cs-CZ" dirty="0">
                <a:solidFill>
                  <a:srgbClr val="FF0000"/>
                </a:solidFill>
              </a:rPr>
              <a:t>2010: Telepatie a mezihvězdná sonda</a:t>
            </a:r>
          </a:p>
          <a:p>
            <a:pPr algn="just"/>
            <a:r>
              <a:rPr lang="cs-CZ" dirty="0">
                <a:solidFill>
                  <a:srgbClr val="00B050"/>
                </a:solidFill>
              </a:rPr>
              <a:t>2020: Řízení dědičnosti</a:t>
            </a:r>
          </a:p>
          <a:p>
            <a:pPr algn="just"/>
            <a:r>
              <a:rPr lang="cs-CZ" dirty="0">
                <a:solidFill>
                  <a:srgbClr val="00B050"/>
                </a:solidFill>
              </a:rPr>
              <a:t>2030: Biologické inženýrství </a:t>
            </a:r>
          </a:p>
          <a:p>
            <a:pPr algn="just"/>
            <a:r>
              <a:rPr lang="cs-CZ" dirty="0">
                <a:solidFill>
                  <a:srgbClr val="FFC000"/>
                </a:solidFill>
              </a:rPr>
              <a:t>2020–2030: Robot </a:t>
            </a:r>
          </a:p>
          <a:p>
            <a:pPr algn="just"/>
            <a:r>
              <a:rPr lang="cs-CZ" dirty="0">
                <a:solidFill>
                  <a:srgbClr val="FF0000"/>
                </a:solidFill>
              </a:rPr>
              <a:t>2050: Ovládnutí gravitace</a:t>
            </a:r>
          </a:p>
          <a:p>
            <a:pPr algn="just"/>
            <a:r>
              <a:rPr lang="cs-CZ" dirty="0">
                <a:solidFill>
                  <a:srgbClr val="FF0000"/>
                </a:solidFill>
              </a:rPr>
              <a:t>2060: Rozbití časoprostoru</a:t>
            </a:r>
          </a:p>
          <a:p>
            <a:pPr algn="just"/>
            <a:r>
              <a:rPr lang="cs-CZ" dirty="0">
                <a:solidFill>
                  <a:srgbClr val="FF0000"/>
                </a:solidFill>
              </a:rPr>
              <a:t>2090: Nesmrtelnost</a:t>
            </a:r>
          </a:p>
          <a:p>
            <a:pPr algn="just"/>
            <a:endParaRPr lang="cs-CZ" dirty="0"/>
          </a:p>
          <a:p>
            <a:pPr algn="just"/>
            <a:endParaRPr lang="cs-CZ" b="1" dirty="0"/>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p:txBody>
      </p:sp>
      <p:pic>
        <p:nvPicPr>
          <p:cNvPr id="19464" name="Picture 8" descr="Biological systems engineering - Wikipedia">
            <a:extLst>
              <a:ext uri="{FF2B5EF4-FFF2-40B4-BE49-F238E27FC236}">
                <a16:creationId xmlns:a16="http://schemas.microsoft.com/office/drawing/2014/main" id="{66AF0518-0FC2-4389-929C-AD9E735447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9623" y="262829"/>
            <a:ext cx="5167989" cy="4556268"/>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Vesmírné osudy 24. díl – Arthur Charles Clarke – Kosmonautix.cz">
            <a:extLst>
              <a:ext uri="{FF2B5EF4-FFF2-40B4-BE49-F238E27FC236}">
                <a16:creationId xmlns:a16="http://schemas.microsoft.com/office/drawing/2014/main" id="{2B17C233-5FC5-4AE1-8A76-F4ED53AFA9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4987" y="3592591"/>
            <a:ext cx="2414817" cy="3219755"/>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a:extLst>
              <a:ext uri="{FF2B5EF4-FFF2-40B4-BE49-F238E27FC236}">
                <a16:creationId xmlns:a16="http://schemas.microsoft.com/office/drawing/2014/main" id="{9CD4CDD6-C809-436F-9CD8-ABF469346869}"/>
              </a:ext>
            </a:extLst>
          </p:cNvPr>
          <p:cNvPicPr>
            <a:picLocks noChangeAspect="1"/>
          </p:cNvPicPr>
          <p:nvPr/>
        </p:nvPicPr>
        <p:blipFill>
          <a:blip r:embed="rId5"/>
          <a:stretch>
            <a:fillRect/>
          </a:stretch>
        </p:blipFill>
        <p:spPr>
          <a:xfrm>
            <a:off x="5938588" y="3592591"/>
            <a:ext cx="2095500" cy="3219450"/>
          </a:xfrm>
          <a:prstGeom prst="rect">
            <a:avLst/>
          </a:prstGeom>
        </p:spPr>
      </p:pic>
    </p:spTree>
    <p:extLst>
      <p:ext uri="{BB962C8B-B14F-4D97-AF65-F5344CB8AC3E}">
        <p14:creationId xmlns:p14="http://schemas.microsoft.com/office/powerpoint/2010/main" val="79490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04C5F8D-DE61-48B6-AC20-DCA4F0234873}"/>
              </a:ext>
            </a:extLst>
          </p:cNvPr>
          <p:cNvPicPr>
            <a:picLocks noChangeAspect="1"/>
          </p:cNvPicPr>
          <p:nvPr/>
        </p:nvPicPr>
        <p:blipFill>
          <a:blip r:embed="rId3"/>
          <a:stretch>
            <a:fillRect/>
          </a:stretch>
        </p:blipFill>
        <p:spPr>
          <a:xfrm>
            <a:off x="3169622" y="3874308"/>
            <a:ext cx="4004804" cy="2953543"/>
          </a:xfrm>
          <a:prstGeom prst="rect">
            <a:avLst/>
          </a:prstGeom>
        </p:spPr>
      </p:pic>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b="1" dirty="0"/>
              <a:t>Holismus</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222069" y="1084218"/>
            <a:ext cx="11495314" cy="5226662"/>
          </a:xfrm>
        </p:spPr>
        <p:txBody>
          <a:bodyPr>
            <a:noAutofit/>
          </a:bodyPr>
          <a:lstStyle/>
          <a:p>
            <a:pPr algn="just"/>
            <a:r>
              <a:rPr lang="cs-CZ" b="1" dirty="0"/>
              <a:t>Celek je více než souhrn jeho částí </a:t>
            </a:r>
            <a:r>
              <a:rPr lang="cs-CZ" dirty="0"/>
              <a:t>(Aristoteles), skutečnost nelze pochopit pozorováním částí</a:t>
            </a:r>
          </a:p>
          <a:p>
            <a:pPr algn="just"/>
            <a:r>
              <a:rPr lang="cs-CZ" dirty="0" err="1"/>
              <a:t>Filoz</a:t>
            </a:r>
            <a:r>
              <a:rPr lang="cs-CZ" dirty="0"/>
              <a:t>. směr až 20. století, obrana proti redukcionismu: všechny obory lidského poznání jsou zkoumáním vlastností jednoho velkého celku: např. ekonomie by měla brát ohled na </a:t>
            </a:r>
            <a:r>
              <a:rPr lang="cs-CZ" dirty="0" err="1"/>
              <a:t>environment</a:t>
            </a:r>
            <a:r>
              <a:rPr lang="cs-CZ" dirty="0"/>
              <a:t>, morálku a politiku,… </a:t>
            </a:r>
          </a:p>
          <a:p>
            <a:pPr algn="just"/>
            <a:r>
              <a:rPr lang="cs-CZ" b="1" dirty="0"/>
              <a:t>Metodický holismus </a:t>
            </a:r>
            <a:r>
              <a:rPr lang="cs-CZ" dirty="0"/>
              <a:t>(vs metodický individualismus)</a:t>
            </a:r>
          </a:p>
          <a:p>
            <a:pPr algn="just"/>
            <a:endParaRPr lang="cs-CZ" dirty="0"/>
          </a:p>
          <a:p>
            <a:pPr algn="just"/>
            <a:endParaRPr lang="cs-CZ" dirty="0"/>
          </a:p>
          <a:p>
            <a:pPr algn="just"/>
            <a:endParaRPr lang="cs-CZ" dirty="0"/>
          </a:p>
          <a:p>
            <a:pPr algn="just"/>
            <a:endParaRPr lang="cs-CZ" dirty="0"/>
          </a:p>
          <a:p>
            <a:pPr algn="just"/>
            <a:endParaRPr lang="cs-CZ" dirty="0"/>
          </a:p>
        </p:txBody>
      </p:sp>
      <p:pic>
        <p:nvPicPr>
          <p:cNvPr id="6148" name="Picture 4" descr="Reduction vs Holism | meiningera">
            <a:extLst>
              <a:ext uri="{FF2B5EF4-FFF2-40B4-BE49-F238E27FC236}">
                <a16:creationId xmlns:a16="http://schemas.microsoft.com/office/drawing/2014/main" id="{407828A7-E901-4323-9B76-BD9946E2C8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069" y="3722408"/>
            <a:ext cx="3308561" cy="3117336"/>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a:extLst>
              <a:ext uri="{FF2B5EF4-FFF2-40B4-BE49-F238E27FC236}">
                <a16:creationId xmlns:a16="http://schemas.microsoft.com/office/drawing/2014/main" id="{30C6D2D9-75E0-46C0-9592-E93B14A3D027}"/>
              </a:ext>
            </a:extLst>
          </p:cNvPr>
          <p:cNvPicPr>
            <a:picLocks noChangeAspect="1"/>
          </p:cNvPicPr>
          <p:nvPr/>
        </p:nvPicPr>
        <p:blipFill rotWithShape="1">
          <a:blip r:embed="rId5"/>
          <a:srcRect r="41420"/>
          <a:stretch/>
        </p:blipFill>
        <p:spPr>
          <a:xfrm>
            <a:off x="6984312" y="3886200"/>
            <a:ext cx="5066133" cy="2201779"/>
          </a:xfrm>
          <a:prstGeom prst="rect">
            <a:avLst/>
          </a:prstGeom>
        </p:spPr>
      </p:pic>
    </p:spTree>
    <p:extLst>
      <p:ext uri="{BB962C8B-B14F-4D97-AF65-F5344CB8AC3E}">
        <p14:creationId xmlns:p14="http://schemas.microsoft.com/office/powerpoint/2010/main" val="32576163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9008834" cy="1325563"/>
          </a:xfrm>
        </p:spPr>
        <p:txBody>
          <a:bodyPr>
            <a:normAutofit/>
          </a:bodyPr>
          <a:lstStyle/>
          <a:p>
            <a:r>
              <a:rPr lang="cs-CZ" sz="4800" b="1" dirty="0"/>
              <a:t>GMO – geneticky modifikované </a:t>
            </a:r>
            <a:r>
              <a:rPr lang="cs-CZ" sz="4800" b="1" dirty="0" err="1"/>
              <a:t>org</a:t>
            </a:r>
            <a:r>
              <a:rPr lang="cs-CZ" sz="4800" b="1" dirty="0"/>
              <a:t>.</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509451" y="1095625"/>
            <a:ext cx="11508378" cy="4967061"/>
          </a:xfrm>
        </p:spPr>
        <p:txBody>
          <a:bodyPr>
            <a:normAutofit/>
          </a:bodyPr>
          <a:lstStyle/>
          <a:p>
            <a:pPr algn="just"/>
            <a:r>
              <a:rPr lang="cs-CZ" b="1" dirty="0"/>
              <a:t>Plus</a:t>
            </a:r>
            <a:r>
              <a:rPr lang="cs-CZ" dirty="0"/>
              <a:t>: Výroba účinnějších léků, odolnost rostlin, pomoc zemím trpícím hladomorem, snížení zatížení přírody,…</a:t>
            </a:r>
          </a:p>
          <a:p>
            <a:pPr algn="just"/>
            <a:r>
              <a:rPr lang="cs-CZ" b="1" dirty="0"/>
              <a:t>Mínus</a:t>
            </a:r>
            <a:r>
              <a:rPr lang="cs-CZ" dirty="0"/>
              <a:t>: Krátká doba a nedokážeme posoudit rizika,…</a:t>
            </a:r>
          </a:p>
          <a:p>
            <a:pPr algn="just"/>
            <a:r>
              <a:rPr lang="cs-CZ" b="1" dirty="0"/>
              <a:t>Příklady</a:t>
            </a:r>
            <a:r>
              <a:rPr lang="cs-CZ" dirty="0"/>
              <a:t>: BT kukuřice (odolnost vůči škůdcům), brambora </a:t>
            </a:r>
            <a:r>
              <a:rPr lang="cs-CZ" dirty="0" err="1"/>
              <a:t>Amflora</a:t>
            </a:r>
            <a:r>
              <a:rPr lang="cs-CZ" dirty="0"/>
              <a:t> (jen amylopektin – lepší využití), kozy produkující hedvábí, banány očkující proti hepatitidě B, krávy produkující mateřské mléko, prasata na lidské orgány, ?modifikace vojáků v nedemokratických zemích?</a:t>
            </a:r>
          </a:p>
          <a:p>
            <a:pPr algn="just"/>
            <a:endParaRPr lang="cs-CZ" dirty="0"/>
          </a:p>
          <a:p>
            <a:pPr algn="just"/>
            <a:endParaRPr lang="cs-CZ" b="1" dirty="0"/>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p:txBody>
      </p:sp>
      <p:pic>
        <p:nvPicPr>
          <p:cNvPr id="4" name="Obrázek 3">
            <a:extLst>
              <a:ext uri="{FF2B5EF4-FFF2-40B4-BE49-F238E27FC236}">
                <a16:creationId xmlns:a16="http://schemas.microsoft.com/office/drawing/2014/main" id="{DE1EAE04-90C8-446F-855E-FAC551AD4C79}"/>
              </a:ext>
            </a:extLst>
          </p:cNvPr>
          <p:cNvPicPr>
            <a:picLocks noChangeAspect="1"/>
          </p:cNvPicPr>
          <p:nvPr/>
        </p:nvPicPr>
        <p:blipFill rotWithShape="1">
          <a:blip r:embed="rId3"/>
          <a:srcRect t="22114"/>
          <a:stretch/>
        </p:blipFill>
        <p:spPr>
          <a:xfrm>
            <a:off x="5843451" y="4086315"/>
            <a:ext cx="5468984" cy="2596575"/>
          </a:xfrm>
          <a:prstGeom prst="rect">
            <a:avLst/>
          </a:prstGeom>
        </p:spPr>
      </p:pic>
      <p:pic>
        <p:nvPicPr>
          <p:cNvPr id="22530" name="Picture 2" descr="Glowing cats shed light on Aids - BBC News">
            <a:extLst>
              <a:ext uri="{FF2B5EF4-FFF2-40B4-BE49-F238E27FC236}">
                <a16:creationId xmlns:a16="http://schemas.microsoft.com/office/drawing/2014/main" id="{E73118B7-047A-4C2B-8FC4-4A279A138C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235" y="4086316"/>
            <a:ext cx="4210594" cy="2631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83157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fontScale="90000"/>
          </a:bodyPr>
          <a:lstStyle/>
          <a:p>
            <a:r>
              <a:rPr lang="cs-CZ" sz="4800" b="1" dirty="0" err="1"/>
              <a:t>Technoutopismus</a:t>
            </a:r>
            <a:r>
              <a:rPr lang="cs-CZ" sz="4800" b="1" dirty="0"/>
              <a:t>/</a:t>
            </a:r>
            <a:r>
              <a:rPr lang="cs-CZ" sz="4800" b="1" dirty="0" err="1"/>
              <a:t>technodystopismus</a:t>
            </a:r>
            <a:r>
              <a:rPr lang="cs-CZ" sz="4800" b="1" dirty="0"/>
              <a:t>?</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143691" y="1108688"/>
            <a:ext cx="11612880" cy="4967061"/>
          </a:xfrm>
        </p:spPr>
        <p:txBody>
          <a:bodyPr>
            <a:normAutofit/>
          </a:bodyPr>
          <a:lstStyle/>
          <a:p>
            <a:pPr algn="just"/>
            <a:r>
              <a:rPr lang="cs-CZ" b="1" dirty="0"/>
              <a:t>Transhumanismus</a:t>
            </a:r>
            <a:r>
              <a:rPr lang="cs-CZ" dirty="0"/>
              <a:t>: H+, poprvé 1957, současný význam z 80. let, tvorba </a:t>
            </a:r>
            <a:r>
              <a:rPr lang="cs-CZ" dirty="0" err="1"/>
              <a:t>postlidí</a:t>
            </a:r>
            <a:r>
              <a:rPr lang="cs-CZ" dirty="0"/>
              <a:t> – </a:t>
            </a:r>
            <a:r>
              <a:rPr lang="cs-CZ" dirty="0" err="1"/>
              <a:t>posthumanismus</a:t>
            </a:r>
            <a:r>
              <a:rPr lang="cs-CZ" dirty="0"/>
              <a:t>, </a:t>
            </a:r>
            <a:r>
              <a:rPr lang="cs-CZ" b="1" dirty="0" err="1"/>
              <a:t>Extropianismus</a:t>
            </a:r>
            <a:r>
              <a:rPr lang="cs-CZ" dirty="0"/>
              <a:t>: Technika pokročí k nesmrtelnosti člověka, antonymum k entropii. </a:t>
            </a:r>
            <a:r>
              <a:rPr lang="cs-CZ" b="1" dirty="0" err="1"/>
              <a:t>Singularitarianismus</a:t>
            </a:r>
            <a:r>
              <a:rPr lang="cs-CZ" dirty="0"/>
              <a:t>: vznik </a:t>
            </a:r>
            <a:r>
              <a:rPr lang="cs-CZ" dirty="0" err="1"/>
              <a:t>superinteligence</a:t>
            </a:r>
            <a:r>
              <a:rPr lang="cs-CZ" dirty="0"/>
              <a:t> a konec známého světa</a:t>
            </a:r>
          </a:p>
          <a:p>
            <a:pPr algn="just"/>
            <a:r>
              <a:rPr lang="cs-CZ" dirty="0"/>
              <a:t>Využití vědy k odstranění problémů lidstva ale i vize budoucí inteligentní rasy a světa „po člověku“, vylepšení lidského těla – technologie („</a:t>
            </a:r>
            <a:r>
              <a:rPr lang="cs-CZ" b="1" dirty="0" err="1"/>
              <a:t>kyborgizace</a:t>
            </a:r>
            <a:r>
              <a:rPr lang="cs-CZ" dirty="0"/>
              <a:t>“), genetika, už teď se částečně uplatňuje (pokrok medicíny)</a:t>
            </a:r>
          </a:p>
          <a:p>
            <a:pPr algn="just"/>
            <a:endParaRPr lang="cs-CZ" b="1" dirty="0"/>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p:txBody>
      </p:sp>
      <p:pic>
        <p:nvPicPr>
          <p:cNvPr id="4" name="Obrázek 3">
            <a:extLst>
              <a:ext uri="{FF2B5EF4-FFF2-40B4-BE49-F238E27FC236}">
                <a16:creationId xmlns:a16="http://schemas.microsoft.com/office/drawing/2014/main" id="{382B4E01-AE0D-4318-BE9C-134F48FDD1DC}"/>
              </a:ext>
            </a:extLst>
          </p:cNvPr>
          <p:cNvPicPr>
            <a:picLocks noChangeAspect="1"/>
          </p:cNvPicPr>
          <p:nvPr/>
        </p:nvPicPr>
        <p:blipFill>
          <a:blip r:embed="rId3"/>
          <a:stretch>
            <a:fillRect/>
          </a:stretch>
        </p:blipFill>
        <p:spPr>
          <a:xfrm>
            <a:off x="8660674" y="3703747"/>
            <a:ext cx="3095897" cy="3095897"/>
          </a:xfrm>
          <a:prstGeom prst="rect">
            <a:avLst/>
          </a:prstGeom>
        </p:spPr>
      </p:pic>
      <p:pic>
        <p:nvPicPr>
          <p:cNvPr id="20482" name="Picture 2" descr="The Heaven of the Transhumanists — Genealogies of Modernity">
            <a:extLst>
              <a:ext uri="{FF2B5EF4-FFF2-40B4-BE49-F238E27FC236}">
                <a16:creationId xmlns:a16="http://schemas.microsoft.com/office/drawing/2014/main" id="{84B95B1E-8480-458D-B095-D924BEBE67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691" y="4263045"/>
            <a:ext cx="8281852" cy="2070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069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86ED07-AB32-403E-AAA6-A58A26D9ED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155" y="961875"/>
            <a:ext cx="7191885" cy="28956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813016" y="1"/>
            <a:ext cx="5984024" cy="1325563"/>
          </a:xfrm>
        </p:spPr>
        <p:txBody>
          <a:bodyPr>
            <a:normAutofit/>
          </a:bodyPr>
          <a:lstStyle/>
          <a:p>
            <a:r>
              <a:rPr lang="cs-CZ" sz="4800" b="1" dirty="0"/>
              <a:t>Metodologie vědy</a:t>
            </a:r>
          </a:p>
        </p:txBody>
      </p:sp>
      <p:sp>
        <p:nvSpPr>
          <p:cNvPr id="6" name="Ovál 5">
            <a:extLst>
              <a:ext uri="{FF2B5EF4-FFF2-40B4-BE49-F238E27FC236}">
                <a16:creationId xmlns:a16="http://schemas.microsoft.com/office/drawing/2014/main" id="{D47C360F-32C1-4C1E-A52E-A98A446CCE55}"/>
              </a:ext>
            </a:extLst>
          </p:cNvPr>
          <p:cNvSpPr/>
          <p:nvPr/>
        </p:nvSpPr>
        <p:spPr>
          <a:xfrm>
            <a:off x="3873876" y="2355780"/>
            <a:ext cx="708104" cy="40235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Obrázek 7">
            <a:extLst>
              <a:ext uri="{FF2B5EF4-FFF2-40B4-BE49-F238E27FC236}">
                <a16:creationId xmlns:a16="http://schemas.microsoft.com/office/drawing/2014/main" id="{C047A215-7C9D-4430-88A6-C36E511EBBF8}"/>
              </a:ext>
            </a:extLst>
          </p:cNvPr>
          <p:cNvPicPr>
            <a:picLocks noChangeAspect="1"/>
          </p:cNvPicPr>
          <p:nvPr/>
        </p:nvPicPr>
        <p:blipFill>
          <a:blip r:embed="rId4"/>
          <a:stretch>
            <a:fillRect/>
          </a:stretch>
        </p:blipFill>
        <p:spPr>
          <a:xfrm>
            <a:off x="7694484" y="3493865"/>
            <a:ext cx="4123049" cy="3249933"/>
          </a:xfrm>
          <a:prstGeom prst="rect">
            <a:avLst/>
          </a:prstGeom>
        </p:spPr>
      </p:pic>
      <p:sp>
        <p:nvSpPr>
          <p:cNvPr id="3" name="Obdélník 2">
            <a:extLst>
              <a:ext uri="{FF2B5EF4-FFF2-40B4-BE49-F238E27FC236}">
                <a16:creationId xmlns:a16="http://schemas.microsoft.com/office/drawing/2014/main" id="{BAD8D780-5581-4F70-A563-031F601F11BB}"/>
              </a:ext>
            </a:extLst>
          </p:cNvPr>
          <p:cNvSpPr/>
          <p:nvPr/>
        </p:nvSpPr>
        <p:spPr>
          <a:xfrm>
            <a:off x="875211" y="4116341"/>
            <a:ext cx="6100355" cy="2492990"/>
          </a:xfrm>
          <a:prstGeom prst="rect">
            <a:avLst/>
          </a:prstGeom>
        </p:spPr>
        <p:txBody>
          <a:bodyPr wrap="square">
            <a:spAutoFit/>
          </a:bodyPr>
          <a:lstStyle/>
          <a:p>
            <a:pPr algn="just"/>
            <a:r>
              <a:rPr lang="cs-CZ" sz="2600" dirty="0"/>
              <a:t>„Potvrzení“ </a:t>
            </a:r>
            <a:r>
              <a:rPr lang="cs-CZ" sz="2600" b="1" dirty="0"/>
              <a:t>hypotézy</a:t>
            </a:r>
            <a:r>
              <a:rPr lang="cs-CZ" sz="2600" dirty="0"/>
              <a:t>: Předpověď = výsledky; mnohokrát „potvrzená“ hypotéza = </a:t>
            </a:r>
            <a:r>
              <a:rPr lang="cs-CZ" sz="2600" b="1" dirty="0"/>
              <a:t>vědecká teorie </a:t>
            </a:r>
          </a:p>
          <a:p>
            <a:pPr algn="just"/>
            <a:endParaRPr lang="cs-CZ" sz="2600" b="1" dirty="0"/>
          </a:p>
          <a:p>
            <a:pPr algn="just"/>
            <a:r>
              <a:rPr lang="cs-CZ" sz="2600" dirty="0"/>
              <a:t>Omezení na otázky rozhodnutelné pozorováním/experimentem</a:t>
            </a:r>
          </a:p>
        </p:txBody>
      </p:sp>
      <p:pic>
        <p:nvPicPr>
          <p:cNvPr id="21506" name="Picture 2" descr="Pseudoscience - Wikipedia">
            <a:extLst>
              <a:ext uri="{FF2B5EF4-FFF2-40B4-BE49-F238E27FC236}">
                <a16:creationId xmlns:a16="http://schemas.microsoft.com/office/drawing/2014/main" id="{79061721-5246-451F-903D-12FFFF25D0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2663" y="114202"/>
            <a:ext cx="3463895" cy="3227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739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826079" y="1"/>
            <a:ext cx="7258050" cy="1325563"/>
          </a:xfrm>
        </p:spPr>
        <p:txBody>
          <a:bodyPr>
            <a:normAutofit/>
          </a:bodyPr>
          <a:lstStyle/>
          <a:p>
            <a:r>
              <a:rPr lang="cs-CZ" sz="4800" b="1" dirty="0"/>
              <a:t>Metodologie vědy</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p:txBody>
          <a:bodyPr>
            <a:normAutofit/>
          </a:bodyPr>
          <a:lstStyle/>
          <a:p>
            <a:pPr marL="457200" lvl="1" indent="0">
              <a:buNone/>
            </a:pPr>
            <a:endParaRPr lang="cs-CZ" sz="2800" dirty="0"/>
          </a:p>
          <a:p>
            <a:endParaRPr lang="cs-CZ" sz="3600" dirty="0"/>
          </a:p>
        </p:txBody>
      </p:sp>
      <p:sp>
        <p:nvSpPr>
          <p:cNvPr id="8" name="Zástupný symbol pro obsah 2">
            <a:extLst>
              <a:ext uri="{FF2B5EF4-FFF2-40B4-BE49-F238E27FC236}">
                <a16:creationId xmlns:a16="http://schemas.microsoft.com/office/drawing/2014/main" id="{49F26044-C315-406D-A919-E3E1A53934DD}"/>
              </a:ext>
            </a:extLst>
          </p:cNvPr>
          <p:cNvSpPr txBox="1">
            <a:spLocks/>
          </p:cNvSpPr>
          <p:nvPr/>
        </p:nvSpPr>
        <p:spPr>
          <a:xfrm>
            <a:off x="329665" y="1661022"/>
            <a:ext cx="6829124" cy="4861517"/>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3600" dirty="0">
                <a:solidFill>
                  <a:srgbClr val="FF0000"/>
                </a:solidFill>
              </a:rPr>
              <a:t>I (cíle) </a:t>
            </a:r>
            <a:r>
              <a:rPr lang="cs-CZ" sz="3600" dirty="0"/>
              <a:t>– Co chci zkoumat? </a:t>
            </a:r>
          </a:p>
          <a:p>
            <a:r>
              <a:rPr lang="cs-CZ" sz="3600" dirty="0">
                <a:solidFill>
                  <a:srgbClr val="FF0000"/>
                </a:solidFill>
              </a:rPr>
              <a:t>I</a:t>
            </a:r>
            <a:r>
              <a:rPr lang="cs-CZ" sz="3600" dirty="0"/>
              <a:t> – Proč to chci zkoumat? </a:t>
            </a:r>
          </a:p>
          <a:p>
            <a:r>
              <a:rPr lang="cs-CZ" sz="3600" dirty="0">
                <a:solidFill>
                  <a:srgbClr val="FF0000"/>
                </a:solidFill>
              </a:rPr>
              <a:t>M</a:t>
            </a:r>
            <a:r>
              <a:rPr lang="cs-CZ" sz="3600" dirty="0"/>
              <a:t> – Jak to chci zkoumat? </a:t>
            </a:r>
          </a:p>
          <a:p>
            <a:r>
              <a:rPr lang="cs-CZ" sz="3600" dirty="0">
                <a:solidFill>
                  <a:srgbClr val="FF0000"/>
                </a:solidFill>
              </a:rPr>
              <a:t>R</a:t>
            </a:r>
            <a:r>
              <a:rPr lang="cs-CZ" sz="3600" dirty="0"/>
              <a:t> – Co jsem zjistil?</a:t>
            </a:r>
          </a:p>
          <a:p>
            <a:r>
              <a:rPr lang="cs-CZ" sz="3600" dirty="0">
                <a:solidFill>
                  <a:srgbClr val="FF0000"/>
                </a:solidFill>
              </a:rPr>
              <a:t>D</a:t>
            </a:r>
            <a:r>
              <a:rPr lang="cs-CZ" sz="3600" dirty="0"/>
              <a:t> – Co to znamená v kontextu jiných? </a:t>
            </a:r>
          </a:p>
          <a:p>
            <a:endParaRPr lang="cs-CZ" sz="3600" dirty="0"/>
          </a:p>
          <a:p>
            <a:r>
              <a:rPr lang="cs-CZ" sz="3200" dirty="0"/>
              <a:t>Zveřejněním se objev stává vlastnictvím vědecké komunity, která jej dále posuzuje, zkoumá, rozvíjí a popularizuje.</a:t>
            </a:r>
          </a:p>
        </p:txBody>
      </p:sp>
      <p:pic>
        <p:nvPicPr>
          <p:cNvPr id="5" name="Obrázek 4">
            <a:extLst>
              <a:ext uri="{FF2B5EF4-FFF2-40B4-BE49-F238E27FC236}">
                <a16:creationId xmlns:a16="http://schemas.microsoft.com/office/drawing/2014/main" id="{C0B664AA-E792-4B71-8106-32E8ADF218E7}"/>
              </a:ext>
            </a:extLst>
          </p:cNvPr>
          <p:cNvPicPr>
            <a:picLocks noChangeAspect="1"/>
          </p:cNvPicPr>
          <p:nvPr/>
        </p:nvPicPr>
        <p:blipFill>
          <a:blip r:embed="rId3"/>
          <a:stretch>
            <a:fillRect/>
          </a:stretch>
        </p:blipFill>
        <p:spPr>
          <a:xfrm>
            <a:off x="7158789" y="335461"/>
            <a:ext cx="4982092" cy="5895475"/>
          </a:xfrm>
          <a:prstGeom prst="rect">
            <a:avLst/>
          </a:prstGeom>
        </p:spPr>
      </p:pic>
    </p:spTree>
    <p:extLst>
      <p:ext uri="{BB962C8B-B14F-4D97-AF65-F5344CB8AC3E}">
        <p14:creationId xmlns:p14="http://schemas.microsoft.com/office/powerpoint/2010/main" val="308319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C289D736-5B75-466B-B1E5-4132A73E36E3}"/>
              </a:ext>
            </a:extLst>
          </p:cNvPr>
          <p:cNvSpPr txBox="1">
            <a:spLocks/>
          </p:cNvSpPr>
          <p:nvPr/>
        </p:nvSpPr>
        <p:spPr>
          <a:xfrm>
            <a:off x="1524001" y="1"/>
            <a:ext cx="694943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cs-CZ" sz="4800" b="1" dirty="0"/>
              <a:t>Francis Bacon (1561–1626) </a:t>
            </a:r>
          </a:p>
        </p:txBody>
      </p:sp>
      <p:sp>
        <p:nvSpPr>
          <p:cNvPr id="5" name="Zástupný symbol pro obsah 2">
            <a:extLst>
              <a:ext uri="{FF2B5EF4-FFF2-40B4-BE49-F238E27FC236}">
                <a16:creationId xmlns:a16="http://schemas.microsoft.com/office/drawing/2014/main" id="{E33E3AD4-9F32-4AE7-9AC8-39B831DC810F}"/>
              </a:ext>
            </a:extLst>
          </p:cNvPr>
          <p:cNvSpPr txBox="1">
            <a:spLocks/>
          </p:cNvSpPr>
          <p:nvPr/>
        </p:nvSpPr>
        <p:spPr>
          <a:xfrm>
            <a:off x="1873870" y="2044233"/>
            <a:ext cx="4389398" cy="42896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cs-CZ" sz="3600" dirty="0"/>
          </a:p>
        </p:txBody>
      </p:sp>
      <p:pic>
        <p:nvPicPr>
          <p:cNvPr id="8" name="Obrázek 7">
            <a:extLst>
              <a:ext uri="{FF2B5EF4-FFF2-40B4-BE49-F238E27FC236}">
                <a16:creationId xmlns:a16="http://schemas.microsoft.com/office/drawing/2014/main" id="{088F413F-DF4D-48D8-BC4C-E3D11A46E760}"/>
              </a:ext>
            </a:extLst>
          </p:cNvPr>
          <p:cNvPicPr>
            <a:picLocks noChangeAspect="1"/>
          </p:cNvPicPr>
          <p:nvPr/>
        </p:nvPicPr>
        <p:blipFill>
          <a:blip r:embed="rId3"/>
          <a:stretch>
            <a:fillRect/>
          </a:stretch>
        </p:blipFill>
        <p:spPr>
          <a:xfrm>
            <a:off x="9186759" y="209258"/>
            <a:ext cx="2626030" cy="3219742"/>
          </a:xfrm>
          <a:prstGeom prst="rect">
            <a:avLst/>
          </a:prstGeom>
        </p:spPr>
      </p:pic>
      <p:sp>
        <p:nvSpPr>
          <p:cNvPr id="11" name="Zástupný symbol pro obsah 2">
            <a:extLst>
              <a:ext uri="{FF2B5EF4-FFF2-40B4-BE49-F238E27FC236}">
                <a16:creationId xmlns:a16="http://schemas.microsoft.com/office/drawing/2014/main" id="{B5F37E1B-7AA5-4AE8-A804-355B592E6EB1}"/>
              </a:ext>
            </a:extLst>
          </p:cNvPr>
          <p:cNvSpPr>
            <a:spLocks noGrp="1"/>
          </p:cNvSpPr>
          <p:nvPr>
            <p:ph idx="1"/>
          </p:nvPr>
        </p:nvSpPr>
        <p:spPr>
          <a:xfrm>
            <a:off x="522514" y="1168640"/>
            <a:ext cx="7950926" cy="4967061"/>
          </a:xfrm>
        </p:spPr>
        <p:txBody>
          <a:bodyPr>
            <a:normAutofit/>
          </a:bodyPr>
          <a:lstStyle/>
          <a:p>
            <a:pPr algn="just"/>
            <a:r>
              <a:rPr lang="cs-CZ" dirty="0"/>
              <a:t>Filozof, vědec, politik</a:t>
            </a:r>
          </a:p>
          <a:p>
            <a:pPr algn="just"/>
            <a:r>
              <a:rPr lang="cs-CZ" dirty="0"/>
              <a:t>Propagátor vědeckého experimentu</a:t>
            </a:r>
          </a:p>
          <a:p>
            <a:r>
              <a:rPr lang="cs-CZ" b="1" dirty="0">
                <a:solidFill>
                  <a:srgbClr val="00B050"/>
                </a:solidFill>
              </a:rPr>
              <a:t>Induktivní metoda (</a:t>
            </a:r>
            <a:r>
              <a:rPr lang="cs-CZ" b="1" dirty="0" err="1">
                <a:solidFill>
                  <a:srgbClr val="00B050"/>
                </a:solidFill>
              </a:rPr>
              <a:t>Baconova</a:t>
            </a:r>
            <a:r>
              <a:rPr lang="cs-CZ" b="1" dirty="0">
                <a:solidFill>
                  <a:srgbClr val="00B050"/>
                </a:solidFill>
              </a:rPr>
              <a:t>)</a:t>
            </a:r>
          </a:p>
          <a:p>
            <a:r>
              <a:rPr lang="cs-CZ" dirty="0">
                <a:solidFill>
                  <a:srgbClr val="FF0000"/>
                </a:solidFill>
              </a:rPr>
              <a:t>Verifikace hypotéz: </a:t>
            </a:r>
            <a:r>
              <a:rPr lang="cs-CZ" dirty="0"/>
              <a:t>„Pozorování musí potvrzovat teorii“</a:t>
            </a:r>
          </a:p>
          <a:p>
            <a:r>
              <a:rPr lang="cs-CZ" dirty="0"/>
              <a:t>Empirismus: poznání založené na smyslové skutečnosti (opakovatelný pokus s měřitelnými výsledky)</a:t>
            </a:r>
          </a:p>
          <a:p>
            <a:r>
              <a:rPr lang="cs-CZ" dirty="0"/>
              <a:t>Navazuje logický pozitivismus (logický empirismus a také scientismus): Vídeňský kroužek (30. léta 20. století)</a:t>
            </a:r>
          </a:p>
          <a:p>
            <a:pPr algn="just"/>
            <a:endParaRPr lang="cs-CZ" dirty="0"/>
          </a:p>
          <a:p>
            <a:pPr algn="just"/>
            <a:endParaRPr lang="cs-CZ" b="1" dirty="0"/>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p:txBody>
      </p:sp>
      <p:pic>
        <p:nvPicPr>
          <p:cNvPr id="1026" name="Picture 2" descr="Francis Bacon | Sutori">
            <a:extLst>
              <a:ext uri="{FF2B5EF4-FFF2-40B4-BE49-F238E27FC236}">
                <a16:creationId xmlns:a16="http://schemas.microsoft.com/office/drawing/2014/main" id="{77DFBC17-4B67-4576-A78D-DF3225CBB0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4522" y="3607480"/>
            <a:ext cx="3218267" cy="3041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181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b="1" dirty="0"/>
              <a:t>Karl R. </a:t>
            </a:r>
            <a:r>
              <a:rPr lang="cs-CZ" sz="4800" b="1" dirty="0" err="1"/>
              <a:t>Popper</a:t>
            </a:r>
            <a:r>
              <a:rPr lang="cs-CZ" sz="4800" b="1" dirty="0"/>
              <a:t> (1902–1994) </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483326" y="1343819"/>
            <a:ext cx="7363098" cy="4967061"/>
          </a:xfrm>
        </p:spPr>
        <p:txBody>
          <a:bodyPr>
            <a:normAutofit/>
          </a:bodyPr>
          <a:lstStyle/>
          <a:p>
            <a:pPr algn="just"/>
            <a:r>
              <a:rPr lang="cs-CZ" dirty="0"/>
              <a:t>Logik, fyzik, biolog, sociolog, politolog</a:t>
            </a:r>
          </a:p>
          <a:p>
            <a:pPr algn="just"/>
            <a:r>
              <a:rPr lang="cs-CZ" b="1" dirty="0">
                <a:solidFill>
                  <a:srgbClr val="00B050"/>
                </a:solidFill>
              </a:rPr>
              <a:t>Metoda hypoteticko-deduktivní </a:t>
            </a:r>
          </a:p>
          <a:p>
            <a:pPr algn="just"/>
            <a:r>
              <a:rPr lang="cs-CZ" b="1" dirty="0">
                <a:solidFill>
                  <a:srgbClr val="FF0000"/>
                </a:solidFill>
              </a:rPr>
              <a:t>Kritický racionalismus </a:t>
            </a:r>
            <a:r>
              <a:rPr lang="cs-CZ" dirty="0">
                <a:solidFill>
                  <a:srgbClr val="FF0000"/>
                </a:solidFill>
              </a:rPr>
              <a:t>– falzifikace hypotéz</a:t>
            </a:r>
          </a:p>
          <a:p>
            <a:pPr algn="just"/>
            <a:r>
              <a:rPr lang="cs-CZ" dirty="0"/>
              <a:t>Stačí jedno pozorování, které vyvrátí teorii </a:t>
            </a:r>
          </a:p>
          <a:p>
            <a:pPr algn="just"/>
            <a:r>
              <a:rPr lang="cs-CZ" dirty="0"/>
              <a:t>Jen teorie </a:t>
            </a:r>
            <a:r>
              <a:rPr lang="cs-CZ" dirty="0" err="1"/>
              <a:t>vystavitelné</a:t>
            </a:r>
            <a:r>
              <a:rPr lang="cs-CZ" dirty="0"/>
              <a:t> riziku vyvrácení jsou vědecké (</a:t>
            </a:r>
            <a:r>
              <a:rPr lang="cs-CZ" b="1" dirty="0" err="1"/>
              <a:t>Popperova</a:t>
            </a:r>
            <a:r>
              <a:rPr lang="cs-CZ" b="1" dirty="0"/>
              <a:t> břitva</a:t>
            </a:r>
            <a:r>
              <a:rPr lang="cs-CZ" dirty="0"/>
              <a:t>). Pravdě se blížíme vylučováním = evoluce vědy poučeným pokusem-omylem</a:t>
            </a:r>
          </a:p>
          <a:p>
            <a:pPr algn="just"/>
            <a:endParaRPr lang="cs-CZ" dirty="0"/>
          </a:p>
          <a:p>
            <a:pPr algn="just"/>
            <a:endParaRPr lang="cs-CZ" b="1" dirty="0"/>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a:p>
            <a:pPr algn="just"/>
            <a:endParaRPr lang="cs-CZ" dirty="0"/>
          </a:p>
        </p:txBody>
      </p:sp>
      <p:pic>
        <p:nvPicPr>
          <p:cNvPr id="1026" name="Picture 2" descr="Karl Popper – Wikipedie">
            <a:extLst>
              <a:ext uri="{FF2B5EF4-FFF2-40B4-BE49-F238E27FC236}">
                <a16:creationId xmlns:a16="http://schemas.microsoft.com/office/drawing/2014/main" id="{F5977F16-925B-41B5-B4ED-69BD69D8AE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0" y="305637"/>
            <a:ext cx="2734675" cy="35160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Karl R Popper: Otevřená společnost a její nepřátelé - I, Uhranutí Platónem. + II, Vlna proroctví - Hegel, Marx a co následovalo. - KOMPLETNÍ">
            <a:extLst>
              <a:ext uri="{FF2B5EF4-FFF2-40B4-BE49-F238E27FC236}">
                <a16:creationId xmlns:a16="http://schemas.microsoft.com/office/drawing/2014/main" id="{06D9A777-1268-4DC9-8576-8CEB79F69E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0" y="3627017"/>
            <a:ext cx="2734675" cy="3198969"/>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46349A1F-91B4-4EF6-AAB1-ED33808AF769}"/>
              </a:ext>
            </a:extLst>
          </p:cNvPr>
          <p:cNvSpPr txBox="1"/>
          <p:nvPr/>
        </p:nvSpPr>
        <p:spPr>
          <a:xfrm>
            <a:off x="735874" y="5284933"/>
            <a:ext cx="5974081" cy="1384995"/>
          </a:xfrm>
          <a:prstGeom prst="rect">
            <a:avLst/>
          </a:prstGeom>
          <a:noFill/>
        </p:spPr>
        <p:txBody>
          <a:bodyPr wrap="square" rtlCol="0">
            <a:spAutoFit/>
          </a:bodyPr>
          <a:lstStyle/>
          <a:p>
            <a:pPr algn="just"/>
            <a:r>
              <a:rPr lang="cs-CZ" sz="2800" dirty="0"/>
              <a:t>Politický přesah: Síla demokracie není v nejlepší vládě ale v možnosti vládu odvolat.</a:t>
            </a:r>
          </a:p>
        </p:txBody>
      </p:sp>
    </p:spTree>
    <p:extLst>
      <p:ext uri="{BB962C8B-B14F-4D97-AF65-F5344CB8AC3E}">
        <p14:creationId xmlns:p14="http://schemas.microsoft.com/office/powerpoint/2010/main" val="1184827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2152650" y="1"/>
            <a:ext cx="8515350" cy="1325563"/>
          </a:xfrm>
        </p:spPr>
        <p:txBody>
          <a:bodyPr>
            <a:normAutofit/>
          </a:bodyPr>
          <a:lstStyle/>
          <a:p>
            <a:r>
              <a:rPr lang="cs-CZ" sz="4800" b="1" dirty="0"/>
              <a:t>Hypoteticko-deduktivní metoda</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376101" y="1034060"/>
            <a:ext cx="7886700" cy="4351338"/>
          </a:xfrm>
        </p:spPr>
        <p:txBody>
          <a:bodyPr>
            <a:normAutofit/>
          </a:bodyPr>
          <a:lstStyle/>
          <a:p>
            <a:r>
              <a:rPr lang="cs-CZ" sz="3600" b="1" dirty="0"/>
              <a:t>Hypotetická fáze</a:t>
            </a:r>
            <a:r>
              <a:rPr lang="cs-CZ" sz="3600" dirty="0"/>
              <a:t>: </a:t>
            </a:r>
            <a:r>
              <a:rPr lang="cs-CZ" sz="3600" dirty="0" err="1"/>
              <a:t>Falzifikovatelná</a:t>
            </a:r>
            <a:r>
              <a:rPr lang="cs-CZ" sz="3600" dirty="0"/>
              <a:t> H </a:t>
            </a:r>
          </a:p>
          <a:p>
            <a:r>
              <a:rPr lang="cs-CZ" sz="3600" b="1" dirty="0"/>
              <a:t>Deduktivní fáze</a:t>
            </a:r>
            <a:r>
              <a:rPr lang="cs-CZ" sz="3600" dirty="0"/>
              <a:t>: Logické důsledky</a:t>
            </a:r>
          </a:p>
          <a:p>
            <a:r>
              <a:rPr lang="cs-CZ" sz="3600" b="1" dirty="0"/>
              <a:t>Konfrontace</a:t>
            </a:r>
            <a:r>
              <a:rPr lang="cs-CZ" sz="3600" dirty="0"/>
              <a:t>: Srovnání faktů – falzifikace</a:t>
            </a:r>
            <a:endParaRPr lang="cs-CZ" sz="3200" dirty="0"/>
          </a:p>
          <a:p>
            <a:endParaRPr lang="cs-CZ" sz="3600" dirty="0"/>
          </a:p>
        </p:txBody>
      </p:sp>
      <p:pic>
        <p:nvPicPr>
          <p:cNvPr id="5122" name="Picture 2" descr="An example of how hypothetico-deductive reasoning can be used to test the hypothesis that a meteor impact caused the dinosaurs to go extinct. The elements of hypothetico-deductive reasoning are labeled on the right.">
            <a:extLst>
              <a:ext uri="{FF2B5EF4-FFF2-40B4-BE49-F238E27FC236}">
                <a16:creationId xmlns:a16="http://schemas.microsoft.com/office/drawing/2014/main" id="{856EAF02-7FE5-4D82-AA23-7584F8CD15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089" y="3105226"/>
            <a:ext cx="7720723" cy="3183803"/>
          </a:xfrm>
          <a:prstGeom prst="rect">
            <a:avLst/>
          </a:prstGeom>
          <a:noFill/>
          <a:extLst>
            <a:ext uri="{909E8E84-426E-40DD-AFC4-6F175D3DCCD1}">
              <a14:hiddenFill xmlns:a14="http://schemas.microsoft.com/office/drawing/2010/main">
                <a:solidFill>
                  <a:srgbClr val="FFFFFF"/>
                </a:solidFill>
              </a14:hiddenFill>
            </a:ext>
          </a:extLst>
        </p:spPr>
      </p:pic>
      <p:pic>
        <p:nvPicPr>
          <p:cNvPr id="5" name="Obrázek 4">
            <a:extLst>
              <a:ext uri="{FF2B5EF4-FFF2-40B4-BE49-F238E27FC236}">
                <a16:creationId xmlns:a16="http://schemas.microsoft.com/office/drawing/2014/main" id="{48BB5A6B-A978-4849-9603-F7BC2A489C30}"/>
              </a:ext>
            </a:extLst>
          </p:cNvPr>
          <p:cNvPicPr>
            <a:picLocks noChangeAspect="1"/>
          </p:cNvPicPr>
          <p:nvPr/>
        </p:nvPicPr>
        <p:blipFill>
          <a:blip r:embed="rId4"/>
          <a:stretch>
            <a:fillRect/>
          </a:stretch>
        </p:blipFill>
        <p:spPr>
          <a:xfrm>
            <a:off x="8345789" y="2737215"/>
            <a:ext cx="3636373" cy="3950304"/>
          </a:xfrm>
          <a:prstGeom prst="rect">
            <a:avLst/>
          </a:prstGeom>
        </p:spPr>
      </p:pic>
    </p:spTree>
    <p:extLst>
      <p:ext uri="{BB962C8B-B14F-4D97-AF65-F5344CB8AC3E}">
        <p14:creationId xmlns:p14="http://schemas.microsoft.com/office/powerpoint/2010/main" val="544988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C3F911-71CF-4411-8CDA-B4C24C6E3F6A}"/>
              </a:ext>
            </a:extLst>
          </p:cNvPr>
          <p:cNvSpPr>
            <a:spLocks noGrp="1"/>
          </p:cNvSpPr>
          <p:nvPr>
            <p:ph type="title"/>
          </p:nvPr>
        </p:nvSpPr>
        <p:spPr>
          <a:xfrm>
            <a:off x="1524000" y="18256"/>
            <a:ext cx="8660492" cy="1325563"/>
          </a:xfrm>
        </p:spPr>
        <p:txBody>
          <a:bodyPr>
            <a:normAutofit/>
          </a:bodyPr>
          <a:lstStyle/>
          <a:p>
            <a:r>
              <a:rPr lang="cs-CZ" sz="4800" b="1" dirty="0"/>
              <a:t>Thomas Kuhn (1922–1996) </a:t>
            </a:r>
          </a:p>
        </p:txBody>
      </p:sp>
      <p:sp>
        <p:nvSpPr>
          <p:cNvPr id="3" name="Zástupný symbol pro obsah 2">
            <a:extLst>
              <a:ext uri="{FF2B5EF4-FFF2-40B4-BE49-F238E27FC236}">
                <a16:creationId xmlns:a16="http://schemas.microsoft.com/office/drawing/2014/main" id="{29E83984-E959-42B0-97C8-E2E9527980BE}"/>
              </a:ext>
            </a:extLst>
          </p:cNvPr>
          <p:cNvSpPr>
            <a:spLocks noGrp="1"/>
          </p:cNvSpPr>
          <p:nvPr>
            <p:ph idx="1"/>
          </p:nvPr>
        </p:nvSpPr>
        <p:spPr>
          <a:xfrm>
            <a:off x="178889" y="1175341"/>
            <a:ext cx="8660492" cy="4967061"/>
          </a:xfrm>
        </p:spPr>
        <p:txBody>
          <a:bodyPr>
            <a:noAutofit/>
          </a:bodyPr>
          <a:lstStyle/>
          <a:p>
            <a:pPr algn="just"/>
            <a:r>
              <a:rPr lang="cs-CZ" dirty="0"/>
              <a:t>Filozof, fyzik, teoretik vědy</a:t>
            </a:r>
          </a:p>
          <a:p>
            <a:pPr algn="just"/>
            <a:r>
              <a:rPr lang="cs-CZ" dirty="0"/>
              <a:t>Není kontinuita – vědecké revoluce</a:t>
            </a:r>
          </a:p>
          <a:p>
            <a:pPr algn="just"/>
            <a:r>
              <a:rPr lang="cs-CZ" dirty="0"/>
              <a:t>I vědecké poznatky jsou podmíněné duchem doby</a:t>
            </a:r>
          </a:p>
          <a:p>
            <a:pPr algn="just"/>
            <a:r>
              <a:rPr lang="cs-CZ" dirty="0"/>
              <a:t>1. </a:t>
            </a:r>
            <a:r>
              <a:rPr lang="cs-CZ" b="1" dirty="0"/>
              <a:t>Období normální vědy </a:t>
            </a:r>
            <a:r>
              <a:rPr lang="cs-CZ" dirty="0"/>
              <a:t>(shoda s paradigma, produktivní období) → 2. </a:t>
            </a:r>
            <a:r>
              <a:rPr lang="cs-CZ" b="1" dirty="0"/>
              <a:t>Období anomálií </a:t>
            </a:r>
            <a:r>
              <a:rPr lang="cs-CZ" dirty="0"/>
              <a:t>(narůstající rozpor, „krizová věda“) → 3. </a:t>
            </a:r>
            <a:r>
              <a:rPr lang="cs-CZ" b="1" dirty="0"/>
              <a:t>Revoluce</a:t>
            </a:r>
            <a:r>
              <a:rPr lang="cs-CZ" dirty="0"/>
              <a:t> (změna paradigma – náhlá nikoli gradualismus)</a:t>
            </a:r>
          </a:p>
          <a:p>
            <a:pPr algn="just"/>
            <a:endParaRPr lang="cs-CZ" dirty="0"/>
          </a:p>
          <a:p>
            <a:pPr algn="just"/>
            <a:endParaRPr lang="cs-CZ" dirty="0"/>
          </a:p>
          <a:p>
            <a:pPr algn="just"/>
            <a:endParaRPr lang="cs-CZ" dirty="0"/>
          </a:p>
          <a:p>
            <a:pPr algn="just"/>
            <a:endParaRPr lang="cs-CZ" dirty="0"/>
          </a:p>
          <a:p>
            <a:pPr algn="just"/>
            <a:endParaRPr lang="cs-CZ" dirty="0"/>
          </a:p>
        </p:txBody>
      </p:sp>
      <p:pic>
        <p:nvPicPr>
          <p:cNvPr id="4" name="Picture 4" descr="Thomas Samuel Kuhn – Wikipedie">
            <a:extLst>
              <a:ext uri="{FF2B5EF4-FFF2-40B4-BE49-F238E27FC236}">
                <a16:creationId xmlns:a16="http://schemas.microsoft.com/office/drawing/2014/main" id="{F06AB0C9-8282-42BC-81A0-54BDE24491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7692" y="186732"/>
            <a:ext cx="2773316" cy="34201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truktura vědeckých revolucí - T. S. Kuhn | KOSMAS.cz - vaše internetové  knihkupectví">
            <a:extLst>
              <a:ext uri="{FF2B5EF4-FFF2-40B4-BE49-F238E27FC236}">
                <a16:creationId xmlns:a16="http://schemas.microsoft.com/office/drawing/2014/main" id="{332D75FC-AC6A-474F-A985-BC17539977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1979" y="3474643"/>
            <a:ext cx="2050868" cy="3235814"/>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a:extLst>
              <a:ext uri="{FF2B5EF4-FFF2-40B4-BE49-F238E27FC236}">
                <a16:creationId xmlns:a16="http://schemas.microsoft.com/office/drawing/2014/main" id="{1DC0EDFA-65E5-40EA-9DB6-9251FF21FF73}"/>
              </a:ext>
            </a:extLst>
          </p:cNvPr>
          <p:cNvSpPr txBox="1"/>
          <p:nvPr/>
        </p:nvSpPr>
        <p:spPr>
          <a:xfrm>
            <a:off x="396240" y="4389120"/>
            <a:ext cx="6901542" cy="2246769"/>
          </a:xfrm>
          <a:prstGeom prst="rect">
            <a:avLst/>
          </a:prstGeom>
          <a:noFill/>
        </p:spPr>
        <p:txBody>
          <a:bodyPr wrap="square" rtlCol="0">
            <a:spAutoFit/>
          </a:bodyPr>
          <a:lstStyle/>
          <a:p>
            <a:pPr algn="just"/>
            <a:r>
              <a:rPr lang="cs-CZ" sz="2800" b="1" dirty="0"/>
              <a:t>Paradigma</a:t>
            </a:r>
            <a:r>
              <a:rPr lang="cs-CZ" sz="2800" dirty="0"/>
              <a:t>: pojetí disciplíny sdílené komunitou: co se může zkoumat, jakou metodologií, jak můžou vypadat výsledky.</a:t>
            </a:r>
          </a:p>
          <a:p>
            <a:pPr algn="just"/>
            <a:r>
              <a:rPr lang="cs-CZ" sz="2800" dirty="0"/>
              <a:t>Paradigmata nesouměřitelná – paradigma tvoří předpoklad samotného vnímání (kritika)</a:t>
            </a:r>
          </a:p>
        </p:txBody>
      </p:sp>
    </p:spTree>
    <p:extLst>
      <p:ext uri="{BB962C8B-B14F-4D97-AF65-F5344CB8AC3E}">
        <p14:creationId xmlns:p14="http://schemas.microsoft.com/office/powerpoint/2010/main" val="3943299557"/>
      </p:ext>
    </p:extLst>
  </p:cSld>
  <p:clrMapOvr>
    <a:masterClrMapping/>
  </p:clrMapOvr>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5555</TotalTime>
  <Words>4883</Words>
  <Application>Microsoft Office PowerPoint</Application>
  <PresentationFormat>Širokoúhlá obrazovka</PresentationFormat>
  <Paragraphs>360</Paragraphs>
  <Slides>31</Slides>
  <Notes>30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31</vt:i4>
      </vt:variant>
    </vt:vector>
  </HeadingPairs>
  <TitlesOfParts>
    <vt:vector size="35" baseType="lpstr">
      <vt:lpstr>Arial</vt:lpstr>
      <vt:lpstr>Calibri</vt:lpstr>
      <vt:lpstr>Calibri Light</vt:lpstr>
      <vt:lpstr>Motiv Office</vt:lpstr>
      <vt:lpstr>Úvod do biologie</vt:lpstr>
      <vt:lpstr>Redukcionismus</vt:lpstr>
      <vt:lpstr>Holismus</vt:lpstr>
      <vt:lpstr>Metodologie vědy</vt:lpstr>
      <vt:lpstr>Metodologie vědy</vt:lpstr>
      <vt:lpstr>Prezentace aplikace PowerPoint</vt:lpstr>
      <vt:lpstr>Karl R. Popper (1902–1994) </vt:lpstr>
      <vt:lpstr>Hypoteticko-deduktivní metoda</vt:lpstr>
      <vt:lpstr>Thomas Kuhn (1922–1996) </vt:lpstr>
      <vt:lpstr>Změny paradigmatu</vt:lpstr>
      <vt:lpstr>Michel Foucault (1926–1984) </vt:lpstr>
      <vt:lpstr>Imre Lakatos (1922–1974) </vt:lpstr>
      <vt:lpstr>Paul Karl Feyerabend (1924–1994) </vt:lpstr>
      <vt:lpstr>Paul Karl Feyerabend (1924–1994) </vt:lpstr>
      <vt:lpstr>Ideologická deformace vědy – SSSR</vt:lpstr>
      <vt:lpstr>Ideologická deformace vědy – Něm.</vt:lpstr>
      <vt:lpstr>Pavěda (pseudověda)</vt:lpstr>
      <vt:lpstr>Pavěda (pseudověda)</vt:lpstr>
      <vt:lpstr>Pavěda (pseudověda)</vt:lpstr>
      <vt:lpstr>Vědecký podvod</vt:lpstr>
      <vt:lpstr>Replikační krize</vt:lpstr>
      <vt:lpstr>Replikační krize – příčiny a řešení</vt:lpstr>
      <vt:lpstr>Sokalova aféra</vt:lpstr>
      <vt:lpstr>Další aféry,…</vt:lpstr>
      <vt:lpstr>Post-normální věda</vt:lpstr>
      <vt:lpstr>Post-normální věda</vt:lpstr>
      <vt:lpstr>Technooptimismus (Technoutopismus) </vt:lpstr>
      <vt:lpstr>Technopesimismus (-dystopismus)</vt:lpstr>
      <vt:lpstr>Technooptimismus</vt:lpstr>
      <vt:lpstr>GMO – geneticky modifikované org.</vt:lpstr>
      <vt:lpstr>Technoutopismus/technodystopismus?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7EPEK - cvičení</dc:title>
  <dc:creator>Petr Pyszko</dc:creator>
  <cp:lastModifiedBy>Pyszko Petr</cp:lastModifiedBy>
  <cp:revision>380</cp:revision>
  <dcterms:created xsi:type="dcterms:W3CDTF">2020-10-03T08:40:45Z</dcterms:created>
  <dcterms:modified xsi:type="dcterms:W3CDTF">2023-10-25T15:32:39Z</dcterms:modified>
</cp:coreProperties>
</file>