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4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0.png" ContentType="image/png"/>
  <Override PartName="/ppt/media/image5.png" ContentType="image/png"/>
  <Override PartName="/ppt/media/image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1.png" ContentType="image/png"/>
  <Override PartName="/ppt/media/image3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.png" ContentType="image/png"/>
  <Override PartName="/ppt/presProps.xml" ContentType="application/vnd.openxmlformats-officedocument.presentationml.presProps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47.xml" ContentType="application/vnd.openxmlformats-officedocument.presentationml.slide+xml"/>
  <Override PartName="/ppt/slides/slide42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6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5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58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36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2.xml.rels" ContentType="application/vnd.openxmlformats-package.relationships+xml"/>
  <Override PartName="/ppt/slides/_rels/slide48.xml.rels" ContentType="application/vnd.openxmlformats-package.relationships+xml"/>
  <Override PartName="/ppt/slides/_rels/slide55.xml.rels" ContentType="application/vnd.openxmlformats-package.relationships+xml"/>
  <Override PartName="/ppt/slides/_rels/slide40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50.xml.rels" ContentType="application/vnd.openxmlformats-package.relationships+xml"/>
  <Override PartName="/ppt/slides/_rels/slide34.xml.rels" ContentType="application/vnd.openxmlformats-package.relationships+xml"/>
  <Override PartName="/ppt/slides/_rels/slide49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52.xml.rels" ContentType="application/vnd.openxmlformats-package.relationships+xml"/>
  <Override PartName="/ppt/slides/_rels/slide14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8.xml.rels" ContentType="application/vnd.openxmlformats-package.relationships+xml"/>
  <Override PartName="/ppt/slides/_rels/slide45.xml.rels" ContentType="application/vnd.openxmlformats-package.relationships+xml"/>
  <Override PartName="/ppt/slides/_rels/slide28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25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2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10.xml.rels" ContentType="application/vnd.openxmlformats-package.relationships+xml"/>
  <Override PartName="/ppt/slides/_rels/slide59.xml.rels" ContentType="application/vnd.openxmlformats-package.relationships+xml"/>
  <Override PartName="/ppt/slides/_rels/slide23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58.xml.rels" ContentType="application/vnd.openxmlformats-package.relationships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sk-SK" sz="1800" spc="-1" strike="noStrike">
                <a:latin typeface="Arial"/>
              </a:rPr>
              <a:t>Click to edit the title text format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sk-SK" sz="1800" spc="-1" strike="noStrike">
                <a:latin typeface="Arial"/>
              </a:rPr>
              <a:t>Click to edit the title text format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Click to edit the outline text format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Second Outline Level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Third Outline Level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Fourth Outline Level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Fifth Outline Level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Sixth Outline Level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Seventh Outline Level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Click to edit the outline text format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Second Outline Level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Third Outline Level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Fourth Outline Level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Fifth Outline Level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Sixth Outline Level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Seventh Outline Level</a:t>
            </a:r>
            <a:endParaRPr b="0" lang="sk-SK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4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2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Nerůst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Je Nerůst hnutí?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41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71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Kolik členů má hnutí?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Francouzský časopis Nerůst: časopis o radosti ze života (47 000 výtisků v 2012)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Pravidelné konference, Lipsko 2014: 3 000 lidí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Protesty organizované </a:t>
            </a:r>
            <a:r>
              <a:rPr b="0" i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Ende Gelände 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(Konečná) 2019: 1,4 M, několik tisíc aktivistů blokovalo doly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Jestli je cílem nahradit růstovou ideologii, možná stačí změna v myšlení a na počtě aktivistů až tolik nezáleží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Jak na tom jsme, co se týče udržitelnosti?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Just have a think: The money men know the truth about planetary boundaries!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Spotřeba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44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6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Lovci a sběrači: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10 GJ/osoba_rok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, 1 t biomasa/osoba_rok, práce: 1-2 h denně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Agrární společnosti: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40-70 GJ/osoba_rok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, 4 t biomasa, kámen, kov/osoba_rok, práce: 5-6 h denně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Průmyslové společnosti: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280 GJ/osoba_rok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, 20 t biomasa, fosilní palivo, nerostné suroviny/osoba_rok, práca: 3-4 h denně (fosilní palivo)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4" descr=""/>
          <p:cNvPicPr/>
          <p:nvPr/>
        </p:nvPicPr>
        <p:blipFill>
          <a:blip r:embed="rId1"/>
          <a:stretch/>
        </p:blipFill>
        <p:spPr>
          <a:xfrm>
            <a:off x="576000" y="72000"/>
            <a:ext cx="8842320" cy="554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1551960" y="5400"/>
            <a:ext cx="6980400" cy="566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/>
          <p:nvPr/>
        </p:nvSpPr>
        <p:spPr>
          <a:xfrm>
            <a:off x="278280" y="2173680"/>
            <a:ext cx="1334160" cy="167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</a:t>
            </a:r>
            <a:r>
              <a:rPr b="0" lang="sk-SK" sz="18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r>
              <a:rPr b="0" lang="sk-SK" sz="18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max.: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350 ppm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Stav: 414,3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Ppm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PreIndust: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280 ppm</a:t>
            </a:r>
            <a:endParaRPr b="0" lang="sk-SK" sz="1800" spc="-1" strike="noStrike"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1685520" y="-5400"/>
            <a:ext cx="67082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" descr=""/>
          <p:cNvPicPr/>
          <p:nvPr/>
        </p:nvPicPr>
        <p:blipFill>
          <a:blip r:embed="rId1"/>
          <a:srcRect l="0" t="49398" r="0" b="0"/>
          <a:stretch/>
        </p:blipFill>
        <p:spPr>
          <a:xfrm>
            <a:off x="-16920" y="1296000"/>
            <a:ext cx="10023120" cy="4089240"/>
          </a:xfrm>
          <a:prstGeom prst="rect">
            <a:avLst/>
          </a:prstGeom>
          <a:ln w="0">
            <a:noFill/>
          </a:ln>
        </p:spPr>
      </p:pic>
      <p:sp>
        <p:nvSpPr>
          <p:cNvPr id="250" name="TextShape 1"/>
          <p:cNvSpPr/>
          <p:nvPr/>
        </p:nvSpPr>
        <p:spPr>
          <a:xfrm>
            <a:off x="432000" y="288000"/>
            <a:ext cx="9502200" cy="111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HANPP (Human Appropriation of Net Primary Production) </a:t>
            </a: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Arial"/>
              </a:rPr>
              <a:t>~ </a:t>
            </a:r>
            <a:r>
              <a:rPr b="1" lang="sk-SK" sz="1800" spc="-1" strike="noStrike">
                <a:solidFill>
                  <a:srgbClr val="000000"/>
                </a:solidFill>
                <a:latin typeface="Arial"/>
                <a:ea typeface="Arial"/>
              </a:rPr>
              <a:t>24 %</a:t>
            </a: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Arial"/>
              </a:rPr>
              <a:t> (indikátor tlaku na biodiverzitu)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Arial"/>
              </a:rPr>
              <a:t>Kolik si lidi přivlastní z produkce přírody (čisté primární produkce biosféry – energie ze slunce+geotermální) 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3200" spc="-1" strike="noStrike">
                <a:latin typeface="Arial"/>
              </a:rPr>
              <a:t>Zelený růst je vládní cíl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Zelená dohoda pro Evropu (EGD)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53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0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Jedná se o novou strategii růstu, jejímž cílem je transformovat EU na společnost, která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v roce 2050 nebude produkovat žádné emise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skleníkových plynů a ve které bude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hospodářský růst oddělen od využívání zdrojů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.“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...nasměrování Evropy na novou dráhu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udržitelného růstu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.“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/>
          <p:nvPr/>
        </p:nvSpPr>
        <p:spPr>
          <a:xfrm>
            <a:off x="504000" y="74160"/>
            <a:ext cx="9069840" cy="12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Európska environmentální agentura  (agentura EU)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55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Poskytuje nezávislé infromace o ŽP“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Udržení růstu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v rámci limitů daných ŽP bude od Evropy vyžadovat bezprecedentní oddelení ekonomické aktivity od environmentálních a klimatických tlaků.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Je nejisté, jestli něčeho takového lze dosáhnout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.“ (2021)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Osnova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31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63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měří a co by mohl měřit HDP?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nerůst?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Jak na tom jsme, co se týče udržitelnosti?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zelený růst? Co je to odpojení (decoupling)?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Proč je zelený růst nemožný? Jevonsův paradox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Nerůst vs. recese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Jaký by byl život v nerůstovém světě?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Je možný nerůstový kapitalismus?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zelený růst?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odpojení (decoupling)?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Zelený růst = ekologicky udržitelný ekonomický růst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Předpoklad: absolutní decoupling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Obrázek 5" descr=""/>
          <p:cNvPicPr/>
          <p:nvPr/>
        </p:nvPicPr>
        <p:blipFill>
          <a:blip r:embed="rId1"/>
          <a:stretch/>
        </p:blipFill>
        <p:spPr>
          <a:xfrm>
            <a:off x="216000" y="187560"/>
            <a:ext cx="9693000" cy="513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Decoupling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60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79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Relativní decoupling: ↑HDP &gt; ↑CO</a:t>
            </a:r>
            <a:r>
              <a:rPr b="0" lang="sk-SK" sz="32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Absolutní decoupling: ↑HDP, ↓CO</a:t>
            </a:r>
            <a:r>
              <a:rPr b="0" lang="sk-SK" sz="32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Globální (ne v několika zemích) nebo alespoň spotřebný (ne teritoriální)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Dlouhodobý (ne 10 let a modelový návrat růstu)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Ve všech aspektech (CO</a:t>
            </a:r>
            <a:r>
              <a:rPr b="0" lang="sk-SK" sz="2800" spc="-1" strike="noStrike" baseline="-33000">
                <a:solidFill>
                  <a:srgbClr val="000000"/>
                </a:solidFill>
                <a:latin typeface="Arial"/>
                <a:ea typeface="Noto Sans CJK SC"/>
              </a:rPr>
              <a:t>2 </a:t>
            </a: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a materiály na baterie)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Rychle (jinak překročíme body zlomu)</a:t>
            </a:r>
            <a:endParaRPr b="0" lang="sk-SK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4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Otázka do publika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Jaký je hlavní protiargument Hickela a Kallisa vůči existenci absolutního decouplingu CO</a:t>
            </a:r>
            <a:r>
              <a:rPr b="0" lang="sk-SK" sz="32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od HDP v některých zemích?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s. 12: ↓15,8 % CO</a:t>
            </a:r>
            <a:r>
              <a:rPr b="0" lang="sk-SK" sz="32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pri 1,89 % ↑HDP pro bohaté země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(1970-2013: 1,9 % ↓CO</a:t>
            </a:r>
            <a:r>
              <a:rPr b="0" lang="sk-SK" sz="32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42" descr=""/>
          <p:cNvPicPr/>
          <p:nvPr/>
        </p:nvPicPr>
        <p:blipFill>
          <a:blip r:embed="rId1"/>
          <a:stretch/>
        </p:blipFill>
        <p:spPr>
          <a:xfrm>
            <a:off x="855360" y="1326600"/>
            <a:ext cx="7851600" cy="4287600"/>
          </a:xfrm>
          <a:prstGeom prst="rect">
            <a:avLst/>
          </a:prstGeom>
          <a:ln w="0">
            <a:noFill/>
          </a:ln>
        </p:spPr>
      </p:pic>
      <p:sp>
        <p:nvSpPr>
          <p:cNvPr id="264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Ve všech aspektech</a:t>
            </a:r>
            <a:endParaRPr b="0" lang="sk-SK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791640" y="1512000"/>
            <a:ext cx="7678080" cy="3886200"/>
          </a:xfrm>
          <a:prstGeom prst="rect">
            <a:avLst/>
          </a:prstGeom>
          <a:ln w="0">
            <a:noFill/>
          </a:ln>
        </p:spPr>
      </p:pic>
      <p:sp>
        <p:nvSpPr>
          <p:cNvPr id="266" name="TextShape 1"/>
          <p:cNvSpPr/>
          <p:nvPr/>
        </p:nvSpPr>
        <p:spPr>
          <a:xfrm>
            <a:off x="504000" y="74160"/>
            <a:ext cx="9069840" cy="12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Dlouhodobý (optimistická projekce aus. spotřeby materiálů In K-H)</a:t>
            </a:r>
            <a:endParaRPr b="0" lang="sk-SK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/>
          <p:nvPr/>
        </p:nvSpPr>
        <p:spPr>
          <a:xfrm>
            <a:off x="540000" y="-18000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Globální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1"/>
          <a:srcRect l="7100" t="11482" r="0" b="7244"/>
          <a:stretch/>
        </p:blipFill>
        <p:spPr>
          <a:xfrm>
            <a:off x="-182880" y="720000"/>
            <a:ext cx="10448640" cy="514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3200" spc="-1" strike="noStrike">
                <a:latin typeface="Arial"/>
              </a:rPr>
              <a:t>Empirické důkazy pro (nedostatečný) absolutní decoupling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měří a co by mohl měřit HDP?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(závěr Hickel-Kallis)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" descr=""/>
          <p:cNvPicPr/>
          <p:nvPr/>
        </p:nvPicPr>
        <p:blipFill>
          <a:blip r:embed="rId1"/>
          <a:stretch/>
        </p:blipFill>
        <p:spPr>
          <a:xfrm>
            <a:off x="1368000" y="72000"/>
            <a:ext cx="7413840" cy="548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1584000" y="216000"/>
            <a:ext cx="6817680" cy="530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" descr=""/>
          <p:cNvPicPr/>
          <p:nvPr/>
        </p:nvPicPr>
        <p:blipFill>
          <a:blip r:embed="rId1"/>
          <a:stretch/>
        </p:blipFill>
        <p:spPr>
          <a:xfrm>
            <a:off x="1589760" y="-5400"/>
            <a:ext cx="6899760" cy="5669640"/>
          </a:xfrm>
          <a:prstGeom prst="rect">
            <a:avLst/>
          </a:prstGeom>
          <a:ln w="0">
            <a:noFill/>
          </a:ln>
        </p:spPr>
      </p:pic>
      <p:sp>
        <p:nvSpPr>
          <p:cNvPr id="273" name=""/>
          <p:cNvSpPr/>
          <p:nvPr/>
        </p:nvSpPr>
        <p:spPr>
          <a:xfrm>
            <a:off x="8640000" y="720000"/>
            <a:ext cx="1259280" cy="8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Vogel-Hickel 2023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1594440" y="5400"/>
            <a:ext cx="6895440" cy="566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6788160" y="0"/>
            <a:ext cx="3239640" cy="2734200"/>
          </a:xfrm>
          <a:prstGeom prst="rect">
            <a:avLst/>
          </a:prstGeom>
          <a:ln w="0">
            <a:noFill/>
          </a:ln>
        </p:spPr>
      </p:pic>
      <p:pic>
        <p:nvPicPr>
          <p:cNvPr id="276" name="" descr=""/>
          <p:cNvPicPr/>
          <p:nvPr/>
        </p:nvPicPr>
        <p:blipFill>
          <a:blip r:embed="rId2"/>
          <a:stretch/>
        </p:blipFill>
        <p:spPr>
          <a:xfrm>
            <a:off x="0" y="0"/>
            <a:ext cx="3238200" cy="2806200"/>
          </a:xfrm>
          <a:prstGeom prst="rect">
            <a:avLst/>
          </a:prstGeom>
          <a:ln w="0">
            <a:noFill/>
          </a:ln>
        </p:spPr>
      </p:pic>
      <p:pic>
        <p:nvPicPr>
          <p:cNvPr id="277" name="" descr=""/>
          <p:cNvPicPr/>
          <p:nvPr/>
        </p:nvPicPr>
        <p:blipFill>
          <a:blip r:embed="rId3"/>
          <a:stretch/>
        </p:blipFill>
        <p:spPr>
          <a:xfrm>
            <a:off x="6912000" y="2844000"/>
            <a:ext cx="3115800" cy="2770200"/>
          </a:xfrm>
          <a:prstGeom prst="rect">
            <a:avLst/>
          </a:prstGeom>
          <a:ln w="0">
            <a:noFill/>
          </a:ln>
        </p:spPr>
      </p:pic>
      <p:pic>
        <p:nvPicPr>
          <p:cNvPr id="278" name="" descr=""/>
          <p:cNvPicPr/>
          <p:nvPr/>
        </p:nvPicPr>
        <p:blipFill>
          <a:blip r:embed="rId4"/>
          <a:stretch/>
        </p:blipFill>
        <p:spPr>
          <a:xfrm>
            <a:off x="-14400" y="2880000"/>
            <a:ext cx="3294000" cy="279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Vykazované/planetární data CO</a:t>
            </a:r>
            <a:r>
              <a:rPr b="0" lang="sk-SK" sz="4400" spc="-1" strike="noStrike" baseline="-8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80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V atmosféře je o 21-32 % více CO</a:t>
            </a:r>
            <a:r>
              <a:rPr b="0" lang="sk-SK" sz="3200" spc="-1" strike="noStrike" baseline="-8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než kolik reportují vlády (Washington Post).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Kdo je jejich spotřebitelem?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Započítání práce do CO</a:t>
            </a:r>
            <a:r>
              <a:rPr b="0" lang="sk-SK" sz="44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82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PBA (x)→otevřená CBA (+5-15%)→uzavřená CBA (+2-5%) (můj propočet na zemi)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Celkově emise v globálním obchodě 27→36 % otevřená→uzavřená CBA </a:t>
            </a:r>
            <a:endParaRPr b="0" lang="sk-SK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b="0" lang="sk-SK" sz="3200" spc="-1" strike="noStrike">
              <a:latin typeface="Arial"/>
            </a:endParaRPr>
          </a:p>
        </p:txBody>
      </p:sp>
      <p:sp>
        <p:nvSpPr>
          <p:cNvPr id="283" name=""/>
          <p:cNvSpPr txBox="1"/>
          <p:nvPr/>
        </p:nvSpPr>
        <p:spPr>
          <a:xfrm>
            <a:off x="1440000" y="3780000"/>
            <a:ext cx="57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sk-SK" sz="1800" spc="-1" strike="noStrike">
                <a:latin typeface="Arial"/>
              </a:rPr>
              <a:t>PBA – Production based analysis</a:t>
            </a:r>
            <a:endParaRPr b="0" lang="sk-SK" sz="1800" spc="-1" strike="noStrike">
              <a:latin typeface="Arial"/>
            </a:endParaRPr>
          </a:p>
          <a:p>
            <a:r>
              <a:rPr b="0" lang="sk-SK" sz="1800" spc="-1" strike="noStrike">
                <a:latin typeface="Arial"/>
              </a:rPr>
              <a:t>CBA – Consumption based analysis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Příklad empirické studie ve prospěch zeleného růstu a její kritiky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" descr=""/>
          <p:cNvPicPr/>
          <p:nvPr/>
        </p:nvPicPr>
        <p:blipFill>
          <a:blip r:embed="rId1"/>
          <a:srcRect l="27648" t="31482" r="24463" b="0"/>
          <a:stretch/>
        </p:blipFill>
        <p:spPr>
          <a:xfrm>
            <a:off x="2592360" y="796680"/>
            <a:ext cx="4821840" cy="3881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" descr=""/>
          <p:cNvPicPr/>
          <p:nvPr/>
        </p:nvPicPr>
        <p:blipFill>
          <a:blip r:embed="rId1"/>
          <a:srcRect l="16939" t="14408" r="6620" b="0"/>
          <a:stretch/>
        </p:blipFill>
        <p:spPr>
          <a:xfrm>
            <a:off x="1224000" y="360000"/>
            <a:ext cx="7701840" cy="485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Co měříHDP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34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68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HDP = C+I</a:t>
            </a:r>
            <a:r>
              <a:rPr b="0" lang="sk-SK" sz="32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B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+G+E</a:t>
            </a:r>
            <a:r>
              <a:rPr b="0" lang="sk-SK" sz="32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N 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(výdajová metoda)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HDP = w + r + z + i + y + a + n (příjmová metoda)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HDP = přidané hodnoty výrobců + n (produkční metoda)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HDP měří „co jsou lidi ochotní zaplatit“ (Hickel-Kallis) 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~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hodnota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 ≠nutně energie + materiál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Arial"/>
              </a:rPr>
              <a:t>Hodnota 1: „kvalita přírodního prostředí“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Arial"/>
              </a:rPr>
              <a:t>Hodnota 2: napr. básně (nízko-materiální) (x servery)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Arial"/>
              </a:rPr>
              <a:t>Hodnota 3: metrika „System of National Accounts“ (2008) update z 1993</a:t>
            </a:r>
            <a:endParaRPr b="0" lang="sk-SK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/>
          <p:nvPr/>
        </p:nvSpPr>
        <p:spPr>
          <a:xfrm>
            <a:off x="504000" y="74160"/>
            <a:ext cx="9069840" cy="12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Zelený rast v severských krajinách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88" name="TextShape 2"/>
          <p:cNvSpPr/>
          <p:nvPr/>
        </p:nvSpPr>
        <p:spPr>
          <a:xfrm>
            <a:off x="504360" y="139176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2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Literatura: CAPRO (pridaná hodnota/CO</a:t>
            </a:r>
            <a:r>
              <a:rPr b="0" lang="sk-SK" sz="32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):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↑4-11 %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, Stoknes – Rockstrom: </a:t>
            </a:r>
            <a:r>
              <a:rPr b="0" lang="sk-SK" sz="3200" spc="-1" strike="noStrike">
                <a:solidFill>
                  <a:srgbClr val="c9211e"/>
                </a:solidFill>
                <a:latin typeface="Arial"/>
                <a:ea typeface="DejaVu Sans"/>
              </a:rPr>
              <a:t>↑5 %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„optimistická minimální úroveň“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Předpoklad: </a:t>
            </a:r>
            <a:r>
              <a:rPr b="0" lang="sk-SK" sz="3200" spc="-1" strike="noStrike">
                <a:solidFill>
                  <a:srgbClr val="c9211e"/>
                </a:solidFill>
                <a:latin typeface="Arial"/>
                <a:ea typeface="DejaVu Sans"/>
              </a:rPr>
              <a:t>2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°C (místo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1,5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°C: CAPRO: ↑14 %)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c9211e"/>
                </a:solidFill>
                <a:latin typeface="Arial"/>
                <a:ea typeface="DejaVu Sans"/>
              </a:rPr>
              <a:t>Teritoriální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vs.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spotřební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emise: „hodně pod 5 %“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Ignoruje společnou ale diferencovanou odpovědnost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Proč zelený růst není možný?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Jevonsův paradox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(Efekt odrazu)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526680" y="169920"/>
            <a:ext cx="2855520" cy="5084280"/>
          </a:xfrm>
          <a:prstGeom prst="rect">
            <a:avLst/>
          </a:prstGeom>
          <a:ln w="0">
            <a:noFill/>
          </a:ln>
        </p:spPr>
      </p:pic>
      <p:sp>
        <p:nvSpPr>
          <p:cNvPr id="291" name="TextShape 1"/>
          <p:cNvSpPr/>
          <p:nvPr/>
        </p:nvSpPr>
        <p:spPr>
          <a:xfrm>
            <a:off x="5256000" y="648000"/>
            <a:ext cx="3958200" cy="239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 naprostým matením pojmů předpokládat, že ekonomické využívání paliv se rovná snížené spotřebě. Pravý opak je pravdou.“ (Jevons 1865)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↑</a:t>
            </a: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účinnosti parních strojů vs. ↑spotřeby uhlí v Británii v 18. století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/>
          <p:nvPr/>
        </p:nvSpPr>
        <p:spPr>
          <a:xfrm>
            <a:off x="503280" y="301680"/>
            <a:ext cx="9056520" cy="124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Efekt odrazu (Rebound effect)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93" name="TextShape 2"/>
          <p:cNvSpPr/>
          <p:nvPr/>
        </p:nvSpPr>
        <p:spPr>
          <a:xfrm>
            <a:off x="503280" y="1767960"/>
            <a:ext cx="9056520" cy="43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440" bIns="0" anchor="t">
            <a:normAutofit/>
          </a:bodyPr>
          <a:p>
            <a:pPr marL="556920" indent="-556920">
              <a:lnSpc>
                <a:spcPct val="100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Super úspora (RE&lt;0)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93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Nulový rebound (RE=0)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93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Částečný rebound (0&lt;RE&lt;1)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93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Plný rebound (RE=1)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93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Opačný dopad (RE&gt;1) (Jevonsův paradox)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/>
          <p:nvPr/>
        </p:nvSpPr>
        <p:spPr>
          <a:xfrm>
            <a:off x="503280" y="301680"/>
            <a:ext cx="9056520" cy="124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Efekt odrazu (Rebound effect)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95" name="TextShape 2"/>
          <p:cNvSpPr/>
          <p:nvPr/>
        </p:nvSpPr>
        <p:spPr>
          <a:xfrm>
            <a:off x="503280" y="1767960"/>
            <a:ext cx="9056520" cy="43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440" bIns="0" anchor="t">
            <a:normAutofit/>
          </a:bodyPr>
          <a:p>
            <a:pPr marL="556920" indent="-556920">
              <a:lnSpc>
                <a:spcPct val="100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Přímý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(Zateplení domu→zvýšení teploty na termostatu)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100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Nepřímý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(Zateplení domu→zahraniční dovolená místo domácí)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100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Celoekonomický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(Zateplení+hybrid+solár+...→+/-↓spotreby energie v celé ekonomice)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" descr=""/>
          <p:cNvPicPr/>
          <p:nvPr/>
        </p:nvPicPr>
        <p:blipFill>
          <a:blip r:embed="rId1"/>
          <a:stretch/>
        </p:blipFill>
        <p:spPr>
          <a:xfrm>
            <a:off x="1152000" y="425520"/>
            <a:ext cx="8058600" cy="475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" descr=""/>
          <p:cNvPicPr/>
          <p:nvPr/>
        </p:nvPicPr>
        <p:blipFill>
          <a:blip r:embed="rId1"/>
          <a:stretch/>
        </p:blipFill>
        <p:spPr>
          <a:xfrm>
            <a:off x="1491480" y="216000"/>
            <a:ext cx="7391880" cy="532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Celoekonomický efekt odrazu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99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celoekonomický efekt odrazu způsobuje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ztrátu více než poloviny energetických úspor 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způsobených vyšší energetickou efektivitou“ (Brockway et al 2021 - Metareview).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IAMs používané IPCC „riziko podcenění dopadu efektu odrazu na poptávku po energii“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Otázka do publika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recese?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Jaký je rozdíl mezi nerůstem a recesí?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Nerůst vs. recese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02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1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Plánovaný pokles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Celostní politika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Zaměstnanost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Rovnost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Ekologie (obnovitelné zdroje, biodiverzita...)</a:t>
            </a:r>
            <a:endParaRPr b="0" lang="sk-SK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Selektivnost: ↑ zdravotnictví, školství, veřejná doprava, bydlení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3600" y="5400"/>
            <a:ext cx="10077480" cy="566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Jaký by byl život v nerůstovém světě?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Musíme sa uskromnit?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432000" indent="-32400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10 mld. ľudí, rovnosť v spotrebe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05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73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50 l čisté vody, 15 l teplé vody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20 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°C, 15 m2/osoba byt, 4kg nového oblečení/rok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5-15 000 km mobilita/osoba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1 sporák, 1 lednice/rodina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1 laptop/rodina, 1 telefón/osoba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Dostupné zdravotnictví a vzdelávání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Pozor na limity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306" name=""/>
          <p:cNvSpPr txBox="1"/>
          <p:nvPr/>
        </p:nvSpPr>
        <p:spPr>
          <a:xfrm>
            <a:off x="7020000" y="2700000"/>
            <a:ext cx="234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sk-SK" sz="1800" spc="-1" strike="noStrike">
                <a:latin typeface="Arial"/>
              </a:rPr>
              <a:t>(Millward-Hopkins et al 2020)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Je možný nerůstový kapitalismus?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Nerůstový kapitalismus?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09" name="TextShape 2"/>
          <p:cNvSpPr/>
          <p:nvPr/>
        </p:nvSpPr>
        <p:spPr>
          <a:xfrm>
            <a:off x="504000" y="1326600"/>
            <a:ext cx="442512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Daly, Jackson?, Sedláček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Růst je „volbou“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Nerůst v kap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≠recese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310" name="TextShape 3"/>
          <p:cNvSpPr/>
          <p:nvPr/>
        </p:nvSpPr>
        <p:spPr>
          <a:xfrm>
            <a:off x="5152680" y="1326600"/>
            <a:ext cx="442512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Hickel, Kallis, Latouche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Růst je imperatvv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Nerůst v kap=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recese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Lawn-Smith debate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12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Smith: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Kapitalismus potřebuje růst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1. Kapitalisté musí prodávat, aby měli peníze na nákup obživy – každý je závislý na trhu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2. Konkurence je základní hybnou silou kapitalismu – nutnost reinvestovat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Lawn-Smith debate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14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4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3a. Dělba práce → ↑produktivity → ↑produktu → potřeba hledat nové trhy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3b. Firmy usilují o expanzi, aby se chránili před ostatníma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3c. Akcionáři požadují zisky jakýmkoliv způsobem→↑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Existuji i malé rodinné firmy, které nemusí vždy růst, ale dominují velké, pro které platí výše napsané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Lawn: rast není nutný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16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Lawn: ↓HDP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≠↑nezaměstnanosti, protože 1. lepší tovary→↑ceny→↑zisky/mzdy→↓pracovní doba→↑zaměstnanost, 2. vláda může lidi zaměstnat (Job Guarantee)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Vlády můžou ↓závislosť lidí na trhu, ↓možnost zneužití trhové pozce, ↓nerovnost…regulovat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Lawn-Smith debate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18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5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Noto Sans CJK SC"/>
              </a:rPr>
              <a:t>Růst lze kvalitativně, kvantitativní růst není nutný (Konkurencie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≠↑ nebo zemři, ale ↑zisk nebo zemři – způsob růstu závisí od regulace. Omezení spotřeby zdrojů→↑inovativních sektorů.)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Úspory z rozsahu → náklady z rozsahu → odmítnutí ∞↑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Empírie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20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Nokia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Rakouské SMEs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Indickí farmáři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Imperativ“ na úrovni spotřebitelů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22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Společenský tlak spotřebovávat jako okolí a usilovat o spotřebu vyšších vrstev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Užitečnost áut, počítačů, pračk, smartfónů... → ↑efektivity domácnosti = nutnost nákupu v konkurenci s ostatními zaměstnanci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" descr=""/>
          <p:cNvPicPr/>
          <p:nvPr/>
        </p:nvPicPr>
        <p:blipFill>
          <a:blip r:embed="rId1"/>
          <a:srcRect l="3537" t="12602" r="0" b="0"/>
          <a:stretch/>
        </p:blipFill>
        <p:spPr>
          <a:xfrm>
            <a:off x="77400" y="576000"/>
            <a:ext cx="10003680" cy="509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/>
          <p:nvPr/>
        </p:nvSpPr>
        <p:spPr>
          <a:xfrm>
            <a:off x="504000" y="226080"/>
            <a:ext cx="90698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Imperativ“ na úrovni států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24" name="TextShape 2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Konkurence – (východ/západ)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↑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nerovnosti→↑nestability→↑ nahrádza redistribuci (údajně zajišťuje zaměstnanosť)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Spochybnit růst=spochybniť lidskou přirozenost→TINA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Závěr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Zelený růst není možný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Nerůst předpokládá zásadně větší rovnost a tím vyšší životní úroveň pro chudé a s tím by byla spojena i změna na úrovni lidských hodnot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Jestli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Hodnota přírody = HDP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Pak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↑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HDP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≠↑materiálů a energie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„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Nazvat takový scénář zeleným růstem by rozšířilo význam toho pojmu tak, že by se stal irelevantním.“ (Hickel-Kallis)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Arial"/>
              </a:rPr>
              <a:t>HDP = současná metrika ~ energie+materiál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nerůst?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/>
          <p:nvPr/>
        </p:nvSpPr>
        <p:spPr>
          <a:xfrm>
            <a:off x="504000" y="226080"/>
            <a:ext cx="9069840" cy="43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Definice nerůstu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Nerůst je rovnostářský ↓produkce a spotěeby, který ↑lidskou spokojenost → (ekologické) udržitelnosti.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2022-10-29T10:26:01Z</dcterms:created>
  <dc:creator/>
  <dc:description/>
  <dc:language>sk-SK</dc:language>
  <cp:lastModifiedBy/>
  <dcterms:modified xsi:type="dcterms:W3CDTF">2023-11-05T22:44:07Z</dcterms:modified>
  <cp:revision>88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