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88" r:id="rId5"/>
    <p:sldId id="289" r:id="rId6"/>
    <p:sldId id="291" r:id="rId7"/>
    <p:sldId id="293" r:id="rId8"/>
    <p:sldId id="292" r:id="rId9"/>
    <p:sldId id="290" r:id="rId10"/>
    <p:sldId id="294" r:id="rId11"/>
    <p:sldId id="295" r:id="rId12"/>
    <p:sldId id="296" r:id="rId13"/>
    <p:sldId id="297" r:id="rId14"/>
    <p:sldId id="298" r:id="rId15"/>
    <p:sldId id="299" r:id="rId16"/>
    <p:sldId id="259" r:id="rId17"/>
    <p:sldId id="300" r:id="rId18"/>
    <p:sldId id="28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54" autoAdjust="0"/>
    <p:restoredTop sz="90456" autoAdjust="0"/>
  </p:normalViewPr>
  <p:slideViewPr>
    <p:cSldViewPr snapToGrid="0">
      <p:cViewPr varScale="1">
        <p:scale>
          <a:sx n="57" d="100"/>
          <a:sy n="57" d="100"/>
        </p:scale>
        <p:origin x="10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7035F-D7CD-4FE3-8C1D-4E739FC2BB8E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20A402-D324-4472-BE8B-FE8FCE699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37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11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72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650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29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75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u="sng" dirty="0"/>
              <a:t>M</a:t>
            </a:r>
            <a:r>
              <a:rPr lang="en-GB" sz="1200" b="1" u="sng" dirty="0" err="1"/>
              <a:t>odalities</a:t>
            </a:r>
            <a:r>
              <a:rPr lang="en-GB" sz="1200" b="1" u="sng" dirty="0"/>
              <a:t> of regulation </a:t>
            </a:r>
            <a:r>
              <a:rPr lang="en-GB" sz="1200" dirty="0"/>
              <a:t>can be used by governments to intentionally influence and constrain the </a:t>
            </a:r>
            <a:r>
              <a:rPr lang="en-GB" sz="1200" dirty="0" err="1"/>
              <a:t>behavio</a:t>
            </a:r>
            <a:r>
              <a:rPr lang="cs-CZ" sz="1200" dirty="0"/>
              <a:t>u</a:t>
            </a:r>
            <a:r>
              <a:rPr lang="en-GB" sz="1200" dirty="0"/>
              <a:t>r of individuals, groups, or legal entities such as companies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864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057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520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4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050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5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295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75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D06205-85F3-5EB4-DD13-62FDA0D23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4ACC49F-1273-726C-15C3-37383A0AFE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86BAC1-DD8C-CB82-5EE0-A4896A886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C12A80-8ACF-4668-F6EB-07499AE32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8E536CB-5423-C523-F840-83E0A2DE5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125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E8DAE9-D1CB-1C0D-F0C4-878166EB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9E3579B-EBC0-3231-117D-A2F366E1C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D73ADCE-47BE-09B4-1641-B46FF6496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F79EFB6-597A-B4CD-B700-F9B8DF133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C65F9B3-8195-2BD4-73AB-236906BBF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783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E22E200-6857-0400-4B26-56971EFE8F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B61C784-E626-1036-1A8D-7F838F0F0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8B43D29-8380-B7DF-D756-59DCD6EFF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08D8A7C-CEBA-CF13-4D31-00B91A604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C9E7EB8-6171-416B-9E64-BD5533881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40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A2BA03-BC0B-7874-3617-A99F97F3B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C3A250-079C-B171-45BB-3C25508AD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8CFCCA-FA27-4C8E-D2D4-67BB34613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439EF0-CB11-B081-1744-1DFD0AC43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F6CFAD6-A141-48F1-7315-5FBD76C96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777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AA9753-7820-92E5-4306-79C00010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D8B811D-56CD-63C2-34C5-FF3C545AE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5B74E07-0369-F609-27FB-537D1925C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7175EB3-3F96-B6C2-3A73-84D06B2EE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23F8AD1-53D3-AD1D-8419-2E8E15999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090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A1F844-73C4-B1FA-C2D2-DA68C8236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02838E-5958-7E98-585B-B1BFB2DD65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AC018C6-67A6-79DB-37FF-72D93AA73A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E0EA917-C8C2-6EFE-2075-3A645FE69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0614C34-09BB-519C-9595-FAEF660F1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C33803B-4027-5727-DA32-8042DCC18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3627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93D21C-CAD2-2B3E-0013-29E4E81E0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6CEE18-2035-CCFE-7698-C01A03EAB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E5794EF-2BE8-144C-A41C-39A0C1486E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77AD6C5-A00F-0263-D68A-D38741D06F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42377E6-81FF-E007-C0BD-ADF39FCF71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C6C8425-3A1B-0C16-DECF-5051ED40E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46481CA-CEB0-8800-69B9-EBD43E6CA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3E186A4-E74D-A2FB-336F-CFD864E97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440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23FD8A-9063-ECEE-DA78-1E46578FB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16A6259-88A9-6FAA-0F61-B0F605BE1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010CBB3-F73D-0A39-3181-26BDB8BDD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58C0266-3D01-02A9-C998-EDA57484D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480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ECD4A4B-779D-0DFD-1C26-58AA0E985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41E98BB-CE7E-2B38-EC5D-E1E2ECE5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F3383D0-672F-479C-81EC-9DAB9B2D7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499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8E1471-FBBD-D246-4219-34E9FD7D8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746964-B1AB-31F2-E2D5-9D6141162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779E2D9-258F-D381-B296-9F67ACEEB8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D2B5180-E829-53C3-FB25-A72EF5117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28B92F2-7940-3088-09AD-B3FF84A9D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EC74B42-CBBC-274E-FA00-F79334A34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327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9E17CD-93A4-D1EE-8D6D-E3B3DBB21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6E46178-BF11-AE6D-F2B5-94D95332AD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A4EBD7C-E17A-BBF0-393A-330A8762F7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529EAE0-B43E-0400-C0DD-EE47F0011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0C6D3A4-AEC5-2D60-2A13-03E4C78C1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C75D7AB-3111-46A0-87B9-4A64BF151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356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5DCA653-AE9A-64EC-8F6B-3DE82ABB8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53DC6D1-7BC6-D04B-5DED-4B44D59ED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E8FC43E-69AB-7D8A-AD0F-00B9EA9D3A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3E1C3-B0B4-42B8-B807-75F97498CB0C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632E55-93D9-7398-D499-5696928B90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C5FCAE-EE95-278A-F7FC-A0707F316D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63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socha, umění&#10;&#10;Popis byl vytvořen automaticky">
            <a:extLst>
              <a:ext uri="{FF2B5EF4-FFF2-40B4-BE49-F238E27FC236}">
                <a16:creationId xmlns:a16="http://schemas.microsoft.com/office/drawing/2014/main" id="{03045BCE-E2F6-3898-AF18-881C34CCD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A6265412-B459-4CE3-AA75-70ED929E33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437" y="4513055"/>
            <a:ext cx="4171509" cy="1655762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3.10.2023</a:t>
            </a:r>
          </a:p>
          <a:p>
            <a:r>
              <a:rPr lang="en-GB" dirty="0"/>
              <a:t>GLCb2028 Artificial Intelligence in Political Science and Security Studies</a:t>
            </a:r>
            <a:endParaRPr lang="cs-CZ" dirty="0"/>
          </a:p>
          <a:p>
            <a:r>
              <a:rPr lang="cs-CZ" dirty="0"/>
              <a:t>Jan KLEINER</a:t>
            </a:r>
          </a:p>
          <a:p>
            <a:r>
              <a:rPr lang="cs-CZ" dirty="0"/>
              <a:t>jkleiner@mail.muni.cz</a:t>
            </a:r>
            <a:endParaRPr lang="en-GB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65E6429-D8A6-7768-0997-F361B71D2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188094"/>
            <a:ext cx="4550664" cy="1053842"/>
          </a:xfrm>
        </p:spPr>
        <p:txBody>
          <a:bodyPr>
            <a:noAutofit/>
          </a:bodyPr>
          <a:lstStyle/>
          <a:p>
            <a:r>
              <a:rPr lang="cs-CZ" sz="5400" dirty="0" err="1">
                <a:latin typeface="+mn-lt"/>
              </a:rPr>
              <a:t>Global</a:t>
            </a:r>
            <a:r>
              <a:rPr lang="cs-CZ" sz="5400" dirty="0">
                <a:latin typeface="+mn-lt"/>
              </a:rPr>
              <a:t> </a:t>
            </a:r>
            <a:r>
              <a:rPr lang="cs-CZ" sz="5400" dirty="0" err="1">
                <a:latin typeface="+mn-lt"/>
              </a:rPr>
              <a:t>Perspectives</a:t>
            </a:r>
            <a:r>
              <a:rPr lang="cs-CZ" sz="5400" dirty="0">
                <a:latin typeface="+mn-lt"/>
              </a:rPr>
              <a:t> on AI </a:t>
            </a:r>
            <a:r>
              <a:rPr lang="cs-CZ" sz="5400" dirty="0" err="1">
                <a:latin typeface="+mn-lt"/>
              </a:rPr>
              <a:t>Regulation</a:t>
            </a:r>
            <a:endParaRPr lang="en-GB" sz="3600" dirty="0">
              <a:latin typeface="+mn-lt"/>
            </a:endParaRPr>
          </a:p>
        </p:txBody>
      </p:sp>
      <p:pic>
        <p:nvPicPr>
          <p:cNvPr id="17" name="Obrázek 16" descr="Obsah obrázku text, Písmo, Grafika, snímek obrazovky&#10;&#10;Popis byl vytvořen automaticky">
            <a:extLst>
              <a:ext uri="{FF2B5EF4-FFF2-40B4-BE49-F238E27FC236}">
                <a16:creationId xmlns:a16="http://schemas.microsoft.com/office/drawing/2014/main" id="{53DFED69-B3F8-1B0A-1FCE-6286521DC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7" y="145612"/>
            <a:ext cx="2631953" cy="174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91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 flipH="1">
            <a:off x="1" y="0"/>
            <a:ext cx="12192000" cy="6858001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0E88B360-3B9E-D138-5A63-45DFD2AF6D01}"/>
              </a:ext>
            </a:extLst>
          </p:cNvPr>
          <p:cNvSpPr txBox="1">
            <a:spLocks/>
          </p:cNvSpPr>
          <p:nvPr/>
        </p:nvSpPr>
        <p:spPr>
          <a:xfrm>
            <a:off x="4841853" y="535415"/>
            <a:ext cx="6205652" cy="8214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The EU case II: Individuals and their rights</a:t>
            </a:r>
            <a:r>
              <a:rPr lang="cs-CZ" sz="3200" b="1" dirty="0"/>
              <a:t> (</a:t>
            </a:r>
            <a:r>
              <a:rPr lang="en-US" sz="3200" b="1" dirty="0"/>
              <a:t>European Parliament, 2023</a:t>
            </a:r>
            <a:r>
              <a:rPr lang="cs-CZ" sz="3200" b="1" dirty="0"/>
              <a:t>)</a:t>
            </a:r>
            <a:endParaRPr lang="en-US" sz="3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0C13B5-4FC1-25AB-B255-3BB944417320}"/>
              </a:ext>
            </a:extLst>
          </p:cNvPr>
          <p:cNvSpPr txBox="1">
            <a:spLocks/>
          </p:cNvSpPr>
          <p:nvPr/>
        </p:nvSpPr>
        <p:spPr>
          <a:xfrm>
            <a:off x="5062009" y="1527538"/>
            <a:ext cx="6532113" cy="4795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593991E-507B-5826-47B0-58A1BB3C7017}"/>
              </a:ext>
            </a:extLst>
          </p:cNvPr>
          <p:cNvSpPr txBox="1"/>
          <p:nvPr/>
        </p:nvSpPr>
        <p:spPr>
          <a:xfrm>
            <a:off x="4841852" y="1356873"/>
            <a:ext cx="6878079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u="sng" dirty="0"/>
              <a:t>EU AI Act</a:t>
            </a:r>
            <a:r>
              <a:rPr lang="en-US" sz="24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Part of the EU´s digital strategy</a:t>
            </a:r>
            <a:r>
              <a:rPr lang="cs-CZ" sz="2400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Passed July 2023 (potentially 2025-2026 in effect</a:t>
            </a:r>
            <a:r>
              <a:rPr lang="cs-CZ" sz="2400" dirty="0"/>
              <a:t>).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u="sng" dirty="0"/>
              <a:t>Different risk levels </a:t>
            </a:r>
            <a:r>
              <a:rPr lang="en-US" sz="2400" dirty="0">
                <a:sym typeface="Wingdings" panose="05000000000000000000" pitchFamily="2" charset="2"/>
              </a:rPr>
              <a:t> different rules: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b="1" dirty="0">
                <a:sym typeface="Wingdings" panose="05000000000000000000" pitchFamily="2" charset="2"/>
              </a:rPr>
              <a:t>Unacceptable</a:t>
            </a:r>
            <a:r>
              <a:rPr lang="en-US" sz="2000" dirty="0">
                <a:sym typeface="Wingdings" panose="05000000000000000000" pitchFamily="2" charset="2"/>
              </a:rPr>
              <a:t> – cognitive </a:t>
            </a:r>
            <a:r>
              <a:rPr lang="en-US" sz="2000" dirty="0" err="1">
                <a:sym typeface="Wingdings" panose="05000000000000000000" pitchFamily="2" charset="2"/>
              </a:rPr>
              <a:t>behavioural</a:t>
            </a:r>
            <a:r>
              <a:rPr lang="en-US" sz="2000" dirty="0">
                <a:sym typeface="Wingdings" panose="05000000000000000000" pitchFamily="2" charset="2"/>
              </a:rPr>
              <a:t> manipulation, social scoring, real-time biometric identification systems</a:t>
            </a:r>
            <a:r>
              <a:rPr lang="cs-CZ" sz="2000" dirty="0">
                <a:sym typeface="Wingdings" panose="05000000000000000000" pitchFamily="2" charset="2"/>
              </a:rPr>
              <a:t>, </a:t>
            </a:r>
            <a:r>
              <a:rPr lang="cs-CZ" sz="2000" dirty="0" err="1">
                <a:sym typeface="Wingdings" panose="05000000000000000000" pitchFamily="2" charset="2"/>
              </a:rPr>
              <a:t>democratic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process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medling</a:t>
            </a:r>
            <a:r>
              <a:rPr lang="en-US" sz="2000" dirty="0">
                <a:sym typeface="Wingdings" panose="05000000000000000000" pitchFamily="2" charset="2"/>
              </a:rPr>
              <a:t> (e.g., facial recognition) etc.  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banned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b="1" dirty="0">
                <a:sym typeface="Wingdings" panose="05000000000000000000" pitchFamily="2" charset="2"/>
              </a:rPr>
              <a:t>High </a:t>
            </a:r>
            <a:r>
              <a:rPr lang="en-US" sz="2000" dirty="0">
                <a:sym typeface="Wingdings" panose="05000000000000000000" pitchFamily="2" charset="2"/>
              </a:rPr>
              <a:t>– toys, aviation, medical, biometric ident. sys., critical </a:t>
            </a:r>
            <a:r>
              <a:rPr lang="en-US" sz="2000" dirty="0" err="1">
                <a:sym typeface="Wingdings" panose="05000000000000000000" pitchFamily="2" charset="2"/>
              </a:rPr>
              <a:t>infrastr</a:t>
            </a:r>
            <a:r>
              <a:rPr lang="en-US" sz="2000" dirty="0">
                <a:sym typeface="Wingdings" panose="05000000000000000000" pitchFamily="2" charset="2"/>
              </a:rPr>
              <a:t>. ops, law enforcement etc.  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assessed</a:t>
            </a:r>
            <a:r>
              <a:rPr lang="en-US" sz="2000" dirty="0">
                <a:sym typeface="Wingdings" panose="05000000000000000000" pitchFamily="2" charset="2"/>
              </a:rPr>
              <a:t> before and throughout their lifecycle.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b="1" dirty="0">
                <a:sym typeface="Wingdings" panose="05000000000000000000" pitchFamily="2" charset="2"/>
              </a:rPr>
              <a:t>Generative AI </a:t>
            </a:r>
            <a:r>
              <a:rPr lang="en-US" sz="2000" dirty="0">
                <a:sym typeface="Wingdings" panose="05000000000000000000" pitchFamily="2" charset="2"/>
              </a:rPr>
              <a:t>– transparency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b="1" dirty="0">
                <a:sym typeface="Wingdings" panose="05000000000000000000" pitchFamily="2" charset="2"/>
              </a:rPr>
              <a:t>Limited</a:t>
            </a:r>
            <a:r>
              <a:rPr lang="en-US" sz="2000" dirty="0">
                <a:sym typeface="Wingdings" panose="05000000000000000000" pitchFamily="2" charset="2"/>
              </a:rPr>
              <a:t> – minimal transparency compliance</a:t>
            </a:r>
            <a:endParaRPr lang="cs-CZ" sz="2000" dirty="0">
              <a:sym typeface="Wingdings" panose="05000000000000000000" pitchFamily="2" charset="2"/>
            </a:endParaRPr>
          </a:p>
          <a:p>
            <a:pPr lvl="2"/>
            <a:endParaRPr lang="cs-CZ" sz="20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ym typeface="Wingdings" panose="05000000000000000000" pitchFamily="2" charset="2"/>
              </a:rPr>
              <a:t>More on </a:t>
            </a:r>
            <a:r>
              <a:rPr lang="cs-CZ" sz="2000" dirty="0" err="1">
                <a:sym typeface="Wingdings" panose="05000000000000000000" pitchFamily="2" charset="2"/>
              </a:rPr>
              <a:t>EU´s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websites</a:t>
            </a:r>
            <a:r>
              <a:rPr lang="cs-CZ" sz="2000" dirty="0">
                <a:sym typeface="Wingdings" panose="05000000000000000000" pitchFamily="2" charset="2"/>
              </a:rPr>
              <a:t>.</a:t>
            </a:r>
            <a:endParaRPr lang="en-US" sz="2000" dirty="0">
              <a:sym typeface="Wingdings" panose="05000000000000000000" pitchFamily="2" charset="2"/>
            </a:endParaRPr>
          </a:p>
        </p:txBody>
      </p:sp>
      <p:pic>
        <p:nvPicPr>
          <p:cNvPr id="4" name="Picture 2" descr="upload.wikimedia.org/wikipedia/commons/thumb/b/...">
            <a:extLst>
              <a:ext uri="{FF2B5EF4-FFF2-40B4-BE49-F238E27FC236}">
                <a16:creationId xmlns:a16="http://schemas.microsoft.com/office/drawing/2014/main" id="{15206E03-FE3B-20A5-DF12-C25C32F57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9420">
            <a:off x="1753452" y="912096"/>
            <a:ext cx="1334949" cy="88955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82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479503"/>
            <a:ext cx="7616278" cy="1139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The Chinese case</a:t>
            </a:r>
            <a:r>
              <a:rPr lang="cs-CZ" sz="3200" b="1" dirty="0"/>
              <a:t> I</a:t>
            </a:r>
            <a:r>
              <a:rPr lang="en-US" sz="3200" b="1" dirty="0"/>
              <a:t>: Competition and social control (Roberts et al., 2021)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7" y="1619470"/>
            <a:ext cx="6944093" cy="4959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China aims to </a:t>
            </a:r>
            <a:r>
              <a:rPr lang="en-US" sz="2400" b="1" dirty="0"/>
              <a:t>become a world leader in AI by 2030 </a:t>
            </a:r>
            <a:r>
              <a:rPr lang="en-US" sz="2400" dirty="0"/>
              <a:t>incl. shaping of the ethical boundaries (</a:t>
            </a:r>
            <a:r>
              <a:rPr lang="en-US" sz="2400" dirty="0" err="1"/>
              <a:t>seeting</a:t>
            </a:r>
            <a:r>
              <a:rPr lang="en-US" sz="2400" dirty="0"/>
              <a:t> the rules of the game).</a:t>
            </a:r>
          </a:p>
          <a:p>
            <a:pPr lvl="1"/>
            <a:r>
              <a:rPr lang="cs-CZ" sz="2000" dirty="0"/>
              <a:t>Set by 2017 </a:t>
            </a:r>
            <a:r>
              <a:rPr lang="en-GB" sz="2000" dirty="0"/>
              <a:t>New Generation Artificial Intelligence Development Plan‘</a:t>
            </a:r>
            <a:r>
              <a:rPr lang="cs-CZ" sz="2000" dirty="0"/>
              <a:t>.</a:t>
            </a:r>
          </a:p>
          <a:p>
            <a:r>
              <a:rPr lang="cs-CZ" sz="2400" dirty="0"/>
              <a:t>Focus </a:t>
            </a:r>
            <a:r>
              <a:rPr lang="en-GB" sz="2400" dirty="0"/>
              <a:t>on </a:t>
            </a:r>
            <a:r>
              <a:rPr lang="en-GB" sz="2400" b="1" dirty="0"/>
              <a:t>international competitiveness</a:t>
            </a:r>
            <a:r>
              <a:rPr lang="en-GB" sz="2400" dirty="0"/>
              <a:t>, </a:t>
            </a:r>
            <a:r>
              <a:rPr lang="en-GB" sz="2400" b="1" dirty="0"/>
              <a:t>economic growth</a:t>
            </a:r>
            <a:r>
              <a:rPr lang="en-GB" sz="2400" dirty="0"/>
              <a:t>, and </a:t>
            </a:r>
            <a:r>
              <a:rPr lang="en-GB" sz="2400" b="1" dirty="0"/>
              <a:t>social governance</a:t>
            </a:r>
            <a:r>
              <a:rPr lang="cs-CZ" sz="2400" dirty="0"/>
              <a:t>.</a:t>
            </a:r>
          </a:p>
          <a:p>
            <a:r>
              <a:rPr lang="en-GB" sz="2400" dirty="0"/>
              <a:t>Government-affiliated bodies and private companies in China have also developed their own AI ethics principles</a:t>
            </a:r>
            <a:r>
              <a:rPr lang="cs-CZ" sz="2400" dirty="0"/>
              <a:t> (</a:t>
            </a:r>
            <a:r>
              <a:rPr lang="en-GB" sz="2400" dirty="0"/>
              <a:t>'Beijing AI Principles‘</a:t>
            </a:r>
            <a:r>
              <a:rPr lang="cs-CZ" sz="2400" dirty="0"/>
              <a:t>, </a:t>
            </a:r>
            <a:r>
              <a:rPr lang="en-GB" sz="2400" dirty="0"/>
              <a:t>Tencent</a:t>
            </a:r>
            <a:r>
              <a:rPr lang="cs-CZ" sz="2400" dirty="0"/>
              <a:t>, </a:t>
            </a:r>
            <a:r>
              <a:rPr lang="en-US" sz="2400" dirty="0"/>
              <a:t>or</a:t>
            </a:r>
            <a:r>
              <a:rPr lang="cs-CZ" sz="2400" dirty="0"/>
              <a:t> </a:t>
            </a:r>
            <a:r>
              <a:rPr lang="en-GB" sz="2400" dirty="0"/>
              <a:t>Chinese Association for Artificial Intelligence</a:t>
            </a:r>
            <a:r>
              <a:rPr lang="cs-CZ" sz="2400" dirty="0"/>
              <a:t>)</a:t>
            </a:r>
            <a:r>
              <a:rPr lang="en-GB" sz="2400" dirty="0"/>
              <a:t>.</a:t>
            </a:r>
            <a:endParaRPr lang="cs-CZ" sz="2400" dirty="0"/>
          </a:p>
        </p:txBody>
      </p:sp>
      <p:pic>
        <p:nvPicPr>
          <p:cNvPr id="3074" name="Picture 2" descr="Flag of China | Meaning, Symbolism &amp; History | Britannica">
            <a:extLst>
              <a:ext uri="{FF2B5EF4-FFF2-40B4-BE49-F238E27FC236}">
                <a16:creationId xmlns:a16="http://schemas.microsoft.com/office/drawing/2014/main" id="{A92F49C0-B78E-E8A2-C0D7-49753F5FC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9955">
            <a:off x="8852637" y="571951"/>
            <a:ext cx="1430819" cy="95507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675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 flipH="1">
            <a:off x="1" y="0"/>
            <a:ext cx="12192000" cy="6858001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0E88B360-3B9E-D138-5A63-45DFD2AF6D01}"/>
              </a:ext>
            </a:extLst>
          </p:cNvPr>
          <p:cNvSpPr txBox="1">
            <a:spLocks/>
          </p:cNvSpPr>
          <p:nvPr/>
        </p:nvSpPr>
        <p:spPr>
          <a:xfrm>
            <a:off x="4841853" y="535415"/>
            <a:ext cx="6205652" cy="8214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The </a:t>
            </a:r>
            <a:r>
              <a:rPr lang="cs-CZ" sz="3200" b="1" dirty="0" err="1"/>
              <a:t>Chinese</a:t>
            </a:r>
            <a:r>
              <a:rPr lang="en-US" sz="3200" b="1" dirty="0"/>
              <a:t> case II</a:t>
            </a:r>
            <a:r>
              <a:rPr lang="cs-CZ" sz="3200" b="1" dirty="0"/>
              <a:t>: </a:t>
            </a:r>
            <a:r>
              <a:rPr lang="cs-CZ" sz="3200" b="1" dirty="0" err="1"/>
              <a:t>Now</a:t>
            </a:r>
            <a:r>
              <a:rPr lang="cs-CZ" sz="3200" b="1" dirty="0"/>
              <a:t> (</a:t>
            </a:r>
            <a:r>
              <a:rPr lang="cs-CZ" sz="3200" b="1" dirty="0" err="1"/>
              <a:t>Sheehan</a:t>
            </a:r>
            <a:r>
              <a:rPr lang="en-US" sz="3200" b="1" dirty="0"/>
              <a:t>, 2023</a:t>
            </a:r>
            <a:r>
              <a:rPr lang="cs-CZ" sz="3200" b="1" dirty="0"/>
              <a:t>)</a:t>
            </a:r>
            <a:endParaRPr lang="en-US" sz="3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0C13B5-4FC1-25AB-B255-3BB944417320}"/>
              </a:ext>
            </a:extLst>
          </p:cNvPr>
          <p:cNvSpPr txBox="1">
            <a:spLocks/>
          </p:cNvSpPr>
          <p:nvPr/>
        </p:nvSpPr>
        <p:spPr>
          <a:xfrm>
            <a:off x="5062009" y="1527538"/>
            <a:ext cx="6532113" cy="4795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593991E-507B-5826-47B0-58A1BB3C7017}"/>
              </a:ext>
            </a:extLst>
          </p:cNvPr>
          <p:cNvSpPr txBox="1"/>
          <p:nvPr/>
        </p:nvSpPr>
        <p:spPr>
          <a:xfrm>
            <a:off x="4841852" y="1356873"/>
            <a:ext cx="6878079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>
                <a:sym typeface="Wingdings" panose="05000000000000000000" pitchFamily="2" charset="2"/>
              </a:rPr>
              <a:t>One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of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the</a:t>
            </a:r>
            <a:r>
              <a:rPr lang="cs-CZ" sz="2000" dirty="0">
                <a:sym typeface="Wingdings" panose="05000000000000000000" pitchFamily="2" charset="2"/>
              </a:rPr>
              <a:t> „</a:t>
            </a:r>
            <a:r>
              <a:rPr lang="cs-CZ" sz="2000" dirty="0" err="1">
                <a:sym typeface="Wingdings" panose="05000000000000000000" pitchFamily="2" charset="2"/>
              </a:rPr>
              <a:t>world´s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earliest</a:t>
            </a:r>
            <a:r>
              <a:rPr lang="cs-CZ" sz="2000" dirty="0">
                <a:sym typeface="Wingdings" panose="05000000000000000000" pitchFamily="2" charset="2"/>
              </a:rPr>
              <a:t> and </a:t>
            </a:r>
            <a:r>
              <a:rPr lang="cs-CZ" sz="2000" dirty="0" err="1">
                <a:sym typeface="Wingdings" panose="05000000000000000000" pitchFamily="2" charset="2"/>
              </a:rPr>
              <a:t>detailed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regulations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governing</a:t>
            </a:r>
            <a:r>
              <a:rPr lang="cs-CZ" sz="2000" dirty="0">
                <a:sym typeface="Wingdings" panose="05000000000000000000" pitchFamily="2" charset="2"/>
              </a:rPr>
              <a:t> AI“.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West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often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sees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Chinese</a:t>
            </a:r>
            <a:r>
              <a:rPr lang="cs-CZ" sz="2000" dirty="0">
                <a:sym typeface="Wingdings" panose="05000000000000000000" pitchFamily="2" charset="2"/>
              </a:rPr>
              <a:t> AI </a:t>
            </a:r>
            <a:r>
              <a:rPr lang="cs-CZ" sz="2000" dirty="0" err="1">
                <a:sym typeface="Wingdings" panose="05000000000000000000" pitchFamily="2" charset="2"/>
              </a:rPr>
              <a:t>reg</a:t>
            </a:r>
            <a:r>
              <a:rPr lang="cs-CZ" sz="2000" dirty="0">
                <a:sym typeface="Wingdings" panose="05000000000000000000" pitchFamily="2" charset="2"/>
              </a:rPr>
              <a:t>. </a:t>
            </a:r>
            <a:r>
              <a:rPr lang="cs-CZ" sz="2000" dirty="0" err="1">
                <a:sym typeface="Wingdings" panose="05000000000000000000" pitchFamily="2" charset="2"/>
              </a:rPr>
              <a:t>only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geopolitically</a:t>
            </a:r>
            <a:r>
              <a:rPr lang="cs-CZ" sz="2000" dirty="0">
                <a:sym typeface="Wingdings" panose="05000000000000000000" pitchFamily="2" charset="2"/>
              </a:rPr>
              <a:t> and as a </a:t>
            </a:r>
            <a:r>
              <a:rPr lang="cs-CZ" sz="2000" dirty="0" err="1">
                <a:sym typeface="Wingdings" panose="05000000000000000000" pitchFamily="2" charset="2"/>
              </a:rPr>
              <a:t>competition</a:t>
            </a:r>
            <a:r>
              <a:rPr lang="cs-CZ" sz="2000" dirty="0">
                <a:sym typeface="Wingdings" panose="05000000000000000000" pitchFamily="2" charset="2"/>
              </a:rPr>
              <a:t> – but </a:t>
            </a:r>
            <a:r>
              <a:rPr lang="cs-CZ" sz="2000" dirty="0" err="1">
                <a:sym typeface="Wingdings" panose="05000000000000000000" pitchFamily="2" charset="2"/>
              </a:rPr>
              <a:t>worth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the</a:t>
            </a:r>
            <a:r>
              <a:rPr lang="cs-CZ" sz="2000" dirty="0">
                <a:sym typeface="Wingdings" panose="05000000000000000000" pitchFamily="2" charset="2"/>
              </a:rPr>
              <a:t> study.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>
                <a:sym typeface="Wingdings" panose="05000000000000000000" pitchFamily="2" charset="2"/>
              </a:rPr>
              <a:t>Three</a:t>
            </a:r>
            <a:r>
              <a:rPr lang="cs-CZ" sz="2000" dirty="0">
                <a:sym typeface="Wingdings" panose="05000000000000000000" pitchFamily="2" charset="2"/>
              </a:rPr>
              <a:t> most </a:t>
            </a:r>
            <a:r>
              <a:rPr lang="cs-CZ" sz="2000" dirty="0" err="1">
                <a:sym typeface="Wingdings" panose="05000000000000000000" pitchFamily="2" charset="2"/>
              </a:rPr>
              <a:t>impactful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regulations</a:t>
            </a:r>
            <a:r>
              <a:rPr lang="cs-CZ" sz="2000" dirty="0">
                <a:sym typeface="Wingdings" panose="05000000000000000000" pitchFamily="2" charset="2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b="1" dirty="0">
                <a:sym typeface="Wingdings" panose="05000000000000000000" pitchFamily="2" charset="2"/>
              </a:rPr>
              <a:t>2021 </a:t>
            </a:r>
            <a:r>
              <a:rPr lang="cs-CZ" sz="2000" b="1" dirty="0" err="1">
                <a:sym typeface="Wingdings" panose="05000000000000000000" pitchFamily="2" charset="2"/>
              </a:rPr>
              <a:t>regulation</a:t>
            </a:r>
            <a:r>
              <a:rPr lang="cs-CZ" sz="2000" b="1" dirty="0">
                <a:sym typeface="Wingdings" panose="05000000000000000000" pitchFamily="2" charset="2"/>
              </a:rPr>
              <a:t> on </a:t>
            </a:r>
            <a:r>
              <a:rPr lang="cs-CZ" sz="2000" b="1" dirty="0" err="1">
                <a:sym typeface="Wingdings" panose="05000000000000000000" pitchFamily="2" charset="2"/>
              </a:rPr>
              <a:t>recommendation</a:t>
            </a:r>
            <a:r>
              <a:rPr lang="cs-CZ" sz="2000" b="1" dirty="0">
                <a:sym typeface="Wingdings" panose="05000000000000000000" pitchFamily="2" charset="2"/>
              </a:rPr>
              <a:t> </a:t>
            </a:r>
            <a:r>
              <a:rPr lang="cs-CZ" sz="2000" b="1" dirty="0" err="1">
                <a:sym typeface="Wingdings" panose="05000000000000000000" pitchFamily="2" charset="2"/>
              </a:rPr>
              <a:t>algorithms</a:t>
            </a:r>
            <a:endParaRPr lang="cs-CZ" sz="2000" b="1" dirty="0">
              <a:sym typeface="Wingdings" panose="05000000000000000000" pitchFamily="2" charset="2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000" dirty="0">
                <a:sym typeface="Wingdings" panose="05000000000000000000" pitchFamily="2" charset="2"/>
              </a:rPr>
              <a:t>.B</a:t>
            </a:r>
            <a:r>
              <a:rPr lang="en-GB" sz="2000" dirty="0" err="1">
                <a:sym typeface="Wingdings" panose="05000000000000000000" pitchFamily="2" charset="2"/>
              </a:rPr>
              <a:t>ar</a:t>
            </a:r>
            <a:r>
              <a:rPr lang="en-GB" sz="2000" dirty="0">
                <a:sym typeface="Wingdings" panose="05000000000000000000" pitchFamily="2" charset="2"/>
              </a:rPr>
              <a:t> excessive price discrimination and protect</a:t>
            </a:r>
            <a:r>
              <a:rPr lang="cs-CZ" sz="2000" dirty="0">
                <a:sym typeface="Wingdings" panose="05000000000000000000" pitchFamily="2" charset="2"/>
              </a:rPr>
              <a:t>s</a:t>
            </a:r>
            <a:r>
              <a:rPr lang="en-GB" sz="2000" dirty="0">
                <a:sym typeface="Wingdings" panose="05000000000000000000" pitchFamily="2" charset="2"/>
              </a:rPr>
              <a:t> the rights of workers</a:t>
            </a:r>
            <a:r>
              <a:rPr lang="cs-CZ" sz="2000" dirty="0">
                <a:sym typeface="Wingdings" panose="05000000000000000000" pitchFamily="2" charset="2"/>
              </a:rPr>
              <a:t>…“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b="1" dirty="0">
                <a:sym typeface="Wingdings" panose="05000000000000000000" pitchFamily="2" charset="2"/>
              </a:rPr>
              <a:t>2022 rules for deep synthesis</a:t>
            </a:r>
            <a:r>
              <a:rPr lang="en-GB" sz="2000" dirty="0">
                <a:sym typeface="Wingdings" panose="05000000000000000000" pitchFamily="2" charset="2"/>
              </a:rPr>
              <a:t> (synthetically generated content)</a:t>
            </a:r>
            <a:endParaRPr lang="cs-CZ" sz="2000" dirty="0">
              <a:sym typeface="Wingdings" panose="05000000000000000000" pitchFamily="2" charset="2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000" dirty="0">
                <a:sym typeface="Wingdings" panose="05000000000000000000" pitchFamily="2" charset="2"/>
              </a:rPr>
              <a:t>„R</a:t>
            </a:r>
            <a:r>
              <a:rPr lang="en-GB" sz="2000" dirty="0" err="1">
                <a:sym typeface="Wingdings" panose="05000000000000000000" pitchFamily="2" charset="2"/>
              </a:rPr>
              <a:t>equires</a:t>
            </a:r>
            <a:r>
              <a:rPr lang="en-GB" sz="2000" dirty="0">
                <a:sym typeface="Wingdings" panose="05000000000000000000" pitchFamily="2" charset="2"/>
              </a:rPr>
              <a:t> conspicuous labels be placed on synthetically generated content</a:t>
            </a:r>
            <a:r>
              <a:rPr lang="cs-CZ" sz="2000" dirty="0">
                <a:sym typeface="Wingdings" panose="05000000000000000000" pitchFamily="2" charset="2"/>
              </a:rPr>
              <a:t>.“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b="1" dirty="0">
                <a:sym typeface="Wingdings" panose="05000000000000000000" pitchFamily="2" charset="2"/>
              </a:rPr>
              <a:t>2023 draft rules on generative AI</a:t>
            </a:r>
            <a:endParaRPr lang="cs-CZ" sz="2000" b="1" dirty="0">
              <a:sym typeface="Wingdings" panose="05000000000000000000" pitchFamily="2" charset="2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2000" dirty="0">
                <a:sym typeface="Wingdings" panose="05000000000000000000" pitchFamily="2" charset="2"/>
              </a:rPr>
              <a:t>„R</a:t>
            </a:r>
            <a:r>
              <a:rPr lang="en-GB" sz="2000" dirty="0" err="1">
                <a:sym typeface="Wingdings" panose="05000000000000000000" pitchFamily="2" charset="2"/>
              </a:rPr>
              <a:t>equires</a:t>
            </a:r>
            <a:r>
              <a:rPr lang="en-GB" sz="2000" dirty="0">
                <a:sym typeface="Wingdings" panose="05000000000000000000" pitchFamily="2" charset="2"/>
              </a:rPr>
              <a:t> both the training data and model outputs to be “true and accurate”</a:t>
            </a:r>
            <a:r>
              <a:rPr lang="cs-CZ" sz="2000" dirty="0">
                <a:sym typeface="Wingdings" panose="05000000000000000000" pitchFamily="2" charset="2"/>
              </a:rPr>
              <a:t>.“ (</a:t>
            </a:r>
            <a:r>
              <a:rPr lang="cs-CZ" sz="2000" dirty="0" err="1">
                <a:sym typeface="Wingdings" panose="05000000000000000000" pitchFamily="2" charset="2"/>
              </a:rPr>
              <a:t>an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obsatcle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for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LLMs</a:t>
            </a:r>
            <a:r>
              <a:rPr lang="cs-CZ" sz="2000" dirty="0">
                <a:sym typeface="Wingdings" panose="05000000000000000000" pitchFamily="2" charset="2"/>
              </a:rPr>
              <a:t>).</a:t>
            </a:r>
          </a:p>
        </p:txBody>
      </p:sp>
      <p:pic>
        <p:nvPicPr>
          <p:cNvPr id="7" name="Picture 2" descr="Flag of China | Meaning, Symbolism &amp; History | Britannica">
            <a:extLst>
              <a:ext uri="{FF2B5EF4-FFF2-40B4-BE49-F238E27FC236}">
                <a16:creationId xmlns:a16="http://schemas.microsoft.com/office/drawing/2014/main" id="{E665E6AC-E30C-0FB3-36F5-B4BFF07BF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7955">
            <a:off x="1705517" y="657907"/>
            <a:ext cx="1430819" cy="95507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129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5A576D-1628-A4FB-F9C6-6B74ACDBC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894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sz="4400" dirty="0" err="1">
                <a:sym typeface="Wingdings" panose="05000000000000000000" pitchFamily="2" charset="2"/>
              </a:rPr>
              <a:t>How</a:t>
            </a:r>
            <a:r>
              <a:rPr lang="cs-CZ" sz="4400" dirty="0">
                <a:sym typeface="Wingdings" panose="05000000000000000000" pitchFamily="2" charset="2"/>
              </a:rPr>
              <a:t> </a:t>
            </a:r>
            <a:r>
              <a:rPr lang="cs-CZ" sz="4400" dirty="0" err="1">
                <a:sym typeface="Wingdings" panose="05000000000000000000" pitchFamily="2" charset="2"/>
              </a:rPr>
              <a:t>China</a:t>
            </a:r>
            <a:r>
              <a:rPr lang="cs-CZ" sz="4400" dirty="0">
                <a:sym typeface="Wingdings" panose="05000000000000000000" pitchFamily="2" charset="2"/>
              </a:rPr>
              <a:t> </a:t>
            </a:r>
            <a:r>
              <a:rPr lang="cs-CZ" sz="4400" dirty="0" err="1">
                <a:sym typeface="Wingdings" panose="05000000000000000000" pitchFamily="2" charset="2"/>
              </a:rPr>
              <a:t>makes</a:t>
            </a:r>
            <a:r>
              <a:rPr lang="cs-CZ" sz="4400" dirty="0">
                <a:sym typeface="Wingdings" panose="05000000000000000000" pitchFamily="2" charset="2"/>
              </a:rPr>
              <a:t> AI </a:t>
            </a:r>
            <a:r>
              <a:rPr lang="cs-CZ" sz="4400" dirty="0" err="1">
                <a:sym typeface="Wingdings" panose="05000000000000000000" pitchFamily="2" charset="2"/>
              </a:rPr>
              <a:t>regulation</a:t>
            </a:r>
            <a:r>
              <a:rPr lang="cs-CZ" sz="4400" dirty="0">
                <a:sym typeface="Wingdings" panose="05000000000000000000" pitchFamily="2" charset="2"/>
              </a:rPr>
              <a:t>, a </a:t>
            </a:r>
            <a:r>
              <a:rPr lang="cs-CZ" sz="4400" dirty="0" err="1">
                <a:sym typeface="Wingdings" panose="05000000000000000000" pitchFamily="2" charset="2"/>
              </a:rPr>
              <a:t>conceptual</a:t>
            </a:r>
            <a:r>
              <a:rPr lang="cs-CZ" sz="4400" dirty="0">
                <a:sym typeface="Wingdings" panose="05000000000000000000" pitchFamily="2" charset="2"/>
              </a:rPr>
              <a:t> model (</a:t>
            </a:r>
            <a:r>
              <a:rPr lang="cs-CZ" sz="4400" dirty="0" err="1">
                <a:sym typeface="Wingdings" panose="05000000000000000000" pitchFamily="2" charset="2"/>
              </a:rPr>
              <a:t>Sheehan</a:t>
            </a:r>
            <a:r>
              <a:rPr lang="cs-CZ" sz="4400" dirty="0">
                <a:sym typeface="Wingdings" panose="05000000000000000000" pitchFamily="2" charset="2"/>
              </a:rPr>
              <a:t>, 2023):</a:t>
            </a:r>
            <a:br>
              <a:rPr lang="en-US" sz="4400" dirty="0">
                <a:sym typeface="Wingdings" panose="05000000000000000000" pitchFamily="2" charset="2"/>
              </a:rPr>
            </a:b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A5FB5E9-883E-2ADA-71D0-D02C7A3A7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51" y="1663412"/>
            <a:ext cx="10126698" cy="476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Šipka: doprava 4">
            <a:extLst>
              <a:ext uri="{FF2B5EF4-FFF2-40B4-BE49-F238E27FC236}">
                <a16:creationId xmlns:a16="http://schemas.microsoft.com/office/drawing/2014/main" id="{C143D0D0-4AEB-3196-6CC2-DA415A5E61B7}"/>
              </a:ext>
            </a:extLst>
          </p:cNvPr>
          <p:cNvSpPr/>
          <p:nvPr/>
        </p:nvSpPr>
        <p:spPr>
          <a:xfrm rot="5400000">
            <a:off x="2157761" y="2983308"/>
            <a:ext cx="1248936" cy="880947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id="{20D4E1EF-E3CE-DF22-70DC-36805940B08F}"/>
              </a:ext>
            </a:extLst>
          </p:cNvPr>
          <p:cNvSpPr/>
          <p:nvPr/>
        </p:nvSpPr>
        <p:spPr>
          <a:xfrm rot="5400000">
            <a:off x="4228171" y="3713468"/>
            <a:ext cx="1248936" cy="880947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963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479503"/>
            <a:ext cx="7616278" cy="1139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The </a:t>
            </a:r>
            <a:r>
              <a:rPr lang="cs-CZ" sz="3200" b="1" dirty="0"/>
              <a:t>U.S.</a:t>
            </a:r>
            <a:r>
              <a:rPr lang="en-US" sz="3200" b="1" dirty="0"/>
              <a:t> case: </a:t>
            </a:r>
            <a:r>
              <a:rPr lang="cs-CZ" sz="3200" b="1" dirty="0" err="1"/>
              <a:t>Regulation</a:t>
            </a:r>
            <a:r>
              <a:rPr lang="cs-CZ" sz="3200" b="1" dirty="0"/>
              <a:t> in </a:t>
            </a:r>
            <a:r>
              <a:rPr lang="cs-CZ" sz="3200" b="1" dirty="0" err="1"/>
              <a:t>Its</a:t>
            </a:r>
            <a:r>
              <a:rPr lang="cs-CZ" sz="3200" b="1" dirty="0"/>
              <a:t> „Early </a:t>
            </a:r>
            <a:r>
              <a:rPr lang="cs-CZ" sz="3200" b="1" dirty="0" err="1"/>
              <a:t>Days</a:t>
            </a:r>
            <a:r>
              <a:rPr lang="cs-CZ" sz="3200" b="1" dirty="0"/>
              <a:t>“ </a:t>
            </a:r>
            <a:r>
              <a:rPr lang="en-US" sz="3200" b="1" dirty="0"/>
              <a:t>(</a:t>
            </a:r>
            <a:r>
              <a:rPr lang="cs-CZ" sz="3200" b="1" dirty="0" err="1"/>
              <a:t>Kang</a:t>
            </a:r>
            <a:r>
              <a:rPr lang="cs-CZ" sz="3200" b="1" dirty="0"/>
              <a:t>, </a:t>
            </a:r>
            <a:r>
              <a:rPr lang="en-US" sz="3200" b="1" dirty="0"/>
              <a:t>202</a:t>
            </a:r>
            <a:r>
              <a:rPr lang="cs-CZ" sz="3200" b="1" dirty="0"/>
              <a:t>3</a:t>
            </a:r>
            <a:r>
              <a:rPr lang="en-US" sz="3200" b="1" dirty="0"/>
              <a:t>)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7" y="1619470"/>
            <a:ext cx="6944093" cy="49597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No concrete law text </a:t>
            </a:r>
            <a:r>
              <a:rPr lang="en-US" sz="2400" dirty="0"/>
              <a:t>(U.S. falling behind EU and China – is it a new/bad phenomenon?). BUT: </a:t>
            </a:r>
            <a:r>
              <a:rPr lang="en-US" sz="2400" b="1" dirty="0"/>
              <a:t>suits</a:t>
            </a:r>
            <a:r>
              <a:rPr lang="en-US" sz="2400" dirty="0"/>
              <a:t> many </a:t>
            </a:r>
            <a:r>
              <a:rPr lang="en-US" sz="2400" b="1" dirty="0"/>
              <a:t>tech companies</a:t>
            </a:r>
            <a:r>
              <a:rPr lang="en-US" sz="2400" dirty="0"/>
              <a:t>.</a:t>
            </a:r>
            <a:endParaRPr lang="en-US" sz="2400" dirty="0">
              <a:sym typeface="Wingdings" panose="05000000000000000000" pitchFamily="2" charset="2"/>
            </a:endParaRPr>
          </a:p>
          <a:p>
            <a:r>
              <a:rPr lang="en-US" sz="2400" dirty="0">
                <a:sym typeface="Wingdings" panose="05000000000000000000" pitchFamily="2" charset="2"/>
              </a:rPr>
              <a:t>Despite the hype, only </a:t>
            </a:r>
            <a:r>
              <a:rPr lang="en-US" sz="2400" b="1" dirty="0">
                <a:sym typeface="Wingdings" panose="05000000000000000000" pitchFamily="2" charset="2"/>
              </a:rPr>
              <a:t>blueprint </a:t>
            </a:r>
            <a:r>
              <a:rPr lang="en-US" sz="2400" dirty="0">
                <a:sym typeface="Wingdings" panose="05000000000000000000" pitchFamily="2" charset="2"/>
              </a:rPr>
              <a:t>(The White House, 2023):</a:t>
            </a:r>
          </a:p>
          <a:p>
            <a:pPr lvl="1"/>
            <a:r>
              <a:rPr lang="cs-CZ" sz="2000" dirty="0">
                <a:sym typeface="Wingdings" panose="05000000000000000000" pitchFamily="2" charset="2"/>
              </a:rPr>
              <a:t>„</a:t>
            </a:r>
            <a:r>
              <a:rPr lang="en-GB" sz="2000" dirty="0">
                <a:sym typeface="Wingdings" panose="05000000000000000000" pitchFamily="2" charset="2"/>
              </a:rPr>
              <a:t>You should be </a:t>
            </a:r>
            <a:r>
              <a:rPr lang="en-GB" sz="2000" b="1" dirty="0">
                <a:sym typeface="Wingdings" panose="05000000000000000000" pitchFamily="2" charset="2"/>
              </a:rPr>
              <a:t>protected from unsafe or ineffective systems</a:t>
            </a:r>
            <a:r>
              <a:rPr lang="cs-CZ" sz="2000" dirty="0">
                <a:sym typeface="Wingdings" panose="05000000000000000000" pitchFamily="2" charset="2"/>
              </a:rPr>
              <a:t>“.</a:t>
            </a:r>
          </a:p>
          <a:p>
            <a:pPr lvl="1"/>
            <a:r>
              <a:rPr lang="cs-CZ" sz="2000" dirty="0">
                <a:sym typeface="Wingdings" panose="05000000000000000000" pitchFamily="2" charset="2"/>
              </a:rPr>
              <a:t>„</a:t>
            </a:r>
            <a:r>
              <a:rPr lang="en-GB" sz="2000" dirty="0">
                <a:sym typeface="Wingdings" panose="05000000000000000000" pitchFamily="2" charset="2"/>
              </a:rPr>
              <a:t>You should </a:t>
            </a:r>
            <a:r>
              <a:rPr lang="en-GB" sz="2000" b="1" dirty="0">
                <a:sym typeface="Wingdings" panose="05000000000000000000" pitchFamily="2" charset="2"/>
              </a:rPr>
              <a:t>not face discrimination </a:t>
            </a:r>
            <a:r>
              <a:rPr lang="en-GB" sz="2000" dirty="0">
                <a:sym typeface="Wingdings" panose="05000000000000000000" pitchFamily="2" charset="2"/>
              </a:rPr>
              <a:t>by algorithms and systems should be used and designed in an equitable way.</a:t>
            </a:r>
            <a:r>
              <a:rPr lang="cs-CZ" sz="2000" dirty="0">
                <a:sym typeface="Wingdings" panose="05000000000000000000" pitchFamily="2" charset="2"/>
              </a:rPr>
              <a:t>“</a:t>
            </a:r>
          </a:p>
          <a:p>
            <a:pPr lvl="1"/>
            <a:r>
              <a:rPr lang="cs-CZ" sz="2000" dirty="0">
                <a:sym typeface="Wingdings" panose="05000000000000000000" pitchFamily="2" charset="2"/>
              </a:rPr>
              <a:t>„</a:t>
            </a:r>
            <a:r>
              <a:rPr lang="en-GB" sz="2000" dirty="0">
                <a:sym typeface="Wingdings" panose="05000000000000000000" pitchFamily="2" charset="2"/>
              </a:rPr>
              <a:t>You should be </a:t>
            </a:r>
            <a:r>
              <a:rPr lang="en-GB" sz="2000" b="1" dirty="0">
                <a:sym typeface="Wingdings" panose="05000000000000000000" pitchFamily="2" charset="2"/>
              </a:rPr>
              <a:t>protected from abusive data practices </a:t>
            </a:r>
            <a:r>
              <a:rPr lang="en-GB" sz="2000" dirty="0">
                <a:sym typeface="Wingdings" panose="05000000000000000000" pitchFamily="2" charset="2"/>
              </a:rPr>
              <a:t>via built-in protections and you </a:t>
            </a:r>
            <a:r>
              <a:rPr lang="en-GB" sz="2000" b="1" dirty="0">
                <a:sym typeface="Wingdings" panose="05000000000000000000" pitchFamily="2" charset="2"/>
              </a:rPr>
              <a:t>should have agency </a:t>
            </a:r>
            <a:r>
              <a:rPr lang="en-GB" sz="2000" dirty="0">
                <a:sym typeface="Wingdings" panose="05000000000000000000" pitchFamily="2" charset="2"/>
              </a:rPr>
              <a:t>over how data about you is used.</a:t>
            </a:r>
            <a:r>
              <a:rPr lang="cs-CZ" sz="2000" dirty="0">
                <a:sym typeface="Wingdings" panose="05000000000000000000" pitchFamily="2" charset="2"/>
              </a:rPr>
              <a:t>“</a:t>
            </a:r>
          </a:p>
          <a:p>
            <a:pPr lvl="1"/>
            <a:r>
              <a:rPr lang="cs-CZ" sz="2000" dirty="0">
                <a:sym typeface="Wingdings" panose="05000000000000000000" pitchFamily="2" charset="2"/>
              </a:rPr>
              <a:t>„</a:t>
            </a:r>
            <a:r>
              <a:rPr lang="en-GB" sz="2000" dirty="0">
                <a:sym typeface="Wingdings" panose="05000000000000000000" pitchFamily="2" charset="2"/>
              </a:rPr>
              <a:t>You </a:t>
            </a:r>
            <a:r>
              <a:rPr lang="en-GB" sz="2000" b="1" dirty="0">
                <a:sym typeface="Wingdings" panose="05000000000000000000" pitchFamily="2" charset="2"/>
              </a:rPr>
              <a:t>should know </a:t>
            </a:r>
            <a:r>
              <a:rPr lang="en-GB" sz="2000" dirty="0">
                <a:sym typeface="Wingdings" panose="05000000000000000000" pitchFamily="2" charset="2"/>
              </a:rPr>
              <a:t>that an </a:t>
            </a:r>
            <a:r>
              <a:rPr lang="en-GB" sz="2000" b="1" dirty="0">
                <a:sym typeface="Wingdings" panose="05000000000000000000" pitchFamily="2" charset="2"/>
              </a:rPr>
              <a:t>automated system is being used </a:t>
            </a:r>
            <a:r>
              <a:rPr lang="en-GB" sz="2000" dirty="0">
                <a:sym typeface="Wingdings" panose="05000000000000000000" pitchFamily="2" charset="2"/>
              </a:rPr>
              <a:t>and </a:t>
            </a:r>
            <a:r>
              <a:rPr lang="en-GB" sz="2000" b="1" dirty="0">
                <a:sym typeface="Wingdings" panose="05000000000000000000" pitchFamily="2" charset="2"/>
              </a:rPr>
              <a:t>understand</a:t>
            </a:r>
            <a:r>
              <a:rPr lang="en-GB" sz="2000" dirty="0">
                <a:sym typeface="Wingdings" panose="05000000000000000000" pitchFamily="2" charset="2"/>
              </a:rPr>
              <a:t> how and why it contributes to outcomes that impact you.</a:t>
            </a:r>
            <a:r>
              <a:rPr lang="cs-CZ" sz="2000" dirty="0">
                <a:sym typeface="Wingdings" panose="05000000000000000000" pitchFamily="2" charset="2"/>
              </a:rPr>
              <a:t>“</a:t>
            </a:r>
          </a:p>
          <a:p>
            <a:pPr lvl="1"/>
            <a:r>
              <a:rPr lang="cs-CZ" sz="2000" dirty="0">
                <a:sym typeface="Wingdings" panose="05000000000000000000" pitchFamily="2" charset="2"/>
              </a:rPr>
              <a:t>„</a:t>
            </a:r>
            <a:r>
              <a:rPr lang="en-GB" sz="2000" dirty="0">
                <a:sym typeface="Wingdings" panose="05000000000000000000" pitchFamily="2" charset="2"/>
              </a:rPr>
              <a:t>You </a:t>
            </a:r>
            <a:r>
              <a:rPr lang="en-GB" sz="2000" b="1" dirty="0">
                <a:sym typeface="Wingdings" panose="05000000000000000000" pitchFamily="2" charset="2"/>
              </a:rPr>
              <a:t>should be able to opt out</a:t>
            </a:r>
            <a:r>
              <a:rPr lang="en-GB" sz="2000" dirty="0">
                <a:sym typeface="Wingdings" panose="05000000000000000000" pitchFamily="2" charset="2"/>
              </a:rPr>
              <a:t>, where appropriate, and have </a:t>
            </a:r>
            <a:r>
              <a:rPr lang="en-GB" sz="2000" b="1" dirty="0">
                <a:sym typeface="Wingdings" panose="05000000000000000000" pitchFamily="2" charset="2"/>
              </a:rPr>
              <a:t>access to a person </a:t>
            </a:r>
            <a:r>
              <a:rPr lang="en-GB" sz="2000" dirty="0">
                <a:sym typeface="Wingdings" panose="05000000000000000000" pitchFamily="2" charset="2"/>
              </a:rPr>
              <a:t>who can quickly consider and remedy problems you encounter.</a:t>
            </a:r>
            <a:r>
              <a:rPr lang="cs-CZ" sz="2000" dirty="0">
                <a:sym typeface="Wingdings" panose="05000000000000000000" pitchFamily="2" charset="2"/>
              </a:rPr>
              <a:t>“</a:t>
            </a:r>
          </a:p>
          <a:p>
            <a:endParaRPr lang="cs-CZ" sz="2400" b="1" dirty="0">
              <a:sym typeface="Wingdings" panose="05000000000000000000" pitchFamily="2" charset="2"/>
            </a:endParaRPr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8728364-4294-A543-53C8-37C705918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04792">
            <a:off x="9077092" y="869795"/>
            <a:ext cx="1424773" cy="74967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850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 flipH="1">
            <a:off x="1" y="0"/>
            <a:ext cx="12192000" cy="6858001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0E88B360-3B9E-D138-5A63-45DFD2AF6D01}"/>
              </a:ext>
            </a:extLst>
          </p:cNvPr>
          <p:cNvSpPr txBox="1">
            <a:spLocks/>
          </p:cNvSpPr>
          <p:nvPr/>
        </p:nvSpPr>
        <p:spPr>
          <a:xfrm>
            <a:off x="4841853" y="535415"/>
            <a:ext cx="6205652" cy="821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Activity: Team Discussions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0C13B5-4FC1-25AB-B255-3BB944417320}"/>
              </a:ext>
            </a:extLst>
          </p:cNvPr>
          <p:cNvSpPr txBox="1">
            <a:spLocks/>
          </p:cNvSpPr>
          <p:nvPr/>
        </p:nvSpPr>
        <p:spPr>
          <a:xfrm>
            <a:off x="5062009" y="1527538"/>
            <a:ext cx="6532113" cy="4795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2EE8D753-6CB4-5597-5558-E740E66D6AED}"/>
              </a:ext>
            </a:extLst>
          </p:cNvPr>
          <p:cNvSpPr txBox="1">
            <a:spLocks/>
          </p:cNvSpPr>
          <p:nvPr/>
        </p:nvSpPr>
        <p:spPr>
          <a:xfrm>
            <a:off x="4856018" y="1527538"/>
            <a:ext cx="6944093" cy="4959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Divide yourselves into teams.</a:t>
            </a:r>
          </a:p>
          <a:p>
            <a:r>
              <a:rPr lang="en-US" sz="2400" dirty="0"/>
              <a:t>Choose a position on AI regulation (2 mins).</a:t>
            </a:r>
          </a:p>
          <a:p>
            <a:r>
              <a:rPr lang="en-US" sz="2400" dirty="0"/>
              <a:t>Look up credible information about that position (5-10 mins).</a:t>
            </a:r>
            <a:endParaRPr lang="cs-CZ" sz="2400" dirty="0"/>
          </a:p>
          <a:p>
            <a:pPr lvl="1"/>
            <a:r>
              <a:rPr lang="cs-CZ" sz="2000" dirty="0"/>
              <a:t>Tip: </a:t>
            </a:r>
            <a:r>
              <a:rPr lang="en-US" sz="2000" dirty="0"/>
              <a:t>Use </a:t>
            </a:r>
            <a:r>
              <a:rPr lang="en-US" sz="2000" dirty="0" err="1"/>
              <a:t>SciSpace</a:t>
            </a:r>
            <a:r>
              <a:rPr lang="en-US" sz="2000" dirty="0"/>
              <a:t> for effective pdf-info extraction</a:t>
            </a:r>
            <a:r>
              <a:rPr lang="cs-CZ" sz="2000" dirty="0"/>
              <a:t>.</a:t>
            </a:r>
            <a:endParaRPr lang="en-US" sz="2000" dirty="0"/>
          </a:p>
          <a:p>
            <a:r>
              <a:rPr lang="en-US" sz="2400" dirty="0"/>
              <a:t>Moderated discussion with other teams.</a:t>
            </a:r>
          </a:p>
        </p:txBody>
      </p:sp>
      <p:sp>
        <p:nvSpPr>
          <p:cNvPr id="8" name="Šipka: dolů 7">
            <a:extLst>
              <a:ext uri="{FF2B5EF4-FFF2-40B4-BE49-F238E27FC236}">
                <a16:creationId xmlns:a16="http://schemas.microsoft.com/office/drawing/2014/main" id="{6781288F-8184-B28F-4D0A-5E218C2FF95B}"/>
              </a:ext>
            </a:extLst>
          </p:cNvPr>
          <p:cNvSpPr/>
          <p:nvPr/>
        </p:nvSpPr>
        <p:spPr>
          <a:xfrm>
            <a:off x="4407333" y="1527538"/>
            <a:ext cx="457200" cy="2196969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722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544C93-E5FA-5B88-939C-7250528F4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References</a:t>
            </a:r>
            <a:r>
              <a:rPr lang="cs-CZ" dirty="0"/>
              <a:t> I</a:t>
            </a:r>
            <a:br>
              <a:rPr lang="cs-CZ" dirty="0"/>
            </a:b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EA8685-657A-1A35-CF7A-3B6645738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0"/>
            <a:ext cx="7920789" cy="508490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Bemelmans-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Videc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M.-L., 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Rist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R. C., &amp; 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Vedung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E. (1998). Carrots, Sticks &amp; Sermons: Policy Instruments and Their Evaluation. In Carrots, Sticks and Sermons: Policy Instruments and Their Evaluation. Transaction Publishers.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European Parliament. (2023). EU AI Act: first regulation on artificial intelligence. European Union. https://www.europarl.europa.eu/news/en/headlines/society/20230601STO93804/eu-ai-act-first-regulation-on-artificial-intelligence?at_campaign=20226-Digital&amp;at_medium=Google_Ads&amp;at_platform=Search&amp;at_creation=Sitelink&amp;at_goal=TR_G&amp;at_advertiser=Webcomm&amp;at_audience=ai%20legislation&amp;at_topic=Artificial_intelligence_Act&amp;gclid=Cj0KCQjw1OmoBhDXARIsAAAYGSHYcgbTP0Q9lD-o_Fqan-XgXTEFr1FRUMGO6VvFvZvoxzHLEGiAhZsaAoW8EALw_wcB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Kang, C. (2023). In U.S., Regulating A.I. Is in Its ‘Early Days’. The New York Times. https://www.nytimes.com/2023/07/21/technology/ai-united-states-regulation.html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Lessnoff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M. (1990). Social Contract Theory. New York University Press.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O’Hara, K., &amp; Hall, W. (2021). Four Internets. Oxford University Press. https://doi.org/10.1093/oso/9780197523681.001.0001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FEF31296-994C-FC44-352A-578A9947C1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7" t="28534" r="46076" b="18384"/>
          <a:stretch/>
        </p:blipFill>
        <p:spPr>
          <a:xfrm>
            <a:off x="8758989" y="-1"/>
            <a:ext cx="343301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01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544C93-E5FA-5B88-939C-7250528F4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References</a:t>
            </a:r>
            <a:r>
              <a:rPr lang="cs-CZ"/>
              <a:t> II</a:t>
            </a:r>
            <a:br>
              <a:rPr lang="cs-CZ" dirty="0"/>
            </a:b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EA8685-657A-1A35-CF7A-3B6645738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0"/>
            <a:ext cx="7920789" cy="5084906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Rahwan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I. (2018). Society-in-the-loop: programming the algorithmic social contract. Ethics and Information Technology, 20(1), 5–14. https://doi.org/10.1007/s10676-017-9430-8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Roberts, H., Cowls, J., Morley, J. et al. (2021). The Chinese approach to artificial intelligence: an analysis of policy, ethics, and regulation. AI &amp; Society, 36, 59–77. https://doi.org/10.1007/s00146-020-00992-2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Sheehan, M. (2023). China’s AI Regulations and How They Get Made. Carnegie Endowment for International Peace. https://carnegieendowment.org/2023/07/10/china-s-ai-regulations-and-how-they-get-made-pub-90117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Smuha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N. A. (2021). From a ‘race to AI’ to a ‘race to AI regulation’: regulatory competition for artificial intelligence, Law, Innovation and Technology, 13(1), 57-84, DOI: 10.1080/17579961.2021.1898300</a:t>
            </a:r>
          </a:p>
        </p:txBody>
      </p:sp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FEF31296-994C-FC44-352A-578A9947C1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7" t="28534" r="46076" b="18384"/>
          <a:stretch/>
        </p:blipFill>
        <p:spPr>
          <a:xfrm>
            <a:off x="8758989" y="-1"/>
            <a:ext cx="343301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10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socha, umění&#10;&#10;Popis byl vytvořen automaticky">
            <a:extLst>
              <a:ext uri="{FF2B5EF4-FFF2-40B4-BE49-F238E27FC236}">
                <a16:creationId xmlns:a16="http://schemas.microsoft.com/office/drawing/2014/main" id="{03045BCE-E2F6-3898-AF18-881C34CCD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A6265412-B459-4CE3-AA75-70ED929E33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437" y="4513055"/>
            <a:ext cx="4171509" cy="1655762"/>
          </a:xfrm>
        </p:spPr>
        <p:txBody>
          <a:bodyPr>
            <a:normAutofit/>
          </a:bodyPr>
          <a:lstStyle/>
          <a:p>
            <a:r>
              <a:rPr lang="en-US" dirty="0"/>
              <a:t>Questions?</a:t>
            </a:r>
          </a:p>
          <a:p>
            <a:r>
              <a:rPr lang="en-US" dirty="0"/>
              <a:t>Jan KLEINER</a:t>
            </a:r>
          </a:p>
          <a:p>
            <a:r>
              <a:rPr lang="en-US" dirty="0"/>
              <a:t>jkleiner@mail.muni.cz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65E6429-D8A6-7768-0997-F361B71D2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859" y="2344945"/>
            <a:ext cx="4550664" cy="1053842"/>
          </a:xfrm>
        </p:spPr>
        <p:txBody>
          <a:bodyPr>
            <a:noAutofit/>
          </a:bodyPr>
          <a:lstStyle/>
          <a:p>
            <a:r>
              <a:rPr lang="en-US" sz="5400" dirty="0">
                <a:latin typeface="+mn-lt"/>
              </a:rPr>
              <a:t>Thank you for your attention.</a:t>
            </a:r>
            <a:endParaRPr lang="en-US" sz="3600" dirty="0">
              <a:latin typeface="+mn-lt"/>
            </a:endParaRPr>
          </a:p>
        </p:txBody>
      </p:sp>
      <p:pic>
        <p:nvPicPr>
          <p:cNvPr id="17" name="Obrázek 16" descr="Obsah obrázku text, Písmo, Grafika, snímek obrazovky&#10;&#10;Popis byl vytvořen automaticky">
            <a:extLst>
              <a:ext uri="{FF2B5EF4-FFF2-40B4-BE49-F238E27FC236}">
                <a16:creationId xmlns:a16="http://schemas.microsoft.com/office/drawing/2014/main" id="{53DFED69-B3F8-1B0A-1FCE-6286521DC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7" y="145612"/>
            <a:ext cx="2631953" cy="174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77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8" r="1" b="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8094143" y="456231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000" b="1" dirty="0">
                <a:latin typeface="+mj-lt"/>
                <a:ea typeface="+mj-ea"/>
                <a:cs typeface="+mj-cs"/>
              </a:rPr>
              <a:t>Presentation outline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8122625" y="2356143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General approaches to regulation</a:t>
            </a:r>
            <a:r>
              <a:rPr lang="cs-CZ" sz="2000" dirty="0"/>
              <a:t> and </a:t>
            </a:r>
            <a:r>
              <a:rPr lang="en-US" sz="2000" dirty="0"/>
              <a:t>their problems</a:t>
            </a:r>
            <a:r>
              <a:rPr lang="cs-CZ" sz="2000" dirty="0"/>
              <a:t>.</a:t>
            </a:r>
            <a:endParaRPr lang="en-US" sz="2000" dirty="0"/>
          </a:p>
          <a:p>
            <a:r>
              <a:rPr lang="en-US" sz="2000" dirty="0"/>
              <a:t>Case studies</a:t>
            </a:r>
            <a:r>
              <a:rPr lang="cs-CZ" sz="2000" dirty="0"/>
              <a:t> (EU, </a:t>
            </a:r>
            <a:r>
              <a:rPr lang="cs-CZ" sz="2000" dirty="0" err="1"/>
              <a:t>China</a:t>
            </a:r>
            <a:r>
              <a:rPr lang="cs-CZ" sz="2000" dirty="0"/>
              <a:t>, USA)</a:t>
            </a:r>
            <a:r>
              <a:rPr lang="en-US" sz="2000" dirty="0"/>
              <a:t>.</a:t>
            </a:r>
          </a:p>
          <a:p>
            <a:r>
              <a:rPr lang="en-US" sz="2000" dirty="0"/>
              <a:t>Activity – discussion.</a:t>
            </a:r>
          </a:p>
        </p:txBody>
      </p:sp>
    </p:spTree>
    <p:extLst>
      <p:ext uri="{BB962C8B-B14F-4D97-AF65-F5344CB8AC3E}">
        <p14:creationId xmlns:p14="http://schemas.microsoft.com/office/powerpoint/2010/main" val="3084568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 flipH="1">
            <a:off x="1" y="0"/>
            <a:ext cx="12192000" cy="6858001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0E88B360-3B9E-D138-5A63-45DFD2AF6D01}"/>
              </a:ext>
            </a:extLst>
          </p:cNvPr>
          <p:cNvSpPr txBox="1">
            <a:spLocks/>
          </p:cNvSpPr>
          <p:nvPr/>
        </p:nvSpPr>
        <p:spPr>
          <a:xfrm>
            <a:off x="4841853" y="535415"/>
            <a:ext cx="6205652" cy="8214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 err="1"/>
              <a:t>The</a:t>
            </a:r>
            <a:r>
              <a:rPr lang="cs-CZ" sz="3200" b="1" dirty="0"/>
              <a:t> </a:t>
            </a:r>
            <a:r>
              <a:rPr lang="cs-CZ" sz="3200" b="1" dirty="0" err="1"/>
              <a:t>race</a:t>
            </a:r>
            <a:r>
              <a:rPr lang="cs-CZ" sz="3200" b="1" dirty="0"/>
              <a:t> to AI </a:t>
            </a:r>
            <a:r>
              <a:rPr lang="cs-CZ" sz="3200" b="1" dirty="0" err="1"/>
              <a:t>regulation</a:t>
            </a:r>
            <a:r>
              <a:rPr lang="cs-CZ" sz="3200" b="1" dirty="0"/>
              <a:t> (</a:t>
            </a:r>
            <a:r>
              <a:rPr lang="cs-CZ" sz="3200" b="1" dirty="0" err="1"/>
              <a:t>Smuha</a:t>
            </a:r>
            <a:r>
              <a:rPr lang="cs-CZ" sz="3200" b="1" dirty="0"/>
              <a:t>, 2021) </a:t>
            </a:r>
            <a:endParaRPr lang="en-US" sz="3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0C13B5-4FC1-25AB-B255-3BB944417320}"/>
              </a:ext>
            </a:extLst>
          </p:cNvPr>
          <p:cNvSpPr txBox="1">
            <a:spLocks/>
          </p:cNvSpPr>
          <p:nvPr/>
        </p:nvSpPr>
        <p:spPr>
          <a:xfrm>
            <a:off x="5062009" y="1527538"/>
            <a:ext cx="6532113" cy="4795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593991E-507B-5826-47B0-58A1BB3C7017}"/>
              </a:ext>
            </a:extLst>
          </p:cNvPr>
          <p:cNvSpPr txBox="1"/>
          <p:nvPr/>
        </p:nvSpPr>
        <p:spPr>
          <a:xfrm>
            <a:off x="4841853" y="1356874"/>
            <a:ext cx="653211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</a:rPr>
              <a:t>The increased </a:t>
            </a:r>
            <a:r>
              <a:rPr lang="en-GB" b="1" i="0" dirty="0">
                <a:solidFill>
                  <a:srgbClr val="000000"/>
                </a:solidFill>
                <a:effectLst/>
              </a:rPr>
              <a:t>visibility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</a:t>
            </a:r>
            <a:r>
              <a:rPr lang="en-GB" b="1" i="0" dirty="0">
                <a:solidFill>
                  <a:srgbClr val="000000"/>
                </a:solidFill>
                <a:effectLst/>
              </a:rPr>
              <a:t>of the risks </a:t>
            </a:r>
            <a:r>
              <a:rPr lang="en-GB" b="0" i="0" dirty="0">
                <a:solidFill>
                  <a:srgbClr val="000000"/>
                </a:solidFill>
                <a:effectLst/>
              </a:rPr>
              <a:t>associated with AI has led to calls for appropriate regulation to ensure trustworthy AI. This has resulted in a "</a:t>
            </a:r>
            <a:r>
              <a:rPr lang="en-GB" b="1" i="0" dirty="0">
                <a:solidFill>
                  <a:srgbClr val="000000"/>
                </a:solidFill>
                <a:effectLst/>
              </a:rPr>
              <a:t>race to AI regulation</a:t>
            </a:r>
            <a:r>
              <a:rPr lang="en-GB" b="0" i="0" dirty="0">
                <a:solidFill>
                  <a:srgbClr val="000000"/>
                </a:solidFill>
                <a:effectLst/>
              </a:rPr>
              <a:t>" alongside the "</a:t>
            </a:r>
            <a:r>
              <a:rPr lang="en-GB" b="1" i="0" dirty="0">
                <a:solidFill>
                  <a:srgbClr val="000000"/>
                </a:solidFill>
                <a:effectLst/>
              </a:rPr>
              <a:t>race to AI</a:t>
            </a:r>
            <a:r>
              <a:rPr lang="en-GB" b="0" i="0" dirty="0">
                <a:solidFill>
                  <a:srgbClr val="000000"/>
                </a:solidFill>
                <a:effectLst/>
              </a:rPr>
              <a:t>" itself.</a:t>
            </a:r>
            <a:endParaRPr lang="cs-CZ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0" i="0" dirty="0">
              <a:solidFill>
                <a:srgbClr val="000000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Multitude</a:t>
            </a:r>
            <a:r>
              <a:rPr lang="cs-CZ" dirty="0"/>
              <a:t> </a:t>
            </a:r>
            <a:r>
              <a:rPr lang="en-GB" dirty="0"/>
              <a:t>of AI applications and their distinct challenges require </a:t>
            </a:r>
            <a:r>
              <a:rPr lang="en-GB" b="1" dirty="0"/>
              <a:t>tailored policies </a:t>
            </a:r>
            <a:r>
              <a:rPr lang="en-GB" dirty="0"/>
              <a:t>and a </a:t>
            </a:r>
            <a:r>
              <a:rPr lang="en-GB" b="1" dirty="0"/>
              <a:t>holistic regulatory approach</a:t>
            </a:r>
            <a:r>
              <a:rPr lang="cs-CZ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</a:rPr>
              <a:t> </a:t>
            </a:r>
            <a:r>
              <a:rPr lang="cs-CZ" b="0" i="0" dirty="0">
                <a:solidFill>
                  <a:srgbClr val="000000"/>
                </a:solidFill>
                <a:effectLst/>
              </a:rPr>
              <a:t>R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ecognition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that trading off trust for economic benefits hampers AI's long-term benefits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cs-CZ" dirty="0" err="1">
                <a:solidFill>
                  <a:srgbClr val="000000"/>
                </a:solidFill>
                <a:sym typeface="Wingdings" panose="05000000000000000000" pitchFamily="2" charset="2"/>
              </a:rPr>
              <a:t>cautious</a:t>
            </a:r>
            <a:r>
              <a:rPr lang="cs-CZ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cs-CZ" dirty="0" err="1">
                <a:solidFill>
                  <a:srgbClr val="000000"/>
                </a:solidFill>
                <a:sym typeface="Wingdings" panose="05000000000000000000" pitchFamily="2" charset="2"/>
              </a:rPr>
              <a:t>optimism</a:t>
            </a:r>
            <a:r>
              <a:rPr lang="cs-CZ" dirty="0">
                <a:solidFill>
                  <a:srgbClr val="000000"/>
                </a:solidFill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</a:rPr>
              <a:t>R</a:t>
            </a:r>
            <a:r>
              <a:rPr lang="en-GB" b="0" i="0" dirty="0" err="1">
                <a:solidFill>
                  <a:srgbClr val="000000"/>
                </a:solidFill>
                <a:effectLst/>
              </a:rPr>
              <a:t>egulators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rushing to adopt requirements for Trustworthy AI</a:t>
            </a:r>
            <a:r>
              <a:rPr lang="cs-CZ" b="0" i="0" dirty="0">
                <a:solidFill>
                  <a:srgbClr val="000000"/>
                </a:solidFill>
                <a:effectLst/>
              </a:rPr>
              <a:t> – BUT: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currently primarily based on </a:t>
            </a:r>
            <a:r>
              <a:rPr lang="en-GB" b="1" i="0" dirty="0">
                <a:solidFill>
                  <a:srgbClr val="000000"/>
                </a:solidFill>
                <a:effectLst/>
              </a:rPr>
              <a:t>voluntary guidelines </a:t>
            </a:r>
            <a:r>
              <a:rPr lang="en-GB" b="0" i="0" dirty="0">
                <a:solidFill>
                  <a:srgbClr val="000000"/>
                </a:solidFill>
                <a:effectLst/>
              </a:rPr>
              <a:t>and not enforceable when harm occurs.</a:t>
            </a:r>
            <a:endParaRPr lang="cs-CZ" b="0" i="0" dirty="0">
              <a:solidFill>
                <a:srgbClr val="000000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0" i="0" dirty="0">
              <a:solidFill>
                <a:srgbClr val="000000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0000"/>
                </a:solidFill>
              </a:rPr>
              <a:t>The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err="1">
                <a:solidFill>
                  <a:srgbClr val="000000"/>
                </a:solidFill>
              </a:rPr>
              <a:t>need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err="1">
                <a:solidFill>
                  <a:srgbClr val="000000"/>
                </a:solidFill>
              </a:rPr>
              <a:t>for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en-GB" b="0" i="0" dirty="0">
                <a:solidFill>
                  <a:srgbClr val="000000"/>
                </a:solidFill>
                <a:effectLst/>
              </a:rPr>
              <a:t>enforceable safeguards for human rights, democracy, and the rule of law</a:t>
            </a:r>
            <a:r>
              <a:rPr lang="cs-CZ" dirty="0">
                <a:solidFill>
                  <a:srgbClr val="000000"/>
                </a:solidFill>
              </a:rPr>
              <a:t>.</a:t>
            </a:r>
            <a:endParaRPr lang="cs-CZ" b="0" i="0" dirty="0">
              <a:solidFill>
                <a:srgbClr val="000000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226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6944094" cy="809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Regulatory toolbox (</a:t>
            </a:r>
            <a:r>
              <a:rPr lang="en-US" sz="3200" b="1" dirty="0" err="1"/>
              <a:t>Smuha</a:t>
            </a:r>
            <a:r>
              <a:rPr lang="en-US" sz="3200" b="1" dirty="0"/>
              <a:t>, 2021)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7" y="1619470"/>
            <a:ext cx="6944093" cy="4959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1" u="sng" dirty="0"/>
              <a:t>M</a:t>
            </a:r>
            <a:r>
              <a:rPr lang="en-GB" sz="2400" b="1" u="sng" dirty="0" err="1"/>
              <a:t>odalities</a:t>
            </a:r>
            <a:r>
              <a:rPr lang="en-GB" sz="2400" b="1" u="sng" dirty="0"/>
              <a:t> of regulation</a:t>
            </a:r>
            <a:r>
              <a:rPr lang="cs-CZ" sz="2400" dirty="0"/>
              <a:t>:</a:t>
            </a:r>
          </a:p>
          <a:p>
            <a:pPr lvl="1"/>
            <a:r>
              <a:rPr lang="en-GB" sz="2000" dirty="0"/>
              <a:t>Regulation by </a:t>
            </a:r>
            <a:r>
              <a:rPr lang="en-GB" sz="2000" b="1" dirty="0"/>
              <a:t>law</a:t>
            </a:r>
            <a:r>
              <a:rPr lang="cs-CZ" sz="2000" b="1" dirty="0"/>
              <a:t> </a:t>
            </a:r>
            <a:r>
              <a:rPr lang="cs-CZ" sz="2000" dirty="0"/>
              <a:t>(</a:t>
            </a:r>
            <a:r>
              <a:rPr lang="en-GB" sz="2000" dirty="0"/>
              <a:t>traditionally seen as the main regulatory modality</a:t>
            </a:r>
            <a:r>
              <a:rPr lang="cs-CZ" sz="2000" dirty="0"/>
              <a:t>)</a:t>
            </a:r>
            <a:r>
              <a:rPr lang="en-GB" sz="2000" dirty="0"/>
              <a:t>.</a:t>
            </a:r>
          </a:p>
          <a:p>
            <a:pPr lvl="1"/>
            <a:r>
              <a:rPr lang="en-GB" sz="2000" b="1" dirty="0"/>
              <a:t>Social norms</a:t>
            </a:r>
            <a:r>
              <a:rPr lang="en-GB" sz="2000" dirty="0"/>
              <a:t>, which can influence and constrain </a:t>
            </a:r>
            <a:r>
              <a:rPr lang="en-GB" sz="2000" dirty="0" err="1"/>
              <a:t>behavio</a:t>
            </a:r>
            <a:r>
              <a:rPr lang="cs-CZ" sz="2000" dirty="0"/>
              <a:t>u</a:t>
            </a:r>
            <a:r>
              <a:rPr lang="en-GB" sz="2000" dirty="0"/>
              <a:t>r through societal expectations and values.</a:t>
            </a:r>
          </a:p>
          <a:p>
            <a:pPr lvl="1"/>
            <a:r>
              <a:rPr lang="en-GB" sz="2000" dirty="0"/>
              <a:t>The </a:t>
            </a:r>
            <a:r>
              <a:rPr lang="en-GB" sz="2000" b="1" dirty="0"/>
              <a:t>market</a:t>
            </a:r>
            <a:r>
              <a:rPr lang="en-GB" sz="2000" dirty="0"/>
              <a:t>, which can shape </a:t>
            </a:r>
            <a:r>
              <a:rPr lang="en-GB" sz="2000" dirty="0" err="1"/>
              <a:t>behavio</a:t>
            </a:r>
            <a:r>
              <a:rPr lang="cs-CZ" sz="2000" dirty="0"/>
              <a:t>u</a:t>
            </a:r>
            <a:r>
              <a:rPr lang="en-GB" sz="2000" dirty="0"/>
              <a:t>r through economic incentives and competition.</a:t>
            </a:r>
          </a:p>
          <a:p>
            <a:pPr lvl="1"/>
            <a:r>
              <a:rPr lang="en-GB" sz="2000" dirty="0"/>
              <a:t>The architecture or design of technological applications, which can incorporate safeguards and constraints into the technology itself.</a:t>
            </a:r>
          </a:p>
          <a:p>
            <a:r>
              <a:rPr lang="en-US" sz="2400" b="1" dirty="0"/>
              <a:t>Carrots, sticks, and sermons </a:t>
            </a:r>
            <a:r>
              <a:rPr lang="en-US" sz="2400" dirty="0"/>
              <a:t>(governance/policy tools) (Bemelmans-</a:t>
            </a:r>
            <a:r>
              <a:rPr lang="en-US" sz="2400" dirty="0" err="1"/>
              <a:t>Videc</a:t>
            </a:r>
            <a:r>
              <a:rPr lang="en-US" sz="2400" dirty="0"/>
              <a:t> et al., 1998).</a:t>
            </a:r>
          </a:p>
          <a:p>
            <a:endParaRPr lang="cs-CZ" sz="2400" b="1" u="sng" dirty="0"/>
          </a:p>
          <a:p>
            <a:endParaRPr lang="cs-CZ" sz="2400" b="1" u="sng" dirty="0"/>
          </a:p>
        </p:txBody>
      </p:sp>
    </p:spTree>
    <p:extLst>
      <p:ext uri="{BB962C8B-B14F-4D97-AF65-F5344CB8AC3E}">
        <p14:creationId xmlns:p14="http://schemas.microsoft.com/office/powerpoint/2010/main" val="164807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 flipH="1">
            <a:off x="1" y="0"/>
            <a:ext cx="12192000" cy="6858001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0E88B360-3B9E-D138-5A63-45DFD2AF6D01}"/>
              </a:ext>
            </a:extLst>
          </p:cNvPr>
          <p:cNvSpPr txBox="1">
            <a:spLocks/>
          </p:cNvSpPr>
          <p:nvPr/>
        </p:nvSpPr>
        <p:spPr>
          <a:xfrm>
            <a:off x="4841853" y="535415"/>
            <a:ext cx="6205652" cy="8214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The problems of AI regulation (</a:t>
            </a:r>
            <a:r>
              <a:rPr lang="en-US" sz="3200" b="1" dirty="0" err="1"/>
              <a:t>Smuha</a:t>
            </a:r>
            <a:r>
              <a:rPr lang="en-US" sz="3200" b="1" dirty="0"/>
              <a:t>, 2021)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0C13B5-4FC1-25AB-B255-3BB944417320}"/>
              </a:ext>
            </a:extLst>
          </p:cNvPr>
          <p:cNvSpPr txBox="1">
            <a:spLocks/>
          </p:cNvSpPr>
          <p:nvPr/>
        </p:nvSpPr>
        <p:spPr>
          <a:xfrm>
            <a:off x="5062009" y="1527538"/>
            <a:ext cx="6532113" cy="4795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593991E-507B-5826-47B0-58A1BB3C7017}"/>
              </a:ext>
            </a:extLst>
          </p:cNvPr>
          <p:cNvSpPr txBox="1"/>
          <p:nvPr/>
        </p:nvSpPr>
        <p:spPr>
          <a:xfrm>
            <a:off x="4841853" y="1356874"/>
            <a:ext cx="653211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Various jurisdictions</a:t>
            </a:r>
            <a:r>
              <a:rPr lang="cs-CZ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</a:t>
            </a:r>
            <a:r>
              <a:rPr lang="en-GB" sz="2000" b="1" dirty="0"/>
              <a:t>absence</a:t>
            </a:r>
            <a:r>
              <a:rPr lang="en-GB" sz="2000" dirty="0"/>
              <a:t> of a commonly agreed </a:t>
            </a:r>
            <a:r>
              <a:rPr lang="en-GB" sz="2000" b="1" dirty="0"/>
              <a:t>definition of AI</a:t>
            </a:r>
            <a:r>
              <a:rPr lang="cs-CZ" sz="2000" b="1" dirty="0"/>
              <a:t> </a:t>
            </a:r>
            <a:r>
              <a:rPr lang="cs-CZ" sz="2000" dirty="0">
                <a:sym typeface="Wingdings" panose="05000000000000000000" pitchFamily="2" charset="2"/>
              </a:rPr>
              <a:t> </a:t>
            </a:r>
            <a:r>
              <a:rPr lang="en-US" sz="2000" dirty="0">
                <a:sym typeface="Wingdings" panose="05000000000000000000" pitchFamily="2" charset="2"/>
              </a:rPr>
              <a:t>cannot effectively </a:t>
            </a:r>
            <a:r>
              <a:rPr lang="cs-CZ" sz="2000" dirty="0">
                <a:sym typeface="Wingdings" panose="05000000000000000000" pitchFamily="2" charset="2"/>
              </a:rPr>
              <a:t>assess </a:t>
            </a:r>
            <a:r>
              <a:rPr lang="en-GB" sz="2000" dirty="0">
                <a:sym typeface="Wingdings" panose="05000000000000000000" pitchFamily="2" charset="2"/>
              </a:rPr>
              <a:t>AI investment levels, research advancements, and adoption across different countries</a:t>
            </a:r>
            <a:r>
              <a:rPr lang="cs-CZ" sz="2000" dirty="0">
                <a:sym typeface="Wingdings" panose="05000000000000000000" pitchFamily="2" charset="2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Regulators face </a:t>
            </a:r>
            <a:r>
              <a:rPr lang="en-US" sz="2000" b="1" dirty="0">
                <a:sym typeface="Wingdings" panose="05000000000000000000" pitchFamily="2" charset="2"/>
              </a:rPr>
              <a:t>complex and multidisciplinary field</a:t>
            </a:r>
            <a:r>
              <a:rPr lang="en-US" sz="2000" dirty="0">
                <a:sym typeface="Wingdings" panose="05000000000000000000" pitchFamily="2" charset="2"/>
              </a:rPr>
              <a:t> and have to assess </a:t>
            </a:r>
            <a:r>
              <a:rPr lang="en-US" sz="2000" b="1" dirty="0">
                <a:sym typeface="Wingdings" panose="05000000000000000000" pitchFamily="2" charset="2"/>
              </a:rPr>
              <a:t>consequences</a:t>
            </a:r>
            <a:r>
              <a:rPr lang="en-US" sz="2000" dirty="0">
                <a:sym typeface="Wingdings" panose="05000000000000000000" pitchFamily="2" charset="2"/>
              </a:rPr>
              <a:t> of their intervention and non-intervention.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Synoptic delusion?</a:t>
            </a:r>
            <a:endParaRPr lang="cs-CZ" sz="2000" dirty="0">
              <a:sym typeface="Wingdings" panose="05000000000000000000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Hard to keep up with the </a:t>
            </a:r>
            <a:r>
              <a:rPr lang="en-US" sz="2000" b="1" dirty="0"/>
              <a:t>rapid advancement </a:t>
            </a:r>
            <a:r>
              <a:rPr lang="en-US" sz="2000" dirty="0"/>
              <a:t>in AI tech.</a:t>
            </a: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AI regulation´s potential impact on </a:t>
            </a:r>
            <a:r>
              <a:rPr lang="en-US" sz="2000" b="1" dirty="0"/>
              <a:t>other technologies </a:t>
            </a:r>
            <a:r>
              <a:rPr lang="en-US" sz="2000" dirty="0"/>
              <a:t>and </a:t>
            </a:r>
            <a:r>
              <a:rPr lang="en-US" sz="2000" b="1" dirty="0"/>
              <a:t>stakeholders</a:t>
            </a:r>
            <a:r>
              <a:rPr lang="en-US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16100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6944094" cy="809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/>
              <a:t>A </a:t>
            </a:r>
            <a:r>
              <a:rPr lang="cs-CZ" sz="3200" b="1" dirty="0" err="1"/>
              <a:t>detour</a:t>
            </a:r>
            <a:r>
              <a:rPr lang="cs-CZ" sz="3200" b="1" dirty="0"/>
              <a:t>: </a:t>
            </a:r>
            <a:r>
              <a:rPr lang="cs-CZ" sz="3200" b="1" dirty="0" err="1"/>
              <a:t>Two</a:t>
            </a:r>
            <a:r>
              <a:rPr lang="cs-CZ" sz="3200" b="1" dirty="0"/>
              <a:t> normative </a:t>
            </a:r>
            <a:r>
              <a:rPr lang="cs-CZ" sz="3200" b="1" dirty="0" err="1"/>
              <a:t>theories</a:t>
            </a:r>
            <a:endParaRPr lang="en-US" sz="3200" b="1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7" y="1619470"/>
            <a:ext cx="6944093" cy="4959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The </a:t>
            </a:r>
            <a:r>
              <a:rPr lang="en-US" sz="2400" b="1" dirty="0"/>
              <a:t>Social Contract Theory (SCT) </a:t>
            </a:r>
            <a:r>
              <a:rPr lang="en-US" sz="2400" dirty="0"/>
              <a:t>and The </a:t>
            </a:r>
            <a:r>
              <a:rPr lang="en-US" sz="2400" b="1" dirty="0"/>
              <a:t>Stakeholder Theory (ST)</a:t>
            </a:r>
            <a:r>
              <a:rPr lang="en-US" sz="2400" dirty="0"/>
              <a:t>.</a:t>
            </a:r>
          </a:p>
          <a:p>
            <a:r>
              <a:rPr lang="en-US" sz="2400" dirty="0"/>
              <a:t>SCT – an individual has rational re</a:t>
            </a:r>
            <a:r>
              <a:rPr lang="cs-CZ" sz="2400" dirty="0"/>
              <a:t>a</a:t>
            </a:r>
            <a:r>
              <a:rPr lang="en-US" sz="2400" dirty="0"/>
              <a:t>sons to form a contract (e.g.</a:t>
            </a:r>
            <a:r>
              <a:rPr lang="cs-CZ" sz="2400" dirty="0"/>
              <a:t>,</a:t>
            </a:r>
            <a:r>
              <a:rPr lang="en-US" sz="2400" dirty="0"/>
              <a:t> Hobbes: the brutal state of nature </a:t>
            </a:r>
            <a:r>
              <a:rPr lang="en-US" sz="2400" dirty="0">
                <a:sym typeface="Wingdings" panose="05000000000000000000" pitchFamily="2" charset="2"/>
              </a:rPr>
              <a:t> security</a:t>
            </a:r>
            <a:r>
              <a:rPr lang="en-US" sz="2400" dirty="0"/>
              <a:t> or Kant: universal moral norms)</a:t>
            </a:r>
            <a:r>
              <a:rPr lang="cs-CZ" sz="2400" dirty="0"/>
              <a:t> (</a:t>
            </a:r>
            <a:r>
              <a:rPr lang="cs-CZ" sz="2400" dirty="0" err="1"/>
              <a:t>Lessnoff</a:t>
            </a:r>
            <a:r>
              <a:rPr lang="cs-CZ" sz="2400" dirty="0"/>
              <a:t>, 1990).</a:t>
            </a:r>
            <a:endParaRPr lang="en-US" sz="2400" dirty="0"/>
          </a:p>
          <a:p>
            <a:r>
              <a:rPr lang="en-US" sz="2400" dirty="0"/>
              <a:t>ST – weighing multiple stakeholder´s interests within a societal arrangement</a:t>
            </a:r>
            <a:r>
              <a:rPr lang="cs-CZ" sz="2400" dirty="0"/>
              <a:t> </a:t>
            </a:r>
            <a:r>
              <a:rPr lang="cs-CZ" sz="2400" dirty="0">
                <a:sym typeface="Wingdings" panose="05000000000000000000" pitchFamily="2" charset="2"/>
              </a:rPr>
              <a:t> </a:t>
            </a:r>
            <a:r>
              <a:rPr lang="en-US" sz="2400" dirty="0">
                <a:sym typeface="Wingdings" panose="05000000000000000000" pitchFamily="2" charset="2"/>
              </a:rPr>
              <a:t>SITL (society-in-the-loop) developed from HITL (human-in-the-loop</a:t>
            </a:r>
            <a:r>
              <a:rPr lang="cs-CZ" sz="2400" dirty="0">
                <a:sym typeface="Wingdings" panose="05000000000000000000" pitchFamily="2" charset="2"/>
              </a:rPr>
              <a:t>) (</a:t>
            </a:r>
            <a:r>
              <a:rPr lang="cs-CZ" sz="2400" dirty="0" err="1">
                <a:sym typeface="Wingdings" panose="05000000000000000000" pitchFamily="2" charset="2"/>
              </a:rPr>
              <a:t>Rahwan</a:t>
            </a:r>
            <a:r>
              <a:rPr lang="cs-CZ" sz="2400" dirty="0">
                <a:sym typeface="Wingdings" panose="05000000000000000000" pitchFamily="2" charset="2"/>
              </a:rPr>
              <a:t>, 2018).</a:t>
            </a:r>
            <a:endParaRPr lang="en-US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617273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459535A-8180-8747-501F-7A06E12DD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2856" y="748497"/>
            <a:ext cx="6986287" cy="536100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0601CA3-FC85-1377-B6DD-9717951F5E55}"/>
              </a:ext>
            </a:extLst>
          </p:cNvPr>
          <p:cNvSpPr txBox="1"/>
          <p:nvPr/>
        </p:nvSpPr>
        <p:spPr>
          <a:xfrm>
            <a:off x="7593981" y="2865864"/>
            <a:ext cx="257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Source: </a:t>
            </a:r>
            <a:r>
              <a:rPr lang="cs-CZ" i="1" dirty="0" err="1"/>
              <a:t>Rahwan</a:t>
            </a:r>
            <a:r>
              <a:rPr lang="cs-CZ" i="1" dirty="0"/>
              <a:t>, 2018: 9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91655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21" r="57091" b="18608"/>
          <a:stretch/>
        </p:blipFill>
        <p:spPr>
          <a:xfrm flipH="1">
            <a:off x="-1" y="0"/>
            <a:ext cx="12191998" cy="6895322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0E88B360-3B9E-D138-5A63-45DFD2AF6D01}"/>
              </a:ext>
            </a:extLst>
          </p:cNvPr>
          <p:cNvSpPr txBox="1">
            <a:spLocks/>
          </p:cNvSpPr>
          <p:nvPr/>
        </p:nvSpPr>
        <p:spPr>
          <a:xfrm>
            <a:off x="1959183" y="400684"/>
            <a:ext cx="6205652" cy="8214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Case studies on regulation: Four Internets (O'Hara and Hall, 2021)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0C13B5-4FC1-25AB-B255-3BB944417320}"/>
              </a:ext>
            </a:extLst>
          </p:cNvPr>
          <p:cNvSpPr txBox="1">
            <a:spLocks/>
          </p:cNvSpPr>
          <p:nvPr/>
        </p:nvSpPr>
        <p:spPr>
          <a:xfrm>
            <a:off x="5062009" y="1527538"/>
            <a:ext cx="6532113" cy="4795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593991E-507B-5826-47B0-58A1BB3C7017}"/>
              </a:ext>
            </a:extLst>
          </p:cNvPr>
          <p:cNvSpPr txBox="1"/>
          <p:nvPr/>
        </p:nvSpPr>
        <p:spPr>
          <a:xfrm>
            <a:off x="1872167" y="1297737"/>
            <a:ext cx="414603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u="sng" dirty="0"/>
              <a:t>Internet governance models</a:t>
            </a:r>
            <a:r>
              <a:rPr lang="cs-CZ" sz="20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Silicon Valley</a:t>
            </a:r>
            <a:r>
              <a:rPr lang="en-US" sz="2000" dirty="0"/>
              <a:t>'s open, </a:t>
            </a:r>
            <a:endParaRPr lang="cs-CZ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Brussels</a:t>
            </a:r>
            <a:r>
              <a:rPr lang="en-US" sz="2000" dirty="0"/>
              <a:t>' bourgeois, </a:t>
            </a:r>
            <a:endParaRPr lang="cs-CZ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Beijing</a:t>
            </a:r>
            <a:r>
              <a:rPr lang="en-US" sz="2000" dirty="0"/>
              <a:t>'s authoritarian, </a:t>
            </a:r>
            <a:endParaRPr lang="cs-CZ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and </a:t>
            </a:r>
            <a:r>
              <a:rPr lang="en-US" sz="2000" b="1" dirty="0"/>
              <a:t>DC's commercial </a:t>
            </a:r>
            <a:r>
              <a:rPr lang="en-US" sz="2000" dirty="0"/>
              <a:t>internet, </a:t>
            </a:r>
            <a:endParaRPr lang="cs-CZ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plus, </a:t>
            </a:r>
            <a:r>
              <a:rPr lang="en-US" sz="2000" b="1" dirty="0"/>
              <a:t>Moscow's spoiler </a:t>
            </a:r>
            <a:r>
              <a:rPr lang="en-US" sz="2000" dirty="0"/>
              <a:t>model.</a:t>
            </a:r>
          </a:p>
        </p:txBody>
      </p:sp>
      <p:pic>
        <p:nvPicPr>
          <p:cNvPr id="1026" name="Picture 2" descr="China's Great Firewall: Business Implications - China Briefing News">
            <a:extLst>
              <a:ext uri="{FF2B5EF4-FFF2-40B4-BE49-F238E27FC236}">
                <a16:creationId xmlns:a16="http://schemas.microsoft.com/office/drawing/2014/main" id="{0C05A22D-C826-D86F-AAAC-8602A55BC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498" y="3322829"/>
            <a:ext cx="28575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D62206C-9C3B-39E5-7A17-456DFE43B1DF}"/>
              </a:ext>
            </a:extLst>
          </p:cNvPr>
          <p:cNvSpPr txBox="1"/>
          <p:nvPr/>
        </p:nvSpPr>
        <p:spPr>
          <a:xfrm>
            <a:off x="2646860" y="5560263"/>
            <a:ext cx="1781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Source: </a:t>
            </a:r>
            <a:r>
              <a:rPr lang="cs-CZ" sz="1400" i="1" dirty="0" err="1"/>
              <a:t>China</a:t>
            </a:r>
            <a:r>
              <a:rPr lang="cs-CZ" sz="1400" i="1" dirty="0"/>
              <a:t> Briefing</a:t>
            </a:r>
            <a:endParaRPr lang="en-US" sz="1400" i="1" dirty="0"/>
          </a:p>
        </p:txBody>
      </p:sp>
      <p:pic>
        <p:nvPicPr>
          <p:cNvPr id="1028" name="Picture 4" descr="Networking with Silicon Valley Mindset — Nordic Innovation House">
            <a:extLst>
              <a:ext uri="{FF2B5EF4-FFF2-40B4-BE49-F238E27FC236}">
                <a16:creationId xmlns:a16="http://schemas.microsoft.com/office/drawing/2014/main" id="{33682D65-813B-1B78-CF3C-A3DF93BF7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969" y="1425970"/>
            <a:ext cx="3087226" cy="173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C3D17AF-A1FB-CFB4-DAB5-3468E3FE7A86}"/>
              </a:ext>
            </a:extLst>
          </p:cNvPr>
          <p:cNvSpPr txBox="1"/>
          <p:nvPr/>
        </p:nvSpPr>
        <p:spPr>
          <a:xfrm>
            <a:off x="6199189" y="3225423"/>
            <a:ext cx="2550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Source: </a:t>
            </a:r>
            <a:r>
              <a:rPr lang="cs-CZ" sz="1400" i="1" dirty="0" err="1"/>
              <a:t>Nordic</a:t>
            </a:r>
            <a:r>
              <a:rPr lang="cs-CZ" sz="1400" i="1" dirty="0"/>
              <a:t> Innovation House</a:t>
            </a:r>
            <a:endParaRPr lang="en-US" sz="1400" i="1" dirty="0"/>
          </a:p>
        </p:txBody>
      </p:sp>
      <p:pic>
        <p:nvPicPr>
          <p:cNvPr id="1030" name="Picture 6" descr="Republicans' Top Job Is Disrupting And Destroying Bureaucracy">
            <a:extLst>
              <a:ext uri="{FF2B5EF4-FFF2-40B4-BE49-F238E27FC236}">
                <a16:creationId xmlns:a16="http://schemas.microsoft.com/office/drawing/2014/main" id="{40C26CC9-8415-3B8F-AC6E-F3BA0C6B4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567" y="1407948"/>
            <a:ext cx="2786597" cy="156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12FC983-CC0B-49B0-37DA-3720C3C2FE55}"/>
              </a:ext>
            </a:extLst>
          </p:cNvPr>
          <p:cNvSpPr txBox="1"/>
          <p:nvPr/>
        </p:nvSpPr>
        <p:spPr>
          <a:xfrm>
            <a:off x="9410967" y="2992933"/>
            <a:ext cx="1773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Source: </a:t>
            </a:r>
            <a:r>
              <a:rPr lang="cs-CZ" sz="1400" i="1" dirty="0" err="1"/>
              <a:t>The</a:t>
            </a:r>
            <a:r>
              <a:rPr lang="cs-CZ" sz="1400" i="1" dirty="0"/>
              <a:t> </a:t>
            </a:r>
            <a:r>
              <a:rPr lang="cs-CZ" sz="1400" i="1" dirty="0" err="1"/>
              <a:t>Federalist</a:t>
            </a:r>
            <a:endParaRPr lang="en-US" sz="1400" i="1" dirty="0"/>
          </a:p>
        </p:txBody>
      </p:sp>
      <p:pic>
        <p:nvPicPr>
          <p:cNvPr id="1032" name="Picture 8" descr="Notorious Russian mobster says he just wants to go home – The Denver Post">
            <a:extLst>
              <a:ext uri="{FF2B5EF4-FFF2-40B4-BE49-F238E27FC236}">
                <a16:creationId xmlns:a16="http://schemas.microsoft.com/office/drawing/2014/main" id="{2E1D0234-6F02-FDD1-2115-DD3DE371E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675" y="3566162"/>
            <a:ext cx="3144519" cy="209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17D884D-87E9-92D7-A79A-BAEA1866A0A9}"/>
              </a:ext>
            </a:extLst>
          </p:cNvPr>
          <p:cNvSpPr txBox="1"/>
          <p:nvPr/>
        </p:nvSpPr>
        <p:spPr>
          <a:xfrm>
            <a:off x="5900675" y="5641099"/>
            <a:ext cx="1926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Source: </a:t>
            </a:r>
            <a:r>
              <a:rPr lang="cs-CZ" sz="1400" i="1" dirty="0" err="1"/>
              <a:t>The</a:t>
            </a:r>
            <a:r>
              <a:rPr lang="cs-CZ" sz="1400" i="1" dirty="0"/>
              <a:t> Denver Post</a:t>
            </a:r>
            <a:endParaRPr lang="en-US" sz="1400" i="1" dirty="0"/>
          </a:p>
        </p:txBody>
      </p:sp>
      <p:pic>
        <p:nvPicPr>
          <p:cNvPr id="1034" name="Picture 10" descr="Brusel chystá společné daně pro EU. Mají skoncovat s výhodami pro korporace  i s daňovými ráji | Hospodářské noviny (HN.cz)">
            <a:extLst>
              <a:ext uri="{FF2B5EF4-FFF2-40B4-BE49-F238E27FC236}">
                <a16:creationId xmlns:a16="http://schemas.microsoft.com/office/drawing/2014/main" id="{7BC92DA1-4751-9A46-9D9A-6E0724703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824" y="3791415"/>
            <a:ext cx="2397813" cy="134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F42B23F-8882-ADDA-4AB8-00BE5D2AF40D}"/>
              </a:ext>
            </a:extLst>
          </p:cNvPr>
          <p:cNvSpPr txBox="1"/>
          <p:nvPr/>
        </p:nvSpPr>
        <p:spPr>
          <a:xfrm>
            <a:off x="9257912" y="5124253"/>
            <a:ext cx="986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Source: HN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113862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6944094" cy="8097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 err="1"/>
              <a:t>The</a:t>
            </a:r>
            <a:r>
              <a:rPr lang="cs-CZ" sz="3200" b="1" dirty="0"/>
              <a:t> EU case I: </a:t>
            </a:r>
            <a:r>
              <a:rPr lang="cs-CZ" sz="3200" b="1" dirty="0" err="1"/>
              <a:t>setting</a:t>
            </a:r>
            <a:r>
              <a:rPr lang="cs-CZ" sz="3200" b="1" dirty="0"/>
              <a:t> </a:t>
            </a:r>
            <a:r>
              <a:rPr lang="cs-CZ" sz="3200" b="1" dirty="0" err="1"/>
              <a:t>rules</a:t>
            </a:r>
            <a:r>
              <a:rPr lang="cs-CZ" sz="3200" b="1" dirty="0"/>
              <a:t> </a:t>
            </a:r>
            <a:r>
              <a:rPr lang="cs-CZ" sz="3200" b="1" dirty="0" err="1"/>
              <a:t>of</a:t>
            </a:r>
            <a:r>
              <a:rPr lang="cs-CZ" sz="3200" b="1" dirty="0"/>
              <a:t> </a:t>
            </a:r>
            <a:r>
              <a:rPr lang="cs-CZ" sz="3200" b="1" dirty="0" err="1"/>
              <a:t>the</a:t>
            </a:r>
            <a:r>
              <a:rPr lang="cs-CZ" sz="3200" b="1" dirty="0"/>
              <a:t> game (</a:t>
            </a:r>
            <a:r>
              <a:rPr lang="cs-CZ" sz="3200" b="1" dirty="0" err="1"/>
              <a:t>Smuha</a:t>
            </a:r>
            <a:r>
              <a:rPr lang="cs-CZ" sz="3200" b="1" dirty="0"/>
              <a:t>, 2021)</a:t>
            </a:r>
            <a:endParaRPr lang="en-US" sz="3200" b="1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7" y="1619470"/>
            <a:ext cx="6944093" cy="4959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(EU) is acknowledged as the regulatory </a:t>
            </a:r>
            <a:r>
              <a:rPr lang="en-GB" sz="2400" b="1" dirty="0"/>
              <a:t>standard-setter</a:t>
            </a:r>
            <a:r>
              <a:rPr lang="en-GB" sz="2400" dirty="0"/>
              <a:t> in data protection</a:t>
            </a:r>
            <a:r>
              <a:rPr lang="cs-CZ" sz="2400" dirty="0"/>
              <a:t> – </a:t>
            </a:r>
            <a:r>
              <a:rPr lang="cs-CZ" sz="2400" dirty="0" err="1"/>
              <a:t>aims</a:t>
            </a:r>
            <a:r>
              <a:rPr lang="cs-CZ" sz="2400" dirty="0"/>
              <a:t> </a:t>
            </a:r>
            <a:r>
              <a:rPr lang="cs-CZ" sz="2400" dirty="0" err="1"/>
              <a:t>for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same</a:t>
            </a:r>
            <a:r>
              <a:rPr lang="cs-CZ" sz="2400" dirty="0"/>
              <a:t> in AI (but not </a:t>
            </a:r>
            <a:r>
              <a:rPr lang="cs-CZ" sz="2400" dirty="0" err="1"/>
              <a:t>unsontested</a:t>
            </a:r>
            <a:r>
              <a:rPr lang="cs-CZ" sz="2400" dirty="0"/>
              <a:t>).</a:t>
            </a:r>
          </a:p>
          <a:p>
            <a:r>
              <a:rPr lang="cs-CZ" sz="2400" dirty="0"/>
              <a:t>H</a:t>
            </a:r>
            <a:r>
              <a:rPr lang="en-GB" sz="2400" dirty="0"/>
              <a:t>as established the </a:t>
            </a:r>
            <a:r>
              <a:rPr lang="en-GB" sz="2400" b="1" dirty="0"/>
              <a:t>High-Level Expert Group </a:t>
            </a:r>
            <a:r>
              <a:rPr lang="en-GB" sz="2400" dirty="0"/>
              <a:t>on AI (AI HLEG)</a:t>
            </a:r>
            <a:r>
              <a:rPr lang="cs-CZ" sz="2400" dirty="0"/>
              <a:t>.</a:t>
            </a:r>
            <a:endParaRPr lang="cs-CZ" sz="2000" dirty="0"/>
          </a:p>
          <a:p>
            <a:r>
              <a:rPr lang="cs-CZ" sz="2400" dirty="0"/>
              <a:t>GDPR – </a:t>
            </a:r>
            <a:r>
              <a:rPr lang="cs-CZ" sz="2400" dirty="0" err="1"/>
              <a:t>EU´s</a:t>
            </a:r>
            <a:r>
              <a:rPr lang="cs-CZ" sz="2400" dirty="0"/>
              <a:t> </a:t>
            </a:r>
            <a:r>
              <a:rPr lang="cs-CZ" sz="2400" dirty="0" err="1"/>
              <a:t>flagship</a:t>
            </a:r>
            <a:r>
              <a:rPr lang="cs-CZ" sz="2400" dirty="0"/>
              <a:t> data-</a:t>
            </a:r>
            <a:r>
              <a:rPr lang="cs-CZ" sz="2400" dirty="0" err="1"/>
              <a:t>protection</a:t>
            </a:r>
            <a:r>
              <a:rPr lang="cs-CZ" sz="2400" dirty="0"/>
              <a:t> </a:t>
            </a:r>
            <a:r>
              <a:rPr lang="cs-CZ" sz="2400" dirty="0" err="1"/>
              <a:t>tool</a:t>
            </a:r>
            <a:r>
              <a:rPr lang="cs-CZ" sz="2400" dirty="0"/>
              <a:t>.</a:t>
            </a:r>
          </a:p>
          <a:p>
            <a:pPr lvl="1"/>
            <a:r>
              <a:rPr lang="cs-CZ" sz="2000" dirty="0"/>
              <a:t>A </a:t>
            </a:r>
            <a:r>
              <a:rPr lang="cs-CZ" sz="2000" dirty="0" err="1"/>
              <a:t>competitive</a:t>
            </a:r>
            <a:r>
              <a:rPr lang="cs-CZ" sz="2000" dirty="0"/>
              <a:t> </a:t>
            </a:r>
            <a:r>
              <a:rPr lang="cs-CZ" sz="2000" dirty="0" err="1"/>
              <a:t>disadvantage</a:t>
            </a:r>
            <a:r>
              <a:rPr lang="cs-CZ" sz="2000" dirty="0"/>
              <a:t> -&gt; </a:t>
            </a:r>
            <a:r>
              <a:rPr lang="cs-CZ" sz="2000" dirty="0" err="1"/>
              <a:t>falling</a:t>
            </a:r>
            <a:r>
              <a:rPr lang="cs-CZ" sz="2000" dirty="0"/>
              <a:t> </a:t>
            </a:r>
            <a:r>
              <a:rPr lang="cs-CZ" sz="2000" dirty="0" err="1"/>
              <a:t>behind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U.S. and </a:t>
            </a:r>
            <a:r>
              <a:rPr lang="cs-CZ" sz="2000" dirty="0" err="1"/>
              <a:t>China</a:t>
            </a:r>
            <a:r>
              <a:rPr lang="cs-CZ" sz="2000" dirty="0"/>
              <a:t>.</a:t>
            </a:r>
          </a:p>
          <a:p>
            <a:r>
              <a:rPr lang="cs-CZ" sz="2400" dirty="0"/>
              <a:t>EU AI </a:t>
            </a:r>
            <a:r>
              <a:rPr lang="cs-CZ" sz="2400" dirty="0" err="1"/>
              <a:t>Act</a:t>
            </a:r>
            <a:r>
              <a:rPr lang="cs-CZ" sz="2400" dirty="0"/>
              <a:t> –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first</a:t>
            </a:r>
            <a:r>
              <a:rPr lang="cs-CZ" sz="2400" dirty="0"/>
              <a:t> </a:t>
            </a:r>
            <a:r>
              <a:rPr lang="cs-CZ" sz="2400" dirty="0" err="1"/>
              <a:t>comprehensive</a:t>
            </a:r>
            <a:r>
              <a:rPr lang="cs-CZ" sz="2400" dirty="0"/>
              <a:t> AI </a:t>
            </a:r>
            <a:r>
              <a:rPr lang="cs-CZ" sz="2400" dirty="0" err="1"/>
              <a:t>regulation</a:t>
            </a:r>
            <a:r>
              <a:rPr lang="cs-CZ" sz="2400" dirty="0"/>
              <a:t> (</a:t>
            </a:r>
            <a:r>
              <a:rPr lang="cs-CZ" sz="2400" dirty="0" err="1"/>
              <a:t>European</a:t>
            </a:r>
            <a:r>
              <a:rPr lang="cs-CZ" sz="2400" dirty="0"/>
              <a:t> </a:t>
            </a:r>
            <a:r>
              <a:rPr lang="cs-CZ" sz="2400" dirty="0" err="1"/>
              <a:t>Parliament</a:t>
            </a:r>
            <a:r>
              <a:rPr lang="cs-CZ" sz="2400" dirty="0"/>
              <a:t>, 2023).</a:t>
            </a:r>
          </a:p>
          <a:p>
            <a:endParaRPr lang="cs-CZ" sz="2000" dirty="0"/>
          </a:p>
          <a:p>
            <a:endParaRPr lang="cs-CZ" sz="2400" dirty="0"/>
          </a:p>
        </p:txBody>
      </p:sp>
      <p:pic>
        <p:nvPicPr>
          <p:cNvPr id="2050" name="Picture 2" descr="upload.wikimedia.org/wikipedia/commons/thumb/b/...">
            <a:extLst>
              <a:ext uri="{FF2B5EF4-FFF2-40B4-BE49-F238E27FC236}">
                <a16:creationId xmlns:a16="http://schemas.microsoft.com/office/drawing/2014/main" id="{F1EE7461-DA4F-7303-0F5C-BA75B35F0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3511">
            <a:off x="9125554" y="769825"/>
            <a:ext cx="1334949" cy="88955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52910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1640</Words>
  <Application>Microsoft Office PowerPoint</Application>
  <PresentationFormat>Širokoúhlá obrazovka</PresentationFormat>
  <Paragraphs>132</Paragraphs>
  <Slides>18</Slides>
  <Notes>13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Motiv Office</vt:lpstr>
      <vt:lpstr>Global Perspectives on AI Regulation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How China makes AI regulation, a conceptual model (Sheehan, 2023): </vt:lpstr>
      <vt:lpstr>Prezentace aplikace PowerPoint</vt:lpstr>
      <vt:lpstr>Prezentace aplikace PowerPoint</vt:lpstr>
      <vt:lpstr>References I </vt:lpstr>
      <vt:lpstr>References II </vt:lpstr>
      <vt:lpstr>Thank you for your attention.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Jan Kleiner</dc:creator>
  <cp:lastModifiedBy>Jan Kleiner</cp:lastModifiedBy>
  <cp:revision>39</cp:revision>
  <dcterms:created xsi:type="dcterms:W3CDTF">2023-09-12T09:14:36Z</dcterms:created>
  <dcterms:modified xsi:type="dcterms:W3CDTF">2023-10-03T07:27:32Z</dcterms:modified>
</cp:coreProperties>
</file>