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0" r:id="rId4"/>
    <p:sldId id="258" r:id="rId5"/>
    <p:sldId id="305" r:id="rId6"/>
    <p:sldId id="306" r:id="rId7"/>
    <p:sldId id="307" r:id="rId8"/>
    <p:sldId id="308" r:id="rId9"/>
    <p:sldId id="309" r:id="rId10"/>
    <p:sldId id="318" r:id="rId11"/>
    <p:sldId id="310" r:id="rId12"/>
    <p:sldId id="291" r:id="rId13"/>
    <p:sldId id="304" r:id="rId14"/>
    <p:sldId id="312" r:id="rId15"/>
    <p:sldId id="313" r:id="rId16"/>
    <p:sldId id="314" r:id="rId17"/>
    <p:sldId id="315" r:id="rId18"/>
    <p:sldId id="316" r:id="rId19"/>
    <p:sldId id="317" r:id="rId20"/>
    <p:sldId id="319" r:id="rId21"/>
    <p:sldId id="259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56" autoAdjust="0"/>
  </p:normalViewPr>
  <p:slideViewPr>
    <p:cSldViewPr snapToGrid="0">
      <p:cViewPr varScale="1">
        <p:scale>
          <a:sx n="57" d="100"/>
          <a:sy n="57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2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37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9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3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1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3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4"/>
            <a:ext cx="4363488" cy="190679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17.10.2023</a:t>
            </a:r>
          </a:p>
          <a:p>
            <a:r>
              <a:rPr lang="en-GB" dirty="0"/>
              <a:t>GLCb2028 Artificial Intelligence in Political Science and Security Studies</a:t>
            </a:r>
            <a:endParaRPr lang="cs-CZ" dirty="0"/>
          </a:p>
          <a:p>
            <a:r>
              <a:rPr lang="cs-CZ" dirty="0"/>
              <a:t>Jan KLEINER</a:t>
            </a:r>
          </a:p>
          <a:p>
            <a:r>
              <a:rPr lang="cs-CZ" dirty="0"/>
              <a:t>jkleiner@mail.muni.cz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273694"/>
            <a:ext cx="4550664" cy="1053842"/>
          </a:xfrm>
        </p:spPr>
        <p:txBody>
          <a:bodyPr>
            <a:noAutofit/>
          </a:bodyPr>
          <a:lstStyle/>
          <a:p>
            <a:r>
              <a:rPr lang="cs-CZ" sz="4800" dirty="0">
                <a:latin typeface="+mn-lt"/>
              </a:rPr>
              <a:t>Science and AI: </a:t>
            </a:r>
            <a:r>
              <a:rPr lang="cs-CZ" sz="4800" dirty="0" err="1">
                <a:latin typeface="+mn-lt"/>
              </a:rPr>
              <a:t>Building</a:t>
            </a:r>
            <a:r>
              <a:rPr lang="cs-CZ" sz="4800" dirty="0">
                <a:latin typeface="+mn-lt"/>
              </a:rPr>
              <a:t> a </a:t>
            </a:r>
            <a:r>
              <a:rPr lang="cs-CZ" sz="4800" dirty="0" err="1">
                <a:latin typeface="+mn-lt"/>
              </a:rPr>
              <a:t>Toolbox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/>
              <a:t>Open </a:t>
            </a:r>
            <a:r>
              <a:rPr lang="cs-CZ" sz="3200" dirty="0" err="1"/>
              <a:t>Universities</a:t>
            </a:r>
            <a:r>
              <a:rPr lang="cs-CZ" sz="3200" dirty="0"/>
              <a:t> </a:t>
            </a:r>
            <a:r>
              <a:rPr lang="cs-CZ" sz="3200" dirty="0" err="1"/>
              <a:t>Australia</a:t>
            </a:r>
            <a:r>
              <a:rPr lang="cs-CZ" sz="3200" dirty="0"/>
              <a:t> (2023)</a:t>
            </a:r>
            <a:endParaRPr lang="en-US" sz="3200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00B050"/>
                </a:solidFill>
              </a:rPr>
              <a:t>DO:</a:t>
            </a:r>
          </a:p>
          <a:p>
            <a:r>
              <a:rPr lang="en-GB" sz="2000" dirty="0"/>
              <a:t>ask for research guidance before writing an essay</a:t>
            </a:r>
            <a:endParaRPr lang="cs-CZ" sz="2000" dirty="0"/>
          </a:p>
          <a:p>
            <a:r>
              <a:rPr lang="cs-CZ" sz="2000" dirty="0"/>
              <a:t>use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when</a:t>
            </a:r>
            <a:r>
              <a:rPr lang="cs-CZ" sz="2000" dirty="0"/>
              <a:t> brainstorming</a:t>
            </a:r>
          </a:p>
          <a:p>
            <a:r>
              <a:rPr lang="en-GB" sz="2000" dirty="0"/>
              <a:t>ask questions about study material you don’t understand</a:t>
            </a:r>
            <a:endParaRPr lang="cs-CZ" sz="2000" dirty="0"/>
          </a:p>
          <a:p>
            <a:r>
              <a:rPr lang="en-GB" sz="2000" dirty="0"/>
              <a:t>use it to proofread your work</a:t>
            </a:r>
            <a:endParaRPr lang="cs-CZ" sz="2000" dirty="0"/>
          </a:p>
          <a:p>
            <a:r>
              <a:rPr lang="en-GB" sz="2000" dirty="0"/>
              <a:t>cite any AI assistance in your reference list</a:t>
            </a: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DONT:</a:t>
            </a:r>
          </a:p>
          <a:p>
            <a:r>
              <a:rPr lang="en-GB" sz="2000" dirty="0"/>
              <a:t>ask AI software to write essays for you</a:t>
            </a:r>
            <a:endParaRPr lang="cs-CZ" sz="2000" dirty="0"/>
          </a:p>
          <a:p>
            <a:r>
              <a:rPr lang="cs-CZ" sz="2000" dirty="0" err="1"/>
              <a:t>blindly</a:t>
            </a:r>
            <a:r>
              <a:rPr lang="cs-CZ" sz="2000" dirty="0"/>
              <a:t> trust AI-</a:t>
            </a:r>
            <a:r>
              <a:rPr lang="cs-CZ" sz="2000" dirty="0" err="1"/>
              <a:t>generated</a:t>
            </a:r>
            <a:r>
              <a:rPr lang="cs-CZ" sz="2000" dirty="0"/>
              <a:t> </a:t>
            </a:r>
            <a:r>
              <a:rPr lang="cs-CZ" sz="2000" dirty="0" err="1"/>
              <a:t>information</a:t>
            </a:r>
            <a:endParaRPr lang="cs-CZ" sz="2000" dirty="0"/>
          </a:p>
          <a:p>
            <a:r>
              <a:rPr lang="en-GB" sz="2000" dirty="0"/>
              <a:t>do anything that violates your university’s academic integrity policy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760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Discussion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How does LLM usage cope with scientific principles?</a:t>
            </a:r>
          </a:p>
          <a:p>
            <a:r>
              <a:rPr lang="en-US" sz="2000" dirty="0"/>
              <a:t>How to ethically use AI tools? </a:t>
            </a:r>
          </a:p>
          <a:p>
            <a:r>
              <a:rPr lang="en-US" sz="2000" dirty="0"/>
              <a:t>Do I need to disclose ChatGPT-brainstormed ideas?</a:t>
            </a:r>
          </a:p>
          <a:p>
            <a:r>
              <a:rPr lang="en-US" sz="2000" dirty="0"/>
              <a:t>Have you encountered any particular issues?</a:t>
            </a:r>
          </a:p>
        </p:txBody>
      </p:sp>
    </p:spTree>
    <p:extLst>
      <p:ext uri="{BB962C8B-B14F-4D97-AF65-F5344CB8AC3E}">
        <p14:creationId xmlns:p14="http://schemas.microsoft.com/office/powerpoint/2010/main" val="41135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61" y="2207019"/>
            <a:ext cx="4550664" cy="10538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Part 2: </a:t>
            </a:r>
            <a:r>
              <a:rPr lang="cs-CZ" sz="4800" dirty="0" err="1">
                <a:latin typeface="+mn-lt"/>
              </a:rPr>
              <a:t>Toolbox</a:t>
            </a:r>
            <a:endParaRPr lang="en-US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Generative</a:t>
            </a:r>
            <a:r>
              <a:rPr lang="cs-CZ" sz="3200" b="1" dirty="0"/>
              <a:t> AI and study </a:t>
            </a:r>
            <a:r>
              <a:rPr lang="cs-CZ" sz="3200" b="1" dirty="0" err="1"/>
              <a:t>companions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885206" cy="49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/>
              <a:t>Claude </a:t>
            </a:r>
            <a:r>
              <a:rPr lang="en-US" sz="1800" dirty="0"/>
              <a:t>– LLM like ChatGPT, but higher limit (only in USA and UK).</a:t>
            </a:r>
          </a:p>
          <a:p>
            <a:pPr lvl="1"/>
            <a:r>
              <a:rPr lang="en-US" sz="1600" dirty="0"/>
              <a:t>+ ChatGPT and Bard.</a:t>
            </a:r>
            <a:endParaRPr lang="cs-CZ" sz="1600" dirty="0"/>
          </a:p>
          <a:p>
            <a:pPr lvl="1"/>
            <a:r>
              <a:rPr lang="cs-CZ" sz="1600" dirty="0"/>
              <a:t>+ </a:t>
            </a:r>
            <a:r>
              <a:rPr lang="cs-CZ" sz="1600" dirty="0" err="1"/>
              <a:t>ChatGPT</a:t>
            </a:r>
            <a:r>
              <a:rPr lang="cs-CZ" sz="1600" dirty="0"/>
              <a:t> </a:t>
            </a:r>
            <a:r>
              <a:rPr lang="cs-CZ" sz="1600" dirty="0" err="1"/>
              <a:t>cheat</a:t>
            </a:r>
            <a:r>
              <a:rPr lang="cs-CZ" sz="1600" dirty="0"/>
              <a:t> </a:t>
            </a:r>
            <a:r>
              <a:rPr lang="cs-CZ" sz="1600" dirty="0" err="1"/>
              <a:t>sheets</a:t>
            </a:r>
            <a:r>
              <a:rPr lang="cs-CZ" sz="1600" dirty="0"/>
              <a:t>.</a:t>
            </a:r>
            <a:endParaRPr lang="en-US" sz="1600" dirty="0"/>
          </a:p>
          <a:p>
            <a:r>
              <a:rPr lang="cs-CZ" sz="1800" b="1" u="sng" dirty="0">
                <a:sym typeface="Wingdings" panose="05000000000000000000" pitchFamily="2" charset="2"/>
              </a:rPr>
              <a:t>Revision.ai </a:t>
            </a:r>
            <a:r>
              <a:rPr lang="cs-CZ" sz="1800" dirty="0">
                <a:sym typeface="Wingdings" panose="05000000000000000000" pitchFamily="2" charset="2"/>
              </a:rPr>
              <a:t>– </a:t>
            </a:r>
            <a:r>
              <a:rPr lang="cs-CZ" sz="1800" dirty="0" err="1">
                <a:sym typeface="Wingdings" panose="05000000000000000000" pitchFamily="2" charset="2"/>
              </a:rPr>
              <a:t>Flashcards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from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pdf</a:t>
            </a:r>
            <a:r>
              <a:rPr lang="cs-CZ" sz="1800" dirty="0">
                <a:sym typeface="Wingdings" panose="05000000000000000000" pitchFamily="2" charset="2"/>
              </a:rPr>
              <a:t> notes.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Easy-Peasy</a:t>
            </a:r>
            <a:r>
              <a:rPr lang="cs-CZ" sz="1800" b="1" dirty="0">
                <a:sym typeface="Wingdings" panose="05000000000000000000" pitchFamily="2" charset="2"/>
              </a:rPr>
              <a:t> AI </a:t>
            </a:r>
            <a:r>
              <a:rPr lang="cs-CZ" sz="1800" dirty="0">
                <a:sym typeface="Wingdings" panose="05000000000000000000" pitchFamily="2" charset="2"/>
              </a:rPr>
              <a:t>– GPT-4 model </a:t>
            </a:r>
            <a:r>
              <a:rPr lang="cs-CZ" sz="1800" dirty="0" err="1">
                <a:sym typeface="Wingdings" panose="05000000000000000000" pitchFamily="2" charset="2"/>
              </a:rPr>
              <a:t>based</a:t>
            </a:r>
            <a:r>
              <a:rPr lang="cs-CZ" sz="1800" dirty="0">
                <a:sym typeface="Wingdings" panose="05000000000000000000" pitchFamily="2" charset="2"/>
              </a:rPr>
              <a:t> AI + image gen.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Quillbot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paraphraser</a:t>
            </a:r>
            <a:r>
              <a:rPr lang="cs-CZ" sz="1800" dirty="0">
                <a:sym typeface="Wingdings" panose="05000000000000000000" pitchFamily="2" charset="2"/>
              </a:rPr>
              <a:t>, MS Word plugin.</a:t>
            </a:r>
          </a:p>
          <a:p>
            <a:r>
              <a:rPr lang="cs-CZ" sz="1800" b="1" dirty="0">
                <a:sym typeface="Wingdings" panose="05000000000000000000" pitchFamily="2" charset="2"/>
              </a:rPr>
              <a:t>Forefront.ai </a:t>
            </a:r>
            <a:r>
              <a:rPr lang="cs-CZ" sz="1800" dirty="0">
                <a:sym typeface="Wingdings" panose="05000000000000000000" pitchFamily="2" charset="2"/>
              </a:rPr>
              <a:t>– GPT-3.5, Claude,  input </a:t>
            </a:r>
            <a:r>
              <a:rPr lang="cs-CZ" sz="1800" dirty="0" err="1">
                <a:sym typeface="Wingdings" panose="05000000000000000000" pitchFamily="2" charset="2"/>
              </a:rPr>
              <a:t>tokens</a:t>
            </a:r>
            <a:r>
              <a:rPr lang="cs-CZ" sz="1800" dirty="0">
                <a:sym typeface="Wingdings" panose="05000000000000000000" pitchFamily="2" charset="2"/>
              </a:rPr>
              <a:t>, internet </a:t>
            </a:r>
            <a:r>
              <a:rPr lang="cs-CZ" sz="1800" dirty="0" err="1">
                <a:sym typeface="Wingdings" panose="05000000000000000000" pitchFamily="2" charset="2"/>
              </a:rPr>
              <a:t>search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file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uploads</a:t>
            </a:r>
            <a:endParaRPr lang="cs-CZ" sz="1800" dirty="0">
              <a:sym typeface="Wingdings" panose="05000000000000000000" pitchFamily="2" charset="2"/>
            </a:endParaRPr>
          </a:p>
          <a:p>
            <a:r>
              <a:rPr lang="en-US" sz="1800" b="1" u="sng" dirty="0" err="1">
                <a:sym typeface="Wingdings" panose="05000000000000000000" pitchFamily="2" charset="2"/>
              </a:rPr>
              <a:t>PromptGPT</a:t>
            </a:r>
            <a:r>
              <a:rPr lang="en-US" sz="1800" b="1" u="sng" dirty="0"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– web with prompts and jailbreaks.</a:t>
            </a:r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b="1" u="sng" dirty="0">
                <a:sym typeface="Wingdings" panose="05000000000000000000" pitchFamily="2" charset="2"/>
              </a:rPr>
              <a:t>Prompt-genie </a:t>
            </a:r>
            <a:r>
              <a:rPr lang="cs-CZ" sz="1800" dirty="0">
                <a:sym typeface="Wingdings" panose="05000000000000000000" pitchFamily="2" charset="2"/>
              </a:rPr>
              <a:t>– 14 </a:t>
            </a:r>
            <a:r>
              <a:rPr lang="cs-CZ" sz="1800" dirty="0" err="1">
                <a:sym typeface="Wingdings" panose="05000000000000000000" pitchFamily="2" charset="2"/>
              </a:rPr>
              <a:t>days</a:t>
            </a:r>
            <a:r>
              <a:rPr lang="cs-CZ" sz="1800" dirty="0">
                <a:sym typeface="Wingdings" panose="05000000000000000000" pitchFamily="2" charset="2"/>
              </a:rPr>
              <a:t> free trial.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Scholarcy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summary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cards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of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small</a:t>
            </a:r>
            <a:r>
              <a:rPr lang="cs-CZ" sz="1800" dirty="0">
                <a:sym typeface="Wingdings" panose="05000000000000000000" pitchFamily="2" charset="2"/>
              </a:rPr>
              <a:t>/medium </a:t>
            </a:r>
            <a:r>
              <a:rPr lang="cs-CZ" sz="1800" dirty="0" err="1">
                <a:sym typeface="Wingdings" panose="05000000000000000000" pitchFamily="2" charset="2"/>
              </a:rPr>
              <a:t>documents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r>
              <a:rPr lang="cs-CZ" sz="1800" b="1" dirty="0">
                <a:sym typeface="Wingdings" panose="05000000000000000000" pitchFamily="2" charset="2"/>
              </a:rPr>
              <a:t>MAXQDA</a:t>
            </a:r>
            <a:r>
              <a:rPr lang="cs-CZ" sz="1800" dirty="0">
                <a:sym typeface="Wingdings" panose="05000000000000000000" pitchFamily="2" charset="2"/>
              </a:rPr>
              <a:t> – Open AI plugin – text </a:t>
            </a:r>
            <a:r>
              <a:rPr lang="cs-CZ" sz="1800" dirty="0" err="1">
                <a:sym typeface="Wingdings" panose="05000000000000000000" pitchFamily="2" charset="2"/>
              </a:rPr>
              <a:t>analysis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client-based</a:t>
            </a:r>
            <a:r>
              <a:rPr lang="cs-CZ" sz="1800" dirty="0">
                <a:sym typeface="Wingdings" panose="05000000000000000000" pitchFamily="2" charset="2"/>
              </a:rPr>
              <a:t> SW.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Penseum</a:t>
            </a:r>
            <a:r>
              <a:rPr lang="cs-CZ" sz="1800" dirty="0">
                <a:sym typeface="Wingdings" panose="05000000000000000000" pitchFamily="2" charset="2"/>
              </a:rPr>
              <a:t> – study </a:t>
            </a:r>
            <a:r>
              <a:rPr lang="cs-CZ" sz="1800" dirty="0" err="1">
                <a:sym typeface="Wingdings" panose="05000000000000000000" pitchFamily="2" charset="2"/>
              </a:rPr>
              <a:t>companion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temporary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halt</a:t>
            </a:r>
            <a:r>
              <a:rPr lang="cs-CZ" sz="1800" dirty="0">
                <a:sym typeface="Wingdings" panose="05000000000000000000" pitchFamily="2" charset="2"/>
              </a:rPr>
              <a:t> on </a:t>
            </a:r>
            <a:r>
              <a:rPr lang="cs-CZ" sz="1800" dirty="0" err="1">
                <a:sym typeface="Wingdings" panose="05000000000000000000" pitchFamily="2" charset="2"/>
              </a:rPr>
              <a:t>new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accounts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r>
              <a:rPr lang="cs-CZ" sz="1800" b="1" dirty="0">
                <a:sym typeface="Wingdings" panose="05000000000000000000" pitchFamily="2" charset="2"/>
              </a:rPr>
              <a:t>Perplexity.ai </a:t>
            </a:r>
            <a:r>
              <a:rPr lang="cs-CZ" sz="1800" dirty="0">
                <a:sym typeface="Wingdings" panose="05000000000000000000" pitchFamily="2" charset="2"/>
              </a:rPr>
              <a:t>– </a:t>
            </a:r>
            <a:r>
              <a:rPr lang="cs-CZ" sz="1800" dirty="0" err="1">
                <a:sym typeface="Wingdings" panose="05000000000000000000" pitchFamily="2" charset="2"/>
              </a:rPr>
              <a:t>ChatGPT</a:t>
            </a:r>
            <a:r>
              <a:rPr lang="cs-CZ" sz="1800" dirty="0">
                <a:sym typeface="Wingdings" panose="05000000000000000000" pitchFamily="2" charset="2"/>
              </a:rPr>
              <a:t> + Google</a:t>
            </a: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sz="1800" dirty="0">
              <a:sym typeface="Wingdings" panose="05000000000000000000" pitchFamily="2" charset="2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105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Literature</a:t>
            </a:r>
            <a:r>
              <a:rPr lang="cs-CZ" sz="3200" b="1" dirty="0"/>
              <a:t> </a:t>
            </a:r>
            <a:r>
              <a:rPr lang="cs-CZ" sz="3200" b="1" dirty="0" err="1"/>
              <a:t>review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Elicit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summarizing</a:t>
            </a:r>
            <a:r>
              <a:rPr lang="cs-CZ" sz="2400" dirty="0"/>
              <a:t>, </a:t>
            </a:r>
            <a:r>
              <a:rPr lang="cs-CZ" sz="2400" dirty="0" err="1"/>
              <a:t>comparing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free (5k </a:t>
            </a:r>
            <a:r>
              <a:rPr lang="cs-CZ" sz="2400" dirty="0" err="1"/>
              <a:t>credits</a:t>
            </a:r>
            <a:r>
              <a:rPr lang="cs-CZ" sz="2400" dirty="0"/>
              <a:t>) -&gt; </a:t>
            </a:r>
            <a:r>
              <a:rPr lang="cs-CZ" sz="2400" dirty="0" err="1"/>
              <a:t>paid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Scispace</a:t>
            </a:r>
            <a:r>
              <a:rPr lang="cs-CZ" sz="2400" dirty="0"/>
              <a:t> – </a:t>
            </a:r>
            <a:r>
              <a:rPr lang="cs-CZ" sz="2400" dirty="0" err="1"/>
              <a:t>pdf</a:t>
            </a:r>
            <a:r>
              <a:rPr lang="cs-CZ" sz="2400" dirty="0"/>
              <a:t> TLDR, </a:t>
            </a:r>
            <a:r>
              <a:rPr lang="cs-CZ" sz="2400" dirty="0" err="1"/>
              <a:t>summaries</a:t>
            </a:r>
            <a:r>
              <a:rPr lang="cs-CZ" sz="2400" dirty="0"/>
              <a:t>, chat.</a:t>
            </a:r>
          </a:p>
          <a:p>
            <a:r>
              <a:rPr lang="cs-CZ" sz="2400" b="1" dirty="0" err="1"/>
              <a:t>Research</a:t>
            </a:r>
            <a:r>
              <a:rPr lang="cs-CZ" sz="2400" b="1" dirty="0"/>
              <a:t> </a:t>
            </a:r>
            <a:r>
              <a:rPr lang="cs-CZ" sz="2400" b="1" dirty="0" err="1"/>
              <a:t>Rabbit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vizualisation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Connected</a:t>
            </a:r>
            <a:r>
              <a:rPr lang="cs-CZ" sz="2400" b="1" dirty="0"/>
              <a:t> </a:t>
            </a:r>
            <a:r>
              <a:rPr lang="cs-CZ" sz="2400" b="1" dirty="0" err="1"/>
              <a:t>Papers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vizualisation</a:t>
            </a:r>
            <a:r>
              <a:rPr lang="cs-CZ" sz="2400" dirty="0"/>
              <a:t>.</a:t>
            </a:r>
          </a:p>
          <a:p>
            <a:r>
              <a:rPr lang="cs-CZ" sz="2400" b="1" dirty="0"/>
              <a:t>Open </a:t>
            </a:r>
            <a:r>
              <a:rPr lang="cs-CZ" sz="2400" b="1" dirty="0" err="1"/>
              <a:t>Knowledge</a:t>
            </a:r>
            <a:r>
              <a:rPr lang="cs-CZ" sz="2400" b="1" dirty="0"/>
              <a:t> </a:t>
            </a:r>
            <a:r>
              <a:rPr lang="cs-CZ" sz="2400" b="1" dirty="0" err="1"/>
              <a:t>Maps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visualisation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Consensus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outputs</a:t>
            </a:r>
            <a:r>
              <a:rPr lang="cs-CZ" sz="2400" dirty="0"/>
              <a:t> </a:t>
            </a:r>
            <a:r>
              <a:rPr lang="cs-CZ" sz="2400" dirty="0" err="1"/>
              <a:t>based</a:t>
            </a:r>
            <a:r>
              <a:rPr lang="cs-CZ" sz="2400" dirty="0"/>
              <a:t> on a </a:t>
            </a:r>
            <a:r>
              <a:rPr lang="cs-CZ" sz="2400" dirty="0" err="1"/>
              <a:t>research</a:t>
            </a:r>
            <a:r>
              <a:rPr lang="cs-CZ" sz="2400" dirty="0"/>
              <a:t> </a:t>
            </a:r>
            <a:r>
              <a:rPr lang="cs-CZ" sz="2400" dirty="0" err="1"/>
              <a:t>question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VOSViewer</a:t>
            </a:r>
            <a:r>
              <a:rPr lang="cs-CZ" sz="2400" dirty="0"/>
              <a:t> – </a:t>
            </a:r>
            <a:r>
              <a:rPr lang="cs-CZ" sz="2400" dirty="0" err="1"/>
              <a:t>client-based</a:t>
            </a:r>
            <a:r>
              <a:rPr lang="cs-CZ" sz="2400" dirty="0"/>
              <a:t> SW, </a:t>
            </a:r>
            <a:r>
              <a:rPr lang="cs-CZ" sz="2400" dirty="0" err="1"/>
              <a:t>visualisation</a:t>
            </a:r>
            <a:r>
              <a:rPr lang="cs-CZ" sz="2400" dirty="0"/>
              <a:t>, text </a:t>
            </a:r>
            <a:r>
              <a:rPr lang="cs-CZ" sz="2400" dirty="0" err="1"/>
              <a:t>mining</a:t>
            </a:r>
            <a:r>
              <a:rPr lang="cs-CZ" sz="2400" dirty="0"/>
              <a:t> </a:t>
            </a:r>
            <a:r>
              <a:rPr lang="cs-CZ" sz="2400" dirty="0" err="1"/>
              <a:t>capabilities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Sourcerly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find</a:t>
            </a:r>
            <a:r>
              <a:rPr lang="cs-CZ" sz="2400" dirty="0"/>
              <a:t> </a:t>
            </a:r>
            <a:r>
              <a:rPr lang="cs-CZ" sz="2400" dirty="0" err="1"/>
              <a:t>sources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Jenni</a:t>
            </a:r>
            <a:r>
              <a:rPr lang="cs-CZ" sz="2400" b="1" dirty="0"/>
              <a:t> AI </a:t>
            </a:r>
            <a:r>
              <a:rPr lang="cs-CZ" sz="2400" dirty="0"/>
              <a:t>– </a:t>
            </a:r>
            <a:r>
              <a:rPr lang="cs-CZ" sz="2400" dirty="0" err="1"/>
              <a:t>writing</a:t>
            </a:r>
            <a:r>
              <a:rPr lang="cs-CZ" sz="2400" dirty="0"/>
              <a:t> co-pilot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papers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Litmaps</a:t>
            </a:r>
            <a:r>
              <a:rPr lang="cs-CZ" sz="2400" dirty="0"/>
              <a:t> – lit </a:t>
            </a:r>
            <a:r>
              <a:rPr lang="cs-CZ" sz="2400" dirty="0" err="1"/>
              <a:t>finder</a:t>
            </a:r>
            <a:r>
              <a:rPr lang="cs-CZ" sz="2400" dirty="0"/>
              <a:t> and vis.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470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Data </a:t>
            </a:r>
            <a:r>
              <a:rPr lang="cs-CZ" sz="3200" b="1" dirty="0" err="1"/>
              <a:t>visualisation</a:t>
            </a:r>
            <a:r>
              <a:rPr lang="cs-CZ" sz="3200" b="1" dirty="0"/>
              <a:t> and </a:t>
            </a:r>
            <a:r>
              <a:rPr lang="cs-CZ" sz="3200" b="1" dirty="0" err="1"/>
              <a:t>analysis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Flourish</a:t>
            </a:r>
            <a:r>
              <a:rPr lang="en-US" sz="1800" dirty="0"/>
              <a:t>.</a:t>
            </a:r>
          </a:p>
          <a:p>
            <a:r>
              <a:rPr lang="en-US" sz="1800" b="1" dirty="0" err="1"/>
              <a:t>Datawrapper</a:t>
            </a:r>
            <a:r>
              <a:rPr lang="en-US" sz="1800" b="1" dirty="0"/>
              <a:t>.</a:t>
            </a:r>
          </a:p>
          <a:p>
            <a:r>
              <a:rPr lang="en-US" sz="1800" b="1" dirty="0" err="1"/>
              <a:t>BioRender</a:t>
            </a:r>
            <a:r>
              <a:rPr lang="en-US" sz="1800" dirty="0"/>
              <a:t> – life sciences </a:t>
            </a:r>
            <a:r>
              <a:rPr lang="en-US" sz="1800" dirty="0" err="1"/>
              <a:t>visualisations</a:t>
            </a:r>
            <a:r>
              <a:rPr lang="en-US" sz="1800" dirty="0"/>
              <a:t>.</a:t>
            </a:r>
          </a:p>
          <a:p>
            <a:r>
              <a:rPr lang="en-US" sz="1800" b="1" dirty="0"/>
              <a:t>Bard</a:t>
            </a:r>
            <a:r>
              <a:rPr lang="en-US" sz="1800" dirty="0"/>
              <a:t> – „write a Python/R code for data </a:t>
            </a:r>
            <a:r>
              <a:rPr lang="en-US" sz="1800" dirty="0" err="1"/>
              <a:t>visualisation</a:t>
            </a:r>
            <a:r>
              <a:rPr lang="en-US" sz="1800" dirty="0"/>
              <a:t>“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paste data sample </a:t>
            </a:r>
            <a:r>
              <a:rPr lang="en-US" sz="1800" dirty="0">
                <a:sym typeface="Wingdings" panose="05000000000000000000" pitchFamily="2" charset="2"/>
              </a:rPr>
              <a:t> export code  use the code in R studio</a:t>
            </a:r>
          </a:p>
          <a:p>
            <a:r>
              <a:rPr lang="en-US" sz="1800" b="1" dirty="0">
                <a:sym typeface="Wingdings" panose="05000000000000000000" pitchFamily="2" charset="2"/>
              </a:rPr>
              <a:t>Text analysis </a:t>
            </a:r>
            <a:r>
              <a:rPr lang="en-US" sz="1800" dirty="0">
                <a:sym typeface="Wingdings" panose="05000000000000000000" pitchFamily="2" charset="2"/>
              </a:rPr>
              <a:t>(Claude/ChatGPT – Grounded Theory coding)  sensitizing concepts + Leximancer (free trial)  analysis.</a:t>
            </a:r>
          </a:p>
          <a:p>
            <a:r>
              <a:rPr lang="cs-CZ" sz="1800" b="1" dirty="0"/>
              <a:t>GPT Excel </a:t>
            </a:r>
            <a:r>
              <a:rPr lang="cs-CZ" sz="1800" dirty="0"/>
              <a:t>– MS Excel </a:t>
            </a:r>
            <a:r>
              <a:rPr lang="cs-CZ" sz="1800" dirty="0" err="1"/>
              <a:t>formulas</a:t>
            </a:r>
            <a:r>
              <a:rPr lang="cs-CZ" sz="1800" dirty="0"/>
              <a:t> </a:t>
            </a:r>
            <a:r>
              <a:rPr lang="cs-CZ" sz="1800" dirty="0" err="1"/>
              <a:t>generator</a:t>
            </a:r>
            <a:r>
              <a:rPr lang="cs-CZ" sz="1800" dirty="0"/>
              <a:t> and </a:t>
            </a:r>
            <a:r>
              <a:rPr lang="cs-CZ" sz="1800" dirty="0" err="1"/>
              <a:t>companion</a:t>
            </a:r>
            <a:r>
              <a:rPr lang="cs-CZ" sz="1800" dirty="0"/>
              <a:t>.</a:t>
            </a:r>
          </a:p>
          <a:p>
            <a:endParaRPr lang="cs-CZ" sz="1800" dirty="0"/>
          </a:p>
          <a:p>
            <a:r>
              <a:rPr lang="cs-CZ" sz="1800" b="1" dirty="0" err="1"/>
              <a:t>There</a:t>
            </a:r>
            <a:r>
              <a:rPr lang="cs-CZ" sz="1800" b="1" dirty="0"/>
              <a:t> </a:t>
            </a:r>
            <a:r>
              <a:rPr lang="cs-CZ" sz="1800" b="1" dirty="0" err="1"/>
              <a:t>is</a:t>
            </a:r>
            <a:r>
              <a:rPr lang="cs-CZ" sz="1800" b="1" dirty="0"/>
              <a:t> </a:t>
            </a:r>
            <a:r>
              <a:rPr lang="cs-CZ" sz="1800" b="1" dirty="0" err="1"/>
              <a:t>an</a:t>
            </a:r>
            <a:r>
              <a:rPr lang="cs-CZ" sz="1800" b="1" dirty="0"/>
              <a:t> AI </a:t>
            </a:r>
            <a:r>
              <a:rPr lang="cs-CZ" sz="1800" b="1" dirty="0" err="1"/>
              <a:t>for</a:t>
            </a:r>
            <a:r>
              <a:rPr lang="cs-CZ" sz="1800" b="1" dirty="0"/>
              <a:t> </a:t>
            </a:r>
            <a:r>
              <a:rPr lang="cs-CZ" sz="1800" b="1" dirty="0" err="1"/>
              <a:t>that</a:t>
            </a:r>
            <a:r>
              <a:rPr lang="cs-CZ" sz="1800" b="1" dirty="0"/>
              <a:t> – </a:t>
            </a:r>
            <a:r>
              <a:rPr lang="cs-CZ" sz="1800" dirty="0" err="1"/>
              <a:t>find</a:t>
            </a:r>
            <a:r>
              <a:rPr lang="cs-CZ" sz="1800" dirty="0"/>
              <a:t> Ais </a:t>
            </a:r>
            <a:r>
              <a:rPr lang="cs-CZ" sz="1800" dirty="0" err="1"/>
              <a:t>using</a:t>
            </a:r>
            <a:r>
              <a:rPr lang="cs-CZ" sz="1800" dirty="0"/>
              <a:t> AI. </a:t>
            </a:r>
            <a:endParaRPr lang="en-US" sz="1800" b="1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49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61" y="2207019"/>
            <a:ext cx="4550664" cy="10538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Part </a:t>
            </a:r>
            <a:r>
              <a:rPr lang="cs-CZ" sz="4800" dirty="0">
                <a:latin typeface="+mn-lt"/>
              </a:rPr>
              <a:t>3</a:t>
            </a:r>
            <a:r>
              <a:rPr lang="en-US" sz="4800" dirty="0">
                <a:latin typeface="+mn-lt"/>
              </a:rPr>
              <a:t>: </a:t>
            </a:r>
            <a:r>
              <a:rPr lang="cs-CZ" sz="4800" dirty="0" err="1">
                <a:latin typeface="+mn-lt"/>
              </a:rPr>
              <a:t>Practice</a:t>
            </a:r>
            <a:r>
              <a:rPr lang="cs-CZ" sz="4800" dirty="0">
                <a:latin typeface="+mn-lt"/>
              </a:rPr>
              <a:t> </a:t>
            </a:r>
            <a:r>
              <a:rPr lang="cs-CZ" sz="4800" dirty="0" err="1">
                <a:latin typeface="+mn-lt"/>
              </a:rPr>
              <a:t>makes</a:t>
            </a:r>
            <a:r>
              <a:rPr lang="cs-CZ" sz="4800" dirty="0">
                <a:latin typeface="+mn-lt"/>
              </a:rPr>
              <a:t> </a:t>
            </a:r>
            <a:r>
              <a:rPr lang="cs-CZ" sz="4800" dirty="0" err="1">
                <a:latin typeface="+mn-lt"/>
              </a:rPr>
              <a:t>perfect</a:t>
            </a:r>
            <a:endParaRPr lang="en-US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10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Literature review – a little bit of theory</a:t>
            </a:r>
            <a:r>
              <a:rPr lang="cs-CZ" sz="3200" b="1" dirty="0"/>
              <a:t> </a:t>
            </a:r>
            <a:r>
              <a:rPr lang="en-GB" sz="3200" b="1" dirty="0"/>
              <a:t>(Jesson, Matheson a</a:t>
            </a:r>
            <a:r>
              <a:rPr lang="cs-CZ" sz="3200" b="1" dirty="0" err="1"/>
              <a:t>nd</a:t>
            </a:r>
            <a:r>
              <a:rPr lang="en-GB" sz="3200" b="1" dirty="0"/>
              <a:t> Lacey, 2011)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4337825" y="1527538"/>
            <a:ext cx="7270596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Systematic (structured) vs. traditional (unstructured) </a:t>
            </a:r>
            <a:r>
              <a:rPr lang="en-US" sz="1800" dirty="0">
                <a:sym typeface="Wingdings" panose="05000000000000000000" pitchFamily="2" charset="2"/>
              </a:rPr>
              <a:t> continuum!</a:t>
            </a:r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Cannot be ever complete – esp. with the problem of </a:t>
            </a:r>
            <a:r>
              <a:rPr lang="cs-CZ" sz="1800" dirty="0">
                <a:sym typeface="Wingdings" panose="05000000000000000000" pitchFamily="2" charset="2"/>
              </a:rPr>
              <a:t>GRAY LITERATURE.</a:t>
            </a:r>
            <a:endParaRPr lang="en-US" sz="1800" dirty="0"/>
          </a:p>
          <a:p>
            <a:endParaRPr lang="cs-CZ" sz="1800" dirty="0"/>
          </a:p>
          <a:p>
            <a:endParaRPr lang="en-US" sz="1800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1639A44-EEF3-4574-C4DE-7166494CC1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875791"/>
              </p:ext>
            </p:extLst>
          </p:nvPr>
        </p:nvGraphicFramePr>
        <p:xfrm>
          <a:off x="4594300" y="1903186"/>
          <a:ext cx="7170236" cy="3474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5118">
                  <a:extLst>
                    <a:ext uri="{9D8B030D-6E8A-4147-A177-3AD203B41FA5}">
                      <a16:colId xmlns:a16="http://schemas.microsoft.com/office/drawing/2014/main" val="562911135"/>
                    </a:ext>
                  </a:extLst>
                </a:gridCol>
                <a:gridCol w="3585118">
                  <a:extLst>
                    <a:ext uri="{9D8B030D-6E8A-4147-A177-3AD203B41FA5}">
                      <a16:colId xmlns:a16="http://schemas.microsoft.com/office/drawing/2014/main" val="3117294660"/>
                    </a:ext>
                  </a:extLst>
                </a:gridCol>
              </a:tblGrid>
              <a:tr h="369433">
                <a:tc>
                  <a:txBody>
                    <a:bodyPr/>
                    <a:lstStyle/>
                    <a:p>
                      <a:r>
                        <a:rPr lang="en-US" noProof="0" dirty="0"/>
                        <a:t>Traditional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101302"/>
                  </a:ext>
                </a:extLst>
              </a:tr>
              <a:tr h="910930">
                <a:tc>
                  <a:txBody>
                    <a:bodyPr/>
                    <a:lstStyle/>
                    <a:p>
                      <a:r>
                        <a:rPr lang="en-US" noProof="0" dirty="0"/>
                        <a:t>Random process guided by researcher (bias)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Rigorous, structured process driven by scientific principles and methods.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973737"/>
                  </a:ext>
                </a:extLst>
              </a:tr>
              <a:tr h="369433">
                <a:tc>
                  <a:txBody>
                    <a:bodyPr/>
                    <a:lstStyle/>
                    <a:p>
                      <a:r>
                        <a:rPr lang="en-US" noProof="0" dirty="0"/>
                        <a:t>Implicitly/explicitly subjective.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Objective, balanced, less biased.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573330"/>
                  </a:ext>
                </a:extLst>
              </a:tr>
              <a:tr h="369433">
                <a:tc>
                  <a:txBody>
                    <a:bodyPr/>
                    <a:lstStyle/>
                    <a:p>
                      <a:r>
                        <a:rPr lang="en-US" noProof="0" dirty="0"/>
                        <a:t>Lack of scientific method(s).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Method is focused, explicit and transparent.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869047"/>
                  </a:ext>
                </a:extLst>
              </a:tr>
              <a:tr h="1184209">
                <a:tc>
                  <a:txBody>
                    <a:bodyPr/>
                    <a:lstStyle/>
                    <a:p>
                      <a:r>
                        <a:rPr lang="en-US" noProof="0" dirty="0"/>
                        <a:t>Identification of topic, topic recon, support for arguments, introduction.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 overview of every relevant piece of knowledge – </a:t>
                      </a:r>
                      <a:r>
                        <a:rPr lang="en-US" b="1" noProof="0" dirty="0">
                          <a:solidFill>
                            <a:srgbClr val="FF0000"/>
                          </a:solidFill>
                        </a:rPr>
                        <a:t>available</a:t>
                      </a:r>
                      <a:r>
                        <a:rPr lang="en-US" noProof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6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1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3103E2-7D0F-0396-C6CD-3FDD74A5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4" y="0"/>
            <a:ext cx="10634192" cy="662215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A119CF-4877-DEB5-26E6-C2782CA688F5}"/>
              </a:ext>
            </a:extLst>
          </p:cNvPr>
          <p:cNvSpPr txBox="1"/>
          <p:nvPr/>
        </p:nvSpPr>
        <p:spPr>
          <a:xfrm rot="16200000">
            <a:off x="9918488" y="4170273"/>
            <a:ext cx="33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Source: </a:t>
            </a:r>
            <a:r>
              <a:rPr lang="cs-CZ" b="1" dirty="0" err="1"/>
              <a:t>Moher</a:t>
            </a:r>
            <a:r>
              <a:rPr lang="cs-CZ" b="1" dirty="0"/>
              <a:t> et al., 2009, p. 5-6</a:t>
            </a:r>
          </a:p>
        </p:txBody>
      </p:sp>
    </p:spTree>
    <p:extLst>
      <p:ext uri="{BB962C8B-B14F-4D97-AF65-F5344CB8AC3E}">
        <p14:creationId xmlns:p14="http://schemas.microsoft.com/office/powerpoint/2010/main" val="273858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C545F5D-D1C0-EB07-7F78-FDC86B6D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86" y="557072"/>
            <a:ext cx="10332628" cy="602654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955F39-856D-34C1-B2F5-AB66FF24F1D0}"/>
              </a:ext>
            </a:extLst>
          </p:cNvPr>
          <p:cNvSpPr txBox="1"/>
          <p:nvPr/>
        </p:nvSpPr>
        <p:spPr>
          <a:xfrm>
            <a:off x="929686" y="187740"/>
            <a:ext cx="33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Source: </a:t>
            </a:r>
            <a:r>
              <a:rPr lang="cs-CZ" b="1" dirty="0" err="1"/>
              <a:t>Moher</a:t>
            </a:r>
            <a:r>
              <a:rPr lang="cs-CZ" b="1" dirty="0"/>
              <a:t> et al., 2009, p. 5-6</a:t>
            </a:r>
          </a:p>
        </p:txBody>
      </p:sp>
    </p:spTree>
    <p:extLst>
      <p:ext uri="{BB962C8B-B14F-4D97-AF65-F5344CB8AC3E}">
        <p14:creationId xmlns:p14="http://schemas.microsoft.com/office/powerpoint/2010/main" val="391286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Lecture</a:t>
            </a:r>
            <a:r>
              <a:rPr lang="en-US" sz="3600" b="1" dirty="0"/>
              <a:t> outline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Presence </a:t>
            </a:r>
            <a:r>
              <a:rPr lang="cs-CZ" sz="2400" dirty="0" err="1"/>
              <a:t>check</a:t>
            </a:r>
            <a:r>
              <a:rPr lang="cs-CZ" sz="2400" dirty="0"/>
              <a:t> + </a:t>
            </a:r>
            <a:r>
              <a:rPr lang="cs-CZ" sz="2400" dirty="0" err="1"/>
              <a:t>pre-class</a:t>
            </a:r>
            <a:r>
              <a:rPr lang="cs-CZ" sz="2400" dirty="0"/>
              <a:t> </a:t>
            </a:r>
            <a:r>
              <a:rPr lang="cs-CZ" sz="2400" dirty="0" err="1"/>
              <a:t>tasks</a:t>
            </a:r>
            <a:r>
              <a:rPr lang="cs-CZ" sz="2400"/>
              <a:t>.</a:t>
            </a:r>
          </a:p>
          <a:p>
            <a:r>
              <a:rPr lang="cs-CZ" sz="2400" dirty="0"/>
              <a:t>Part 1: </a:t>
            </a:r>
            <a:r>
              <a:rPr lang="cs-CZ" sz="2400" dirty="0" err="1"/>
              <a:t>How</a:t>
            </a:r>
            <a:r>
              <a:rPr lang="cs-CZ" sz="2400" dirty="0"/>
              <a:t> science </a:t>
            </a:r>
            <a:r>
              <a:rPr lang="cs-CZ" sz="2400" dirty="0" err="1"/>
              <a:t>works</a:t>
            </a:r>
            <a:r>
              <a:rPr lang="cs-CZ" sz="2400" dirty="0"/>
              <a:t> and </a:t>
            </a:r>
            <a:r>
              <a:rPr lang="cs-CZ" sz="2400" dirty="0" err="1"/>
              <a:t>academic</a:t>
            </a:r>
            <a:r>
              <a:rPr lang="cs-CZ" sz="2400" dirty="0"/>
              <a:t> </a:t>
            </a:r>
            <a:r>
              <a:rPr lang="cs-CZ" sz="2400" dirty="0" err="1"/>
              <a:t>ethics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 err="1">
                <a:sym typeface="Wingdings" panose="05000000000000000000" pitchFamily="2" charset="2"/>
              </a:rPr>
              <a:t>the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basis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for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ethical</a:t>
            </a:r>
            <a:r>
              <a:rPr lang="cs-CZ" sz="2400" dirty="0">
                <a:sym typeface="Wingdings" panose="05000000000000000000" pitchFamily="2" charset="2"/>
              </a:rPr>
              <a:t> AI use.</a:t>
            </a:r>
            <a:endParaRPr lang="cs-CZ" sz="2400" dirty="0"/>
          </a:p>
          <a:p>
            <a:r>
              <a:rPr lang="en-US" sz="2400" dirty="0"/>
              <a:t>Part 2: </a:t>
            </a:r>
            <a:r>
              <a:rPr lang="cs-CZ" sz="2400" dirty="0" err="1"/>
              <a:t>Toolbox</a:t>
            </a:r>
            <a:r>
              <a:rPr lang="cs-CZ" sz="2400" dirty="0"/>
              <a:t> and </a:t>
            </a:r>
            <a:r>
              <a:rPr lang="cs-CZ" sz="2400" dirty="0" err="1"/>
              <a:t>practical</a:t>
            </a:r>
            <a:r>
              <a:rPr lang="cs-CZ" sz="2400" dirty="0"/>
              <a:t> </a:t>
            </a:r>
            <a:r>
              <a:rPr lang="cs-CZ" sz="2400" dirty="0" err="1"/>
              <a:t>examples</a:t>
            </a:r>
            <a:r>
              <a:rPr lang="cs-CZ" sz="2400" dirty="0"/>
              <a:t>.</a:t>
            </a:r>
          </a:p>
          <a:p>
            <a:r>
              <a:rPr lang="cs-CZ" sz="2400" dirty="0"/>
              <a:t>Part 3: </a:t>
            </a:r>
            <a:r>
              <a:rPr lang="cs-CZ" sz="2400" dirty="0" err="1"/>
              <a:t>Practicing</a:t>
            </a:r>
            <a:r>
              <a:rPr lang="cs-CZ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Practice time!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/>
              <a:t>Explore the tools.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Form author teams.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Think about the topic you want to explore in the final project/your own research/other courses.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Perform an unstructured literature review – exploration of relevant papers in this area and make it a first step of your research report </a:t>
            </a:r>
            <a:r>
              <a:rPr lang="en-US" sz="2000" dirty="0">
                <a:sym typeface="Wingdings" panose="05000000000000000000" pitchFamily="2" charset="2"/>
              </a:rPr>
              <a:t> but you will </a:t>
            </a:r>
            <a:r>
              <a:rPr lang="en-US" sz="2000" b="1" u="sng" dirty="0">
                <a:sym typeface="Wingdings" panose="05000000000000000000" pitchFamily="2" charset="2"/>
              </a:rPr>
              <a:t>strive</a:t>
            </a:r>
            <a:r>
              <a:rPr lang="en-US" sz="2000" dirty="0">
                <a:sym typeface="Wingdings" panose="05000000000000000000" pitchFamily="2" charset="2"/>
              </a:rPr>
              <a:t> for structured literature review in it! </a:t>
            </a:r>
            <a:endParaRPr lang="cs-CZ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0647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Gauch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Hugh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G. Jr. (2003). </a:t>
            </a:r>
            <a:r>
              <a:rPr lang="cs-CZ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cs-CZ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cs-CZ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Cambridge University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Guba, E. G.,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Lincoln, Y. S. 1981.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evaluation: Improving the usefulness of evaluation results through responsive and naturalistic approaches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San Francisco, CA: Jossey-Bass.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Jesson, J., Matheson, L. a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Lacey, F. (2011). Doing Your Literature Review: Traditional and Systematic Techniques.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Londýn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SAGE.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LeCompte, M. D.,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Goetz, J. P. 1982. Problems of Reliability and Validity in Ethnographic Research.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Educational Research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52, 31-60.</a:t>
            </a:r>
            <a:b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https://doi.org/10.3102/00346543052001031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Mason, J. (1996). 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 researching.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Sage Publications, Inc.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McAdoo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(2023). </a:t>
            </a:r>
            <a:r>
              <a:rPr lang="cs-CZ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 Style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https://apastyle.apa.org/blog/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-to-cite-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Moher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Liberati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Tetzlaff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Altman, D. G., &amp; PRISMA Group (2009).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Preferred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reporting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items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systematic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reviews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meta-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PRISMA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6(7), e1000097. https://doi.org/10.1371/journal.pmed.1000097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Universities Australia. (2023). How you should—and shouldn’t—use ChatGPT as a student. Available from: https://www.open.edu.au/advice/insights/ethical-way-to-use-chatgpt-as-a-student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UTS. (2023). 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 principles for the effective ethical use of generative AI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https://lx.uts.edu.au/collections/artificial-intelligence-in-learning-and-teaching/resources/five-principles-for-effective-ethical-use-generative-ai/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</a:t>
            </a:r>
            <a:r>
              <a:rPr lang="cs-CZ" sz="5400" dirty="0">
                <a:latin typeface="+mn-lt"/>
              </a:rPr>
              <a:t>!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273694"/>
            <a:ext cx="4550664" cy="1053842"/>
          </a:xfrm>
        </p:spPr>
        <p:txBody>
          <a:bodyPr>
            <a:noAutofit/>
          </a:bodyPr>
          <a:lstStyle/>
          <a:p>
            <a:r>
              <a:rPr lang="cs-CZ" sz="4800" dirty="0">
                <a:latin typeface="+mn-lt"/>
              </a:rPr>
              <a:t>Part 1: Science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What is </a:t>
            </a:r>
            <a:r>
              <a:rPr lang="cs-CZ" sz="3200" b="1" dirty="0"/>
              <a:t>Science</a:t>
            </a:r>
            <a:r>
              <a:rPr lang="en-US" sz="3200" b="1" dirty="0"/>
              <a:t>?</a:t>
            </a:r>
            <a:r>
              <a:rPr lang="cs-CZ" sz="3200" b="1" dirty="0"/>
              <a:t> 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Common basis for all disciplines </a:t>
            </a:r>
            <a:r>
              <a:rPr lang="en-US" dirty="0"/>
              <a:t>(</a:t>
            </a:r>
            <a:r>
              <a:rPr lang="en-US" dirty="0" err="1"/>
              <a:t>Gauch</a:t>
            </a:r>
            <a:r>
              <a:rPr lang="en-US" dirty="0"/>
              <a:t>, 2003): </a:t>
            </a:r>
          </a:p>
          <a:p>
            <a:pPr lvl="1"/>
            <a:r>
              <a:rPr lang="en-US" sz="2000" dirty="0"/>
              <a:t>Evidence-based.</a:t>
            </a:r>
          </a:p>
          <a:p>
            <a:pPr lvl="1"/>
            <a:r>
              <a:rPr lang="en-US" sz="2000" dirty="0"/>
              <a:t>Use of inductive (qualitative) and deductive logic (hypotheses testing).</a:t>
            </a:r>
          </a:p>
          <a:p>
            <a:pPr lvl="1"/>
            <a:r>
              <a:rPr lang="en-US" sz="2000" dirty="0"/>
              <a:t>Probability.</a:t>
            </a:r>
          </a:p>
          <a:p>
            <a:pPr lvl="1"/>
            <a:r>
              <a:rPr lang="en-US" sz="2000" dirty="0"/>
              <a:t>Parsimony.</a:t>
            </a:r>
          </a:p>
          <a:p>
            <a:r>
              <a:rPr lang="en-US" b="1" u="sng" dirty="0"/>
              <a:t>Principles of science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Empirically testable.</a:t>
            </a:r>
          </a:p>
          <a:p>
            <a:pPr lvl="1"/>
            <a:r>
              <a:rPr lang="en-US" sz="2000" dirty="0"/>
              <a:t>Replicable.</a:t>
            </a:r>
          </a:p>
          <a:p>
            <a:pPr lvl="1"/>
            <a:r>
              <a:rPr lang="en-US" sz="2000" dirty="0"/>
              <a:t>Objective</a:t>
            </a:r>
            <a:r>
              <a:rPr lang="cs-CZ" sz="2000" dirty="0"/>
              <a:t>/non-</a:t>
            </a:r>
            <a:r>
              <a:rPr lang="cs-CZ" sz="2000" dirty="0" err="1"/>
              <a:t>personal</a:t>
            </a:r>
            <a:r>
              <a:rPr lang="cs-CZ" sz="2000" dirty="0"/>
              <a:t>.</a:t>
            </a:r>
            <a:endParaRPr lang="en-US" sz="2000" dirty="0"/>
          </a:p>
          <a:p>
            <a:pPr lvl="1"/>
            <a:r>
              <a:rPr lang="en-US" sz="2000" dirty="0"/>
              <a:t>Transparent</a:t>
            </a:r>
            <a:r>
              <a:rPr lang="cs-CZ" sz="2000" dirty="0"/>
              <a:t>/</a:t>
            </a:r>
            <a:r>
              <a:rPr lang="en-US" sz="2000" dirty="0" err="1"/>
              <a:t>contr</a:t>
            </a:r>
            <a:r>
              <a:rPr lang="cs-CZ" sz="2000" dirty="0"/>
              <a:t>o</a:t>
            </a:r>
            <a:r>
              <a:rPr lang="en-US" sz="2000" dirty="0" err="1"/>
              <a:t>lable</a:t>
            </a:r>
            <a:r>
              <a:rPr lang="en-US" sz="2000" dirty="0"/>
              <a:t> (by other scientists)</a:t>
            </a:r>
            <a:r>
              <a:rPr lang="cs-CZ" sz="2000" dirty="0"/>
              <a:t>.</a:t>
            </a:r>
            <a:endParaRPr lang="en-US" sz="2000" dirty="0"/>
          </a:p>
          <a:p>
            <a:pPr lvl="1"/>
            <a:r>
              <a:rPr lang="en-US" sz="2000" dirty="0"/>
              <a:t>Falsifiable</a:t>
            </a:r>
            <a:r>
              <a:rPr lang="cs-CZ" sz="2000" dirty="0"/>
              <a:t>/</a:t>
            </a:r>
            <a:r>
              <a:rPr lang="en-US" sz="2000" dirty="0">
                <a:solidFill>
                  <a:srgbClr val="FF0000"/>
                </a:solidFill>
              </a:rPr>
              <a:t>confirmable </a:t>
            </a:r>
            <a:r>
              <a:rPr lang="en-US" sz="2000" dirty="0"/>
              <a:t>(inferences must relate to observed evidence</a:t>
            </a:r>
            <a:r>
              <a:rPr lang="cs-CZ" sz="2000" dirty="0"/>
              <a:t>).</a:t>
            </a:r>
            <a:endParaRPr lang="en-US" sz="2000" dirty="0"/>
          </a:p>
          <a:p>
            <a:pPr lvl="1"/>
            <a:r>
              <a:rPr lang="en-US" sz="2000" dirty="0"/>
              <a:t>Logical Consistency.</a:t>
            </a:r>
            <a:endParaRPr lang="cs-CZ" sz="2000" dirty="0"/>
          </a:p>
          <a:p>
            <a:pPr lvl="1"/>
            <a:r>
              <a:rPr lang="en-US" sz="2000" dirty="0"/>
              <a:t>Broader context</a:t>
            </a:r>
            <a:r>
              <a:rPr lang="cs-CZ" sz="2000" dirty="0"/>
              <a:t>.</a:t>
            </a:r>
            <a:endParaRPr lang="en-US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622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Important criteria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Validity and reliability – </a:t>
            </a:r>
            <a:r>
              <a:rPr lang="cs-CZ" sz="2000" dirty="0" err="1"/>
              <a:t>favours</a:t>
            </a:r>
            <a:r>
              <a:rPr lang="cs-CZ" sz="2000" dirty="0"/>
              <a:t> </a:t>
            </a:r>
            <a:r>
              <a:rPr lang="cs-CZ" sz="2000" dirty="0" err="1"/>
              <a:t>quantitative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What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qualitative</a:t>
            </a:r>
            <a:r>
              <a:rPr lang="cs-CZ" sz="2000" dirty="0"/>
              <a:t>?</a:t>
            </a:r>
          </a:p>
          <a:p>
            <a:r>
              <a:rPr lang="en-US" sz="2000" b="1" u="sng" dirty="0"/>
              <a:t>Mason (1996): </a:t>
            </a:r>
            <a:r>
              <a:rPr lang="en-US" sz="2000" dirty="0" err="1"/>
              <a:t>rigour</a:t>
            </a:r>
            <a:r>
              <a:rPr lang="en-US" sz="2000" dirty="0"/>
              <a:t>, </a:t>
            </a:r>
            <a:r>
              <a:rPr lang="cs-CZ" sz="2000" dirty="0" err="1"/>
              <a:t>quality</a:t>
            </a:r>
            <a:r>
              <a:rPr lang="cs-CZ" sz="2000" dirty="0"/>
              <a:t> and </a:t>
            </a:r>
            <a:r>
              <a:rPr lang="cs-CZ" sz="2000" dirty="0" err="1"/>
              <a:t>potential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generalizability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b="1" u="sng" dirty="0"/>
              <a:t>Le </a:t>
            </a:r>
            <a:r>
              <a:rPr lang="en-US" sz="2000" b="1" u="sng" dirty="0" err="1"/>
              <a:t>Compte</a:t>
            </a:r>
            <a:r>
              <a:rPr lang="en-US" sz="2000" b="1" u="sng" dirty="0"/>
              <a:t> a</a:t>
            </a:r>
            <a:r>
              <a:rPr lang="cs-CZ" sz="2000" b="1" u="sng" dirty="0" err="1"/>
              <a:t>nd</a:t>
            </a:r>
            <a:r>
              <a:rPr lang="en-US" sz="2000" b="1" u="sng" dirty="0"/>
              <a:t> Goetz (1982): </a:t>
            </a:r>
            <a:r>
              <a:rPr lang="cs-CZ" sz="2000" dirty="0" err="1"/>
              <a:t>external</a:t>
            </a:r>
            <a:r>
              <a:rPr lang="cs-CZ" sz="2000" dirty="0"/>
              <a:t> reliability </a:t>
            </a:r>
            <a:r>
              <a:rPr lang="en-US" sz="2000" dirty="0"/>
              <a:t>(r</a:t>
            </a:r>
            <a:r>
              <a:rPr lang="cs-CZ" sz="2000" dirty="0" err="1"/>
              <a:t>eplicability</a:t>
            </a:r>
            <a:r>
              <a:rPr lang="en-US" sz="2000" dirty="0"/>
              <a:t>) a</a:t>
            </a:r>
            <a:r>
              <a:rPr lang="cs-CZ" sz="2000" dirty="0" err="1"/>
              <a:t>nd</a:t>
            </a:r>
            <a:r>
              <a:rPr lang="en-US" sz="2000" dirty="0"/>
              <a:t> </a:t>
            </a:r>
            <a:r>
              <a:rPr lang="en-US" sz="2000" dirty="0" err="1"/>
              <a:t>validit</a:t>
            </a:r>
            <a:r>
              <a:rPr lang="cs-CZ" sz="2000" dirty="0"/>
              <a:t>y</a:t>
            </a:r>
            <a:r>
              <a:rPr lang="en-US" sz="2000" dirty="0"/>
              <a:t> (</a:t>
            </a:r>
            <a:r>
              <a:rPr lang="cs-CZ" sz="2000" dirty="0" err="1"/>
              <a:t>generalizability</a:t>
            </a:r>
            <a:r>
              <a:rPr lang="en-US" sz="2000" dirty="0"/>
              <a:t>), </a:t>
            </a:r>
            <a:r>
              <a:rPr lang="cs-CZ" sz="2000" dirty="0" err="1"/>
              <a:t>internal</a:t>
            </a:r>
            <a:r>
              <a:rPr lang="cs-CZ" sz="2000" dirty="0"/>
              <a:t> reliability </a:t>
            </a:r>
            <a:r>
              <a:rPr lang="en-US" sz="2000" dirty="0"/>
              <a:t>(</a:t>
            </a:r>
            <a:r>
              <a:rPr lang="cs-CZ" sz="2000" dirty="0" err="1"/>
              <a:t>among</a:t>
            </a:r>
            <a:r>
              <a:rPr lang="cs-CZ" sz="2000" dirty="0"/>
              <a:t> </a:t>
            </a:r>
            <a:r>
              <a:rPr lang="cs-CZ" sz="2000" dirty="0" err="1"/>
              <a:t>observers</a:t>
            </a:r>
            <a:r>
              <a:rPr lang="en-US" sz="2000" dirty="0"/>
              <a:t>) a</a:t>
            </a:r>
            <a:r>
              <a:rPr lang="cs-CZ" sz="2000" dirty="0" err="1"/>
              <a:t>nd</a:t>
            </a:r>
            <a:r>
              <a:rPr lang="en-US" sz="2000" dirty="0"/>
              <a:t> </a:t>
            </a:r>
            <a:r>
              <a:rPr lang="en-US" sz="2000" dirty="0" err="1"/>
              <a:t>validit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aligning</a:t>
            </a:r>
            <a:r>
              <a:rPr lang="cs-CZ" sz="2000" dirty="0"/>
              <a:t> data and </a:t>
            </a:r>
            <a:r>
              <a:rPr lang="cs-CZ" sz="2000" dirty="0" err="1"/>
              <a:t>theory</a:t>
            </a:r>
            <a:r>
              <a:rPr lang="en-US" sz="2000" dirty="0"/>
              <a:t>).</a:t>
            </a:r>
          </a:p>
          <a:p>
            <a:r>
              <a:rPr lang="en-US" sz="2000" b="1" u="sng" dirty="0"/>
              <a:t>Guba a</a:t>
            </a:r>
            <a:r>
              <a:rPr lang="cs-CZ" sz="2000" b="1" u="sng" dirty="0" err="1"/>
              <a:t>nd</a:t>
            </a:r>
            <a:r>
              <a:rPr lang="en-US" sz="2000" b="1" u="sng" dirty="0"/>
              <a:t> Lincoln (1981): </a:t>
            </a:r>
            <a:r>
              <a:rPr lang="en-US" sz="2000" dirty="0"/>
              <a:t>Trustworthiness set: credibility (via </a:t>
            </a:r>
            <a:r>
              <a:rPr lang="en-US" sz="2000" dirty="0" err="1"/>
              <a:t>triangula</a:t>
            </a:r>
            <a:r>
              <a:rPr lang="cs-CZ" sz="2000" dirty="0" err="1"/>
              <a:t>tion</a:t>
            </a:r>
            <a:r>
              <a:rPr lang="en-US" sz="2000" dirty="0"/>
              <a:t>), transferability (</a:t>
            </a:r>
            <a:r>
              <a:rPr lang="cs-CZ" sz="2000" dirty="0"/>
              <a:t>to </a:t>
            </a:r>
            <a:r>
              <a:rPr lang="cs-CZ" sz="2000" dirty="0" err="1"/>
              <a:t>different</a:t>
            </a:r>
            <a:r>
              <a:rPr lang="cs-CZ" sz="2000" dirty="0"/>
              <a:t> case</a:t>
            </a:r>
            <a:r>
              <a:rPr lang="en-US" sz="2000" dirty="0"/>
              <a:t>), dependability (</a:t>
            </a:r>
            <a:r>
              <a:rPr lang="cs-CZ" sz="2000" dirty="0" err="1"/>
              <a:t>due</a:t>
            </a:r>
            <a:r>
              <a:rPr lang="cs-CZ" sz="2000" dirty="0"/>
              <a:t> </a:t>
            </a:r>
            <a:r>
              <a:rPr lang="cs-CZ" sz="2000" dirty="0" err="1"/>
              <a:t>dilligence</a:t>
            </a:r>
            <a:r>
              <a:rPr lang="cs-CZ" sz="2000" dirty="0"/>
              <a:t>? + </a:t>
            </a:r>
            <a:r>
              <a:rPr lang="en-US" sz="2000" dirty="0"/>
              <a:t>audit trail), confirmability (</a:t>
            </a:r>
            <a:r>
              <a:rPr lang="cs-CZ" sz="2000" dirty="0"/>
              <a:t>on </a:t>
            </a:r>
            <a:r>
              <a:rPr lang="cs-CZ" sz="2000" dirty="0" err="1"/>
              <a:t>whose</a:t>
            </a:r>
            <a:r>
              <a:rPr lang="cs-CZ" sz="2000" dirty="0"/>
              <a:t> </a:t>
            </a:r>
            <a:r>
              <a:rPr lang="cs-CZ" sz="2000" dirty="0" err="1"/>
              <a:t>side</a:t>
            </a:r>
            <a:r>
              <a:rPr lang="cs-CZ" sz="2000" dirty="0"/>
              <a:t> are </a:t>
            </a:r>
            <a:r>
              <a:rPr lang="cs-CZ" sz="2000" dirty="0" err="1"/>
              <a:t>we</a:t>
            </a:r>
            <a:r>
              <a:rPr lang="cs-CZ" sz="2000" dirty="0"/>
              <a:t>?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cannot</a:t>
            </a:r>
            <a:r>
              <a:rPr lang="cs-CZ" sz="2000" dirty="0"/>
              <a:t> do </a:t>
            </a:r>
            <a:r>
              <a:rPr lang="cs-CZ" sz="2000" dirty="0" err="1"/>
              <a:t>impartial</a:t>
            </a:r>
            <a:r>
              <a:rPr lang="cs-CZ" sz="2000" dirty="0"/>
              <a:t> </a:t>
            </a:r>
            <a:r>
              <a:rPr lang="cs-CZ" sz="2000" dirty="0" err="1"/>
              <a:t>research</a:t>
            </a:r>
            <a:r>
              <a:rPr lang="cs-CZ" sz="2000" dirty="0"/>
              <a:t>; </a:t>
            </a:r>
            <a:r>
              <a:rPr lang="en-US" sz="2000" dirty="0" err="1"/>
              <a:t>transparen</a:t>
            </a:r>
            <a:r>
              <a:rPr lang="cs-CZ" sz="2000" dirty="0" err="1"/>
              <a:t>cy</a:t>
            </a:r>
            <a:r>
              <a:rPr lang="en-US" sz="2000" dirty="0"/>
              <a:t>t).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813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Ethics – why?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Keeping the trust in science.</a:t>
            </a:r>
          </a:p>
          <a:p>
            <a:r>
              <a:rPr lang="en-US" sz="2000" dirty="0"/>
              <a:t>Citations – author contribution acknowledgement.</a:t>
            </a:r>
          </a:p>
          <a:p>
            <a:r>
              <a:rPr lang="en-US" sz="2000" dirty="0"/>
              <a:t>Effective system of vast knowledge management.</a:t>
            </a:r>
          </a:p>
          <a:p>
            <a:r>
              <a:rPr lang="en-US" sz="2000" dirty="0"/>
              <a:t>Transparency -&gt; auditability.</a:t>
            </a:r>
            <a:endParaRPr lang="cs-CZ" sz="2000" dirty="0"/>
          </a:p>
          <a:p>
            <a:endParaRPr lang="cs-CZ" sz="2000" dirty="0"/>
          </a:p>
          <a:p>
            <a:r>
              <a:rPr lang="en-US" sz="2000" dirty="0"/>
              <a:t>Can you think of any other reasons?</a:t>
            </a:r>
          </a:p>
        </p:txBody>
      </p:sp>
    </p:spTree>
    <p:extLst>
      <p:ext uri="{BB962C8B-B14F-4D97-AF65-F5344CB8AC3E}">
        <p14:creationId xmlns:p14="http://schemas.microsoft.com/office/powerpoint/2010/main" val="363482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Academic hell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Sloppy science – archiving, collecting, storing etc.</a:t>
            </a:r>
          </a:p>
          <a:p>
            <a:r>
              <a:rPr lang="en-US" sz="2000" dirty="0"/>
              <a:t>Fabrication of data and conclusions.</a:t>
            </a:r>
          </a:p>
          <a:p>
            <a:r>
              <a:rPr lang="en-US" sz="2000" dirty="0"/>
              <a:t>Wrong use of scientific methods.</a:t>
            </a:r>
          </a:p>
          <a:p>
            <a:r>
              <a:rPr lang="en-US" sz="2000" dirty="0"/>
              <a:t>Big ego.</a:t>
            </a:r>
          </a:p>
          <a:p>
            <a:r>
              <a:rPr lang="en-US" sz="2000" dirty="0"/>
              <a:t>Not upholding scientific principles.</a:t>
            </a:r>
          </a:p>
          <a:p>
            <a:r>
              <a:rPr lang="en-US" sz="2000" dirty="0"/>
              <a:t>Plagiarism.</a:t>
            </a:r>
          </a:p>
        </p:txBody>
      </p:sp>
    </p:spTree>
    <p:extLst>
      <p:ext uri="{BB962C8B-B14F-4D97-AF65-F5344CB8AC3E}">
        <p14:creationId xmlns:p14="http://schemas.microsoft.com/office/powerpoint/2010/main" val="63423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How</a:t>
            </a:r>
            <a:r>
              <a:rPr lang="cs-CZ" sz="3200" b="1" dirty="0"/>
              <a:t> to cite </a:t>
            </a:r>
            <a:r>
              <a:rPr lang="cs-CZ" sz="3200" b="1" dirty="0" err="1"/>
              <a:t>ChatGPT</a:t>
            </a:r>
            <a:r>
              <a:rPr lang="cs-CZ" sz="3200" b="1" dirty="0"/>
              <a:t>? APA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“</a:t>
            </a:r>
            <a:r>
              <a:rPr lang="en-GB" sz="2400" b="1" dirty="0"/>
              <a:t>When prompted with </a:t>
            </a:r>
            <a:r>
              <a:rPr lang="en-GB" sz="2400" dirty="0"/>
              <a:t>“Is the left-brain right brain divide real or a metaphor?” </a:t>
            </a:r>
            <a:r>
              <a:rPr lang="en-GB" sz="2400" b="1" dirty="0"/>
              <a:t>the ChatGPT-generated text indicated </a:t>
            </a:r>
            <a:r>
              <a:rPr lang="en-GB" sz="2400" dirty="0"/>
              <a:t>that although the two brain hemispheres are somewhat specialized, “the notation that people can be characterized as ‘left-brained’ or ‘right-brained’ is considered to be an oversimplification and a popular myth” (OpenAI, 2023).</a:t>
            </a:r>
            <a:r>
              <a:rPr lang="cs-CZ" sz="2400" dirty="0"/>
              <a:t>“ (</a:t>
            </a:r>
            <a:r>
              <a:rPr lang="cs-CZ" sz="2400" dirty="0" err="1"/>
              <a:t>McAdoo</a:t>
            </a:r>
            <a:r>
              <a:rPr lang="cs-CZ" sz="2400" dirty="0"/>
              <a:t>, 2023) </a:t>
            </a:r>
            <a:endParaRPr lang="en-GB" sz="2400" dirty="0"/>
          </a:p>
          <a:p>
            <a:endParaRPr lang="en-GB" sz="2400" dirty="0"/>
          </a:p>
          <a:p>
            <a:r>
              <a:rPr lang="en-GB" sz="2400" b="1" dirty="0"/>
              <a:t>Reference</a:t>
            </a:r>
          </a:p>
          <a:p>
            <a:pPr lvl="1"/>
            <a:r>
              <a:rPr lang="en-GB" sz="1800" dirty="0"/>
              <a:t>OpenAI. (2023). ChatGPT (Mar 14 version) [Large language model]. https://chat.openai.com/chat</a:t>
            </a:r>
            <a:r>
              <a:rPr lang="cs-CZ" sz="1800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835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Student-centered principles (UTS, 2023)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understand the significance of </a:t>
            </a:r>
            <a:r>
              <a:rPr lang="en-GB" sz="2000" dirty="0" err="1"/>
              <a:t>GenAI</a:t>
            </a:r>
            <a:r>
              <a:rPr lang="en-GB" sz="2000" dirty="0"/>
              <a:t> for society, careers, and studies.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understand legitimate use of </a:t>
            </a:r>
            <a:r>
              <a:rPr lang="en-GB" sz="2000" dirty="0" err="1"/>
              <a:t>GenAI</a:t>
            </a:r>
            <a:r>
              <a:rPr lang="en-GB" sz="2000" dirty="0"/>
              <a:t> in their studies.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are equipped to engage critically and ethically with </a:t>
            </a:r>
            <a:r>
              <a:rPr lang="en-GB" sz="2000" dirty="0" err="1"/>
              <a:t>GenAI</a:t>
            </a:r>
            <a:r>
              <a:rPr lang="en-GB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experience </a:t>
            </a:r>
            <a:r>
              <a:rPr lang="en-GB" sz="2000" dirty="0" err="1"/>
              <a:t>GenAI’s</a:t>
            </a:r>
            <a:r>
              <a:rPr lang="en-GB" sz="2000" dirty="0"/>
              <a:t> strengths and limitations as aids to learning.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are assessed on what they need to know in an AI world.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920549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1429</Words>
  <Application>Microsoft Office PowerPoint</Application>
  <PresentationFormat>Širokoúhlá obrazovka</PresentationFormat>
  <Paragraphs>172</Paragraphs>
  <Slides>22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Science and AI: Building a Toolbox</vt:lpstr>
      <vt:lpstr>Prezentace aplikace PowerPoint</vt:lpstr>
      <vt:lpstr>Part 1: Science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Part 2: Toolbox</vt:lpstr>
      <vt:lpstr>Prezentace aplikace PowerPoint</vt:lpstr>
      <vt:lpstr>Prezentace aplikace PowerPoint</vt:lpstr>
      <vt:lpstr>Prezentace aplikace PowerPoint</vt:lpstr>
      <vt:lpstr>Part 3: Practice makes perfect</vt:lpstr>
      <vt:lpstr>Prezentace aplikace PowerPoint</vt:lpstr>
      <vt:lpstr>Prezentace aplikace PowerPoint</vt:lpstr>
      <vt:lpstr>Prezentace aplikace PowerPoint</vt:lpstr>
      <vt:lpstr>Prezentace aplikace PowerPoint</vt:lpstr>
      <vt:lpstr>References 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62</cp:revision>
  <dcterms:created xsi:type="dcterms:W3CDTF">2023-09-12T09:14:36Z</dcterms:created>
  <dcterms:modified xsi:type="dcterms:W3CDTF">2023-10-16T08:34:28Z</dcterms:modified>
</cp:coreProperties>
</file>