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313" r:id="rId3"/>
    <p:sldId id="314" r:id="rId4"/>
    <p:sldId id="315" r:id="rId5"/>
    <p:sldId id="316" r:id="rId6"/>
    <p:sldId id="317" r:id="rId7"/>
    <p:sldId id="318" r:id="rId8"/>
    <p:sldId id="319" r:id="rId9"/>
    <p:sldId id="320" r:id="rId10"/>
    <p:sldId id="259" r:id="rId11"/>
    <p:sldId id="28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86" autoAdjust="0"/>
    <p:restoredTop sz="90456" autoAdjust="0"/>
  </p:normalViewPr>
  <p:slideViewPr>
    <p:cSldViewPr snapToGrid="0">
      <p:cViewPr varScale="1">
        <p:scale>
          <a:sx n="57" d="100"/>
          <a:sy n="57" d="100"/>
        </p:scale>
        <p:origin x="102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17035F-D7CD-4FE3-8C1D-4E739FC2BB8E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20A402-D324-4472-BE8B-FE8FCE699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937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91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899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43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327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D06205-85F3-5EB4-DD13-62FDA0D23B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4ACC49F-1273-726C-15C3-37383A0AFE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786BAC1-DD8C-CB82-5EE0-A4896A886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1C12A80-8ACF-4668-F6EB-07499AE32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8E536CB-5423-C523-F840-83E0A2DE5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3125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E8DAE9-D1CB-1C0D-F0C4-878166EB9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9E3579B-EBC0-3231-117D-A2F366E1C9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D73ADCE-47BE-09B4-1641-B46FF6496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F79EFB6-597A-B4CD-B700-F9B8DF133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C65F9B3-8195-2BD4-73AB-236906BBF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3783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E22E200-6857-0400-4B26-56971EFE8F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B61C784-E626-1036-1A8D-7F838F0F00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8B43D29-8380-B7DF-D756-59DCD6EFF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08D8A7C-CEBA-CF13-4D31-00B91A604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C9E7EB8-6171-416B-9E64-BD5533881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40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A2BA03-BC0B-7874-3617-A99F97F3B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C3A250-079C-B171-45BB-3C25508AD0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F8CFCCA-FA27-4C8E-D2D4-67BB34613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E439EF0-CB11-B081-1744-1DFD0AC43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F6CFAD6-A141-48F1-7315-5FBD76C96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777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AA9753-7820-92E5-4306-79C00010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D8B811D-56CD-63C2-34C5-FF3C545AE4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5B74E07-0369-F609-27FB-537D1925C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7175EB3-3F96-B6C2-3A73-84D06B2EE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23F8AD1-53D3-AD1D-8419-2E8E15999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6090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A1F844-73C4-B1FA-C2D2-DA68C8236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02838E-5958-7E98-585B-B1BFB2DD65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AC018C6-67A6-79DB-37FF-72D93AA73A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E0EA917-C8C2-6EFE-2075-3A645FE69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0614C34-09BB-519C-9595-FAEF660F1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C33803B-4027-5727-DA32-8042DCC18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3627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93D21C-CAD2-2B3E-0013-29E4E81E0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36CEE18-2035-CCFE-7698-C01A03EABF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E5794EF-2BE8-144C-A41C-39A0C1486E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77AD6C5-A00F-0263-D68A-D38741D06F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42377E6-81FF-E007-C0BD-ADF39FCF71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C6C8425-3A1B-0C16-DECF-5051ED40E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46481CA-CEB0-8800-69B9-EBD43E6CA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3E186A4-E74D-A2FB-336F-CFD864E97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440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23FD8A-9063-ECEE-DA78-1E46578FB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16A6259-88A9-6FAA-0F61-B0F605BE1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010CBB3-F73D-0A39-3181-26BDB8BDD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58C0266-3D01-02A9-C998-EDA57484D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6480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ECD4A4B-779D-0DFD-1C26-58AA0E985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41E98BB-CE7E-2B38-EC5D-E1E2ECE5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F3383D0-672F-479C-81EC-9DAB9B2D7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499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8E1471-FBBD-D246-4219-34E9FD7D8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746964-B1AB-31F2-E2D5-9D6141162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779E2D9-258F-D381-B296-9F67ACEEB8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D2B5180-E829-53C3-FB25-A72EF5117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28B92F2-7940-3088-09AD-B3FF84A9D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EC74B42-CBBC-274E-FA00-F79334A34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3327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9E17CD-93A4-D1EE-8D6D-E3B3DBB21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6E46178-BF11-AE6D-F2B5-94D95332AD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A4EBD7C-E17A-BBF0-393A-330A8762F7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529EAE0-B43E-0400-C0DD-EE47F0011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0C6D3A4-AEC5-2D60-2A13-03E4C78C1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C75D7AB-3111-46A0-87B9-4A64BF151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356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5DCA653-AE9A-64EC-8F6B-3DE82ABB8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53DC6D1-7BC6-D04B-5DED-4B44D59ED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E8FC43E-69AB-7D8A-AD0F-00B9EA9D3A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3E1C3-B0B4-42B8-B807-75F97498CB0C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D632E55-93D9-7398-D499-5696928B90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C5FCAE-EE95-278A-F7FC-A0707F316D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63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socha, umění&#10;&#10;Popis byl vytvořen automaticky">
            <a:extLst>
              <a:ext uri="{FF2B5EF4-FFF2-40B4-BE49-F238E27FC236}">
                <a16:creationId xmlns:a16="http://schemas.microsoft.com/office/drawing/2014/main" id="{03045BCE-E2F6-3898-AF18-881C34CCD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6857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A6265412-B459-4CE3-AA75-70ED929E33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437" y="4513054"/>
            <a:ext cx="4363488" cy="1906795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14.11.2023</a:t>
            </a:r>
          </a:p>
          <a:p>
            <a:r>
              <a:rPr lang="en-GB" b="1" dirty="0"/>
              <a:t>GLCb2028</a:t>
            </a:r>
            <a:r>
              <a:rPr lang="en-GB" dirty="0"/>
              <a:t> Artificial Intelligence in Political Science and Security Studies</a:t>
            </a:r>
            <a:endParaRPr lang="cs-CZ" dirty="0"/>
          </a:p>
          <a:p>
            <a:r>
              <a:rPr lang="cs-CZ" dirty="0"/>
              <a:t>Jan </a:t>
            </a:r>
            <a:r>
              <a:rPr lang="cs-CZ" b="1" dirty="0"/>
              <a:t>KLEINER</a:t>
            </a:r>
          </a:p>
          <a:p>
            <a:r>
              <a:rPr lang="cs-CZ" b="1" dirty="0"/>
              <a:t>jkleiner@mail.muni.cz</a:t>
            </a:r>
            <a:endParaRPr lang="en-GB" b="1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65E6429-D8A6-7768-0997-F361B71D2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261" y="2273694"/>
            <a:ext cx="4550664" cy="1053842"/>
          </a:xfrm>
        </p:spPr>
        <p:txBody>
          <a:bodyPr>
            <a:noAutofit/>
          </a:bodyPr>
          <a:lstStyle/>
          <a:p>
            <a:r>
              <a:rPr lang="cs-CZ" sz="4800" dirty="0" err="1">
                <a:latin typeface="+mn-lt"/>
              </a:rPr>
              <a:t>Wargame</a:t>
            </a:r>
            <a:endParaRPr lang="en-GB" sz="3200" dirty="0">
              <a:latin typeface="+mn-lt"/>
            </a:endParaRPr>
          </a:p>
        </p:txBody>
      </p:sp>
      <p:pic>
        <p:nvPicPr>
          <p:cNvPr id="17" name="Obrázek 16" descr="Obsah obrázku text, Písmo, Grafika, snímek obrazovky&#10;&#10;Popis byl vytvořen automaticky">
            <a:extLst>
              <a:ext uri="{FF2B5EF4-FFF2-40B4-BE49-F238E27FC236}">
                <a16:creationId xmlns:a16="http://schemas.microsoft.com/office/drawing/2014/main" id="{53DFED69-B3F8-1B0A-1FCE-6286521DC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047" y="145612"/>
            <a:ext cx="2631953" cy="174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991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544C93-E5FA-5B88-939C-7250528F4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References</a:t>
            </a:r>
            <a:r>
              <a:rPr lang="cs-CZ" dirty="0"/>
              <a:t> I</a:t>
            </a:r>
            <a:br>
              <a:rPr lang="cs-CZ" dirty="0"/>
            </a:b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EA8685-657A-1A35-CF7A-3B6645738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0"/>
            <a:ext cx="7920789" cy="5084906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GB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Appleget</a:t>
            </a:r>
            <a:r>
              <a:rPr lang="en-GB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J. Burks, R. &amp; Cameron, F. (2020). The Craft of Wargaming – A Detailed Planning Guide for </a:t>
            </a:r>
            <a:r>
              <a:rPr lang="en-GB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Defense</a:t>
            </a:r>
            <a:r>
              <a:rPr lang="en-GB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Planners and Analysts. Annapolis: Naval Institute Press. ISBN 9781682473771</a:t>
            </a:r>
            <a:endParaRPr lang="cs-CZ" sz="16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cs-CZ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Knack</a:t>
            </a: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A. </a:t>
            </a:r>
            <a:r>
              <a:rPr lang="en-GB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&amp;</a:t>
            </a:r>
            <a:r>
              <a:rPr lang="cs-CZ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Powell</a:t>
            </a:r>
            <a:r>
              <a:rPr lang="cs-CZ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R. (2023). </a:t>
            </a:r>
            <a:r>
              <a:rPr lang="en-GB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Artificial Intelligence in</a:t>
            </a:r>
            <a:r>
              <a:rPr lang="cs-CZ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Wargaming</a:t>
            </a: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 evidence-based assessment of AI applications</a:t>
            </a:r>
            <a:r>
              <a:rPr lang="cs-CZ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cs-CZ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</a:t>
            </a:r>
            <a:r>
              <a:rPr lang="cs-CZ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Alan </a:t>
            </a:r>
            <a:r>
              <a:rPr lang="cs-CZ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Turing</a:t>
            </a:r>
            <a:r>
              <a:rPr lang="cs-CZ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Institute.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endParaRPr lang="cs-CZ" sz="16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FEF31296-994C-FC44-352A-578A9947C1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7" t="28534" r="46076" b="18384"/>
          <a:stretch/>
        </p:blipFill>
        <p:spPr>
          <a:xfrm>
            <a:off x="8758989" y="-1"/>
            <a:ext cx="343301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01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socha, umění&#10;&#10;Popis byl vytvořen automaticky">
            <a:extLst>
              <a:ext uri="{FF2B5EF4-FFF2-40B4-BE49-F238E27FC236}">
                <a16:creationId xmlns:a16="http://schemas.microsoft.com/office/drawing/2014/main" id="{03045BCE-E2F6-3898-AF18-881C34CCD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6857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A6265412-B459-4CE3-AA75-70ED929E33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437" y="4513055"/>
            <a:ext cx="4171509" cy="1655762"/>
          </a:xfrm>
        </p:spPr>
        <p:txBody>
          <a:bodyPr>
            <a:normAutofit/>
          </a:bodyPr>
          <a:lstStyle/>
          <a:p>
            <a:r>
              <a:rPr lang="en-US" dirty="0"/>
              <a:t>Questions?</a:t>
            </a:r>
          </a:p>
          <a:p>
            <a:r>
              <a:rPr lang="en-US" dirty="0"/>
              <a:t>Jan KLEINER</a:t>
            </a:r>
          </a:p>
          <a:p>
            <a:r>
              <a:rPr lang="en-US" dirty="0"/>
              <a:t>jkleiner@mail.muni.cz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65E6429-D8A6-7768-0997-F361B71D2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859" y="2344945"/>
            <a:ext cx="4550664" cy="1053842"/>
          </a:xfrm>
        </p:spPr>
        <p:txBody>
          <a:bodyPr>
            <a:noAutofit/>
          </a:bodyPr>
          <a:lstStyle/>
          <a:p>
            <a:r>
              <a:rPr lang="en-US" sz="5400" dirty="0">
                <a:latin typeface="+mn-lt"/>
              </a:rPr>
              <a:t>Thank you for your attention.</a:t>
            </a:r>
            <a:endParaRPr lang="en-US" sz="3600" dirty="0">
              <a:latin typeface="+mn-lt"/>
            </a:endParaRPr>
          </a:p>
        </p:txBody>
      </p:sp>
      <p:pic>
        <p:nvPicPr>
          <p:cNvPr id="17" name="Obrázek 16" descr="Obsah obrázku text, Písmo, Grafika, snímek obrazovky&#10;&#10;Popis byl vytvořen automaticky">
            <a:extLst>
              <a:ext uri="{FF2B5EF4-FFF2-40B4-BE49-F238E27FC236}">
                <a16:creationId xmlns:a16="http://schemas.microsoft.com/office/drawing/2014/main" id="{53DFED69-B3F8-1B0A-1FCE-6286521DC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047" y="145612"/>
            <a:ext cx="2631953" cy="174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77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 flipH="1">
            <a:off x="0" y="0"/>
            <a:ext cx="12192000" cy="6858001"/>
          </a:xfrm>
          <a:prstGeom prst="rect">
            <a:avLst/>
          </a:prstGeom>
        </p:spPr>
      </p:pic>
      <p:sp>
        <p:nvSpPr>
          <p:cNvPr id="2" name="Podnadpis 2">
            <a:extLst>
              <a:ext uri="{FF2B5EF4-FFF2-40B4-BE49-F238E27FC236}">
                <a16:creationId xmlns:a16="http://schemas.microsoft.com/office/drawing/2014/main" id="{0E88B360-3B9E-D138-5A63-45DFD2AF6D01}"/>
              </a:ext>
            </a:extLst>
          </p:cNvPr>
          <p:cNvSpPr txBox="1">
            <a:spLocks/>
          </p:cNvSpPr>
          <p:nvPr/>
        </p:nvSpPr>
        <p:spPr>
          <a:xfrm>
            <a:off x="4841853" y="535415"/>
            <a:ext cx="6922684" cy="12487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/>
              <a:t>AI and Wargames (Knack and Powell, 2023)</a:t>
            </a:r>
            <a:endParaRPr lang="en-US" sz="32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0C13B5-4FC1-25AB-B255-3BB944417320}"/>
              </a:ext>
            </a:extLst>
          </p:cNvPr>
          <p:cNvSpPr txBox="1">
            <a:spLocks/>
          </p:cNvSpPr>
          <p:nvPr/>
        </p:nvSpPr>
        <p:spPr>
          <a:xfrm>
            <a:off x="5062010" y="1527538"/>
            <a:ext cx="6450052" cy="47950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sym typeface="Wingdings" panose="05000000000000000000" pitchFamily="2" charset="2"/>
            </a:endParaRP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5517D952-D890-FC35-2FBE-465F74FF7843}"/>
              </a:ext>
            </a:extLst>
          </p:cNvPr>
          <p:cNvSpPr txBox="1">
            <a:spLocks/>
          </p:cNvSpPr>
          <p:nvPr/>
        </p:nvSpPr>
        <p:spPr>
          <a:xfrm>
            <a:off x="4615127" y="1635040"/>
            <a:ext cx="7240889" cy="4687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6B294E4-0AD7-78EF-2493-02693CCE8793}"/>
              </a:ext>
            </a:extLst>
          </p:cNvPr>
          <p:cNvSpPr txBox="1"/>
          <p:nvPr/>
        </p:nvSpPr>
        <p:spPr>
          <a:xfrm>
            <a:off x="4809535" y="2222100"/>
            <a:ext cx="663988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Red Teaming in general (political/security/other simulations, table-tops -&gt; identification of gaps in a strategy, SWOT analyses, policy analyses etc.).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/>
              <a:t>Narrow (safe) usage</a:t>
            </a:r>
            <a:r>
              <a:rPr lang="en-US" sz="2000" dirty="0"/>
              <a:t>: Repetitive tasks within sims and wargames (background info creation, automatic translation/transcription, textual data analysis, visuals etc.).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/>
              <a:t>High-risk usage</a:t>
            </a:r>
            <a:r>
              <a:rPr lang="en-US" sz="2000" dirty="0"/>
              <a:t>: Red team, game manager 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Low cost/questionable reliability.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Better on </a:t>
            </a:r>
            <a:r>
              <a:rPr lang="en-US" sz="2000" b="1" dirty="0"/>
              <a:t>tactical</a:t>
            </a:r>
            <a:r>
              <a:rPr lang="en-US" sz="2000" dirty="0"/>
              <a:t>/</a:t>
            </a:r>
            <a:r>
              <a:rPr lang="en-US" sz="2000" b="1" dirty="0"/>
              <a:t>operational</a:t>
            </a:r>
            <a:r>
              <a:rPr lang="en-US" sz="2000" dirty="0"/>
              <a:t> level than on the </a:t>
            </a:r>
            <a:r>
              <a:rPr lang="en-US" sz="2000" b="1" dirty="0"/>
              <a:t>strategic</a:t>
            </a:r>
            <a:r>
              <a:rPr lang="en-US" sz="2000" dirty="0"/>
              <a:t> one.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02735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BFFB5B6E-33AD-7622-655C-5BAA39B6C722}"/>
              </a:ext>
            </a:extLst>
          </p:cNvPr>
          <p:cNvSpPr txBox="1">
            <a:spLocks/>
          </p:cNvSpPr>
          <p:nvPr/>
        </p:nvSpPr>
        <p:spPr>
          <a:xfrm>
            <a:off x="672189" y="809735"/>
            <a:ext cx="7802738" cy="69902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b="1" dirty="0" err="1"/>
              <a:t>Wargame</a:t>
            </a:r>
            <a:r>
              <a:rPr lang="cs-CZ" sz="3200" b="1" dirty="0"/>
              <a:t> </a:t>
            </a:r>
            <a:r>
              <a:rPr lang="cs-CZ" sz="3200" b="1" dirty="0" err="1"/>
              <a:t>theory</a:t>
            </a:r>
            <a:r>
              <a:rPr lang="cs-CZ" sz="3200" b="1" dirty="0"/>
              <a:t> – </a:t>
            </a:r>
            <a:r>
              <a:rPr lang="cs-CZ" sz="3200" b="1" dirty="0" err="1"/>
              <a:t>introduction</a:t>
            </a:r>
            <a:r>
              <a:rPr lang="cs-CZ" sz="3200" b="1" dirty="0"/>
              <a:t> I (</a:t>
            </a:r>
            <a:r>
              <a:rPr lang="cs-CZ" sz="3200" b="1" dirty="0" err="1"/>
              <a:t>Appleget</a:t>
            </a:r>
            <a:r>
              <a:rPr lang="cs-CZ" sz="3200" b="1" dirty="0"/>
              <a:t> et. al, 2020)</a:t>
            </a:r>
            <a:endParaRPr lang="en-US" sz="3200" b="1" dirty="0"/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B92A0DE5-1AFD-2CA0-850E-FA2E17FEB78E}"/>
              </a:ext>
            </a:extLst>
          </p:cNvPr>
          <p:cNvSpPr txBox="1">
            <a:spLocks/>
          </p:cNvSpPr>
          <p:nvPr/>
        </p:nvSpPr>
        <p:spPr>
          <a:xfrm>
            <a:off x="672188" y="1619470"/>
            <a:ext cx="7072780" cy="4141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endParaRPr lang="cs-CZ" sz="2000" dirty="0"/>
          </a:p>
          <a:p>
            <a:pPr marL="457200" indent="-457200">
              <a:buFont typeface="+mj-lt"/>
              <a:buAutoNum type="arabicPeriod"/>
            </a:pPr>
            <a:endParaRPr lang="en-GB" sz="2000" dirty="0"/>
          </a:p>
        </p:txBody>
      </p:sp>
      <p:sp>
        <p:nvSpPr>
          <p:cNvPr id="2" name="Podnadpis 2">
            <a:extLst>
              <a:ext uri="{FF2B5EF4-FFF2-40B4-BE49-F238E27FC236}">
                <a16:creationId xmlns:a16="http://schemas.microsoft.com/office/drawing/2014/main" id="{4EE46C08-C498-9F8D-DF75-EE8A2DB76453}"/>
              </a:ext>
            </a:extLst>
          </p:cNvPr>
          <p:cNvSpPr txBox="1">
            <a:spLocks/>
          </p:cNvSpPr>
          <p:nvPr/>
        </p:nvSpPr>
        <p:spPr>
          <a:xfrm>
            <a:off x="976405" y="1500152"/>
            <a:ext cx="6768563" cy="4859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sz="1800" dirty="0"/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id="{288B2C71-CA93-4CE2-F18D-CACB138779BC}"/>
              </a:ext>
            </a:extLst>
          </p:cNvPr>
          <p:cNvSpPr txBox="1">
            <a:spLocks/>
          </p:cNvSpPr>
          <p:nvPr/>
        </p:nvSpPr>
        <p:spPr>
          <a:xfrm>
            <a:off x="976404" y="1799562"/>
            <a:ext cx="6768563" cy="4859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 err="1"/>
              <a:t>Usually</a:t>
            </a:r>
            <a:r>
              <a:rPr lang="cs-CZ" sz="1800" dirty="0"/>
              <a:t> a </a:t>
            </a:r>
            <a:r>
              <a:rPr lang="cs-CZ" sz="1800" dirty="0" err="1"/>
              <a:t>sponsor</a:t>
            </a:r>
            <a:r>
              <a:rPr lang="cs-CZ" sz="1800" dirty="0"/>
              <a:t> – </a:t>
            </a:r>
            <a:r>
              <a:rPr lang="cs-CZ" sz="1800" dirty="0" err="1"/>
              <a:t>sets</a:t>
            </a:r>
            <a:r>
              <a:rPr lang="cs-CZ" sz="1800" dirty="0"/>
              <a:t> </a:t>
            </a:r>
            <a:r>
              <a:rPr lang="cs-CZ" sz="1800" dirty="0" err="1"/>
              <a:t>goals</a:t>
            </a:r>
            <a:r>
              <a:rPr lang="cs-CZ" sz="1800" dirty="0"/>
              <a:t> and </a:t>
            </a:r>
            <a:r>
              <a:rPr lang="cs-CZ" sz="1800" dirty="0" err="1"/>
              <a:t>timeframe</a:t>
            </a:r>
            <a:r>
              <a:rPr lang="cs-CZ" sz="1800" dirty="0"/>
              <a:t>.</a:t>
            </a:r>
          </a:p>
          <a:p>
            <a:r>
              <a:rPr lang="cs-CZ" sz="1800" dirty="0"/>
              <a:t>Sole </a:t>
            </a:r>
            <a:r>
              <a:rPr lang="cs-CZ" sz="1800" dirty="0" err="1"/>
              <a:t>purpose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b="1" dirty="0" err="1"/>
              <a:t>analytic</a:t>
            </a:r>
            <a:r>
              <a:rPr lang="cs-CZ" sz="1800" b="1" dirty="0"/>
              <a:t> </a:t>
            </a:r>
            <a:r>
              <a:rPr lang="cs-CZ" sz="1800" b="1" dirty="0" err="1"/>
              <a:t>wargame</a:t>
            </a:r>
            <a:r>
              <a:rPr lang="cs-CZ" sz="1800" b="1" dirty="0"/>
              <a:t> </a:t>
            </a:r>
            <a:r>
              <a:rPr lang="cs-CZ" sz="1800" dirty="0" err="1"/>
              <a:t>is</a:t>
            </a:r>
            <a:r>
              <a:rPr lang="cs-CZ" sz="1800" dirty="0"/>
              <a:t> to </a:t>
            </a:r>
            <a:r>
              <a:rPr lang="cs-CZ" sz="1800" dirty="0" err="1"/>
              <a:t>collect</a:t>
            </a:r>
            <a:r>
              <a:rPr lang="cs-CZ" sz="1800" dirty="0"/>
              <a:t> </a:t>
            </a:r>
            <a:r>
              <a:rPr lang="cs-CZ" sz="1800" b="1" dirty="0" err="1"/>
              <a:t>analytic</a:t>
            </a:r>
            <a:r>
              <a:rPr lang="cs-CZ" sz="1800" b="1" dirty="0"/>
              <a:t> data </a:t>
            </a:r>
            <a:r>
              <a:rPr lang="cs-CZ" sz="1800" dirty="0"/>
              <a:t>to </a:t>
            </a:r>
            <a:r>
              <a:rPr lang="cs-CZ" sz="1800" dirty="0" err="1"/>
              <a:t>answer</a:t>
            </a:r>
            <a:r>
              <a:rPr lang="cs-CZ" sz="1800" dirty="0"/>
              <a:t> </a:t>
            </a:r>
            <a:r>
              <a:rPr lang="cs-CZ" sz="1800" dirty="0" err="1"/>
              <a:t>sponsor´s</a:t>
            </a:r>
            <a:r>
              <a:rPr lang="cs-CZ" sz="1800" dirty="0"/>
              <a:t> (</a:t>
            </a:r>
            <a:r>
              <a:rPr lang="cs-CZ" sz="1800" dirty="0" err="1"/>
              <a:t>research</a:t>
            </a:r>
            <a:r>
              <a:rPr lang="cs-CZ" sz="1800" dirty="0"/>
              <a:t>) </a:t>
            </a:r>
            <a:r>
              <a:rPr lang="cs-CZ" sz="1800" dirty="0" err="1"/>
              <a:t>questions</a:t>
            </a:r>
            <a:r>
              <a:rPr lang="cs-CZ" sz="1800" dirty="0"/>
              <a:t> – data </a:t>
            </a:r>
            <a:r>
              <a:rPr lang="cs-CZ" sz="1800" dirty="0" err="1"/>
              <a:t>determine</a:t>
            </a:r>
            <a:r>
              <a:rPr lang="cs-CZ" sz="1800" dirty="0"/>
              <a:t> </a:t>
            </a:r>
            <a:r>
              <a:rPr lang="cs-CZ" sz="1800" dirty="0" err="1"/>
              <a:t>wargame´s</a:t>
            </a:r>
            <a:r>
              <a:rPr lang="cs-CZ" sz="1800" dirty="0"/>
              <a:t> </a:t>
            </a:r>
            <a:r>
              <a:rPr lang="cs-CZ" sz="1800" dirty="0" err="1"/>
              <a:t>success</a:t>
            </a:r>
            <a:r>
              <a:rPr lang="cs-CZ" sz="1800" dirty="0"/>
              <a:t> </a:t>
            </a:r>
            <a:r>
              <a:rPr lang="cs-CZ" sz="1800" dirty="0">
                <a:sym typeface="Wingdings" panose="05000000000000000000" pitchFamily="2" charset="2"/>
              </a:rPr>
              <a:t> </a:t>
            </a:r>
            <a:r>
              <a:rPr lang="cs-CZ" sz="1800" b="1" dirty="0" err="1">
                <a:sym typeface="Wingdings" panose="05000000000000000000" pitchFamily="2" charset="2"/>
              </a:rPr>
              <a:t>well</a:t>
            </a:r>
            <a:r>
              <a:rPr lang="cs-CZ" sz="1800" b="1" dirty="0">
                <a:sym typeface="Wingdings" panose="05000000000000000000" pitchFamily="2" charset="2"/>
              </a:rPr>
              <a:t> </a:t>
            </a:r>
            <a:r>
              <a:rPr lang="cs-CZ" sz="1800" b="1" dirty="0" err="1">
                <a:sym typeface="Wingdings" panose="05000000000000000000" pitchFamily="2" charset="2"/>
              </a:rPr>
              <a:t>tought</a:t>
            </a:r>
            <a:r>
              <a:rPr lang="cs-CZ" sz="1800" b="1" dirty="0">
                <a:sym typeface="Wingdings" panose="05000000000000000000" pitchFamily="2" charset="2"/>
              </a:rPr>
              <a:t>-out data </a:t>
            </a:r>
            <a:r>
              <a:rPr lang="cs-CZ" sz="1800" b="1" dirty="0" err="1">
                <a:sym typeface="Wingdings" panose="05000000000000000000" pitchFamily="2" charset="2"/>
              </a:rPr>
              <a:t>collection</a:t>
            </a:r>
            <a:r>
              <a:rPr lang="cs-CZ" sz="1800" b="1" dirty="0">
                <a:sym typeface="Wingdings" panose="05000000000000000000" pitchFamily="2" charset="2"/>
              </a:rPr>
              <a:t> </a:t>
            </a:r>
            <a:r>
              <a:rPr lang="cs-CZ" sz="1800" b="1" dirty="0" err="1">
                <a:sym typeface="Wingdings" panose="05000000000000000000" pitchFamily="2" charset="2"/>
              </a:rPr>
              <a:t>plan</a:t>
            </a:r>
            <a:r>
              <a:rPr lang="cs-CZ" sz="1800" b="1" dirty="0">
                <a:sym typeface="Wingdings" panose="05000000000000000000" pitchFamily="2" charset="2"/>
              </a:rPr>
              <a:t> </a:t>
            </a:r>
            <a:r>
              <a:rPr lang="cs-CZ" sz="1800" b="1" dirty="0" err="1">
                <a:sym typeface="Wingdings" panose="05000000000000000000" pitchFamily="2" charset="2"/>
              </a:rPr>
              <a:t>is</a:t>
            </a:r>
            <a:r>
              <a:rPr lang="cs-CZ" sz="1800" b="1" dirty="0">
                <a:sym typeface="Wingdings" panose="05000000000000000000" pitchFamily="2" charset="2"/>
              </a:rPr>
              <a:t> </a:t>
            </a:r>
            <a:r>
              <a:rPr lang="cs-CZ" sz="1800" b="1" dirty="0" err="1">
                <a:sym typeface="Wingdings" panose="05000000000000000000" pitchFamily="2" charset="2"/>
              </a:rPr>
              <a:t>needed</a:t>
            </a:r>
            <a:r>
              <a:rPr lang="cs-CZ" sz="1800" b="1" dirty="0">
                <a:sym typeface="Wingdings" panose="05000000000000000000" pitchFamily="2" charset="2"/>
              </a:rPr>
              <a:t>!</a:t>
            </a:r>
            <a:endParaRPr lang="cs-CZ" sz="1800" b="1" dirty="0"/>
          </a:p>
          <a:p>
            <a:pPr algn="l"/>
            <a:r>
              <a:rPr lang="cs-CZ" sz="1800" dirty="0" err="1"/>
              <a:t>Roadmap</a:t>
            </a:r>
            <a:r>
              <a:rPr lang="cs-CZ" sz="1800" dirty="0"/>
              <a:t> = </a:t>
            </a:r>
            <a:r>
              <a:rPr lang="en-GB" sz="1800" dirty="0"/>
              <a:t>data collection and management</a:t>
            </a:r>
            <a:r>
              <a:rPr lang="cs-CZ" sz="1800" dirty="0"/>
              <a:t> </a:t>
            </a:r>
            <a:r>
              <a:rPr lang="en-GB" sz="1800" dirty="0"/>
              <a:t>plan (DCMP)</a:t>
            </a:r>
            <a:r>
              <a:rPr lang="cs-CZ" sz="1800" dirty="0"/>
              <a:t>.</a:t>
            </a:r>
          </a:p>
          <a:p>
            <a:pPr algn="l"/>
            <a:r>
              <a:rPr lang="cs-CZ" sz="1800" dirty="0"/>
              <a:t>Not just </a:t>
            </a:r>
            <a:r>
              <a:rPr lang="cs-CZ" sz="1800" dirty="0" err="1"/>
              <a:t>for</a:t>
            </a:r>
            <a:r>
              <a:rPr lang="cs-CZ" sz="1800" dirty="0"/>
              <a:t> </a:t>
            </a:r>
            <a:r>
              <a:rPr lang="cs-CZ" sz="1800" dirty="0" err="1"/>
              <a:t>combat</a:t>
            </a:r>
            <a:r>
              <a:rPr lang="cs-CZ" sz="1800" dirty="0"/>
              <a:t>/</a:t>
            </a:r>
            <a:r>
              <a:rPr lang="cs-CZ" sz="1800" dirty="0" err="1"/>
              <a:t>conflict</a:t>
            </a:r>
            <a:r>
              <a:rPr lang="cs-CZ" sz="1800" dirty="0"/>
              <a:t> </a:t>
            </a:r>
            <a:r>
              <a:rPr lang="cs-CZ" sz="1800" dirty="0" err="1"/>
              <a:t>scenarios</a:t>
            </a:r>
            <a:r>
              <a:rPr lang="cs-CZ" sz="1800" dirty="0"/>
              <a:t>, but </a:t>
            </a:r>
            <a:r>
              <a:rPr lang="cs-CZ" sz="1800" dirty="0" err="1"/>
              <a:t>for</a:t>
            </a:r>
            <a:r>
              <a:rPr lang="cs-CZ" sz="1800" dirty="0"/>
              <a:t> </a:t>
            </a:r>
            <a:r>
              <a:rPr lang="cs-CZ" sz="1800" b="1" dirty="0" err="1"/>
              <a:t>Analysis</a:t>
            </a:r>
            <a:r>
              <a:rPr lang="cs-CZ" sz="1800" b="1" dirty="0"/>
              <a:t> </a:t>
            </a:r>
            <a:r>
              <a:rPr lang="cs-CZ" sz="1800" b="1" dirty="0" err="1"/>
              <a:t>of</a:t>
            </a:r>
            <a:r>
              <a:rPr lang="cs-CZ" sz="1800" b="1" dirty="0"/>
              <a:t> </a:t>
            </a:r>
            <a:r>
              <a:rPr lang="cs-CZ" sz="1800" b="1" dirty="0" err="1"/>
              <a:t>alternatives</a:t>
            </a:r>
            <a:r>
              <a:rPr lang="cs-CZ" sz="1800" b="1" dirty="0"/>
              <a:t> (</a:t>
            </a:r>
            <a:r>
              <a:rPr lang="cs-CZ" sz="1800" b="1" dirty="0" err="1"/>
              <a:t>AoA</a:t>
            </a:r>
            <a:r>
              <a:rPr lang="cs-CZ" sz="1800" b="1" dirty="0"/>
              <a:t>) </a:t>
            </a:r>
            <a:r>
              <a:rPr lang="cs-CZ" sz="1800" dirty="0"/>
              <a:t>– </a:t>
            </a:r>
            <a:r>
              <a:rPr lang="cs-CZ" sz="1800" dirty="0" err="1"/>
              <a:t>e.g</a:t>
            </a:r>
            <a:r>
              <a:rPr lang="cs-CZ" sz="1800" dirty="0"/>
              <a:t>., M1A2 </a:t>
            </a:r>
            <a:r>
              <a:rPr lang="cs-CZ" sz="1800" dirty="0" err="1"/>
              <a:t>Abrams</a:t>
            </a:r>
            <a:r>
              <a:rPr lang="cs-CZ" sz="1800" dirty="0"/>
              <a:t> and </a:t>
            </a:r>
            <a:r>
              <a:rPr lang="cs-CZ" sz="1800" dirty="0" err="1"/>
              <a:t>its</a:t>
            </a:r>
            <a:r>
              <a:rPr lang="cs-CZ" sz="1800" dirty="0"/>
              <a:t> </a:t>
            </a:r>
            <a:r>
              <a:rPr lang="cs-CZ" sz="1800" dirty="0" err="1"/>
              <a:t>replacement</a:t>
            </a:r>
            <a:r>
              <a:rPr lang="cs-CZ" sz="1800" dirty="0"/>
              <a:t> </a:t>
            </a:r>
            <a:r>
              <a:rPr lang="cs-CZ" sz="1800" dirty="0" err="1"/>
              <a:t>options</a:t>
            </a:r>
            <a:r>
              <a:rPr lang="cs-CZ" sz="1800" dirty="0"/>
              <a:t>.</a:t>
            </a:r>
          </a:p>
          <a:p>
            <a:pPr algn="l"/>
            <a:r>
              <a:rPr lang="cs-CZ" sz="1800" dirty="0"/>
              <a:t>+ </a:t>
            </a:r>
            <a:r>
              <a:rPr lang="cs-CZ" sz="1800" dirty="0" err="1"/>
              <a:t>pedagogic</a:t>
            </a:r>
            <a:r>
              <a:rPr lang="cs-CZ" sz="1800" dirty="0"/>
              <a:t>, </a:t>
            </a:r>
            <a:r>
              <a:rPr lang="cs-CZ" sz="1800" dirty="0" err="1"/>
              <a:t>research</a:t>
            </a:r>
            <a:r>
              <a:rPr lang="cs-CZ" sz="1800" dirty="0"/>
              <a:t> </a:t>
            </a:r>
            <a:r>
              <a:rPr lang="cs-CZ" sz="1800" dirty="0" err="1"/>
              <a:t>tool</a:t>
            </a:r>
            <a:r>
              <a:rPr lang="cs-CZ" sz="1800" dirty="0"/>
              <a:t>.</a:t>
            </a:r>
          </a:p>
          <a:p>
            <a:pPr marL="0" indent="0" algn="l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48020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BFFB5B6E-33AD-7622-655C-5BAA39B6C722}"/>
              </a:ext>
            </a:extLst>
          </p:cNvPr>
          <p:cNvSpPr txBox="1">
            <a:spLocks/>
          </p:cNvSpPr>
          <p:nvPr/>
        </p:nvSpPr>
        <p:spPr>
          <a:xfrm>
            <a:off x="672189" y="809735"/>
            <a:ext cx="7802738" cy="69902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b="1" dirty="0" err="1"/>
              <a:t>Wargame</a:t>
            </a:r>
            <a:r>
              <a:rPr lang="cs-CZ" sz="3200" b="1" dirty="0"/>
              <a:t> </a:t>
            </a:r>
            <a:r>
              <a:rPr lang="cs-CZ" sz="3200" b="1" dirty="0" err="1"/>
              <a:t>theory</a:t>
            </a:r>
            <a:r>
              <a:rPr lang="cs-CZ" sz="3200" b="1" dirty="0"/>
              <a:t> – </a:t>
            </a:r>
            <a:r>
              <a:rPr lang="cs-CZ" sz="3200" b="1" dirty="0" err="1"/>
              <a:t>introduction</a:t>
            </a:r>
            <a:r>
              <a:rPr lang="cs-CZ" sz="3200" b="1" dirty="0"/>
              <a:t> II (</a:t>
            </a:r>
            <a:r>
              <a:rPr lang="cs-CZ" sz="3200" b="1" dirty="0" err="1"/>
              <a:t>Appleget</a:t>
            </a:r>
            <a:r>
              <a:rPr lang="cs-CZ" sz="3200" b="1" dirty="0"/>
              <a:t> et. al, 2020)</a:t>
            </a:r>
            <a:endParaRPr lang="en-US" sz="3200" b="1" dirty="0"/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B92A0DE5-1AFD-2CA0-850E-FA2E17FEB78E}"/>
              </a:ext>
            </a:extLst>
          </p:cNvPr>
          <p:cNvSpPr txBox="1">
            <a:spLocks/>
          </p:cNvSpPr>
          <p:nvPr/>
        </p:nvSpPr>
        <p:spPr>
          <a:xfrm>
            <a:off x="672188" y="1619470"/>
            <a:ext cx="7072780" cy="4141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endParaRPr lang="cs-CZ" sz="2000" dirty="0"/>
          </a:p>
          <a:p>
            <a:pPr marL="457200" indent="-457200">
              <a:buFont typeface="+mj-lt"/>
              <a:buAutoNum type="arabicPeriod"/>
            </a:pPr>
            <a:endParaRPr lang="en-GB" sz="2000" dirty="0"/>
          </a:p>
        </p:txBody>
      </p:sp>
      <p:sp>
        <p:nvSpPr>
          <p:cNvPr id="2" name="Podnadpis 2">
            <a:extLst>
              <a:ext uri="{FF2B5EF4-FFF2-40B4-BE49-F238E27FC236}">
                <a16:creationId xmlns:a16="http://schemas.microsoft.com/office/drawing/2014/main" id="{4EE46C08-C498-9F8D-DF75-EE8A2DB76453}"/>
              </a:ext>
            </a:extLst>
          </p:cNvPr>
          <p:cNvSpPr txBox="1">
            <a:spLocks/>
          </p:cNvSpPr>
          <p:nvPr/>
        </p:nvSpPr>
        <p:spPr>
          <a:xfrm>
            <a:off x="976405" y="1500152"/>
            <a:ext cx="6768563" cy="4859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sz="1800" dirty="0"/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id="{288B2C71-CA93-4CE2-F18D-CACB138779BC}"/>
              </a:ext>
            </a:extLst>
          </p:cNvPr>
          <p:cNvSpPr txBox="1">
            <a:spLocks/>
          </p:cNvSpPr>
          <p:nvPr/>
        </p:nvSpPr>
        <p:spPr>
          <a:xfrm>
            <a:off x="976404" y="1799562"/>
            <a:ext cx="6768563" cy="4859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800" b="1" dirty="0" err="1"/>
              <a:t>Course</a:t>
            </a:r>
            <a:r>
              <a:rPr lang="cs-CZ" sz="1800" b="1" dirty="0"/>
              <a:t> </a:t>
            </a:r>
            <a:r>
              <a:rPr lang="cs-CZ" sz="1800" b="1" dirty="0" err="1"/>
              <a:t>of</a:t>
            </a:r>
            <a:r>
              <a:rPr lang="cs-CZ" sz="1800" b="1" dirty="0"/>
              <a:t> </a:t>
            </a:r>
            <a:r>
              <a:rPr lang="cs-CZ" sz="1800" b="1" dirty="0" err="1"/>
              <a:t>action</a:t>
            </a:r>
            <a:r>
              <a:rPr lang="cs-CZ" sz="1800" b="1" dirty="0"/>
              <a:t> </a:t>
            </a:r>
            <a:r>
              <a:rPr lang="cs-CZ" sz="1800" b="1" dirty="0" err="1"/>
              <a:t>wargaming</a:t>
            </a:r>
            <a:r>
              <a:rPr lang="cs-CZ" sz="1800" dirty="0"/>
              <a:t>.</a:t>
            </a:r>
          </a:p>
          <a:p>
            <a:pPr algn="l"/>
            <a:r>
              <a:rPr lang="en-GB" sz="1800" b="1" dirty="0"/>
              <a:t>BOGGSAT</a:t>
            </a:r>
            <a:r>
              <a:rPr lang="en-GB" sz="1800" dirty="0"/>
              <a:t> </a:t>
            </a:r>
            <a:r>
              <a:rPr lang="cs-CZ" sz="1800" dirty="0"/>
              <a:t>= </a:t>
            </a:r>
            <a:r>
              <a:rPr lang="en-GB" sz="1800" dirty="0"/>
              <a:t>"bunch of guys and gals sitting around a table„</a:t>
            </a:r>
            <a:r>
              <a:rPr lang="cs-CZ" sz="1800" dirty="0"/>
              <a:t>.</a:t>
            </a:r>
          </a:p>
          <a:p>
            <a:pPr algn="l"/>
            <a:r>
              <a:rPr lang="cs-CZ" sz="1800" dirty="0"/>
              <a:t>Vs.</a:t>
            </a:r>
          </a:p>
          <a:p>
            <a:pPr algn="l"/>
            <a:r>
              <a:rPr lang="en-GB" sz="1800" b="1" dirty="0"/>
              <a:t>Seminar wargames</a:t>
            </a:r>
            <a:r>
              <a:rPr lang="cs-CZ" sz="1800" b="1" dirty="0"/>
              <a:t> </a:t>
            </a:r>
            <a:r>
              <a:rPr lang="cs-CZ" sz="1800" dirty="0"/>
              <a:t>-</a:t>
            </a:r>
            <a:r>
              <a:rPr lang="en-GB" sz="1800" dirty="0"/>
              <a:t> designed around the DCMP (Decision-Centric Methodology Process) and have a structured approach.</a:t>
            </a:r>
            <a:endParaRPr lang="cs-CZ" sz="1800" dirty="0"/>
          </a:p>
          <a:p>
            <a:pPr algn="l"/>
            <a:r>
              <a:rPr lang="cs-CZ" sz="1800" b="1" dirty="0" err="1"/>
              <a:t>Quantitative</a:t>
            </a:r>
            <a:r>
              <a:rPr lang="cs-CZ" sz="1800" dirty="0"/>
              <a:t>/</a:t>
            </a:r>
            <a:r>
              <a:rPr lang="cs-CZ" sz="1800" b="1" dirty="0" err="1"/>
              <a:t>qualitative</a:t>
            </a:r>
            <a:r>
              <a:rPr lang="cs-CZ" sz="1800" dirty="0"/>
              <a:t>/</a:t>
            </a:r>
            <a:r>
              <a:rPr lang="cs-CZ" sz="1800" b="1" dirty="0"/>
              <a:t>hybrid</a:t>
            </a:r>
            <a:r>
              <a:rPr lang="cs-CZ" sz="1800" dirty="0"/>
              <a:t> </a:t>
            </a:r>
            <a:r>
              <a:rPr lang="cs-CZ" sz="1800" dirty="0" err="1"/>
              <a:t>models</a:t>
            </a:r>
            <a:r>
              <a:rPr lang="cs-CZ" sz="1800" dirty="0"/>
              <a:t>.</a:t>
            </a:r>
          </a:p>
          <a:p>
            <a:pPr algn="l"/>
            <a:r>
              <a:rPr lang="cs-CZ" sz="1800" dirty="0" err="1"/>
              <a:t>Strong</a:t>
            </a:r>
            <a:r>
              <a:rPr lang="cs-CZ" sz="1800" dirty="0"/>
              <a:t> role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b="1" dirty="0"/>
              <a:t>probability</a:t>
            </a:r>
            <a:r>
              <a:rPr lang="cs-CZ" sz="1800" dirty="0"/>
              <a:t> and </a:t>
            </a:r>
            <a:r>
              <a:rPr lang="cs-CZ" sz="1800" dirty="0" err="1"/>
              <a:t>chance</a:t>
            </a:r>
            <a:r>
              <a:rPr lang="cs-CZ" sz="1800" dirty="0"/>
              <a:t> (</a:t>
            </a:r>
            <a:r>
              <a:rPr lang="cs-CZ" sz="1800" dirty="0" err="1"/>
              <a:t>dice</a:t>
            </a:r>
            <a:r>
              <a:rPr lang="cs-CZ" sz="1800" dirty="0"/>
              <a:t> </a:t>
            </a:r>
            <a:r>
              <a:rPr lang="cs-CZ" sz="1800" dirty="0" err="1"/>
              <a:t>rolls</a:t>
            </a:r>
            <a:r>
              <a:rPr lang="cs-CZ" sz="1800" dirty="0"/>
              <a:t>) + </a:t>
            </a:r>
            <a:r>
              <a:rPr lang="cs-CZ" sz="1800" dirty="0" err="1"/>
              <a:t>conditioned</a:t>
            </a:r>
            <a:r>
              <a:rPr lang="cs-CZ" sz="1800" dirty="0"/>
              <a:t> probability (</a:t>
            </a:r>
            <a:r>
              <a:rPr lang="cs-CZ" sz="1800" dirty="0" err="1"/>
              <a:t>e.g</a:t>
            </a:r>
            <a:r>
              <a:rPr lang="cs-CZ" sz="1800" dirty="0"/>
              <a:t>., </a:t>
            </a:r>
            <a:r>
              <a:rPr lang="cs-CZ" sz="1800" dirty="0" err="1"/>
              <a:t>missile</a:t>
            </a:r>
            <a:r>
              <a:rPr lang="cs-CZ" sz="1800" dirty="0"/>
              <a:t> </a:t>
            </a:r>
            <a:r>
              <a:rPr lang="cs-CZ" sz="1800" dirty="0" err="1"/>
              <a:t>interception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Iron Dome AA </a:t>
            </a:r>
            <a:r>
              <a:rPr lang="cs-CZ" sz="1800" dirty="0" err="1"/>
              <a:t>system</a:t>
            </a:r>
            <a:r>
              <a:rPr lang="cs-CZ" sz="1800" dirty="0"/>
              <a:t> – </a:t>
            </a:r>
            <a:r>
              <a:rPr lang="cs-CZ" sz="1800" dirty="0" err="1"/>
              <a:t>informed</a:t>
            </a:r>
            <a:r>
              <a:rPr lang="cs-CZ" sz="1800" dirty="0"/>
              <a:t> by </a:t>
            </a:r>
            <a:r>
              <a:rPr lang="cs-CZ" sz="1800" dirty="0" err="1"/>
              <a:t>statistics</a:t>
            </a:r>
            <a:r>
              <a:rPr lang="cs-CZ" sz="1800" dirty="0"/>
              <a:t>). </a:t>
            </a:r>
          </a:p>
          <a:p>
            <a:pPr algn="l"/>
            <a:endParaRPr lang="cs-CZ" sz="1800" dirty="0"/>
          </a:p>
          <a:p>
            <a:pPr algn="l"/>
            <a:endParaRPr lang="cs-CZ" sz="1800" dirty="0"/>
          </a:p>
          <a:p>
            <a:pPr algn="l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64149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A2A25B6-AD51-BD94-245B-BA5ECDAB4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043" y="943049"/>
            <a:ext cx="7099914" cy="497190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2D7383A-D27C-6BA6-7D42-BA789C4E8AD2}"/>
              </a:ext>
            </a:extLst>
          </p:cNvPr>
          <p:cNvSpPr txBox="1"/>
          <p:nvPr/>
        </p:nvSpPr>
        <p:spPr>
          <a:xfrm flipH="1">
            <a:off x="7249407" y="5914950"/>
            <a:ext cx="3645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Source: </a:t>
            </a:r>
            <a:r>
              <a:rPr lang="cs-CZ" dirty="0" err="1"/>
              <a:t>Appleget</a:t>
            </a:r>
            <a:r>
              <a:rPr lang="cs-CZ" dirty="0"/>
              <a:t> et al. (2020, p. 73).</a:t>
            </a:r>
          </a:p>
        </p:txBody>
      </p:sp>
    </p:spTree>
    <p:extLst>
      <p:ext uri="{BB962C8B-B14F-4D97-AF65-F5344CB8AC3E}">
        <p14:creationId xmlns:p14="http://schemas.microsoft.com/office/powerpoint/2010/main" val="1901295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Nuclear War Simulator Shows What War With Russia Would Look Like">
            <a:extLst>
              <a:ext uri="{FF2B5EF4-FFF2-40B4-BE49-F238E27FC236}">
                <a16:creationId xmlns:a16="http://schemas.microsoft.com/office/drawing/2014/main" id="{3FF90936-44E8-EC9F-985B-20030076EA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C1A0C99-4DB3-FA8F-7150-0A6E22E5C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b="1" dirty="0"/>
              <a:t>Process</a:t>
            </a:r>
            <a:r>
              <a:rPr lang="en-US" sz="4000" dirty="0"/>
              <a:t>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FA61AC-CF62-55B4-F7E6-94E3A6401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265037"/>
            <a:ext cx="4500556" cy="3911926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000" b="1" dirty="0"/>
              <a:t>Choose the arena of the simulation – wargame/strategic table-top/policy analysis</a:t>
            </a:r>
            <a:r>
              <a:rPr lang="cs-CZ" sz="2000" b="1" dirty="0"/>
              <a:t>/COA</a:t>
            </a:r>
            <a:r>
              <a:rPr lang="en-US" sz="2000" b="1" dirty="0"/>
              <a:t> etc.</a:t>
            </a:r>
            <a:endParaRPr lang="cs-CZ" sz="2000" b="1" dirty="0"/>
          </a:p>
          <a:p>
            <a:pPr lvl="1"/>
            <a:r>
              <a:rPr lang="en-US" sz="2000" b="1" dirty="0"/>
              <a:t>Why? – justification</a:t>
            </a:r>
            <a:r>
              <a:rPr lang="cs-CZ" sz="2000" b="1" dirty="0"/>
              <a:t>, </a:t>
            </a:r>
            <a:r>
              <a:rPr lang="cs-CZ" sz="2000" b="1" dirty="0" err="1"/>
              <a:t>purpose</a:t>
            </a:r>
            <a:r>
              <a:rPr lang="en-US" sz="2000" b="1" dirty="0"/>
              <a:t> -&gt; </a:t>
            </a:r>
            <a:r>
              <a:rPr lang="en-US" sz="2000" b="1" dirty="0" err="1"/>
              <a:t>litreview</a:t>
            </a:r>
            <a:endParaRPr lang="en-US" sz="2000" b="1" dirty="0"/>
          </a:p>
          <a:p>
            <a:pPr marL="914400" lvl="1" indent="-457200">
              <a:buFont typeface="+mj-lt"/>
              <a:buAutoNum type="arabicPeriod"/>
            </a:pPr>
            <a:endParaRPr lang="en-US" sz="2000" b="1" dirty="0"/>
          </a:p>
          <a:p>
            <a:pPr marL="514350" indent="-514350">
              <a:buFont typeface="+mj-lt"/>
              <a:buAutoNum type="arabicPeriod"/>
            </a:pPr>
            <a:r>
              <a:rPr lang="en-US" sz="2000" b="1" dirty="0"/>
              <a:t>Choose the specifics of the simulation framework – actors, setting, dividing into teams, roles etc. </a:t>
            </a:r>
            <a:endParaRPr lang="cs-CZ" sz="2000" b="1" dirty="0"/>
          </a:p>
          <a:p>
            <a:pPr marL="514350" indent="-514350">
              <a:buFont typeface="+mj-lt"/>
              <a:buAutoNum type="arabicPeriod"/>
            </a:pPr>
            <a:endParaRPr lang="cs-CZ" sz="2000" b="1" dirty="0"/>
          </a:p>
          <a:p>
            <a:pPr marL="514350" indent="-514350">
              <a:buFont typeface="+mj-lt"/>
              <a:buAutoNum type="arabicPeriod"/>
            </a:pPr>
            <a:r>
              <a:rPr lang="en-US" sz="2000" b="1" dirty="0"/>
              <a:t>Proceed while adhering to the literature.</a:t>
            </a:r>
          </a:p>
        </p:txBody>
      </p:sp>
    </p:spTree>
    <p:extLst>
      <p:ext uri="{BB962C8B-B14F-4D97-AF65-F5344CB8AC3E}">
        <p14:creationId xmlns:p14="http://schemas.microsoft.com/office/powerpoint/2010/main" val="2860885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 flipH="1">
            <a:off x="0" y="0"/>
            <a:ext cx="12192000" cy="6858001"/>
          </a:xfrm>
          <a:prstGeom prst="rect">
            <a:avLst/>
          </a:prstGeom>
        </p:spPr>
      </p:pic>
      <p:sp>
        <p:nvSpPr>
          <p:cNvPr id="2" name="Podnadpis 2">
            <a:extLst>
              <a:ext uri="{FF2B5EF4-FFF2-40B4-BE49-F238E27FC236}">
                <a16:creationId xmlns:a16="http://schemas.microsoft.com/office/drawing/2014/main" id="{0E88B360-3B9E-D138-5A63-45DFD2AF6D01}"/>
              </a:ext>
            </a:extLst>
          </p:cNvPr>
          <p:cNvSpPr txBox="1">
            <a:spLocks/>
          </p:cNvSpPr>
          <p:nvPr/>
        </p:nvSpPr>
        <p:spPr>
          <a:xfrm>
            <a:off x="4841853" y="535415"/>
            <a:ext cx="6922684" cy="12487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/>
              <a:t>AI and Wargame (</a:t>
            </a:r>
            <a:r>
              <a:rPr lang="cs-CZ" sz="4800" b="1" dirty="0" err="1"/>
              <a:t>Appleget</a:t>
            </a:r>
            <a:r>
              <a:rPr lang="cs-CZ" sz="4800" b="1" dirty="0"/>
              <a:t> et al.</a:t>
            </a:r>
            <a:r>
              <a:rPr lang="en-US" sz="4800" b="1" dirty="0"/>
              <a:t>, 202</a:t>
            </a:r>
            <a:r>
              <a:rPr lang="cs-CZ" sz="4800" b="1" dirty="0"/>
              <a:t>0</a:t>
            </a:r>
            <a:r>
              <a:rPr lang="en-US" sz="4800" b="1" dirty="0"/>
              <a:t>)</a:t>
            </a:r>
            <a:endParaRPr lang="en-US" sz="32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0C13B5-4FC1-25AB-B255-3BB944417320}"/>
              </a:ext>
            </a:extLst>
          </p:cNvPr>
          <p:cNvSpPr txBox="1">
            <a:spLocks/>
          </p:cNvSpPr>
          <p:nvPr/>
        </p:nvSpPr>
        <p:spPr>
          <a:xfrm>
            <a:off x="5062010" y="1527538"/>
            <a:ext cx="6450052" cy="47950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sym typeface="Wingdings" panose="05000000000000000000" pitchFamily="2" charset="2"/>
            </a:endParaRP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5517D952-D890-FC35-2FBE-465F74FF7843}"/>
              </a:ext>
            </a:extLst>
          </p:cNvPr>
          <p:cNvSpPr txBox="1">
            <a:spLocks/>
          </p:cNvSpPr>
          <p:nvPr/>
        </p:nvSpPr>
        <p:spPr>
          <a:xfrm>
            <a:off x="4615127" y="1635040"/>
            <a:ext cx="7240889" cy="4687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6B294E4-0AD7-78EF-2493-02693CCE8793}"/>
              </a:ext>
            </a:extLst>
          </p:cNvPr>
          <p:cNvSpPr txBox="1"/>
          <p:nvPr/>
        </p:nvSpPr>
        <p:spPr>
          <a:xfrm>
            <a:off x="4809535" y="2222100"/>
            <a:ext cx="663988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/>
              <a:t>Will</a:t>
            </a:r>
            <a:r>
              <a:rPr lang="cs-CZ" sz="2000" dirty="0"/>
              <a:t> </a:t>
            </a:r>
            <a:r>
              <a:rPr lang="cs-CZ" sz="2000" dirty="0" err="1"/>
              <a:t>it</a:t>
            </a:r>
            <a:r>
              <a:rPr lang="cs-CZ" sz="2000" dirty="0"/>
              <a:t> </a:t>
            </a:r>
            <a:r>
              <a:rPr lang="cs-CZ" sz="2000" dirty="0" err="1"/>
              <a:t>be</a:t>
            </a:r>
            <a:r>
              <a:rPr lang="cs-CZ" sz="2000" dirty="0"/>
              <a:t> </a:t>
            </a:r>
            <a:r>
              <a:rPr lang="cs-CZ" sz="2000" dirty="0" err="1"/>
              <a:t>an</a:t>
            </a:r>
            <a:r>
              <a:rPr lang="cs-CZ" sz="2000" dirty="0"/>
              <a:t> </a:t>
            </a:r>
            <a:r>
              <a:rPr lang="cs-CZ" sz="2000" b="1" dirty="0" err="1"/>
              <a:t>analytic</a:t>
            </a:r>
            <a:r>
              <a:rPr lang="cs-CZ" sz="2000" b="1" dirty="0"/>
              <a:t> </a:t>
            </a:r>
            <a:r>
              <a:rPr lang="cs-CZ" sz="2000" b="1" dirty="0" err="1"/>
              <a:t>wargame</a:t>
            </a:r>
            <a:r>
              <a:rPr lang="cs-CZ" sz="2000" b="1" dirty="0"/>
              <a:t>? </a:t>
            </a:r>
            <a:r>
              <a:rPr lang="cs-CZ" sz="2000" dirty="0" err="1"/>
              <a:t>If</a:t>
            </a:r>
            <a:r>
              <a:rPr lang="cs-CZ" sz="2000" dirty="0"/>
              <a:t> so, </a:t>
            </a:r>
            <a:r>
              <a:rPr lang="cs-CZ" sz="2000" dirty="0" err="1"/>
              <a:t>how</a:t>
            </a:r>
            <a:r>
              <a:rPr lang="cs-CZ" sz="2000" dirty="0"/>
              <a:t> </a:t>
            </a:r>
            <a:r>
              <a:rPr lang="cs-CZ" sz="2000" dirty="0" err="1"/>
              <a:t>will</a:t>
            </a:r>
            <a:r>
              <a:rPr lang="cs-CZ" sz="2000" dirty="0"/>
              <a:t> </a:t>
            </a:r>
            <a:r>
              <a:rPr lang="cs-CZ" sz="2000" dirty="0" err="1"/>
              <a:t>we</a:t>
            </a:r>
            <a:r>
              <a:rPr lang="cs-CZ" sz="2000" dirty="0"/>
              <a:t> </a:t>
            </a:r>
            <a:r>
              <a:rPr lang="cs-CZ" sz="2000" dirty="0" err="1"/>
              <a:t>collect</a:t>
            </a:r>
            <a:r>
              <a:rPr lang="cs-CZ" sz="2000" dirty="0"/>
              <a:t> data? </a:t>
            </a:r>
            <a:r>
              <a:rPr lang="cs-CZ" sz="2000" dirty="0">
                <a:sym typeface="Wingdings" panose="05000000000000000000" pitchFamily="2" charset="2"/>
              </a:rPr>
              <a:t> Data </a:t>
            </a:r>
            <a:r>
              <a:rPr lang="cs-CZ" sz="2000" dirty="0" err="1">
                <a:sym typeface="Wingdings" panose="05000000000000000000" pitchFamily="2" charset="2"/>
              </a:rPr>
              <a:t>Collection</a:t>
            </a:r>
            <a:r>
              <a:rPr lang="cs-CZ" sz="2000" dirty="0">
                <a:sym typeface="Wingdings" panose="05000000000000000000" pitchFamily="2" charset="2"/>
              </a:rPr>
              <a:t> and Management </a:t>
            </a:r>
            <a:r>
              <a:rPr lang="cs-CZ" sz="2000" dirty="0" err="1">
                <a:sym typeface="Wingdings" panose="05000000000000000000" pitchFamily="2" charset="2"/>
              </a:rPr>
              <a:t>Plan</a:t>
            </a:r>
            <a:r>
              <a:rPr lang="cs-CZ" sz="2000" dirty="0">
                <a:sym typeface="Wingdings" panose="05000000000000000000" pitchFamily="2" charset="2"/>
              </a:rPr>
              <a:t> (DCMP).</a:t>
            </a: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BOGGSAT vs. </a:t>
            </a:r>
            <a:r>
              <a:rPr lang="cs-CZ" sz="2000" b="1" dirty="0" err="1"/>
              <a:t>seminar</a:t>
            </a:r>
            <a:r>
              <a:rPr lang="cs-CZ" sz="2000" b="1" dirty="0"/>
              <a:t> </a:t>
            </a:r>
            <a:r>
              <a:rPr lang="cs-CZ" sz="2000" b="1" dirty="0" err="1"/>
              <a:t>wargame</a:t>
            </a:r>
            <a:r>
              <a:rPr lang="cs-CZ" sz="2000" b="1" dirty="0"/>
              <a:t> </a:t>
            </a:r>
            <a:r>
              <a:rPr lang="cs-CZ" sz="2000" dirty="0"/>
              <a:t>(</a:t>
            </a:r>
            <a:r>
              <a:rPr lang="cs-CZ" sz="2000" dirty="0" err="1"/>
              <a:t>designed</a:t>
            </a:r>
            <a:r>
              <a:rPr lang="cs-CZ" sz="2000" dirty="0"/>
              <a:t> </a:t>
            </a:r>
            <a:r>
              <a:rPr lang="cs-CZ" sz="2000" dirty="0" err="1"/>
              <a:t>around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DCMP)? Do not </a:t>
            </a:r>
            <a:r>
              <a:rPr lang="cs-CZ" sz="2000" dirty="0" err="1"/>
              <a:t>choose</a:t>
            </a:r>
            <a:r>
              <a:rPr lang="cs-CZ" sz="2000" dirty="0"/>
              <a:t> </a:t>
            </a:r>
            <a:r>
              <a:rPr lang="cs-CZ" sz="2000" dirty="0" err="1"/>
              <a:t>only</a:t>
            </a:r>
            <a:r>
              <a:rPr lang="cs-CZ" sz="2000" dirty="0"/>
              <a:t> </a:t>
            </a:r>
            <a:r>
              <a:rPr lang="cs-CZ" sz="2000" dirty="0" err="1"/>
              <a:t>because</a:t>
            </a:r>
            <a:r>
              <a:rPr lang="cs-CZ" sz="2000" dirty="0"/>
              <a:t> </a:t>
            </a:r>
            <a:r>
              <a:rPr lang="cs-CZ" sz="2000" dirty="0" err="1"/>
              <a:t>it</a:t>
            </a:r>
            <a:r>
              <a:rPr lang="cs-CZ" sz="2000" dirty="0"/>
              <a:t> </a:t>
            </a:r>
            <a:r>
              <a:rPr lang="cs-CZ" sz="2000" dirty="0" err="1"/>
              <a:t>is</a:t>
            </a:r>
            <a:r>
              <a:rPr lang="cs-CZ" sz="2000" dirty="0"/>
              <a:t> </a:t>
            </a:r>
            <a:r>
              <a:rPr lang="cs-CZ" sz="2000" dirty="0" err="1"/>
              <a:t>easy</a:t>
            </a:r>
            <a:r>
              <a:rPr lang="cs-CZ" sz="2000" dirty="0"/>
              <a:t>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/>
              <a:t>Who</a:t>
            </a:r>
            <a:r>
              <a:rPr lang="cs-CZ" sz="2000" dirty="0"/>
              <a:t> </a:t>
            </a:r>
            <a:r>
              <a:rPr lang="cs-CZ" sz="2000" dirty="0" err="1"/>
              <a:t>will</a:t>
            </a:r>
            <a:r>
              <a:rPr lang="cs-CZ" sz="2000" dirty="0"/>
              <a:t> </a:t>
            </a:r>
            <a:r>
              <a:rPr lang="cs-CZ" sz="2000" dirty="0" err="1"/>
              <a:t>be</a:t>
            </a:r>
            <a:r>
              <a:rPr lang="cs-CZ" sz="2000" dirty="0"/>
              <a:t> </a:t>
            </a:r>
            <a:r>
              <a:rPr lang="cs-CZ" sz="2000" b="1" dirty="0" err="1"/>
              <a:t>the</a:t>
            </a:r>
            <a:r>
              <a:rPr lang="cs-CZ" sz="2000" b="1" dirty="0"/>
              <a:t> </a:t>
            </a:r>
            <a:r>
              <a:rPr lang="cs-CZ" sz="2000" b="1" dirty="0" err="1"/>
              <a:t>fascilitator</a:t>
            </a:r>
            <a:r>
              <a:rPr lang="cs-CZ" sz="2000" dirty="0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err="1"/>
              <a:t>Establish</a:t>
            </a:r>
            <a:r>
              <a:rPr lang="cs-CZ" sz="2000" b="1" dirty="0"/>
              <a:t> a </a:t>
            </a:r>
            <a:r>
              <a:rPr lang="cs-CZ" sz="2000" b="1" dirty="0" err="1"/>
              <a:t>wargame</a:t>
            </a:r>
            <a:r>
              <a:rPr lang="cs-CZ" sz="2000" b="1" dirty="0"/>
              <a:t> </a:t>
            </a:r>
            <a:r>
              <a:rPr lang="cs-CZ" sz="2000" b="1" dirty="0" err="1"/>
              <a:t>plan</a:t>
            </a:r>
            <a:r>
              <a:rPr lang="cs-CZ" sz="2000" b="1" dirty="0"/>
              <a:t> </a:t>
            </a:r>
            <a:r>
              <a:rPr lang="cs-CZ" sz="2000" dirty="0"/>
              <a:t>– </a:t>
            </a:r>
            <a:r>
              <a:rPr lang="cs-CZ" sz="2000" dirty="0" err="1"/>
              <a:t>every</a:t>
            </a:r>
            <a:r>
              <a:rPr lang="cs-CZ" sz="2000" dirty="0"/>
              <a:t> </a:t>
            </a:r>
            <a:r>
              <a:rPr lang="cs-CZ" sz="2000" dirty="0" err="1"/>
              <a:t>task</a:t>
            </a:r>
            <a:r>
              <a:rPr lang="cs-CZ" sz="2000" dirty="0"/>
              <a:t> </a:t>
            </a:r>
            <a:r>
              <a:rPr lang="cs-CZ" sz="2000" dirty="0" err="1"/>
              <a:t>that</a:t>
            </a:r>
            <a:r>
              <a:rPr lang="cs-CZ" sz="2000" dirty="0"/>
              <a:t> </a:t>
            </a:r>
            <a:r>
              <a:rPr lang="cs-CZ" sz="2000" dirty="0" err="1"/>
              <a:t>needs</a:t>
            </a:r>
            <a:r>
              <a:rPr lang="cs-CZ" sz="2000" dirty="0"/>
              <a:t> to </a:t>
            </a:r>
            <a:r>
              <a:rPr lang="cs-CZ" sz="2000" dirty="0" err="1"/>
              <a:t>be</a:t>
            </a:r>
            <a:r>
              <a:rPr lang="cs-CZ" sz="2000" dirty="0"/>
              <a:t> </a:t>
            </a:r>
            <a:r>
              <a:rPr lang="cs-CZ" sz="2000" dirty="0" err="1"/>
              <a:t>accomplished</a:t>
            </a:r>
            <a:r>
              <a:rPr lang="cs-CZ" sz="2000" dirty="0"/>
              <a:t> </a:t>
            </a:r>
            <a:r>
              <a:rPr lang="cs-CZ" sz="2000" dirty="0" err="1"/>
              <a:t>for</a:t>
            </a:r>
            <a:r>
              <a:rPr lang="cs-CZ" sz="2000" dirty="0"/>
              <a:t> </a:t>
            </a:r>
            <a:r>
              <a:rPr lang="cs-CZ" sz="2000" dirty="0" err="1"/>
              <a:t>preparation</a:t>
            </a:r>
            <a:r>
              <a:rPr lang="cs-CZ" sz="2000" dirty="0"/>
              <a:t>, </a:t>
            </a:r>
            <a:r>
              <a:rPr lang="cs-CZ" sz="2000" dirty="0" err="1"/>
              <a:t>execution</a:t>
            </a:r>
            <a:r>
              <a:rPr lang="cs-CZ" sz="2000" dirty="0"/>
              <a:t>, </a:t>
            </a:r>
            <a:r>
              <a:rPr lang="cs-CZ" sz="2000" dirty="0" err="1"/>
              <a:t>analysis</a:t>
            </a:r>
            <a:r>
              <a:rPr lang="cs-CZ" sz="2000" dirty="0"/>
              <a:t>, and reporting.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err="1"/>
              <a:t>Incorporate</a:t>
            </a:r>
            <a:r>
              <a:rPr lang="cs-CZ" sz="2000" b="1" dirty="0"/>
              <a:t> AI </a:t>
            </a:r>
            <a:r>
              <a:rPr lang="cs-CZ" sz="2000" b="1" dirty="0" err="1"/>
              <a:t>tools</a:t>
            </a:r>
            <a:r>
              <a:rPr lang="cs-CZ" sz="2000" b="1" dirty="0"/>
              <a:t> </a:t>
            </a:r>
            <a:r>
              <a:rPr lang="cs-CZ" sz="2000" dirty="0" err="1"/>
              <a:t>into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wargame</a:t>
            </a:r>
            <a:r>
              <a:rPr lang="cs-CZ" sz="2000" dirty="0"/>
              <a:t> – </a:t>
            </a:r>
            <a:r>
              <a:rPr lang="cs-CZ" sz="2000" dirty="0" err="1"/>
              <a:t>adere</a:t>
            </a:r>
            <a:r>
              <a:rPr lang="cs-CZ" sz="2000" dirty="0"/>
              <a:t> to </a:t>
            </a:r>
            <a:r>
              <a:rPr lang="cs-CZ" sz="2000" dirty="0" err="1"/>
              <a:t>literature</a:t>
            </a:r>
            <a:r>
              <a:rPr lang="cs-CZ" sz="2000" dirty="0"/>
              <a:t>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81819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snímek obrazovky, Písmo, Paralelní&#10;&#10;Popis byl vytvořen automaticky">
            <a:extLst>
              <a:ext uri="{FF2B5EF4-FFF2-40B4-BE49-F238E27FC236}">
                <a16:creationId xmlns:a16="http://schemas.microsoft.com/office/drawing/2014/main" id="{F1708D0A-1DEB-FDC7-F532-1583396B3A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18"/>
          <a:stretch/>
        </p:blipFill>
        <p:spPr>
          <a:xfrm>
            <a:off x="97691" y="1784195"/>
            <a:ext cx="6069381" cy="4326673"/>
          </a:xfrm>
          <a:prstGeom prst="rect">
            <a:avLst/>
          </a:prstGeom>
        </p:spPr>
      </p:pic>
      <p:sp>
        <p:nvSpPr>
          <p:cNvPr id="7" name="Podnadpis 2">
            <a:extLst>
              <a:ext uri="{FF2B5EF4-FFF2-40B4-BE49-F238E27FC236}">
                <a16:creationId xmlns:a16="http://schemas.microsoft.com/office/drawing/2014/main" id="{F4717B8B-BB7B-97CE-9C73-A9972FF0083D}"/>
              </a:ext>
            </a:extLst>
          </p:cNvPr>
          <p:cNvSpPr txBox="1">
            <a:spLocks/>
          </p:cNvSpPr>
          <p:nvPr/>
        </p:nvSpPr>
        <p:spPr>
          <a:xfrm>
            <a:off x="459423" y="390449"/>
            <a:ext cx="8416947" cy="12487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4800" b="1" dirty="0"/>
              <a:t>DCMP </a:t>
            </a:r>
            <a:r>
              <a:rPr lang="en-US" sz="4800" b="1" dirty="0"/>
              <a:t>(</a:t>
            </a:r>
            <a:r>
              <a:rPr lang="cs-CZ" sz="4800" b="1" dirty="0" err="1"/>
              <a:t>Appleget</a:t>
            </a:r>
            <a:r>
              <a:rPr lang="cs-CZ" sz="4800" b="1" dirty="0"/>
              <a:t> et al.</a:t>
            </a:r>
            <a:r>
              <a:rPr lang="en-US" sz="4800" b="1" dirty="0"/>
              <a:t>, 202</a:t>
            </a:r>
            <a:r>
              <a:rPr lang="cs-CZ" sz="4800" b="1" dirty="0"/>
              <a:t>0, p. 104</a:t>
            </a:r>
            <a:r>
              <a:rPr lang="en-US" sz="4800" b="1" dirty="0"/>
              <a:t>)</a:t>
            </a:r>
            <a:endParaRPr lang="en-US" sz="3200" b="1" dirty="0"/>
          </a:p>
        </p:txBody>
      </p:sp>
      <p:pic>
        <p:nvPicPr>
          <p:cNvPr id="9" name="Obrázek 8" descr="Obsah obrázku text, snímek obrazovky, Písmo, Paralelní&#10;&#10;Popis byl vytvořen automaticky">
            <a:extLst>
              <a:ext uri="{FF2B5EF4-FFF2-40B4-BE49-F238E27FC236}">
                <a16:creationId xmlns:a16="http://schemas.microsoft.com/office/drawing/2014/main" id="{A5A9BDD8-140A-62B4-7462-F150706787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07"/>
          <a:stretch/>
        </p:blipFill>
        <p:spPr>
          <a:xfrm>
            <a:off x="5953341" y="1929161"/>
            <a:ext cx="6024928" cy="403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334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0D0E53-871C-8559-8C68-83564C0C9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Design (</a:t>
            </a:r>
            <a:r>
              <a:rPr lang="cs-CZ" b="1" dirty="0" err="1"/>
              <a:t>Appleget</a:t>
            </a:r>
            <a:r>
              <a:rPr lang="cs-CZ" b="1" dirty="0"/>
              <a:t> et al., 2020)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24AE78-DA41-1BFB-8478-78D58C2DBB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Measurement space </a:t>
            </a:r>
            <a:r>
              <a:rPr lang="en-US" dirty="0"/>
              <a:t>(if analytical) – quantitative/qualitative?; </a:t>
            </a:r>
            <a:r>
              <a:rPr lang="en-US" dirty="0" err="1"/>
              <a:t>conceptualisation</a:t>
            </a:r>
            <a:r>
              <a:rPr lang="en-US" dirty="0"/>
              <a:t> and </a:t>
            </a:r>
            <a:r>
              <a:rPr lang="en-US" dirty="0" err="1"/>
              <a:t>operationalisation</a:t>
            </a:r>
            <a:r>
              <a:rPr lang="en-US" dirty="0"/>
              <a:t>; function of the scenario – e.g., TTDs of MBTs).</a:t>
            </a:r>
          </a:p>
          <a:p>
            <a:r>
              <a:rPr lang="en-US" b="1" dirty="0"/>
              <a:t>Scenario</a:t>
            </a:r>
            <a:r>
              <a:rPr lang="en-US" dirty="0"/>
              <a:t> – sets scene + narrative for players; must be plausible (we do not want players to „fight the scenario“).</a:t>
            </a:r>
          </a:p>
          <a:p>
            <a:r>
              <a:rPr lang="en-US" b="1" dirty="0"/>
              <a:t>Data</a:t>
            </a:r>
            <a:r>
              <a:rPr lang="en-US" dirty="0"/>
              <a:t> – initiate (data we need before the wargame begins), feedback data (needed to keep players playing – injects, responses etc.), analysis data.</a:t>
            </a:r>
          </a:p>
          <a:p>
            <a:r>
              <a:rPr lang="en-US" b="1" dirty="0"/>
              <a:t>Methods, models, and tools</a:t>
            </a:r>
            <a:r>
              <a:rPr lang="en-US" dirty="0"/>
              <a:t>.</a:t>
            </a:r>
          </a:p>
          <a:p>
            <a:r>
              <a:rPr lang="en-US" b="1" dirty="0"/>
              <a:t>Players</a:t>
            </a:r>
            <a:r>
              <a:rPr lang="en-US" dirty="0"/>
              <a:t>.</a:t>
            </a:r>
          </a:p>
          <a:p>
            <a:r>
              <a:rPr lang="en-US" b="1" dirty="0"/>
              <a:t>Assumptions – </a:t>
            </a:r>
            <a:r>
              <a:rPr lang="en-US" dirty="0"/>
              <a:t>all scenarios set in future need assumptions! </a:t>
            </a:r>
            <a:r>
              <a:rPr lang="en-US" dirty="0">
                <a:sym typeface="Wingdings" panose="05000000000000000000" pitchFamily="2" charset="2"/>
              </a:rPr>
              <a:t> time setting needs to be decided as well (past, present, future).</a:t>
            </a:r>
          </a:p>
          <a:p>
            <a:r>
              <a:rPr lang="en-US" dirty="0">
                <a:sym typeface="Wingdings" panose="05000000000000000000" pitchFamily="2" charset="2"/>
              </a:rPr>
              <a:t> Practical exercise (p. 128).</a:t>
            </a:r>
          </a:p>
        </p:txBody>
      </p:sp>
    </p:spTree>
    <p:extLst>
      <p:ext uri="{BB962C8B-B14F-4D97-AF65-F5344CB8AC3E}">
        <p14:creationId xmlns:p14="http://schemas.microsoft.com/office/powerpoint/2010/main" val="136065895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1196</TotalTime>
  <Words>707</Words>
  <Application>Microsoft Office PowerPoint</Application>
  <PresentationFormat>Širokoúhlá obrazovka</PresentationFormat>
  <Paragraphs>60</Paragraphs>
  <Slides>11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Motiv Office</vt:lpstr>
      <vt:lpstr>Wargame</vt:lpstr>
      <vt:lpstr>Prezentace aplikace PowerPoint</vt:lpstr>
      <vt:lpstr>Prezentace aplikace PowerPoint</vt:lpstr>
      <vt:lpstr>Prezentace aplikace PowerPoint</vt:lpstr>
      <vt:lpstr>Prezentace aplikace PowerPoint</vt:lpstr>
      <vt:lpstr>Process:</vt:lpstr>
      <vt:lpstr>Prezentace aplikace PowerPoint</vt:lpstr>
      <vt:lpstr>Prezentace aplikace PowerPoint</vt:lpstr>
      <vt:lpstr>Design (Appleget et al., 2020)</vt:lpstr>
      <vt:lpstr>References I </vt:lpstr>
      <vt:lpstr>Thank you for your attention.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Jan Kleiner</dc:creator>
  <cp:lastModifiedBy>Jan Kleiner</cp:lastModifiedBy>
  <cp:revision>71</cp:revision>
  <dcterms:created xsi:type="dcterms:W3CDTF">2023-09-12T09:14:36Z</dcterms:created>
  <dcterms:modified xsi:type="dcterms:W3CDTF">2023-11-14T11:04:33Z</dcterms:modified>
</cp:coreProperties>
</file>