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474" r:id="rId2"/>
    <p:sldId id="322" r:id="rId3"/>
    <p:sldId id="273" r:id="rId4"/>
    <p:sldId id="470" r:id="rId5"/>
    <p:sldId id="472" r:id="rId6"/>
    <p:sldId id="311" r:id="rId7"/>
    <p:sldId id="332" r:id="rId8"/>
    <p:sldId id="334" r:id="rId9"/>
    <p:sldId id="335" r:id="rId10"/>
    <p:sldId id="337" r:id="rId11"/>
    <p:sldId id="315" r:id="rId12"/>
    <p:sldId id="328" r:id="rId13"/>
    <p:sldId id="316" r:id="rId14"/>
    <p:sldId id="473" r:id="rId15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FBD16C-1977-45DD-9FDE-83575EBB22DA}" type="datetimeFigureOut">
              <a:rPr lang="cs-CZ" smtClean="0"/>
              <a:t>23.11.2022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6DA196-2683-41C3-9C85-E14136F0552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134041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Zástupný symbol pro obrázek snímku 1">
            <a:extLst>
              <a:ext uri="{FF2B5EF4-FFF2-40B4-BE49-F238E27FC236}">
                <a16:creationId xmlns:a16="http://schemas.microsoft.com/office/drawing/2014/main" id="{A2AD8497-71FE-F741-569B-D36E00D889B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Zástupný symbol pro poznámky 2">
            <a:extLst>
              <a:ext uri="{FF2B5EF4-FFF2-40B4-BE49-F238E27FC236}">
                <a16:creationId xmlns:a16="http://schemas.microsoft.com/office/drawing/2014/main" id="{87FBC877-94B1-E601-96F6-8BB32E368EF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/>
          </a:p>
        </p:txBody>
      </p:sp>
      <p:sp>
        <p:nvSpPr>
          <p:cNvPr id="20484" name="Zástupný symbol pro číslo snímku 3">
            <a:extLst>
              <a:ext uri="{FF2B5EF4-FFF2-40B4-BE49-F238E27FC236}">
                <a16:creationId xmlns:a16="http://schemas.microsoft.com/office/drawing/2014/main" id="{5E61097D-9993-E0A2-F160-F29F7FD3F27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7268DF7C-01DF-4E27-B15F-BF2341B2F0B1}" type="slidenum">
              <a:rPr lang="cs-CZ" altLang="cs-CZ"/>
              <a:pPr/>
              <a:t>11</a:t>
            </a:fld>
            <a:endParaRPr lang="cs-CZ" altLang="cs-CZ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5336179-C8CE-4A60-8AC1-716E9C0C57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4E4447BB-91A5-477E-B3D2-A217A59BE9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5D86CB2-396A-428B-9373-72AB9E62A2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B019E7-9546-4CEC-87AA-5A333BD7081B}" type="datetimeFigureOut">
              <a:rPr lang="cs-CZ" smtClean="0"/>
              <a:t>23.11.2022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5D87AD6-B531-401F-AA44-BC99B100A6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9CC373A-9A7B-498A-943E-E0FFDF0429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C510A-AFB4-4399-84F3-22CB281A06C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287652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FB318C2-E6B7-45DD-95DA-6AE96C2C6E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B317967A-32DC-4C94-B84B-B39F240E89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4111CF6-F2A4-43A1-856F-29B923924D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B019E7-9546-4CEC-87AA-5A333BD7081B}" type="datetimeFigureOut">
              <a:rPr lang="cs-CZ" smtClean="0"/>
              <a:t>23.11.2022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A7C968B-1F4B-411C-9C2D-0F72F30D68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73248E3-6181-4D0E-9098-8E47F0CC71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C510A-AFB4-4399-84F3-22CB281A06C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485505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F00CD876-A372-44C7-B092-5775126133A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8EE0774F-5BAD-4144-9C3D-22817EA24E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E980D61-3D40-43F7-AAB8-782B108A41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B019E7-9546-4CEC-87AA-5A333BD7081B}" type="datetimeFigureOut">
              <a:rPr lang="cs-CZ" smtClean="0"/>
              <a:t>23.11.2022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BD80045-A357-4AA5-8E8C-46BD31D4BD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8A34D46-1532-4C10-84E3-254468F82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C510A-AFB4-4399-84F3-22CB281A06C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904369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F2E8889-AB3E-4DCC-A15D-8234E693D1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36C01E1-0ADC-4402-AF14-081BE2F418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565A662-DDBE-4D23-B70B-2FDCD3BFAD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B019E7-9546-4CEC-87AA-5A333BD7081B}" type="datetimeFigureOut">
              <a:rPr lang="cs-CZ" smtClean="0"/>
              <a:t>23.11.2022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FB29B3A-8CE0-4370-99AD-F13B70F740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7DC1BCC-FAC1-4FD2-8FD3-247A1518FC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C510A-AFB4-4399-84F3-22CB281A06C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492500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0600EC3-5C7F-4127-9A83-4BA4C6B9C4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5D417511-29E4-42C2-8676-E3F93A51CC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AD6F7CF-0791-4056-9B50-9022275751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B019E7-9546-4CEC-87AA-5A333BD7081B}" type="datetimeFigureOut">
              <a:rPr lang="cs-CZ" smtClean="0"/>
              <a:t>23.11.2022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3081FD2-4410-4EFD-8355-E766403DB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23C75E6-10FF-4B15-A432-691198BDD7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C510A-AFB4-4399-84F3-22CB281A06C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754955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9D73857-67EE-4CEE-A5C6-0BF0B8ED8E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E46EA95-D955-4296-8B3E-3B9918BFA48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26B975AC-B1C0-4094-B2AD-7437DB2E9F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6BCBBBA8-CB7B-47F3-956A-AE61F1471D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B019E7-9546-4CEC-87AA-5A333BD7081B}" type="datetimeFigureOut">
              <a:rPr lang="cs-CZ" smtClean="0"/>
              <a:t>23.11.2022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B6C16D8D-79AA-4A2E-9E0D-92C658C4CF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46CD804A-8725-4936-8B0E-2A5F4E0358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C510A-AFB4-4399-84F3-22CB281A06C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800223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0C2166A-8884-4230-983A-056B907608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D78D66AE-CDAA-4831-B1C0-889F718532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B7C8727D-1F33-486B-B401-6B938BE94E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9F02C2A5-7B1A-42AF-9E1B-9FE9EE690F5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586511B6-5DF4-4EEE-9038-5D1CC65A430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BF515759-CA3F-46B4-95B5-9AF77228B9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B019E7-9546-4CEC-87AA-5A333BD7081B}" type="datetimeFigureOut">
              <a:rPr lang="cs-CZ" smtClean="0"/>
              <a:t>23.11.2022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DCB43859-42C3-4864-9699-CDFFC72B3C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666BF632-5AFD-463E-862A-D9EACB0350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C510A-AFB4-4399-84F3-22CB281A06C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922601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280D10B-B4ED-4BBD-AFE8-1D90506B97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A7B88415-D6F8-4CCB-AC21-F2E932D186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B019E7-9546-4CEC-87AA-5A333BD7081B}" type="datetimeFigureOut">
              <a:rPr lang="cs-CZ" smtClean="0"/>
              <a:t>23.11.2022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A8889435-74BF-485E-A8A0-65C1B5871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4732E949-4FE3-42D9-B7E0-DAF08DE8C4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C510A-AFB4-4399-84F3-22CB281A06C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925129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467EF6B6-E4BA-43C4-BC84-1E37D05EED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B019E7-9546-4CEC-87AA-5A333BD7081B}" type="datetimeFigureOut">
              <a:rPr lang="cs-CZ" smtClean="0"/>
              <a:t>23.11.2022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B55E948B-E56C-424A-83B1-027AFAF16C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7FA8FF0D-E4F7-4FB1-9B4F-074E2CB3E7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C510A-AFB4-4399-84F3-22CB281A06C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614602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A2130D7-A674-4926-853D-B18FE8B30B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BAEC573-67CC-4EDD-9C06-E6149BB830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2E1BB608-4147-4F4F-AA96-045931323C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57188286-0CCD-4A1E-9814-E1CFFA7D29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B019E7-9546-4CEC-87AA-5A333BD7081B}" type="datetimeFigureOut">
              <a:rPr lang="cs-CZ" smtClean="0"/>
              <a:t>23.11.2022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957F7D46-2C12-4745-A80E-62A6227969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8171BAD8-9656-4F9D-89C2-B39ACE8DD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C510A-AFB4-4399-84F3-22CB281A06C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456953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945022E-9852-44CC-8777-3DA1FA8C41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731CCA78-40D0-4CEF-A5E1-D55880FF083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180D3319-1610-433B-8C34-78997E455E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D4B85899-E736-4F86-9A47-9AE2A84DAD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B019E7-9546-4CEC-87AA-5A333BD7081B}" type="datetimeFigureOut">
              <a:rPr lang="cs-CZ" smtClean="0"/>
              <a:t>23.11.2022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D661A14A-DAFB-448B-B5B5-ABB1D2D705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C07D7298-C7A8-4678-B2FC-A3BC3369F0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C510A-AFB4-4399-84F3-22CB281A06C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127513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C61F42DE-A694-48C5-9379-F7FF19DBA8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2CC01846-FBAA-42BB-B6CD-CE3F2E4B41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9CCDA1B-712D-4B11-B14B-4A3A27492D3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B019E7-9546-4CEC-87AA-5A333BD7081B}" type="datetimeFigureOut">
              <a:rPr lang="cs-CZ" smtClean="0"/>
              <a:t>23.11.2022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F576F89-97CC-4DCA-A5CE-E5768E67D3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2F2A667-27C9-4CA9-9B8D-02E27EB26E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DC510A-AFB4-4399-84F3-22CB281A06C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560129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3999" y="2994991"/>
            <a:ext cx="9250017" cy="1245706"/>
          </a:xfrm>
        </p:spPr>
        <p:txBody>
          <a:bodyPr>
            <a:normAutofit fontScale="90000"/>
          </a:bodyPr>
          <a:lstStyle/>
          <a:p>
            <a:r>
              <a:rPr lang="cs-CZ" dirty="0"/>
              <a:t>ARAB SPRING AND WAR IN SYRIA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5007515"/>
            <a:ext cx="9144000" cy="1655762"/>
          </a:xfrm>
        </p:spPr>
        <p:txBody>
          <a:bodyPr/>
          <a:lstStyle/>
          <a:p>
            <a:r>
              <a:rPr lang="cs-CZ" dirty="0"/>
              <a:t>Mgr. Eva Taterova, M.A., Ph.D.</a:t>
            </a:r>
          </a:p>
          <a:p>
            <a:r>
              <a:rPr lang="cs-CZ" dirty="0" err="1"/>
              <a:t>Faculty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Social</a:t>
            </a:r>
            <a:r>
              <a:rPr lang="cs-CZ" dirty="0"/>
              <a:t> </a:t>
            </a:r>
            <a:r>
              <a:rPr lang="cs-CZ" dirty="0" err="1"/>
              <a:t>Studies</a:t>
            </a:r>
            <a:endParaRPr lang="cs-CZ" dirty="0"/>
          </a:p>
          <a:p>
            <a:r>
              <a:rPr lang="cs-CZ" dirty="0"/>
              <a:t>Masaryk University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425C898B-118A-4A36-B295-6C5565FC6B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84640" y="-1"/>
            <a:ext cx="3407360" cy="2723683"/>
          </a:xfrm>
          <a:prstGeom prst="rect">
            <a:avLst/>
          </a:prstGeom>
        </p:spPr>
      </p:pic>
      <p:pic>
        <p:nvPicPr>
          <p:cNvPr id="8" name="Obrázek 3">
            <a:extLst>
              <a:ext uri="{FF2B5EF4-FFF2-40B4-BE49-F238E27FC236}">
                <a16:creationId xmlns:a16="http://schemas.microsoft.com/office/drawing/2014/main" id="{FEB72413-C47E-4ADD-A052-317EF498EB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4352624" cy="2723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 descr="El-Sissi's uncle, the Haganah member | The Times of Israel">
            <a:extLst>
              <a:ext uri="{FF2B5EF4-FFF2-40B4-BE49-F238E27FC236}">
                <a16:creationId xmlns:a16="http://schemas.microsoft.com/office/drawing/2014/main" id="{ED7D3532-C0A7-4A5D-8072-67AB6559EE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2624" y="0"/>
            <a:ext cx="4602393" cy="2723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4685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Nadpis 4">
            <a:extLst>
              <a:ext uri="{FF2B5EF4-FFF2-40B4-BE49-F238E27FC236}">
                <a16:creationId xmlns:a16="http://schemas.microsoft.com/office/drawing/2014/main" id="{49A45870-6DE6-4516-868D-ADC477D9A7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29699" name="Zástupný obsah 6">
            <a:extLst>
              <a:ext uri="{FF2B5EF4-FFF2-40B4-BE49-F238E27FC236}">
                <a16:creationId xmlns:a16="http://schemas.microsoft.com/office/drawing/2014/main" id="{0655CF4D-721A-4D36-8705-E373F84A16C2}"/>
              </a:ext>
            </a:extLst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11450" y="204789"/>
            <a:ext cx="6769100" cy="6611937"/>
          </a:xfr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Nadpis 1">
            <a:extLst>
              <a:ext uri="{FF2B5EF4-FFF2-40B4-BE49-F238E27FC236}">
                <a16:creationId xmlns:a16="http://schemas.microsoft.com/office/drawing/2014/main" id="{6D598FFC-390D-FB14-9F2A-2A8314C697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b="1">
                <a:solidFill>
                  <a:schemeClr val="tx1"/>
                </a:solidFill>
              </a:rPr>
              <a:t>GROWTH OF ISLAMIC STATE (ISIS)</a:t>
            </a:r>
          </a:p>
        </p:txBody>
      </p:sp>
      <p:sp>
        <p:nvSpPr>
          <p:cNvPr id="19459" name="Zástupný symbol pro obsah 2">
            <a:extLst>
              <a:ext uri="{FF2B5EF4-FFF2-40B4-BE49-F238E27FC236}">
                <a16:creationId xmlns:a16="http://schemas.microsoft.com/office/drawing/2014/main" id="{7FE5B9BE-F8A6-A7CE-2AB9-2B75215C9A5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1" y="1447800"/>
            <a:ext cx="5349876" cy="4793974"/>
          </a:xfrm>
        </p:spPr>
        <p:txBody>
          <a:bodyPr>
            <a:normAutofit/>
          </a:bodyPr>
          <a:lstStyle/>
          <a:p>
            <a:r>
              <a:rPr lang="en-US" altLang="cs-CZ" sz="2200" dirty="0"/>
              <a:t>Close connection to wars in Iraq and war in Syria – al-</a:t>
            </a:r>
            <a:r>
              <a:rPr lang="cs-CZ" altLang="cs-CZ" sz="2200" dirty="0" err="1"/>
              <a:t>Qaeda</a:t>
            </a:r>
            <a:r>
              <a:rPr lang="en-US" altLang="cs-CZ" sz="2200" dirty="0"/>
              <a:t> was a great inspiration for Abu Bakr al-Baghdadi, the leader of ISIS.</a:t>
            </a:r>
          </a:p>
          <a:p>
            <a:endParaRPr lang="en-US" altLang="cs-CZ" sz="2200" dirty="0"/>
          </a:p>
          <a:p>
            <a:r>
              <a:rPr lang="en-US" altLang="cs-CZ" sz="2200" dirty="0">
                <a:sym typeface="Wingdings" panose="05000000000000000000" pitchFamily="2" charset="2"/>
              </a:rPr>
              <a:t>Abu Bakr al-Baghdadi has been a leader of ISIS since 2010 </a:t>
            </a:r>
            <a:r>
              <a:rPr lang="cs-CZ" altLang="cs-CZ" sz="2200" dirty="0">
                <a:sym typeface="Wingdings" panose="05000000000000000000" pitchFamily="2" charset="2"/>
              </a:rPr>
              <a:t>- </a:t>
            </a:r>
            <a:r>
              <a:rPr lang="en-US" altLang="cs-CZ" sz="2200" dirty="0">
                <a:sym typeface="Wingdings" panose="05000000000000000000" pitchFamily="2" charset="2"/>
              </a:rPr>
              <a:t>in 2014 he claimed himself to be </a:t>
            </a:r>
            <a:r>
              <a:rPr lang="cs-CZ" altLang="cs-CZ" sz="2200" dirty="0">
                <a:sym typeface="Wingdings" panose="05000000000000000000" pitchFamily="2" charset="2"/>
              </a:rPr>
              <a:t>a </a:t>
            </a:r>
            <a:r>
              <a:rPr lang="en-US" altLang="cs-CZ" sz="2200" dirty="0">
                <a:sym typeface="Wingdings" panose="05000000000000000000" pitchFamily="2" charset="2"/>
              </a:rPr>
              <a:t>caliph</a:t>
            </a:r>
            <a:r>
              <a:rPr lang="cs-CZ" altLang="cs-CZ" sz="2200" dirty="0">
                <a:sym typeface="Wingdings" panose="05000000000000000000" pitchFamily="2" charset="2"/>
              </a:rPr>
              <a:t>.</a:t>
            </a:r>
            <a:endParaRPr lang="en-US" altLang="cs-CZ" sz="2200" dirty="0">
              <a:sym typeface="Wingdings" panose="05000000000000000000" pitchFamily="2" charset="2"/>
            </a:endParaRPr>
          </a:p>
          <a:p>
            <a:endParaRPr lang="en-US" altLang="cs-CZ" sz="2200" dirty="0"/>
          </a:p>
          <a:p>
            <a:r>
              <a:rPr lang="en-US" altLang="cs-CZ" sz="2200" dirty="0"/>
              <a:t>Increase of activities since the withdrawal of US army from Iraq in 2011, and the war in Syria.</a:t>
            </a:r>
          </a:p>
          <a:p>
            <a:endParaRPr lang="en-US" altLang="cs-CZ" sz="2200" dirty="0"/>
          </a:p>
        </p:txBody>
      </p:sp>
      <p:pic>
        <p:nvPicPr>
          <p:cNvPr id="19460" name="Zástupný symbol pro obsah 2">
            <a:extLst>
              <a:ext uri="{FF2B5EF4-FFF2-40B4-BE49-F238E27FC236}">
                <a16:creationId xmlns:a16="http://schemas.microsoft.com/office/drawing/2014/main" id="{B1ED6B98-821C-D205-9FD1-EB34F73D05B2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35427" y="1447800"/>
            <a:ext cx="3818372" cy="2384420"/>
          </a:xfrm>
        </p:spPr>
      </p:pic>
      <p:pic>
        <p:nvPicPr>
          <p:cNvPr id="19461" name="Obrázek 3">
            <a:extLst>
              <a:ext uri="{FF2B5EF4-FFF2-40B4-BE49-F238E27FC236}">
                <a16:creationId xmlns:a16="http://schemas.microsoft.com/office/drawing/2014/main" id="{6EDDDFA9-6682-C41F-EEF8-DC1FAB6619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7350" y="4005264"/>
            <a:ext cx="5138344" cy="24876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Nadpis 4">
            <a:extLst>
              <a:ext uri="{FF2B5EF4-FFF2-40B4-BE49-F238E27FC236}">
                <a16:creationId xmlns:a16="http://schemas.microsoft.com/office/drawing/2014/main" id="{B41F1771-7FE5-A6F7-083C-AD44B76B6E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b="1">
                <a:solidFill>
                  <a:schemeClr val="tx1"/>
                </a:solidFill>
              </a:rPr>
              <a:t>GROWTH OF ISLAMIC STATE (ISIS)</a:t>
            </a:r>
            <a:endParaRPr lang="cs-CZ" altLang="cs-CZ" b="1"/>
          </a:p>
        </p:txBody>
      </p:sp>
      <p:sp>
        <p:nvSpPr>
          <p:cNvPr id="21507" name="Zástupný obsah 2">
            <a:extLst>
              <a:ext uri="{FF2B5EF4-FFF2-40B4-BE49-F238E27FC236}">
                <a16:creationId xmlns:a16="http://schemas.microsoft.com/office/drawing/2014/main" id="{21E7FCBD-8274-FAAE-1CBF-3509DF5F0697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1007166" y="1447799"/>
            <a:ext cx="5060260" cy="5045075"/>
          </a:xfrm>
        </p:spPr>
        <p:txBody>
          <a:bodyPr>
            <a:normAutofit/>
          </a:bodyPr>
          <a:lstStyle/>
          <a:p>
            <a:r>
              <a:rPr lang="en-US" altLang="cs-CZ" sz="2300" dirty="0"/>
              <a:t>The main rival of ISIS has been especially the Kurdish forces (peshmerga).</a:t>
            </a:r>
          </a:p>
          <a:p>
            <a:endParaRPr lang="en-US" altLang="cs-CZ" sz="2300" dirty="0"/>
          </a:p>
          <a:p>
            <a:r>
              <a:rPr lang="en-US" altLang="cs-CZ" sz="2300" dirty="0"/>
              <a:t>Significant emphasis on propaganda and media campaign.</a:t>
            </a:r>
          </a:p>
          <a:p>
            <a:endParaRPr lang="en-US" altLang="cs-CZ" sz="2300" dirty="0"/>
          </a:p>
          <a:p>
            <a:r>
              <a:rPr lang="en-US" altLang="cs-CZ" sz="2300" dirty="0"/>
              <a:t>Terrorist attacks outside of the Middle East (Paris in November 2015, Istanbul in January 2016, Brussels </a:t>
            </a:r>
            <a:r>
              <a:rPr lang="cs-CZ" altLang="cs-CZ" sz="2300" dirty="0"/>
              <a:t>in </a:t>
            </a:r>
            <a:r>
              <a:rPr lang="en-US" altLang="cs-CZ" sz="2300" dirty="0"/>
              <a:t>March 2016</a:t>
            </a:r>
            <a:r>
              <a:rPr lang="cs-CZ" altLang="cs-CZ" sz="2300" dirty="0"/>
              <a:t>, </a:t>
            </a:r>
            <a:r>
              <a:rPr lang="cs-CZ" altLang="cs-CZ" sz="2300" dirty="0" err="1"/>
              <a:t>Berlin</a:t>
            </a:r>
            <a:r>
              <a:rPr lang="cs-CZ" altLang="cs-CZ" sz="2300" dirty="0"/>
              <a:t> in </a:t>
            </a:r>
            <a:r>
              <a:rPr lang="cs-CZ" altLang="cs-CZ" sz="2300" dirty="0" err="1"/>
              <a:t>December</a:t>
            </a:r>
            <a:r>
              <a:rPr lang="cs-CZ" altLang="cs-CZ" sz="2300" dirty="0"/>
              <a:t> 2016, Manchester in May 2017, </a:t>
            </a:r>
            <a:r>
              <a:rPr lang="cs-CZ" altLang="cs-CZ" sz="2300" dirty="0" err="1"/>
              <a:t>Vienna</a:t>
            </a:r>
            <a:r>
              <a:rPr lang="cs-CZ" altLang="cs-CZ" sz="2300" dirty="0"/>
              <a:t> in </a:t>
            </a:r>
            <a:r>
              <a:rPr lang="cs-CZ" altLang="cs-CZ" sz="2300" dirty="0" err="1"/>
              <a:t>November</a:t>
            </a:r>
            <a:r>
              <a:rPr lang="cs-CZ" altLang="cs-CZ" sz="2300" dirty="0"/>
              <a:t> 2020</a:t>
            </a:r>
            <a:r>
              <a:rPr lang="en-US" altLang="cs-CZ" sz="2300" dirty="0"/>
              <a:t>).</a:t>
            </a:r>
          </a:p>
          <a:p>
            <a:endParaRPr lang="cs-CZ" altLang="cs-CZ" sz="2300" dirty="0"/>
          </a:p>
        </p:txBody>
      </p:sp>
      <p:pic>
        <p:nvPicPr>
          <p:cNvPr id="21508" name="Zástupný obsah 2">
            <a:extLst>
              <a:ext uri="{FF2B5EF4-FFF2-40B4-BE49-F238E27FC236}">
                <a16:creationId xmlns:a16="http://schemas.microsoft.com/office/drawing/2014/main" id="{05926530-ED4E-0DFE-B934-EACFB5E057A5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9790" y="1447799"/>
            <a:ext cx="5114379" cy="2872410"/>
          </a:xfrm>
        </p:spPr>
      </p:pic>
      <p:pic>
        <p:nvPicPr>
          <p:cNvPr id="21509" name="Obrázek 3">
            <a:extLst>
              <a:ext uri="{FF2B5EF4-FFF2-40B4-BE49-F238E27FC236}">
                <a16:creationId xmlns:a16="http://schemas.microsoft.com/office/drawing/2014/main" id="{B29DCC29-FA95-7E6D-F253-840D72A078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6392" y="4594571"/>
            <a:ext cx="5791896" cy="2057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Nadpis 1">
            <a:extLst>
              <a:ext uri="{FF2B5EF4-FFF2-40B4-BE49-F238E27FC236}">
                <a16:creationId xmlns:a16="http://schemas.microsoft.com/office/drawing/2014/main" id="{DE289B8D-9DEA-4F0A-B04B-D72569135D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b="1">
                <a:solidFill>
                  <a:schemeClr val="tx1"/>
                </a:solidFill>
              </a:rPr>
              <a:t>TERRITORIAL CLAIMS OF ISIS</a:t>
            </a:r>
          </a:p>
        </p:txBody>
      </p:sp>
      <p:pic>
        <p:nvPicPr>
          <p:cNvPr id="22531" name="Picture 2">
            <a:extLst>
              <a:ext uri="{FF2B5EF4-FFF2-40B4-BE49-F238E27FC236}">
                <a16:creationId xmlns:a16="http://schemas.microsoft.com/office/drawing/2014/main" id="{01C4F82E-77ED-B4C3-9F4D-FD8393CB6FAB}"/>
              </a:ext>
            </a:extLst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78114" y="1700214"/>
            <a:ext cx="7291387" cy="41052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5083066-E48A-4E2F-837E-5F5A845421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98B9E70-5312-4472-BC5A-092C035F51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cs-CZ" sz="4200" dirty="0"/>
          </a:p>
          <a:p>
            <a:pPr marL="0" indent="0" algn="ctr">
              <a:buNone/>
            </a:pPr>
            <a:endParaRPr lang="cs-CZ" sz="4200" dirty="0"/>
          </a:p>
          <a:p>
            <a:pPr marL="0" indent="0" algn="ctr">
              <a:buNone/>
            </a:pPr>
            <a:r>
              <a:rPr lang="cs-CZ" sz="4200" dirty="0"/>
              <a:t>THANK YOU FOR YOUR ATTENTION</a:t>
            </a:r>
          </a:p>
        </p:txBody>
      </p:sp>
    </p:spTree>
    <p:extLst>
      <p:ext uri="{BB962C8B-B14F-4D97-AF65-F5344CB8AC3E}">
        <p14:creationId xmlns:p14="http://schemas.microsoft.com/office/powerpoint/2010/main" val="35366645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Nadpis 1">
            <a:extLst>
              <a:ext uri="{FF2B5EF4-FFF2-40B4-BE49-F238E27FC236}">
                <a16:creationId xmlns:a16="http://schemas.microsoft.com/office/drawing/2014/main" id="{691E3183-E710-4653-B868-30D1999099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b="1" dirty="0">
                <a:solidFill>
                  <a:schemeClr val="tx1"/>
                </a:solidFill>
              </a:rPr>
              <a:t>ARAB SPRING</a:t>
            </a:r>
          </a:p>
        </p:txBody>
      </p:sp>
      <p:sp>
        <p:nvSpPr>
          <p:cNvPr id="22531" name="Zástupný symbol pro obsah 2">
            <a:extLst>
              <a:ext uri="{FF2B5EF4-FFF2-40B4-BE49-F238E27FC236}">
                <a16:creationId xmlns:a16="http://schemas.microsoft.com/office/drawing/2014/main" id="{984D4CE6-630E-46C9-BBD8-69D3170E55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447799"/>
            <a:ext cx="5612835" cy="5045075"/>
          </a:xfrm>
        </p:spPr>
        <p:txBody>
          <a:bodyPr>
            <a:noAutofit/>
          </a:bodyPr>
          <a:lstStyle/>
          <a:p>
            <a:r>
              <a:rPr lang="en-US" altLang="cs-CZ" sz="2400" dirty="0"/>
              <a:t>December 2010: Mohamed Bouazizi‘s self-immolation in Tunisia </a:t>
            </a:r>
            <a:r>
              <a:rPr lang="en-US" altLang="cs-CZ" sz="2400" dirty="0">
                <a:sym typeface="Wingdings" panose="05000000000000000000" pitchFamily="2" charset="2"/>
              </a:rPr>
              <a:t> protest against president Bin Ali‘s government  spread to almost all other Arab countries (a significant surprise for the whole world).</a:t>
            </a:r>
          </a:p>
          <a:p>
            <a:endParaRPr lang="en-US" altLang="cs-CZ" sz="2400" dirty="0">
              <a:sym typeface="Wingdings" panose="05000000000000000000" pitchFamily="2" charset="2"/>
            </a:endParaRPr>
          </a:p>
          <a:p>
            <a:r>
              <a:rPr lang="en-US" altLang="cs-CZ" sz="2400" dirty="0">
                <a:sym typeface="Wingdings" panose="05000000000000000000" pitchFamily="2" charset="2"/>
              </a:rPr>
              <a:t>Various reasons for the protests: economic troubles, difficult social situation, corruption, limited human and political right.</a:t>
            </a:r>
          </a:p>
          <a:p>
            <a:endParaRPr lang="en-US" altLang="cs-CZ" sz="2400" dirty="0">
              <a:sym typeface="Wingdings" panose="05000000000000000000" pitchFamily="2" charset="2"/>
            </a:endParaRPr>
          </a:p>
          <a:p>
            <a:r>
              <a:rPr lang="en-US" altLang="cs-CZ" sz="2400" dirty="0">
                <a:sym typeface="Wingdings" panose="05000000000000000000" pitchFamily="2" charset="2"/>
              </a:rPr>
              <a:t>Role of the new media and social networks such as Facebook and Twitter.</a:t>
            </a:r>
            <a:endParaRPr lang="en-US" altLang="cs-CZ" sz="2400" dirty="0"/>
          </a:p>
        </p:txBody>
      </p:sp>
      <p:pic>
        <p:nvPicPr>
          <p:cNvPr id="22532" name="Zástupný symbol pro obsah 2">
            <a:extLst>
              <a:ext uri="{FF2B5EF4-FFF2-40B4-BE49-F238E27FC236}">
                <a16:creationId xmlns:a16="http://schemas.microsoft.com/office/drawing/2014/main" id="{CD14CAD2-DACD-4C87-A880-C8211B7C7923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12941" y="285225"/>
            <a:ext cx="4902764" cy="2430194"/>
          </a:xfrm>
        </p:spPr>
      </p:pic>
      <p:pic>
        <p:nvPicPr>
          <p:cNvPr id="22533" name="Obrázek 3">
            <a:extLst>
              <a:ext uri="{FF2B5EF4-FFF2-40B4-BE49-F238E27FC236}">
                <a16:creationId xmlns:a16="http://schemas.microsoft.com/office/drawing/2014/main" id="{06E1CE3A-C589-494D-A3EF-10D074405B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2941" y="3346007"/>
            <a:ext cx="4902764" cy="3067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37FDA82-EECB-4072-86B9-7B411B211D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9813" y="115889"/>
            <a:ext cx="7543800" cy="1449387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b="1" dirty="0"/>
              <a:t>S</a:t>
            </a:r>
            <a:r>
              <a:rPr lang="cs-CZ" b="1" dirty="0"/>
              <a:t>ITUATION AFTER ARAB SPRING</a:t>
            </a:r>
          </a:p>
        </p:txBody>
      </p:sp>
      <p:sp>
        <p:nvSpPr>
          <p:cNvPr id="54275" name="Zástupný symbol pro obsah 2">
            <a:extLst>
              <a:ext uri="{FF2B5EF4-FFF2-40B4-BE49-F238E27FC236}">
                <a16:creationId xmlns:a16="http://schemas.microsoft.com/office/drawing/2014/main" id="{D4590947-8A7B-4F50-B1D1-363B1E7793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54277" name="Picture 2" descr="VÃ½sledek obrÃ¡zku pro middle east before arab spring">
            <a:extLst>
              <a:ext uri="{FF2B5EF4-FFF2-40B4-BE49-F238E27FC236}">
                <a16:creationId xmlns:a16="http://schemas.microsoft.com/office/drawing/2014/main" id="{8808ACF0-6C13-4A55-A2CA-20F25F4EA7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9444" y="1081839"/>
            <a:ext cx="10515600" cy="5838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984514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E5DFABA-269E-4229-A71E-F41E68FF53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cap="all" dirty="0"/>
              <a:t>Ambiguous (and still open) consequences </a:t>
            </a:r>
            <a:br>
              <a:rPr lang="cs-CZ" sz="4000" b="1" cap="all" dirty="0"/>
            </a:br>
            <a:r>
              <a:rPr lang="en-US" sz="4000" b="1" cap="all" dirty="0"/>
              <a:t>of the Arab Spring</a:t>
            </a:r>
            <a:endParaRPr lang="cs-CZ" sz="4000" b="1" cap="all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410864B-A18A-439B-AD48-42D0DF1E4F7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300" b="0" i="0" dirty="0">
                <a:solidFill>
                  <a:srgbClr val="333333"/>
                </a:solidFill>
                <a:effectLst/>
                <a:latin typeface="adobe-caslon-pro"/>
              </a:rPr>
              <a:t>A stable but often very brutal autocracy </a:t>
            </a:r>
            <a:r>
              <a:rPr lang="cs-CZ" sz="2300" b="0" i="0" dirty="0" err="1">
                <a:solidFill>
                  <a:srgbClr val="333333"/>
                </a:solidFill>
                <a:effectLst/>
                <a:latin typeface="adobe-caslon-pro"/>
              </a:rPr>
              <a:t>sinks</a:t>
            </a:r>
            <a:r>
              <a:rPr lang="cs-CZ" sz="2300" b="0" i="0" dirty="0">
                <a:solidFill>
                  <a:srgbClr val="333333"/>
                </a:solidFill>
                <a:effectLst/>
                <a:latin typeface="adobe-caslon-pro"/>
              </a:rPr>
              <a:t> </a:t>
            </a:r>
            <a:r>
              <a:rPr lang="en-US" sz="2300" b="0" i="0" dirty="0">
                <a:solidFill>
                  <a:srgbClr val="333333"/>
                </a:solidFill>
                <a:effectLst/>
                <a:latin typeface="adobe-caslon-pro"/>
              </a:rPr>
              <a:t>into chaos (Syria, Yemen, Libya) </a:t>
            </a:r>
            <a:r>
              <a:rPr lang="cs-CZ" sz="2300" b="0" i="0" dirty="0">
                <a:solidFill>
                  <a:srgbClr val="333333"/>
                </a:solidFill>
                <a:effectLst/>
                <a:latin typeface="adobe-caslon-pro"/>
              </a:rPr>
              <a:t> </a:t>
            </a:r>
            <a:r>
              <a:rPr lang="en-US" sz="2300" b="0" i="0" dirty="0">
                <a:solidFill>
                  <a:srgbClr val="333333"/>
                </a:solidFill>
                <a:effectLst/>
                <a:latin typeface="adobe-caslon-pro"/>
              </a:rPr>
              <a:t>or the </a:t>
            </a:r>
            <a:r>
              <a:rPr lang="en-US" sz="2300" b="0" i="0" dirty="0" err="1">
                <a:solidFill>
                  <a:srgbClr val="333333"/>
                </a:solidFill>
                <a:effectLst/>
                <a:latin typeface="adobe-caslon-pro"/>
              </a:rPr>
              <a:t>resu</a:t>
            </a:r>
            <a:r>
              <a:rPr lang="cs-CZ" sz="2300" b="0" i="0" dirty="0" err="1">
                <a:solidFill>
                  <a:srgbClr val="333333"/>
                </a:solidFill>
                <a:effectLst/>
                <a:latin typeface="adobe-caslon-pro"/>
              </a:rPr>
              <a:t>rgence</a:t>
            </a:r>
            <a:r>
              <a:rPr lang="en-US" sz="2300" b="0" i="0" dirty="0">
                <a:solidFill>
                  <a:srgbClr val="333333"/>
                </a:solidFill>
                <a:effectLst/>
                <a:latin typeface="adobe-caslon-pro"/>
              </a:rPr>
              <a:t> of autocracy (Egypt)</a:t>
            </a:r>
            <a:r>
              <a:rPr lang="cs-CZ" sz="2300" b="0" i="0" dirty="0">
                <a:solidFill>
                  <a:srgbClr val="333333"/>
                </a:solidFill>
                <a:effectLst/>
                <a:latin typeface="adobe-caslon-pro"/>
              </a:rPr>
              <a:t>.</a:t>
            </a:r>
            <a:endParaRPr lang="en-US" sz="2300" b="0" i="0" dirty="0">
              <a:solidFill>
                <a:srgbClr val="333333"/>
              </a:solidFill>
              <a:effectLst/>
              <a:latin typeface="adobe-caslon-pro"/>
            </a:endParaRPr>
          </a:p>
          <a:p>
            <a:pPr>
              <a:buFont typeface="Arial" panose="020B0604020202020204" pitchFamily="34" charset="0"/>
              <a:buChar char="•"/>
            </a:pPr>
            <a:endParaRPr lang="cs-CZ" sz="2300" b="0" i="0" dirty="0">
              <a:solidFill>
                <a:srgbClr val="333333"/>
              </a:solidFill>
              <a:effectLst/>
              <a:latin typeface="adobe-caslon-pro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2300" b="0" i="0" dirty="0">
                <a:solidFill>
                  <a:srgbClr val="333333"/>
                </a:solidFill>
                <a:effectLst/>
                <a:latin typeface="adobe-caslon-pro"/>
              </a:rPr>
              <a:t>In the ongoing chaos, radicals of all kinds are strengthening - from secularists (clan warlords in Syria or Kurdish militias) to religious extremists (ISIS, An-Nusra)</a:t>
            </a:r>
            <a:r>
              <a:rPr lang="cs-CZ" sz="2300" b="0" i="0" dirty="0">
                <a:solidFill>
                  <a:srgbClr val="333333"/>
                </a:solidFill>
                <a:effectLst/>
                <a:latin typeface="adobe-caslon-pro"/>
              </a:rPr>
              <a:t>.</a:t>
            </a:r>
            <a:endParaRPr lang="en-US" sz="2300" b="0" i="0" dirty="0">
              <a:solidFill>
                <a:srgbClr val="333333"/>
              </a:solidFill>
              <a:effectLst/>
              <a:latin typeface="adobe-caslon-pro"/>
            </a:endParaRPr>
          </a:p>
          <a:p>
            <a:pPr>
              <a:buFont typeface="Arial" panose="020B0604020202020204" pitchFamily="34" charset="0"/>
              <a:buChar char="•"/>
            </a:pPr>
            <a:endParaRPr lang="cs-CZ" sz="2300" b="0" i="0" dirty="0">
              <a:solidFill>
                <a:srgbClr val="333333"/>
              </a:solidFill>
              <a:effectLst/>
              <a:latin typeface="adobe-caslon-pro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2300" b="0" i="0" dirty="0">
                <a:solidFill>
                  <a:srgbClr val="333333"/>
                </a:solidFill>
                <a:effectLst/>
                <a:latin typeface="adobe-caslon-pro"/>
              </a:rPr>
              <a:t>Weak</a:t>
            </a:r>
            <a:r>
              <a:rPr lang="cs-CZ" sz="2300" b="0" i="0" dirty="0" err="1">
                <a:solidFill>
                  <a:srgbClr val="333333"/>
                </a:solidFill>
                <a:effectLst/>
                <a:latin typeface="adobe-caslon-pro"/>
              </a:rPr>
              <a:t>ening</a:t>
            </a:r>
            <a:r>
              <a:rPr lang="en-US" sz="2300" b="0" i="0" dirty="0">
                <a:solidFill>
                  <a:srgbClr val="333333"/>
                </a:solidFill>
                <a:effectLst/>
                <a:latin typeface="adobe-caslon-pro"/>
              </a:rPr>
              <a:t> US power, slightly strengthen</a:t>
            </a:r>
            <a:r>
              <a:rPr lang="cs-CZ" sz="2300" b="0" i="0" dirty="0" err="1">
                <a:solidFill>
                  <a:srgbClr val="333333"/>
                </a:solidFill>
                <a:effectLst/>
                <a:latin typeface="adobe-caslon-pro"/>
              </a:rPr>
              <a:t>ing</a:t>
            </a:r>
            <a:r>
              <a:rPr lang="en-US" sz="2300" b="0" i="0" dirty="0">
                <a:solidFill>
                  <a:srgbClr val="333333"/>
                </a:solidFill>
                <a:effectLst/>
                <a:latin typeface="adobe-caslon-pro"/>
              </a:rPr>
              <a:t> influence of Russia (Syria), China, regional power Turkey is trying to become a local hegemon</a:t>
            </a:r>
            <a:r>
              <a:rPr lang="cs-CZ" sz="2300" b="0" i="0" dirty="0">
                <a:solidFill>
                  <a:srgbClr val="333333"/>
                </a:solidFill>
                <a:effectLst/>
                <a:latin typeface="adobe-caslon-pro"/>
              </a:rPr>
              <a:t>.</a:t>
            </a:r>
            <a:endParaRPr lang="en-US" sz="2300" b="0" i="0" dirty="0">
              <a:solidFill>
                <a:srgbClr val="333333"/>
              </a:solidFill>
              <a:effectLst/>
              <a:latin typeface="adobe-caslon-pro"/>
            </a:endParaRPr>
          </a:p>
          <a:p>
            <a:pPr>
              <a:buFont typeface="Arial" panose="020B0604020202020204" pitchFamily="34" charset="0"/>
              <a:buChar char="•"/>
            </a:pPr>
            <a:endParaRPr lang="cs-CZ" sz="2300" b="0" i="0" dirty="0">
              <a:solidFill>
                <a:srgbClr val="333333"/>
              </a:solidFill>
              <a:effectLst/>
              <a:latin typeface="adobe-caslon-pro"/>
            </a:endParaRPr>
          </a:p>
        </p:txBody>
      </p:sp>
      <p:pic>
        <p:nvPicPr>
          <p:cNvPr id="8" name="Zástupný obsah 7">
            <a:extLst>
              <a:ext uri="{FF2B5EF4-FFF2-40B4-BE49-F238E27FC236}">
                <a16:creationId xmlns:a16="http://schemas.microsoft.com/office/drawing/2014/main" id="{F0E6E76A-DA16-4DAA-99D6-B4668919334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288314" y="1991405"/>
            <a:ext cx="5653465" cy="4517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6380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C26CA13-00FB-4F85-8A0D-AAD29BDC29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400" b="1" cap="all" dirty="0"/>
              <a:t>Ambiguous (and still open) consequences </a:t>
            </a:r>
            <a:br>
              <a:rPr lang="cs-CZ" sz="4400" b="1" cap="all" dirty="0"/>
            </a:br>
            <a:r>
              <a:rPr lang="en-US" sz="4400" b="1" cap="all" dirty="0"/>
              <a:t>of the Arab Spring</a:t>
            </a:r>
            <a:endParaRPr lang="cs-CZ" b="1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53C810B-29AA-4CB7-9147-ADC4894A31C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pPr>
              <a:buFont typeface="Arial" panose="020B0604020202020204" pitchFamily="34" charset="0"/>
              <a:buChar char="•"/>
            </a:pPr>
            <a:endParaRPr lang="cs-CZ" b="0" i="0" dirty="0">
              <a:solidFill>
                <a:srgbClr val="333333"/>
              </a:solidFill>
              <a:effectLst/>
              <a:latin typeface="adobe-caslon-pro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333333"/>
                </a:solidFill>
                <a:effectLst/>
                <a:latin typeface="adobe-caslon-pro"/>
              </a:rPr>
              <a:t>Intra-Islamic religious disputes are politicized and sharpened (Saudis and their allies versus Iran and its allies), the Israeli-Arab conflict (but not the Israeli-Palestinian conflict) is </a:t>
            </a:r>
            <a:r>
              <a:rPr lang="cs-CZ" b="0" i="0" dirty="0">
                <a:solidFill>
                  <a:srgbClr val="333333"/>
                </a:solidFill>
                <a:effectLst/>
                <a:latin typeface="adobe-caslon-pro"/>
              </a:rPr>
              <a:t>de-</a:t>
            </a:r>
            <a:r>
              <a:rPr lang="en-US" b="0" i="0" dirty="0">
                <a:solidFill>
                  <a:srgbClr val="333333"/>
                </a:solidFill>
                <a:effectLst/>
                <a:latin typeface="adobe-caslon-pro"/>
              </a:rPr>
              <a:t>escalating</a:t>
            </a:r>
            <a:r>
              <a:rPr lang="cs-CZ" b="0" i="0" dirty="0">
                <a:solidFill>
                  <a:srgbClr val="333333"/>
                </a:solidFill>
                <a:effectLst/>
                <a:latin typeface="adobe-caslon-pro"/>
              </a:rPr>
              <a:t>.</a:t>
            </a:r>
            <a:endParaRPr lang="en-US" b="0" i="0" dirty="0">
              <a:solidFill>
                <a:srgbClr val="333333"/>
              </a:solidFill>
              <a:effectLst/>
              <a:latin typeface="adobe-caslon-pro"/>
            </a:endParaRPr>
          </a:p>
          <a:p>
            <a:pPr>
              <a:buFont typeface="Arial" panose="020B0604020202020204" pitchFamily="34" charset="0"/>
              <a:buChar char="•"/>
            </a:pPr>
            <a:endParaRPr lang="cs-CZ" b="0" i="0" dirty="0">
              <a:solidFill>
                <a:srgbClr val="333333"/>
              </a:solidFill>
              <a:effectLst/>
              <a:latin typeface="adobe-caslon-pro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cs-CZ" b="0" i="0" dirty="0">
                <a:solidFill>
                  <a:srgbClr val="333333"/>
                </a:solidFill>
                <a:effectLst/>
                <a:latin typeface="adobe-caslon-pro"/>
              </a:rPr>
              <a:t>G</a:t>
            </a:r>
            <a:r>
              <a:rPr lang="en-US" b="0" i="0" dirty="0" err="1">
                <a:solidFill>
                  <a:srgbClr val="333333"/>
                </a:solidFill>
                <a:effectLst/>
                <a:latin typeface="adobe-caslon-pro"/>
              </a:rPr>
              <a:t>iant</a:t>
            </a:r>
            <a:r>
              <a:rPr lang="en-US" b="0" i="0" dirty="0">
                <a:solidFill>
                  <a:srgbClr val="333333"/>
                </a:solidFill>
                <a:effectLst/>
                <a:latin typeface="adobe-caslon-pro"/>
              </a:rPr>
              <a:t> refugee waves, humanitarian disasters, devastation or stagnation of economies, rising inequality and poverty</a:t>
            </a:r>
            <a:r>
              <a:rPr lang="cs-CZ" dirty="0">
                <a:solidFill>
                  <a:srgbClr val="333333"/>
                </a:solidFill>
                <a:latin typeface="adobe-caslon-pro"/>
              </a:rPr>
              <a:t>.</a:t>
            </a:r>
            <a:endParaRPr lang="cs-CZ" dirty="0"/>
          </a:p>
          <a:p>
            <a:endParaRPr lang="cs-CZ" dirty="0"/>
          </a:p>
        </p:txBody>
      </p:sp>
      <p:pic>
        <p:nvPicPr>
          <p:cNvPr id="2050" name="Picture 2" descr="El-Sissi's uncle, the Haganah member | The Times of Israel">
            <a:extLst>
              <a:ext uri="{FF2B5EF4-FFF2-40B4-BE49-F238E27FC236}">
                <a16:creationId xmlns:a16="http://schemas.microsoft.com/office/drawing/2014/main" id="{0CEBFCAC-7D92-4983-AE1F-0DF3C9080FA6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343" y="2463489"/>
            <a:ext cx="5181600" cy="3066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85DAFCE1-E9C0-475A-A049-0F9189FED57F}"/>
              </a:ext>
            </a:extLst>
          </p:cNvPr>
          <p:cNvSpPr txBox="1"/>
          <p:nvPr/>
        </p:nvSpPr>
        <p:spPr>
          <a:xfrm>
            <a:off x="6444343" y="5529943"/>
            <a:ext cx="518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err="1"/>
              <a:t>Abdel</a:t>
            </a:r>
            <a:r>
              <a:rPr lang="cs-CZ" dirty="0"/>
              <a:t> </a:t>
            </a:r>
            <a:r>
              <a:rPr lang="cs-CZ" dirty="0" err="1"/>
              <a:t>Fattah</a:t>
            </a:r>
            <a:r>
              <a:rPr lang="cs-CZ" dirty="0"/>
              <a:t> el-</a:t>
            </a:r>
            <a:r>
              <a:rPr lang="cs-CZ" dirty="0" err="1"/>
              <a:t>Sisi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848967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Nadpis 3">
            <a:extLst>
              <a:ext uri="{FF2B5EF4-FFF2-40B4-BE49-F238E27FC236}">
                <a16:creationId xmlns:a16="http://schemas.microsoft.com/office/drawing/2014/main" id="{6E7C5154-4E2A-422D-BC81-DC503D5440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altLang="cs-CZ" b="1" dirty="0"/>
              <a:t>PRESIDENTAL MONARCHY IN SYRIA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EF71BC29-A2F3-472C-89AF-0231AAAF5818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838201" y="1447799"/>
            <a:ext cx="5349876" cy="5045075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2300" dirty="0"/>
              <a:t>The president is almighty, supported by the army.</a:t>
            </a:r>
          </a:p>
          <a:p>
            <a:pPr>
              <a:defRPr/>
            </a:pPr>
            <a:endParaRPr lang="en-US" sz="2300" dirty="0"/>
          </a:p>
          <a:p>
            <a:pPr>
              <a:defRPr/>
            </a:pPr>
            <a:r>
              <a:rPr lang="en-US" sz="2300" dirty="0"/>
              <a:t>Personal cult – “people, unity, revolution“.</a:t>
            </a:r>
          </a:p>
          <a:p>
            <a:pPr>
              <a:defRPr/>
            </a:pPr>
            <a:endParaRPr lang="cs-CZ" sz="2300" dirty="0"/>
          </a:p>
          <a:p>
            <a:pPr>
              <a:defRPr/>
            </a:pPr>
            <a:r>
              <a:rPr lang="en-US" altLang="cs-CZ" sz="2300" dirty="0">
                <a:sym typeface="Wingdings" panose="05000000000000000000" pitchFamily="2" charset="2"/>
              </a:rPr>
              <a:t>March 1963: military coup lead by Ba‘ath Party (The Arab Socialist Ba'ath Party)  1970 Hafez Assad </a:t>
            </a:r>
            <a:r>
              <a:rPr lang="cs-CZ" altLang="cs-CZ" sz="2300" dirty="0" err="1">
                <a:sym typeface="Wingdings" panose="05000000000000000000" pitchFamily="2" charset="2"/>
              </a:rPr>
              <a:t>became</a:t>
            </a:r>
            <a:r>
              <a:rPr lang="en-US" altLang="cs-CZ" sz="2300" dirty="0">
                <a:sym typeface="Wingdings" panose="05000000000000000000" pitchFamily="2" charset="2"/>
              </a:rPr>
              <a:t> the </a:t>
            </a:r>
            <a:r>
              <a:rPr lang="cs-CZ" altLang="cs-CZ" sz="2300" dirty="0">
                <a:sym typeface="Wingdings" panose="05000000000000000000" pitchFamily="2" charset="2"/>
              </a:rPr>
              <a:t>president </a:t>
            </a:r>
            <a:r>
              <a:rPr lang="cs-CZ" altLang="cs-CZ" sz="2300" dirty="0" err="1">
                <a:sym typeface="Wingdings" panose="05000000000000000000" pitchFamily="2" charset="2"/>
              </a:rPr>
              <a:t>of</a:t>
            </a:r>
            <a:r>
              <a:rPr lang="cs-CZ" altLang="cs-CZ" sz="2300" dirty="0">
                <a:sym typeface="Wingdings" panose="05000000000000000000" pitchFamily="2" charset="2"/>
              </a:rPr>
              <a:t> </a:t>
            </a:r>
            <a:r>
              <a:rPr lang="cs-CZ" altLang="cs-CZ" sz="2300" dirty="0" err="1">
                <a:sym typeface="Wingdings" panose="05000000000000000000" pitchFamily="2" charset="2"/>
              </a:rPr>
              <a:t>Syria</a:t>
            </a:r>
            <a:r>
              <a:rPr lang="cs-CZ" altLang="cs-CZ" sz="2300" dirty="0">
                <a:sym typeface="Wingdings" panose="05000000000000000000" pitchFamily="2" charset="2"/>
              </a:rPr>
              <a:t>.</a:t>
            </a:r>
            <a:endParaRPr lang="en-US" altLang="cs-CZ" sz="2300" dirty="0"/>
          </a:p>
          <a:p>
            <a:pPr marL="274320" indent="-274320">
              <a:lnSpc>
                <a:spcPct val="120000"/>
              </a:lnSpc>
              <a:spcBef>
                <a:spcPts val="580"/>
              </a:spcBef>
              <a:buFont typeface="Wingdings 2"/>
              <a:buChar char=""/>
              <a:defRPr/>
            </a:pPr>
            <a:endParaRPr lang="cs-CZ" sz="2300" dirty="0"/>
          </a:p>
          <a:p>
            <a:pPr marL="274320" indent="-274320">
              <a:lnSpc>
                <a:spcPct val="120000"/>
              </a:lnSpc>
              <a:spcBef>
                <a:spcPts val="580"/>
              </a:spcBef>
              <a:buFont typeface="Wingdings 2"/>
              <a:buChar char=""/>
              <a:defRPr/>
            </a:pPr>
            <a:r>
              <a:rPr lang="en-US" sz="2300" dirty="0"/>
              <a:t>Three pillars of power: family, Ba‘ath Party, army.</a:t>
            </a:r>
          </a:p>
        </p:txBody>
      </p:sp>
      <p:pic>
        <p:nvPicPr>
          <p:cNvPr id="24580" name="Picture 2">
            <a:extLst>
              <a:ext uri="{FF2B5EF4-FFF2-40B4-BE49-F238E27FC236}">
                <a16:creationId xmlns:a16="http://schemas.microsoft.com/office/drawing/2014/main" id="{43144232-095D-40B3-9FC3-4CCA42B27C9F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49620" y="1513680"/>
            <a:ext cx="5407416" cy="304425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>
            <a:extLst>
              <a:ext uri="{FF2B5EF4-FFF2-40B4-BE49-F238E27FC236}">
                <a16:creationId xmlns:a16="http://schemas.microsoft.com/office/drawing/2014/main" id="{D5DDA977-3BA3-43DE-AC17-78C2E39D94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b="1" dirty="0">
                <a:solidFill>
                  <a:schemeClr val="tx1"/>
                </a:solidFill>
              </a:rPr>
              <a:t>POLITICAL DEVELOPMENT IN SYRIA</a:t>
            </a:r>
          </a:p>
        </p:txBody>
      </p:sp>
      <p:sp>
        <p:nvSpPr>
          <p:cNvPr id="25603" name="Rectangle 3">
            <a:extLst>
              <a:ext uri="{FF2B5EF4-FFF2-40B4-BE49-F238E27FC236}">
                <a16:creationId xmlns:a16="http://schemas.microsoft.com/office/drawing/2014/main" id="{076980E6-466A-4E33-91BB-0C1083E185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420837"/>
            <a:ext cx="5257800" cy="5219114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lnSpc>
                <a:spcPct val="90000"/>
              </a:lnSpc>
            </a:pPr>
            <a:r>
              <a:rPr lang="en-US" altLang="cs-CZ" sz="2400" dirty="0"/>
              <a:t>1990s significant changes in international relations (failure</a:t>
            </a:r>
            <a:r>
              <a:rPr lang="cs-CZ" altLang="cs-CZ" sz="2400" dirty="0"/>
              <a:t> </a:t>
            </a:r>
            <a:r>
              <a:rPr lang="en-US" altLang="cs-CZ" sz="2400" dirty="0"/>
              <a:t>of USSR </a:t>
            </a:r>
            <a:r>
              <a:rPr lang="en-US" altLang="cs-CZ" sz="2400" dirty="0">
                <a:sym typeface="Wingdings" panose="05000000000000000000" pitchFamily="2" charset="2"/>
              </a:rPr>
              <a:t> loss of the significant ally).</a:t>
            </a:r>
          </a:p>
          <a:p>
            <a:pPr eaLnBrk="1" hangingPunct="1">
              <a:lnSpc>
                <a:spcPct val="90000"/>
              </a:lnSpc>
            </a:pPr>
            <a:endParaRPr lang="en-US" altLang="cs-CZ" sz="2400" dirty="0">
              <a:sym typeface="Wingdings" panose="05000000000000000000" pitchFamily="2" charset="2"/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cs-CZ" sz="2400" dirty="0">
                <a:sym typeface="Wingdings" panose="05000000000000000000" pitchFamily="2" charset="2"/>
              </a:rPr>
              <a:t>Deep social changes: social mobilization – more than 50% urbanization rate, growing literacy, 28% people had university or high school education.</a:t>
            </a:r>
          </a:p>
          <a:p>
            <a:pPr eaLnBrk="1" hangingPunct="1">
              <a:lnSpc>
                <a:spcPct val="90000"/>
              </a:lnSpc>
            </a:pPr>
            <a:endParaRPr lang="en-US" altLang="cs-CZ" sz="2400" dirty="0">
              <a:sym typeface="Wingdings" panose="05000000000000000000" pitchFamily="2" charset="2"/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cs-CZ" sz="2400" dirty="0">
                <a:sym typeface="Wingdings" panose="05000000000000000000" pitchFamily="2" charset="2"/>
              </a:rPr>
              <a:t>Gradual change of the regime – more freedom to travel, to make business, more autonomy, release of some political prisoners.</a:t>
            </a:r>
          </a:p>
          <a:p>
            <a:pPr eaLnBrk="1" hangingPunct="1">
              <a:lnSpc>
                <a:spcPct val="90000"/>
              </a:lnSpc>
            </a:pPr>
            <a:endParaRPr lang="en-US" altLang="cs-CZ" sz="2400" dirty="0"/>
          </a:p>
          <a:p>
            <a:pPr eaLnBrk="1" hangingPunct="1">
              <a:lnSpc>
                <a:spcPct val="90000"/>
              </a:lnSpc>
            </a:pPr>
            <a:r>
              <a:rPr lang="en-US" altLang="cs-CZ" sz="2400" dirty="0"/>
              <a:t>June 2000: death of Hafez Assad </a:t>
            </a:r>
            <a:r>
              <a:rPr lang="en-US" altLang="cs-CZ" sz="2400" dirty="0">
                <a:sym typeface="Wingdings" panose="05000000000000000000" pitchFamily="2" charset="2"/>
              </a:rPr>
              <a:t> Bashar Assad.</a:t>
            </a:r>
            <a:endParaRPr lang="en-US" altLang="cs-CZ" sz="2400" dirty="0"/>
          </a:p>
        </p:txBody>
      </p:sp>
      <p:pic>
        <p:nvPicPr>
          <p:cNvPr id="5" name="Zástupný symbol pro obsah 1">
            <a:extLst>
              <a:ext uri="{FF2B5EF4-FFF2-40B4-BE49-F238E27FC236}">
                <a16:creationId xmlns:a16="http://schemas.microsoft.com/office/drawing/2014/main" id="{F84F17C5-5B25-41EE-B883-422ECDF1A636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59112" y="1825625"/>
            <a:ext cx="5185531" cy="4351337"/>
          </a:xfr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Nadpis 1">
            <a:extLst>
              <a:ext uri="{FF2B5EF4-FFF2-40B4-BE49-F238E27FC236}">
                <a16:creationId xmlns:a16="http://schemas.microsoft.com/office/drawing/2014/main" id="{6BCC5BC2-6771-485E-AA4E-A6E147780C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b="1" dirty="0">
                <a:solidFill>
                  <a:schemeClr val="tx1"/>
                </a:solidFill>
              </a:rPr>
              <a:t>WAR IN SYRIA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22981426-6AFC-445E-ADC1-1817DB416B5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pPr marL="274320" indent="-274320">
              <a:spcBef>
                <a:spcPts val="580"/>
              </a:spcBef>
              <a:buFont typeface="Wingdings 2"/>
              <a:buChar char=""/>
              <a:defRPr/>
            </a:pPr>
            <a:r>
              <a:rPr lang="en-US" dirty="0"/>
              <a:t>March 2011 demonstrations against Bashar Assad‘s regime.</a:t>
            </a:r>
          </a:p>
          <a:p>
            <a:pPr marL="274320" indent="-274320">
              <a:spcBef>
                <a:spcPts val="580"/>
              </a:spcBef>
              <a:buFont typeface="Wingdings 2"/>
              <a:buChar char=""/>
              <a:defRPr/>
            </a:pPr>
            <a:endParaRPr lang="en-US" dirty="0"/>
          </a:p>
          <a:p>
            <a:pPr marL="274320" indent="-274320">
              <a:spcBef>
                <a:spcPts val="580"/>
              </a:spcBef>
              <a:buFont typeface="Wingdings 2"/>
              <a:buChar char=""/>
              <a:defRPr/>
            </a:pPr>
            <a:r>
              <a:rPr lang="en-US" dirty="0"/>
              <a:t>Bashar Assad decide to suppress the uprisings with the help of the army </a:t>
            </a:r>
            <a:r>
              <a:rPr lang="en-US" dirty="0">
                <a:sym typeface="Wingdings" panose="05000000000000000000" pitchFamily="2" charset="2"/>
              </a:rPr>
              <a:t> the conflict escalated in regular civil war.</a:t>
            </a:r>
          </a:p>
          <a:p>
            <a:pPr marL="274320" indent="-274320">
              <a:spcBef>
                <a:spcPts val="580"/>
              </a:spcBef>
              <a:buFont typeface="Wingdings 2"/>
              <a:buChar char=""/>
              <a:defRPr/>
            </a:pPr>
            <a:endParaRPr lang="en-US" dirty="0">
              <a:sym typeface="Wingdings" panose="05000000000000000000" pitchFamily="2" charset="2"/>
            </a:endParaRPr>
          </a:p>
          <a:p>
            <a:pPr marL="274320" indent="-274320">
              <a:spcBef>
                <a:spcPts val="580"/>
              </a:spcBef>
              <a:buFont typeface="Wingdings 2"/>
              <a:buChar char=""/>
              <a:defRPr/>
            </a:pPr>
            <a:r>
              <a:rPr lang="en-US" dirty="0">
                <a:sym typeface="Wingdings" panose="05000000000000000000" pitchFamily="2" charset="2"/>
              </a:rPr>
              <a:t>Massive damages: more than 470,000 death, more 3 millions of refugees – huge violation of the human rights (torture, political prisoners, weapons of massive destruction).</a:t>
            </a:r>
          </a:p>
          <a:p>
            <a:pPr marL="274320" indent="-274320">
              <a:spcBef>
                <a:spcPts val="580"/>
              </a:spcBef>
              <a:buFont typeface="Wingdings 2"/>
              <a:buChar char=""/>
              <a:defRPr/>
            </a:pPr>
            <a:endParaRPr lang="en-US" dirty="0">
              <a:sym typeface="Wingdings" panose="05000000000000000000" pitchFamily="2" charset="2"/>
            </a:endParaRPr>
          </a:p>
          <a:p>
            <a:pPr marL="274320" indent="-274320">
              <a:spcBef>
                <a:spcPts val="580"/>
              </a:spcBef>
              <a:buFont typeface="Wingdings 2"/>
              <a:buChar char=""/>
              <a:defRPr/>
            </a:pPr>
            <a:r>
              <a:rPr lang="en-US" dirty="0">
                <a:sym typeface="Wingdings" panose="05000000000000000000" pitchFamily="2" charset="2"/>
              </a:rPr>
              <a:t>Syria has become the battlefield of the great powers such as Iran, Saudi Arabia, Russia, Turkey and others.</a:t>
            </a:r>
            <a:endParaRPr lang="en-US" dirty="0"/>
          </a:p>
          <a:p>
            <a:pPr marL="274320" indent="-274320">
              <a:spcBef>
                <a:spcPts val="580"/>
              </a:spcBef>
              <a:buFont typeface="Wingdings 2"/>
              <a:buChar char=""/>
              <a:defRPr/>
            </a:pPr>
            <a:endParaRPr lang="en-US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3AADBFAA-6720-4350-A247-9265D72FBC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2202" y="1690688"/>
            <a:ext cx="5885695" cy="4351339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Nadpis 1">
            <a:extLst>
              <a:ext uri="{FF2B5EF4-FFF2-40B4-BE49-F238E27FC236}">
                <a16:creationId xmlns:a16="http://schemas.microsoft.com/office/drawing/2014/main" id="{898C423F-96BD-4C4C-A46E-884F247E89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b="1" dirty="0">
                <a:solidFill>
                  <a:schemeClr val="tx1"/>
                </a:solidFill>
              </a:rPr>
              <a:t>WAR IN SYRIA</a:t>
            </a:r>
          </a:p>
        </p:txBody>
      </p:sp>
      <p:sp>
        <p:nvSpPr>
          <p:cNvPr id="28675" name="Zástupný symbol pro obsah 2">
            <a:extLst>
              <a:ext uri="{FF2B5EF4-FFF2-40B4-BE49-F238E27FC236}">
                <a16:creationId xmlns:a16="http://schemas.microsoft.com/office/drawing/2014/main" id="{E8FDD8DC-6101-4350-A213-E3055C3D8D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1" y="1447800"/>
            <a:ext cx="5349876" cy="4572000"/>
          </a:xfrm>
        </p:spPr>
        <p:txBody>
          <a:bodyPr>
            <a:normAutofit/>
          </a:bodyPr>
          <a:lstStyle/>
          <a:p>
            <a:r>
              <a:rPr lang="en-US" altLang="cs-CZ" sz="2300" b="1" dirty="0"/>
              <a:t>Assad‘s supporters:</a:t>
            </a:r>
          </a:p>
          <a:p>
            <a:pPr lvl="1"/>
            <a:r>
              <a:rPr lang="en-US" altLang="cs-CZ" sz="2300" dirty="0"/>
              <a:t>Syrian government forces.</a:t>
            </a:r>
          </a:p>
          <a:p>
            <a:pPr lvl="1"/>
            <a:r>
              <a:rPr lang="en-US" altLang="cs-CZ" sz="2300" dirty="0"/>
              <a:t>Hizballah.</a:t>
            </a:r>
          </a:p>
          <a:p>
            <a:pPr lvl="1"/>
            <a:r>
              <a:rPr lang="en-US" altLang="cs-CZ" sz="2300" dirty="0"/>
              <a:t>Russia, Iraq, Iran.</a:t>
            </a:r>
          </a:p>
          <a:p>
            <a:pPr lvl="1"/>
            <a:endParaRPr lang="en-US" altLang="cs-CZ" sz="2300" dirty="0"/>
          </a:p>
          <a:p>
            <a:r>
              <a:rPr lang="en-US" altLang="cs-CZ" sz="2300" b="1" dirty="0"/>
              <a:t>Opposition:</a:t>
            </a:r>
          </a:p>
          <a:p>
            <a:pPr lvl="1"/>
            <a:r>
              <a:rPr lang="en-US" altLang="cs-CZ" sz="2300" dirty="0"/>
              <a:t>National Coalition for Syrian Revolutionary and Opposition Forces</a:t>
            </a:r>
          </a:p>
          <a:p>
            <a:pPr lvl="1"/>
            <a:r>
              <a:rPr lang="en-US" altLang="cs-CZ" sz="2300" dirty="0"/>
              <a:t>Islamic state.</a:t>
            </a:r>
          </a:p>
          <a:p>
            <a:pPr lvl="1"/>
            <a:r>
              <a:rPr lang="en-US" altLang="cs-CZ" sz="2300" dirty="0"/>
              <a:t>An-Nusra </a:t>
            </a:r>
            <a:r>
              <a:rPr lang="en-US" altLang="cs-CZ" sz="2300" dirty="0" err="1"/>
              <a:t>Fronte</a:t>
            </a:r>
            <a:r>
              <a:rPr lang="en-US" altLang="cs-CZ" sz="2300" dirty="0"/>
              <a:t> (close connections to al-</a:t>
            </a:r>
            <a:r>
              <a:rPr lang="en-US" altLang="cs-CZ" sz="2300" dirty="0" err="1"/>
              <a:t>Kaida</a:t>
            </a:r>
            <a:r>
              <a:rPr lang="en-US" altLang="cs-CZ" sz="2300" dirty="0"/>
              <a:t>).</a:t>
            </a:r>
          </a:p>
          <a:p>
            <a:pPr lvl="1"/>
            <a:r>
              <a:rPr lang="en-US" altLang="cs-CZ" sz="2300" dirty="0"/>
              <a:t>Turkey, Qatar, Saudi Arabia.</a:t>
            </a:r>
          </a:p>
        </p:txBody>
      </p:sp>
      <p:pic>
        <p:nvPicPr>
          <p:cNvPr id="28676" name="Zástupný obsah 4">
            <a:extLst>
              <a:ext uri="{FF2B5EF4-FFF2-40B4-BE49-F238E27FC236}">
                <a16:creationId xmlns:a16="http://schemas.microsoft.com/office/drawing/2014/main" id="{2317F431-F55E-4B5D-8F52-0CE9835C628C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94747" y="365125"/>
            <a:ext cx="4021137" cy="2863850"/>
          </a:xfrm>
        </p:spPr>
      </p:pic>
      <p:pic>
        <p:nvPicPr>
          <p:cNvPr id="2" name="Obrázek 1">
            <a:extLst>
              <a:ext uri="{FF2B5EF4-FFF2-40B4-BE49-F238E27FC236}">
                <a16:creationId xmlns:a16="http://schemas.microsoft.com/office/drawing/2014/main" id="{6EFDA852-78CF-441D-95A0-0DF8DA6A43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7403" y="3629026"/>
            <a:ext cx="4695824" cy="2880105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</TotalTime>
  <Words>705</Words>
  <Application>Microsoft Office PowerPoint</Application>
  <PresentationFormat>Širokoúhlá obrazovka</PresentationFormat>
  <Paragraphs>75</Paragraphs>
  <Slides>14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14</vt:i4>
      </vt:variant>
    </vt:vector>
  </HeadingPairs>
  <TitlesOfParts>
    <vt:vector size="20" baseType="lpstr">
      <vt:lpstr>adobe-caslon-pro</vt:lpstr>
      <vt:lpstr>Arial</vt:lpstr>
      <vt:lpstr>Calibri</vt:lpstr>
      <vt:lpstr>Calibri Light</vt:lpstr>
      <vt:lpstr>Wingdings 2</vt:lpstr>
      <vt:lpstr>Motiv Office</vt:lpstr>
      <vt:lpstr>ARAB SPRING AND WAR IN SYRIA</vt:lpstr>
      <vt:lpstr>ARAB SPRING</vt:lpstr>
      <vt:lpstr>SITUATION AFTER ARAB SPRING</vt:lpstr>
      <vt:lpstr>Ambiguous (and still open) consequences  of the Arab Spring</vt:lpstr>
      <vt:lpstr>Ambiguous (and still open) consequences  of the Arab Spring</vt:lpstr>
      <vt:lpstr>PRESIDENTAL MONARCHY IN SYRIA</vt:lpstr>
      <vt:lpstr>POLITICAL DEVELOPMENT IN SYRIA</vt:lpstr>
      <vt:lpstr>WAR IN SYRIA</vt:lpstr>
      <vt:lpstr>WAR IN SYRIA</vt:lpstr>
      <vt:lpstr>Prezentace aplikace PowerPoint</vt:lpstr>
      <vt:lpstr>GROWTH OF ISLAMIC STATE (ISIS)</vt:lpstr>
      <vt:lpstr>GROWTH OF ISLAMIC STATE (ISIS)</vt:lpstr>
      <vt:lpstr>TERRITORIAL CLAIMS OF ISIS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ARAB SPRING AND WAR IN SYRIA</dc:title>
  <dc:creator>Eva Taterova</dc:creator>
  <cp:lastModifiedBy>Eva Taterova</cp:lastModifiedBy>
  <cp:revision>2</cp:revision>
  <dcterms:created xsi:type="dcterms:W3CDTF">2021-11-29T14:34:23Z</dcterms:created>
  <dcterms:modified xsi:type="dcterms:W3CDTF">2022-11-23T18:52:53Z</dcterms:modified>
</cp:coreProperties>
</file>