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9" r:id="rId3"/>
    <p:sldId id="390" r:id="rId4"/>
    <p:sldId id="391" r:id="rId5"/>
    <p:sldId id="392" r:id="rId6"/>
    <p:sldId id="393" r:id="rId7"/>
    <p:sldId id="274" r:id="rId8"/>
    <p:sldId id="275" r:id="rId9"/>
    <p:sldId id="394" r:id="rId10"/>
    <p:sldId id="395" r:id="rId11"/>
    <p:sldId id="276" r:id="rId12"/>
    <p:sldId id="396" r:id="rId13"/>
    <p:sldId id="397" r:id="rId14"/>
    <p:sldId id="398" r:id="rId15"/>
    <p:sldId id="277" r:id="rId16"/>
    <p:sldId id="399" r:id="rId17"/>
    <p:sldId id="278" r:id="rId18"/>
    <p:sldId id="400" r:id="rId19"/>
    <p:sldId id="401" r:id="rId20"/>
    <p:sldId id="402" r:id="rId21"/>
    <p:sldId id="403" r:id="rId22"/>
    <p:sldId id="279" r:id="rId23"/>
    <p:sldId id="281" r:id="rId24"/>
    <p:sldId id="404" r:id="rId25"/>
    <p:sldId id="405" r:id="rId26"/>
    <p:sldId id="282" r:id="rId27"/>
    <p:sldId id="406" r:id="rId28"/>
    <p:sldId id="407" r:id="rId29"/>
    <p:sldId id="408" r:id="rId30"/>
    <p:sldId id="409" r:id="rId31"/>
    <p:sldId id="41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F8F78-FFEC-48D5-9C2B-E62A07D78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EA01E-1711-4CB6-9423-889D5E49E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C9EC5-24DC-45EE-8F63-0F241F6CA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329E9-4595-4EB5-AF65-79EA29472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DD569-FA68-445E-BB23-65C18800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1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6E793-8407-4D8B-891C-498CE40F2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52CAA-77BA-47DC-9063-4063922EC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9AF1A-1878-4831-9158-315F7FC44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B35D2-639B-4AEF-9B7F-753D98E5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5BD88-5BCC-453A-9622-7047B8C83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0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D9932-1F1F-447C-BFF3-5721C4C5F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11D4C-CBB9-4058-8B2A-DF422F088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AC596-3011-4798-AE5D-2CC88706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FA2D-B235-4ABB-BECF-5716F0E1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42EE4-591C-4666-9B0D-CC17BD55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0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AE95-B129-41BA-8FED-3DE1F48E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50817-CE3D-4239-B0D7-7B84C4EBC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F9E66-592B-456C-B04C-A55B935C9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4D752-20CC-473A-9C19-437FBE46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5429C-CEE9-402D-B7A8-AA28DBA7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9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FA05-BB62-47F7-AEF5-B482B382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F051B-5E23-421F-8EDA-2BEA87992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54B86-395E-4BB9-9388-E61E0D8D2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A51BA-81F2-4C2E-BF73-66DD120C7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79340-9578-4583-965B-40B11276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1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87B75-57D4-4171-A6DF-1DAD83F8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D3CFF-2B53-4FF1-ADAB-F73381D5B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51F16-3615-475A-91AB-8215AE7F5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8D378-27D6-4894-909B-4568EDE37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D57D3-8487-4C4F-8A63-BFFDD962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1F8EE-888A-41A7-9415-169D2450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2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1656C-77C2-44CA-B51E-08826E29D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BA29A-2AC7-4C4C-B338-E90A54BD0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7F690-B11D-4D9A-9D31-30A840F56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A2E7C-A7D8-4E6E-92B2-B40EBEE0BC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60201C-8BCB-4393-969A-297779845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DE8908-B390-4A6D-A5D0-EAD1ED0B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272C2-30F4-457E-A183-6E5810EEA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86A1B9-C6DF-4AF8-99BD-44DE2300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3771-3347-413E-8936-E0F6DB0B8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5980A-7E48-4152-9E25-E3AFAE77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D0B367-2216-46F6-9F69-EF0FACE6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6955F4-1EA9-43F2-83A7-0FDACD50E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5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BC85F5-8961-4CF9-A7E9-77DC5EA2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7779E-EB98-4EA5-82C7-0D5FBCCE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5942C-3674-4169-8690-3A3F170D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2C020-1240-4725-8656-B2AA2DEF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85E59-EDA8-4657-A69B-BA3DA359A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AFF75-EE78-4FEA-A63C-9099F0B3B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8C0FA-A5DC-4654-9992-EAE8AC81C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4AF79-5618-451E-9F0E-628EFDF81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723E-E1CB-4603-9B26-F32E658E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96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4888-ED1C-4C59-BE5E-A92CFAA2D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89BE7E-118E-4E04-BDBC-D8BA4C6A8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C573B-F9B3-4226-8BDA-03102FCB7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030D5-87E9-48CF-BEAE-F2954F9B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E1EDA-48F5-43B1-9EAE-056DA63F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9E02D-90A6-4775-BAEF-1933D5E5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5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B1ED8-AA35-4B12-963B-3EC014361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D4704-4519-43EE-A23F-9C1AAE58F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A280D-1882-44A6-B56D-4F29719EE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5A829-72DC-47D6-AC03-9BCBA06F6A6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D0FE0-A18D-49B5-BB92-BCE7222A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20216-8F7D-410D-AE56-D7E3FB7A1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DD0DD-83E2-402E-B3CC-967FA1CF5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3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4BF81-18C4-4402-915B-DE7104D123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Asian</a:t>
            </a:r>
            <a:r>
              <a:rPr lang="cs-CZ" dirty="0"/>
              <a:t> </a:t>
            </a:r>
            <a:r>
              <a:rPr lang="cs-CZ" dirty="0" err="1"/>
              <a:t>developmental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D530E-D1A3-49EA-9FFC-285EC03E78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 (Bonus)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93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6A88A-4904-4749-89B0-F21040B9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EC5DFF-00A7-4778-A1D1-EFACB2873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– </a:t>
            </a:r>
            <a:r>
              <a:rPr lang="en-US" b="1" dirty="0"/>
              <a:t>somewhat similar, but even more statist</a:t>
            </a:r>
          </a:p>
          <a:p>
            <a:r>
              <a:rPr lang="en-US" dirty="0"/>
              <a:t>Most large enterprises continued to be state-owned (to this day)</a:t>
            </a:r>
          </a:p>
          <a:p>
            <a:r>
              <a:rPr lang="en-US" b="1" dirty="0"/>
              <a:t>No liberalization after successful growth</a:t>
            </a:r>
          </a:p>
          <a:p>
            <a:r>
              <a:rPr lang="en-US" b="1" dirty="0"/>
              <a:t>J, K, T attempted to catch up, not to become the undisputed leader </a:t>
            </a:r>
            <a:r>
              <a:rPr lang="en-US" dirty="0"/>
              <a:t>(x China‘s ambitions for next generation Internet, AI….)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33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ADDF0-DE40-4C0F-A2FD-45F96D42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1A5F9-00FC-4299-BB4D-E6379CD9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J, K, T – </a:t>
            </a:r>
            <a:r>
              <a:rPr lang="en-US" b="1" dirty="0"/>
              <a:t>developmental state as a necessary evil</a:t>
            </a:r>
            <a:r>
              <a:rPr lang="en-US" dirty="0"/>
              <a:t>, a precursor to </a:t>
            </a:r>
            <a:r>
              <a:rPr lang="en-US" b="1" dirty="0"/>
              <a:t>capitalism</a:t>
            </a:r>
            <a:r>
              <a:rPr lang="en-US" dirty="0"/>
              <a:t> which isn‘t possible yet</a:t>
            </a:r>
          </a:p>
          <a:p>
            <a:r>
              <a:rPr lang="en-US" dirty="0"/>
              <a:t>= more or less in line with Western theorists of protectionism – Alexander Hamilton, Friedrich List</a:t>
            </a:r>
          </a:p>
        </p:txBody>
      </p:sp>
    </p:spTree>
    <p:extLst>
      <p:ext uri="{BB962C8B-B14F-4D97-AF65-F5344CB8AC3E}">
        <p14:creationId xmlns:p14="http://schemas.microsoft.com/office/powerpoint/2010/main" val="424962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ADDF0-DE40-4C0F-A2FD-45F96D42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1A5F9-00FC-4299-BB4D-E6379CD9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J, K, T – </a:t>
            </a:r>
            <a:r>
              <a:rPr lang="en-US" b="1" dirty="0"/>
              <a:t>developmental state as a necessary evil</a:t>
            </a:r>
            <a:r>
              <a:rPr lang="en-US" dirty="0"/>
              <a:t>, a precursor to </a:t>
            </a:r>
            <a:r>
              <a:rPr lang="en-US" b="1" dirty="0"/>
              <a:t>capitalism</a:t>
            </a:r>
            <a:r>
              <a:rPr lang="en-US" dirty="0"/>
              <a:t> which isn‘t possible yet</a:t>
            </a:r>
          </a:p>
          <a:p>
            <a:r>
              <a:rPr lang="en-US" dirty="0"/>
              <a:t>= more or less in line with Western theorists of protectionism – Alexander Hamilton, Friedrich List</a:t>
            </a:r>
          </a:p>
          <a:p>
            <a:r>
              <a:rPr lang="en-US" dirty="0"/>
              <a:t>CH – </a:t>
            </a:r>
            <a:r>
              <a:rPr lang="en-US" b="1" dirty="0"/>
              <a:t>developmental state as a necessary evil</a:t>
            </a:r>
            <a:r>
              <a:rPr lang="en-US" dirty="0"/>
              <a:t>, a precursor to </a:t>
            </a:r>
            <a:r>
              <a:rPr lang="en-US" b="1" dirty="0"/>
              <a:t>socialism</a:t>
            </a:r>
            <a:r>
              <a:rPr lang="en-US" dirty="0"/>
              <a:t> which isn‘t possible yet</a:t>
            </a:r>
          </a:p>
        </p:txBody>
      </p:sp>
    </p:spTree>
    <p:extLst>
      <p:ext uri="{BB962C8B-B14F-4D97-AF65-F5344CB8AC3E}">
        <p14:creationId xmlns:p14="http://schemas.microsoft.com/office/powerpoint/2010/main" val="3649494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ADDF0-DE40-4C0F-A2FD-45F96D42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1A5F9-00FC-4299-BB4D-E6379CD9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J, K, T – </a:t>
            </a:r>
            <a:r>
              <a:rPr lang="en-US" b="1" dirty="0"/>
              <a:t>developmental state as a necessary evil</a:t>
            </a:r>
            <a:r>
              <a:rPr lang="en-US" dirty="0"/>
              <a:t>, a precursor to </a:t>
            </a:r>
            <a:r>
              <a:rPr lang="en-US" b="1" dirty="0"/>
              <a:t>capitalism</a:t>
            </a:r>
            <a:r>
              <a:rPr lang="en-US" dirty="0"/>
              <a:t> which isn‘t possible yet</a:t>
            </a:r>
          </a:p>
          <a:p>
            <a:r>
              <a:rPr lang="en-US" dirty="0"/>
              <a:t>= more or less in line with Western theorists of protectionism – Alexander Hamilton, Friedrich List</a:t>
            </a:r>
          </a:p>
          <a:p>
            <a:r>
              <a:rPr lang="en-US" dirty="0"/>
              <a:t>CH – </a:t>
            </a:r>
            <a:r>
              <a:rPr lang="en-US" b="1" dirty="0"/>
              <a:t>developmental state as a necessary evil</a:t>
            </a:r>
            <a:r>
              <a:rPr lang="en-US" dirty="0"/>
              <a:t>, a precursor to </a:t>
            </a:r>
            <a:r>
              <a:rPr lang="en-US" b="1" dirty="0"/>
              <a:t>socialism</a:t>
            </a:r>
            <a:r>
              <a:rPr lang="en-US" dirty="0"/>
              <a:t> which isn‘t possible yet</a:t>
            </a:r>
          </a:p>
          <a:p>
            <a:r>
              <a:rPr lang="en-US" dirty="0"/>
              <a:t>= </a:t>
            </a:r>
            <a:r>
              <a:rPr lang="en-US" b="1" dirty="0"/>
              <a:t>China does not yet posses the capacity for planning and redistribution necessary to achieve socialism, so it has to accept markets</a:t>
            </a:r>
          </a:p>
        </p:txBody>
      </p:sp>
    </p:spTree>
    <p:extLst>
      <p:ext uri="{BB962C8B-B14F-4D97-AF65-F5344CB8AC3E}">
        <p14:creationId xmlns:p14="http://schemas.microsoft.com/office/powerpoint/2010/main" val="2910594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ADDF0-DE40-4C0F-A2FD-45F96D42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1A5F9-00FC-4299-BB4D-E6379CD9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CCP – China‘s advantage continues to be the ability to mobilize resources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92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16229-C8A2-45F5-935C-9A66F974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21E68-20B4-4A3C-BC66-087A9263F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Import-substituting industrialization </a:t>
            </a:r>
            <a:r>
              <a:rPr lang="en-US" dirty="0"/>
              <a:t>(</a:t>
            </a:r>
            <a:r>
              <a:rPr lang="en-US" b="1" dirty="0"/>
              <a:t>ISI</a:t>
            </a:r>
            <a:r>
              <a:rPr lang="en-US" dirty="0"/>
              <a:t>)</a:t>
            </a:r>
          </a:p>
          <a:p>
            <a:r>
              <a:rPr lang="en-US" b="1" dirty="0"/>
              <a:t>Not so important for us</a:t>
            </a:r>
            <a:r>
              <a:rPr lang="en-US" dirty="0"/>
              <a:t>, but often discussed in IPE</a:t>
            </a:r>
          </a:p>
          <a:p>
            <a:r>
              <a:rPr lang="en-US" dirty="0"/>
              <a:t>Latin America, circa 1945-1980</a:t>
            </a:r>
          </a:p>
        </p:txBody>
      </p:sp>
    </p:spTree>
    <p:extLst>
      <p:ext uri="{BB962C8B-B14F-4D97-AF65-F5344CB8AC3E}">
        <p14:creationId xmlns:p14="http://schemas.microsoft.com/office/powerpoint/2010/main" val="3543735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16229-C8A2-45F5-935C-9A66F974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21E68-20B4-4A3C-BC66-087A9263F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Protectionism, state-owned banks and large enterprises – similar to Asia</a:t>
            </a:r>
          </a:p>
        </p:txBody>
      </p:sp>
    </p:spTree>
    <p:extLst>
      <p:ext uri="{BB962C8B-B14F-4D97-AF65-F5344CB8AC3E}">
        <p14:creationId xmlns:p14="http://schemas.microsoft.com/office/powerpoint/2010/main" val="3202205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9BB0A-0528-4B77-BD9E-4444A55F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C4CF4-426A-46CB-A1C6-9D0CFEE0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But – no promotion of export! – closed economies</a:t>
            </a:r>
          </a:p>
        </p:txBody>
      </p:sp>
    </p:spTree>
    <p:extLst>
      <p:ext uri="{BB962C8B-B14F-4D97-AF65-F5344CB8AC3E}">
        <p14:creationId xmlns:p14="http://schemas.microsoft.com/office/powerpoint/2010/main" val="702189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9BB0A-0528-4B77-BD9E-4444A55F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C4CF4-426A-46CB-A1C6-9D0CFEE0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But – no promotion of export! – closed economies</a:t>
            </a:r>
          </a:p>
          <a:p>
            <a:r>
              <a:rPr lang="en-US" b="1" dirty="0"/>
              <a:t>&gt; trade deficits &gt; financed by debt</a:t>
            </a:r>
          </a:p>
        </p:txBody>
      </p:sp>
    </p:spTree>
    <p:extLst>
      <p:ext uri="{BB962C8B-B14F-4D97-AF65-F5344CB8AC3E}">
        <p14:creationId xmlns:p14="http://schemas.microsoft.com/office/powerpoint/2010/main" val="3199721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9BB0A-0528-4B77-BD9E-4444A55F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C4CF4-426A-46CB-A1C6-9D0CFEE0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But – no promotion of export! – closed economies</a:t>
            </a:r>
          </a:p>
          <a:p>
            <a:r>
              <a:rPr lang="en-US" b="1" dirty="0"/>
              <a:t>&gt; trade deficits &gt; financed by debt</a:t>
            </a:r>
          </a:p>
          <a:p>
            <a:r>
              <a:rPr lang="en-US" b="1" dirty="0"/>
              <a:t>Overvalued currencies – to pay back the debt </a:t>
            </a:r>
            <a:r>
              <a:rPr lang="en-US" dirty="0"/>
              <a:t>– but exacerbated the trade</a:t>
            </a:r>
            <a:r>
              <a:rPr lang="cs-CZ" dirty="0"/>
              <a:t> </a:t>
            </a:r>
            <a:r>
              <a:rPr lang="en-US" dirty="0"/>
              <a:t>deficits</a:t>
            </a:r>
          </a:p>
        </p:txBody>
      </p:sp>
    </p:spTree>
    <p:extLst>
      <p:ext uri="{BB962C8B-B14F-4D97-AF65-F5344CB8AC3E}">
        <p14:creationId xmlns:p14="http://schemas.microsoft.com/office/powerpoint/2010/main" val="323032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CB619-11E3-4892-817D-B3C20564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FD72F-E6F0-438F-B879-08E6FC080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„How Asia works“ </a:t>
            </a:r>
            <a:r>
              <a:rPr lang="cs-CZ" b="1" dirty="0"/>
              <a:t>– </a:t>
            </a:r>
            <a:r>
              <a:rPr lang="cs-CZ" b="1" dirty="0" err="1"/>
              <a:t>Joe</a:t>
            </a:r>
            <a:r>
              <a:rPr lang="cs-CZ" b="1" dirty="0"/>
              <a:t> </a:t>
            </a:r>
            <a:r>
              <a:rPr lang="cs-CZ" b="1" dirty="0" err="1"/>
              <a:t>Studwell</a:t>
            </a:r>
            <a:endParaRPr lang="cs-CZ" b="1" dirty="0"/>
          </a:p>
          <a:p>
            <a:endParaRPr lang="en-US" b="1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F5907B2-0B81-423F-A634-BEE8E4A41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412" y="1690688"/>
            <a:ext cx="317182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96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9BB0A-0528-4B77-BD9E-4444A55F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C4CF4-426A-46CB-A1C6-9D0CFEE0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But – no promotion of export! – closed economies</a:t>
            </a:r>
          </a:p>
          <a:p>
            <a:r>
              <a:rPr lang="en-US" b="1" dirty="0"/>
              <a:t>&gt; trade deficits &gt; financed by debt</a:t>
            </a:r>
          </a:p>
          <a:p>
            <a:r>
              <a:rPr lang="en-US" b="1" dirty="0"/>
              <a:t>Overvalued currencies – to pay back the debt </a:t>
            </a:r>
            <a:r>
              <a:rPr lang="en-US" dirty="0"/>
              <a:t>– but exacerbated the trade</a:t>
            </a:r>
            <a:r>
              <a:rPr lang="cs-CZ" dirty="0"/>
              <a:t> </a:t>
            </a:r>
            <a:r>
              <a:rPr lang="en-US" dirty="0"/>
              <a:t>deficits</a:t>
            </a:r>
          </a:p>
          <a:p>
            <a:r>
              <a:rPr lang="en-US" b="1" dirty="0"/>
              <a:t>Also – no sweeping land-reform </a:t>
            </a:r>
            <a:r>
              <a:rPr lang="en-US" dirty="0"/>
              <a:t>= surviving inequality, „old elite“</a:t>
            </a:r>
          </a:p>
        </p:txBody>
      </p:sp>
    </p:spTree>
    <p:extLst>
      <p:ext uri="{BB962C8B-B14F-4D97-AF65-F5344CB8AC3E}">
        <p14:creationId xmlns:p14="http://schemas.microsoft.com/office/powerpoint/2010/main" val="994125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9BB0A-0528-4B77-BD9E-4444A55F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C4CF4-426A-46CB-A1C6-9D0CFEE0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But – no promotion of export! – closed economies</a:t>
            </a:r>
          </a:p>
          <a:p>
            <a:r>
              <a:rPr lang="en-US" b="1" dirty="0"/>
              <a:t>&gt; trade deficits &gt; financed by debt</a:t>
            </a:r>
          </a:p>
          <a:p>
            <a:r>
              <a:rPr lang="en-US" b="1" dirty="0"/>
              <a:t>Overvalued currencies – to pay back the debt </a:t>
            </a:r>
            <a:r>
              <a:rPr lang="en-US" dirty="0"/>
              <a:t>– but exacerbated the trade</a:t>
            </a:r>
            <a:r>
              <a:rPr lang="cs-CZ" dirty="0"/>
              <a:t> </a:t>
            </a:r>
            <a:r>
              <a:rPr lang="en-US" dirty="0"/>
              <a:t>deficits</a:t>
            </a:r>
          </a:p>
          <a:p>
            <a:r>
              <a:rPr lang="en-US" b="1" dirty="0"/>
              <a:t>Also – no sweeping land-reform </a:t>
            </a:r>
            <a:r>
              <a:rPr lang="en-US" dirty="0"/>
              <a:t>= surviving inequality, „old elite“</a:t>
            </a:r>
          </a:p>
          <a:p>
            <a:r>
              <a:rPr lang="en-US" b="1" dirty="0"/>
              <a:t>1980s – bankruptcies, transition to free trade (IMF, WB)</a:t>
            </a:r>
          </a:p>
        </p:txBody>
      </p:sp>
    </p:spTree>
    <p:extLst>
      <p:ext uri="{BB962C8B-B14F-4D97-AF65-F5344CB8AC3E}">
        <p14:creationId xmlns:p14="http://schemas.microsoft.com/office/powerpoint/2010/main" val="2569180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D6266-D938-4A02-9B58-B73D9AE6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16B224-3F39-432A-9517-B28DB906E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Economists – identification of ISI with protectionism and Asia with free markets </a:t>
            </a:r>
          </a:p>
          <a:p>
            <a:r>
              <a:rPr lang="en-US" b="1" dirty="0"/>
              <a:t>= misinterpretation</a:t>
            </a:r>
          </a:p>
        </p:txBody>
      </p:sp>
    </p:spTree>
    <p:extLst>
      <p:ext uri="{BB962C8B-B14F-4D97-AF65-F5344CB8AC3E}">
        <p14:creationId xmlns:p14="http://schemas.microsoft.com/office/powerpoint/2010/main" val="4218043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71F76-BC36-41E0-BBDB-BB1EC116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 therapy/Neoliberalism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6F0B8-1AD4-44D5-B27A-AC91C972E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Eastern Europe after 1989</a:t>
            </a:r>
          </a:p>
          <a:p>
            <a:r>
              <a:rPr lang="en-US" b="1" dirty="0"/>
              <a:t>= full transition towards free market capitalism</a:t>
            </a:r>
          </a:p>
          <a:p>
            <a:r>
              <a:rPr lang="en-US" b="1" dirty="0"/>
              <a:t>= privatization of enterprises, market prices, free trade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406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71F76-BC36-41E0-BBDB-BB1EC116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 therapy/Neoliberalism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6F0B8-1AD4-44D5-B27A-AC91C972E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idea – the Communist regimes have collapsed &gt;</a:t>
            </a:r>
            <a:r>
              <a:rPr lang="en-US" b="1" dirty="0"/>
              <a:t> there is no power capable of overseeing central planning</a:t>
            </a:r>
          </a:p>
        </p:txBody>
      </p:sp>
    </p:spTree>
    <p:extLst>
      <p:ext uri="{BB962C8B-B14F-4D97-AF65-F5344CB8AC3E}">
        <p14:creationId xmlns:p14="http://schemas.microsoft.com/office/powerpoint/2010/main" val="2644582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71F76-BC36-41E0-BBDB-BB1EC116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 therapy/Neoliberalism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6F0B8-1AD4-44D5-B27A-AC91C972E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idea – the Communist regimes have collapsed &gt;</a:t>
            </a:r>
            <a:r>
              <a:rPr lang="en-US" b="1" dirty="0"/>
              <a:t> there is no power capable of overseeing central planning </a:t>
            </a:r>
          </a:p>
          <a:p>
            <a:r>
              <a:rPr lang="en-US" dirty="0"/>
              <a:t>&gt; we must move quickly towards markets, </a:t>
            </a:r>
            <a:r>
              <a:rPr lang="en-US" b="1" dirty="0"/>
              <a:t>otherwise the managers of the SOE‘s will plunder the assets</a:t>
            </a:r>
          </a:p>
          <a:p>
            <a:r>
              <a:rPr lang="en-US" dirty="0"/>
              <a:t>= the need to dissolve public ownership relatively quickly, before it‘s completely hollowed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75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CBF83-4FF0-4168-8B3F-7F4EE201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 therapy/Neoliberalism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B3726-AF68-4BAA-A58B-1E3A8BD3F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Derided and discredited today </a:t>
            </a:r>
            <a:r>
              <a:rPr lang="en-US" dirty="0"/>
              <a:t>– collapse of Russia, Ukraine </a:t>
            </a:r>
            <a:r>
              <a:rPr lang="en-US" dirty="0" err="1"/>
              <a:t>etc</a:t>
            </a:r>
            <a:r>
              <a:rPr lang="en-US" dirty="0"/>
              <a:t>, poverty, rise of oligarchs</a:t>
            </a:r>
          </a:p>
        </p:txBody>
      </p:sp>
    </p:spTree>
    <p:extLst>
      <p:ext uri="{BB962C8B-B14F-4D97-AF65-F5344CB8AC3E}">
        <p14:creationId xmlns:p14="http://schemas.microsoft.com/office/powerpoint/2010/main" val="41779598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CBF83-4FF0-4168-8B3F-7F4EE201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 therapy/Neoliberalism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B3726-AF68-4BAA-A58B-1E3A8BD3F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Derided and discredited today </a:t>
            </a:r>
            <a:r>
              <a:rPr lang="en-US" dirty="0"/>
              <a:t>– collapse of Russia, Ukraine </a:t>
            </a:r>
            <a:r>
              <a:rPr lang="en-US" dirty="0" err="1"/>
              <a:t>etc</a:t>
            </a:r>
            <a:r>
              <a:rPr lang="en-US" dirty="0"/>
              <a:t>, poverty, rise of oligarchs</a:t>
            </a:r>
          </a:p>
          <a:p>
            <a:r>
              <a:rPr lang="en-US" dirty="0"/>
              <a:t>But – </a:t>
            </a:r>
            <a:r>
              <a:rPr lang="en-US" b="1" dirty="0"/>
              <a:t>Baltic countries, Poland, Czechia</a:t>
            </a:r>
            <a:r>
              <a:rPr lang="en-US" dirty="0"/>
              <a:t>, Slovakia, Slovenia, Hungary…</a:t>
            </a:r>
          </a:p>
          <a:p>
            <a:r>
              <a:rPr lang="en-US" dirty="0"/>
              <a:t>&gt; often reasonably successful!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155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97EBE-ABD3-460F-9920-6E6CF7C3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 therapy/Neoliberalism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E4E9C6-2959-4879-A580-F56B01FB1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China – We don‘t want shock therapy, because: </a:t>
            </a:r>
          </a:p>
          <a:p>
            <a:r>
              <a:rPr lang="en-US" dirty="0"/>
              <a:t>1) </a:t>
            </a:r>
            <a:r>
              <a:rPr lang="en-US" b="1" dirty="0"/>
              <a:t>we still basically believe that socialism will win in the end </a:t>
            </a:r>
          </a:p>
          <a:p>
            <a:r>
              <a:rPr lang="en-US" dirty="0"/>
              <a:t>2) </a:t>
            </a:r>
            <a:r>
              <a:rPr lang="en-US" b="1" dirty="0"/>
              <a:t>doing so would drastically curtail the Party‘s power</a:t>
            </a:r>
          </a:p>
        </p:txBody>
      </p:sp>
    </p:spTree>
    <p:extLst>
      <p:ext uri="{BB962C8B-B14F-4D97-AF65-F5344CB8AC3E}">
        <p14:creationId xmlns:p14="http://schemas.microsoft.com/office/powerpoint/2010/main" val="2066801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97EBE-ABD3-460F-9920-6E6CF7C3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 therapy/Neoliberalism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E4E9C6-2959-4879-A580-F56B01FB1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China – We don‘t want shock therapy, because: </a:t>
            </a:r>
          </a:p>
          <a:p>
            <a:r>
              <a:rPr lang="en-US" dirty="0"/>
              <a:t>1) </a:t>
            </a:r>
            <a:r>
              <a:rPr lang="en-US" b="1" dirty="0"/>
              <a:t>we still basically believe that socialism will win in the end </a:t>
            </a:r>
          </a:p>
          <a:p>
            <a:r>
              <a:rPr lang="en-US" dirty="0"/>
              <a:t>2) </a:t>
            </a:r>
            <a:r>
              <a:rPr lang="en-US" b="1" dirty="0"/>
              <a:t>doing so would drastically curtail the Party‘s power</a:t>
            </a:r>
          </a:p>
          <a:p>
            <a:r>
              <a:rPr lang="en-US" dirty="0"/>
              <a:t>Eastern Europe – We don‘t want Chinese-style mixed economy because:</a:t>
            </a:r>
          </a:p>
          <a:p>
            <a:r>
              <a:rPr lang="en-US" dirty="0"/>
              <a:t>1) </a:t>
            </a:r>
            <a:r>
              <a:rPr lang="en-US" b="1" dirty="0"/>
              <a:t>we no longer believe in socialism</a:t>
            </a:r>
          </a:p>
          <a:p>
            <a:r>
              <a:rPr lang="en-US" dirty="0"/>
              <a:t>2) </a:t>
            </a:r>
            <a:r>
              <a:rPr lang="en-US" b="1" dirty="0"/>
              <a:t>doing so would mean keeping the security apparatus to oversee the SOEs</a:t>
            </a:r>
          </a:p>
        </p:txBody>
      </p:sp>
    </p:spTree>
    <p:extLst>
      <p:ext uri="{BB962C8B-B14F-4D97-AF65-F5344CB8AC3E}">
        <p14:creationId xmlns:p14="http://schemas.microsoft.com/office/powerpoint/2010/main" val="90437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CB619-11E3-4892-817D-B3C20564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FD72F-E6F0-438F-B879-08E6FC080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„How Asia works“ </a:t>
            </a:r>
            <a:r>
              <a:rPr lang="cs-CZ" b="1" dirty="0"/>
              <a:t>– </a:t>
            </a:r>
            <a:r>
              <a:rPr lang="cs-CZ" b="1" dirty="0" err="1"/>
              <a:t>Joe</a:t>
            </a:r>
            <a:r>
              <a:rPr lang="cs-CZ" b="1" dirty="0"/>
              <a:t> </a:t>
            </a:r>
            <a:r>
              <a:rPr lang="cs-CZ" b="1" dirty="0" err="1"/>
              <a:t>Studwell</a:t>
            </a:r>
            <a:endParaRPr lang="en-US" b="1" dirty="0"/>
          </a:p>
          <a:p>
            <a:r>
              <a:rPr lang="en-US" b="1" dirty="0"/>
              <a:t>1) Land reform</a:t>
            </a:r>
          </a:p>
          <a:p>
            <a:r>
              <a:rPr lang="en-US" b="1" dirty="0"/>
              <a:t>2) Industrial policy &gt; promotion of exports</a:t>
            </a:r>
          </a:p>
          <a:p>
            <a:r>
              <a:rPr lang="en-US" b="1" dirty="0"/>
              <a:t>3) State owned banks</a:t>
            </a:r>
            <a:r>
              <a:rPr lang="cs-CZ" b="1" dirty="0"/>
              <a:t> – </a:t>
            </a:r>
            <a:r>
              <a:rPr lang="en-US" b="1" dirty="0"/>
              <a:t>also promotion of industry</a:t>
            </a:r>
          </a:p>
        </p:txBody>
      </p:sp>
    </p:spTree>
    <p:extLst>
      <p:ext uri="{BB962C8B-B14F-4D97-AF65-F5344CB8AC3E}">
        <p14:creationId xmlns:p14="http://schemas.microsoft.com/office/powerpoint/2010/main" val="2199763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BA766-C208-4BD6-B803-40B5674D7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61841-CDA8-4A7A-BABB-312363D62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Czechia</a:t>
            </a:r>
            <a:r>
              <a:rPr lang="cs-CZ" dirty="0"/>
              <a:t> – </a:t>
            </a:r>
            <a:r>
              <a:rPr lang="cs-CZ" dirty="0" err="1"/>
              <a:t>managed</a:t>
            </a:r>
            <a:r>
              <a:rPr lang="cs-CZ" dirty="0"/>
              <a:t> to 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advantage</a:t>
            </a:r>
            <a:r>
              <a:rPr lang="cs-CZ" dirty="0"/>
              <a:t> in GDP per capita </a:t>
            </a:r>
            <a:r>
              <a:rPr lang="cs-CZ" dirty="0" err="1"/>
              <a:t>ahead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</a:t>
            </a:r>
            <a:r>
              <a:rPr lang="cs-CZ" dirty="0"/>
              <a:t> </a:t>
            </a:r>
            <a:r>
              <a:rPr lang="cs-CZ" dirty="0" err="1"/>
              <a:t>since</a:t>
            </a:r>
            <a:r>
              <a:rPr lang="cs-CZ" dirty="0"/>
              <a:t> 1990!</a:t>
            </a:r>
          </a:p>
        </p:txBody>
      </p:sp>
    </p:spTree>
    <p:extLst>
      <p:ext uri="{BB962C8B-B14F-4D97-AF65-F5344CB8AC3E}">
        <p14:creationId xmlns:p14="http://schemas.microsoft.com/office/powerpoint/2010/main" val="16213528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03E69-718A-46AC-B0BA-E0028EF7D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7F76F-8091-4777-BAC9-893C83CA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/>
              <a:t> end </a:t>
            </a:r>
            <a:r>
              <a:rPr lang="cs-CZ">
                <a:sym typeface="Wingdings" panose="05000000000000000000" pitchFamily="2" charset="2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53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CB619-11E3-4892-817D-B3C20564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FD72F-E6F0-438F-B879-08E6FC080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firms are not going to succeed on their own, </a:t>
            </a:r>
            <a:r>
              <a:rPr lang="en-US" b="1" dirty="0"/>
              <a:t>they need protection and help from the state (x free trade)</a:t>
            </a:r>
          </a:p>
        </p:txBody>
      </p:sp>
    </p:spTree>
    <p:extLst>
      <p:ext uri="{BB962C8B-B14F-4D97-AF65-F5344CB8AC3E}">
        <p14:creationId xmlns:p14="http://schemas.microsoft.com/office/powerpoint/2010/main" val="208589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CB619-11E3-4892-817D-B3C20564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FD72F-E6F0-438F-B879-08E6FC080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firms are not going to succeed on their own, </a:t>
            </a:r>
            <a:r>
              <a:rPr lang="en-US" b="1" dirty="0"/>
              <a:t>they need protection and help from the state (x free trade)</a:t>
            </a:r>
          </a:p>
          <a:p>
            <a:r>
              <a:rPr lang="en-US" dirty="0"/>
              <a:t>But they must be tested so that they don‘t become complacent &gt; </a:t>
            </a:r>
            <a:r>
              <a:rPr lang="en-US" b="1" dirty="0"/>
              <a:t>„export discipline“ </a:t>
            </a:r>
            <a:r>
              <a:rPr lang="en-US" dirty="0"/>
              <a:t>– they must be able to sell products abroad</a:t>
            </a:r>
          </a:p>
        </p:txBody>
      </p:sp>
    </p:spTree>
    <p:extLst>
      <p:ext uri="{BB962C8B-B14F-4D97-AF65-F5344CB8AC3E}">
        <p14:creationId xmlns:p14="http://schemas.microsoft.com/office/powerpoint/2010/main" val="276417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CB619-11E3-4892-817D-B3C20564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FD72F-E6F0-438F-B879-08E6FC080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firms are not going to succeed on their own, </a:t>
            </a:r>
            <a:r>
              <a:rPr lang="en-US" b="1" dirty="0"/>
              <a:t>they need protection and help from the state (x free trade)</a:t>
            </a:r>
          </a:p>
          <a:p>
            <a:r>
              <a:rPr lang="en-US" dirty="0"/>
              <a:t>But they must be tested so that they don‘t become complacent &gt; </a:t>
            </a:r>
            <a:r>
              <a:rPr lang="en-US" b="1" dirty="0"/>
              <a:t>„export discipline“ </a:t>
            </a:r>
            <a:r>
              <a:rPr lang="en-US" dirty="0"/>
              <a:t>– they must be able to sell products abroad</a:t>
            </a:r>
          </a:p>
          <a:p>
            <a:r>
              <a:rPr lang="en-US" dirty="0"/>
              <a:t>Why abroad? Success in the closed domestic market doesn‘t prove anything</a:t>
            </a:r>
          </a:p>
        </p:txBody>
      </p:sp>
    </p:spTree>
    <p:extLst>
      <p:ext uri="{BB962C8B-B14F-4D97-AF65-F5344CB8AC3E}">
        <p14:creationId xmlns:p14="http://schemas.microsoft.com/office/powerpoint/2010/main" val="114628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D6752-AF27-47DC-B9ED-67AACC422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E9A366-4433-42BB-B0F4-2D5296F7F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Undervalued currency </a:t>
            </a:r>
            <a:r>
              <a:rPr lang="en-US" dirty="0"/>
              <a:t>– helps with export</a:t>
            </a:r>
          </a:p>
        </p:txBody>
      </p:sp>
    </p:spTree>
    <p:extLst>
      <p:ext uri="{BB962C8B-B14F-4D97-AF65-F5344CB8AC3E}">
        <p14:creationId xmlns:p14="http://schemas.microsoft.com/office/powerpoint/2010/main" val="204032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6A88A-4904-4749-89B0-F21040B9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EC5DFF-00A7-4778-A1D1-EFACB2873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– </a:t>
            </a:r>
            <a:r>
              <a:rPr lang="en-US" b="1" dirty="0"/>
              <a:t>somewhat similar, but even more statist</a:t>
            </a:r>
          </a:p>
          <a:p>
            <a:r>
              <a:rPr lang="en-US" dirty="0"/>
              <a:t>Most large enterprises continued to be state-owned (to this day)</a:t>
            </a:r>
          </a:p>
        </p:txBody>
      </p:sp>
    </p:spTree>
    <p:extLst>
      <p:ext uri="{BB962C8B-B14F-4D97-AF65-F5344CB8AC3E}">
        <p14:creationId xmlns:p14="http://schemas.microsoft.com/office/powerpoint/2010/main" val="2565759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6A88A-4904-4749-89B0-F21040B9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Asian developmental state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EC5DFF-00A7-4778-A1D1-EFACB2873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– </a:t>
            </a:r>
            <a:r>
              <a:rPr lang="en-US" b="1" dirty="0"/>
              <a:t>somewhat similar, but even more statist</a:t>
            </a:r>
          </a:p>
          <a:p>
            <a:r>
              <a:rPr lang="en-US" dirty="0"/>
              <a:t>Most large enterprises continued to be state-owned (to this day)</a:t>
            </a:r>
          </a:p>
          <a:p>
            <a:r>
              <a:rPr lang="en-US" b="1" dirty="0"/>
              <a:t>No liberalization after successful growth</a:t>
            </a:r>
          </a:p>
        </p:txBody>
      </p:sp>
    </p:spTree>
    <p:extLst>
      <p:ext uri="{BB962C8B-B14F-4D97-AF65-F5344CB8AC3E}">
        <p14:creationId xmlns:p14="http://schemas.microsoft.com/office/powerpoint/2010/main" val="104996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1050</Words>
  <Application>Microsoft Office PowerPoint</Application>
  <PresentationFormat>Widescreen</PresentationFormat>
  <Paragraphs>104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Asian developmental state</vt:lpstr>
      <vt:lpstr>ISI</vt:lpstr>
      <vt:lpstr>ISI</vt:lpstr>
      <vt:lpstr>ISI</vt:lpstr>
      <vt:lpstr>ISI</vt:lpstr>
      <vt:lpstr>ISI</vt:lpstr>
      <vt:lpstr>ISI</vt:lpstr>
      <vt:lpstr>ISI</vt:lpstr>
      <vt:lpstr>ISI</vt:lpstr>
      <vt:lpstr>Shock therapy/Neoliberalism</vt:lpstr>
      <vt:lpstr>Shock therapy/Neoliberalism</vt:lpstr>
      <vt:lpstr>Shock therapy/Neoliberalism</vt:lpstr>
      <vt:lpstr>Shock therapy/Neoliberalism</vt:lpstr>
      <vt:lpstr>Shock therapy/Neoliberalism</vt:lpstr>
      <vt:lpstr>Shock therapy/Neoliberalism</vt:lpstr>
      <vt:lpstr>Shock therapy/Neoliberalism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Asian developmental state</dc:title>
  <dc:creator>Petr Svatoň</dc:creator>
  <cp:lastModifiedBy>Petr Svatoň</cp:lastModifiedBy>
  <cp:revision>3</cp:revision>
  <dcterms:created xsi:type="dcterms:W3CDTF">2022-09-28T11:58:42Z</dcterms:created>
  <dcterms:modified xsi:type="dcterms:W3CDTF">2023-10-02T15:32:01Z</dcterms:modified>
</cp:coreProperties>
</file>