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606" r:id="rId4"/>
    <p:sldId id="607" r:id="rId5"/>
    <p:sldId id="608" r:id="rId6"/>
    <p:sldId id="609" r:id="rId7"/>
    <p:sldId id="610" r:id="rId8"/>
    <p:sldId id="611" r:id="rId9"/>
    <p:sldId id="258" r:id="rId10"/>
    <p:sldId id="289" r:id="rId11"/>
    <p:sldId id="479" r:id="rId12"/>
    <p:sldId id="354" r:id="rId13"/>
    <p:sldId id="480" r:id="rId14"/>
    <p:sldId id="355" r:id="rId15"/>
    <p:sldId id="290" r:id="rId16"/>
    <p:sldId id="356" r:id="rId17"/>
    <p:sldId id="357" r:id="rId18"/>
    <p:sldId id="291" r:id="rId19"/>
    <p:sldId id="358" r:id="rId20"/>
    <p:sldId id="359" r:id="rId21"/>
    <p:sldId id="690" r:id="rId22"/>
    <p:sldId id="693" r:id="rId23"/>
    <p:sldId id="538" r:id="rId24"/>
    <p:sldId id="694" r:id="rId25"/>
    <p:sldId id="695" r:id="rId26"/>
    <p:sldId id="539" r:id="rId27"/>
    <p:sldId id="360" r:id="rId28"/>
    <p:sldId id="292" r:id="rId29"/>
    <p:sldId id="361" r:id="rId30"/>
    <p:sldId id="363" r:id="rId31"/>
    <p:sldId id="364" r:id="rId32"/>
    <p:sldId id="365" r:id="rId33"/>
    <p:sldId id="696" r:id="rId34"/>
    <p:sldId id="367" r:id="rId35"/>
    <p:sldId id="366" r:id="rId36"/>
    <p:sldId id="295" r:id="rId37"/>
    <p:sldId id="370" r:id="rId38"/>
    <p:sldId id="371" r:id="rId39"/>
    <p:sldId id="612" r:id="rId40"/>
    <p:sldId id="623" r:id="rId41"/>
    <p:sldId id="620" r:id="rId42"/>
    <p:sldId id="685" r:id="rId43"/>
    <p:sldId id="372" r:id="rId44"/>
    <p:sldId id="373" r:id="rId45"/>
    <p:sldId id="374" r:id="rId46"/>
    <p:sldId id="651" r:id="rId47"/>
    <p:sldId id="652" r:id="rId48"/>
    <p:sldId id="624" r:id="rId49"/>
    <p:sldId id="625" r:id="rId50"/>
    <p:sldId id="626" r:id="rId51"/>
    <p:sldId id="644" r:id="rId52"/>
    <p:sldId id="645" r:id="rId53"/>
    <p:sldId id="646" r:id="rId54"/>
    <p:sldId id="647" r:id="rId55"/>
    <p:sldId id="648" r:id="rId56"/>
    <p:sldId id="649" r:id="rId57"/>
    <p:sldId id="650" r:id="rId58"/>
    <p:sldId id="679" r:id="rId59"/>
    <p:sldId id="654" r:id="rId60"/>
    <p:sldId id="655" r:id="rId61"/>
    <p:sldId id="656" r:id="rId62"/>
    <p:sldId id="657" r:id="rId63"/>
    <p:sldId id="658" r:id="rId64"/>
    <p:sldId id="659" r:id="rId65"/>
    <p:sldId id="660" r:id="rId66"/>
    <p:sldId id="661" r:id="rId67"/>
    <p:sldId id="662" r:id="rId68"/>
    <p:sldId id="663" r:id="rId69"/>
    <p:sldId id="664" r:id="rId70"/>
    <p:sldId id="665" r:id="rId71"/>
    <p:sldId id="666" r:id="rId72"/>
    <p:sldId id="667" r:id="rId73"/>
    <p:sldId id="668" r:id="rId74"/>
    <p:sldId id="669" r:id="rId75"/>
    <p:sldId id="670" r:id="rId76"/>
    <p:sldId id="671" r:id="rId77"/>
    <p:sldId id="672" r:id="rId78"/>
    <p:sldId id="673" r:id="rId79"/>
    <p:sldId id="674" r:id="rId80"/>
    <p:sldId id="675" r:id="rId81"/>
    <p:sldId id="676" r:id="rId82"/>
    <p:sldId id="677" r:id="rId83"/>
    <p:sldId id="678" r:id="rId84"/>
    <p:sldId id="681" r:id="rId85"/>
    <p:sldId id="682" r:id="rId86"/>
    <p:sldId id="683" r:id="rId87"/>
    <p:sldId id="680" r:id="rId88"/>
    <p:sldId id="653" r:id="rId89"/>
    <p:sldId id="621" r:id="rId90"/>
    <p:sldId id="298" r:id="rId91"/>
    <p:sldId id="375" r:id="rId92"/>
    <p:sldId id="483" r:id="rId93"/>
    <p:sldId id="515" r:id="rId94"/>
    <p:sldId id="516" r:id="rId95"/>
    <p:sldId id="517" r:id="rId96"/>
    <p:sldId id="378" r:id="rId97"/>
    <p:sldId id="377" r:id="rId98"/>
    <p:sldId id="518" r:id="rId99"/>
    <p:sldId id="519" r:id="rId100"/>
    <p:sldId id="520" r:id="rId101"/>
    <p:sldId id="484" r:id="rId102"/>
    <p:sldId id="521" r:id="rId103"/>
    <p:sldId id="686" r:id="rId104"/>
    <p:sldId id="523" r:id="rId105"/>
    <p:sldId id="691" r:id="rId106"/>
    <p:sldId id="485" r:id="rId107"/>
    <p:sldId id="522" r:id="rId108"/>
    <p:sldId id="524" r:id="rId109"/>
    <p:sldId id="525" r:id="rId110"/>
    <p:sldId id="526" r:id="rId111"/>
    <p:sldId id="527" r:id="rId112"/>
    <p:sldId id="687" r:id="rId113"/>
    <p:sldId id="486" r:id="rId114"/>
    <p:sldId id="487" r:id="rId115"/>
    <p:sldId id="529" r:id="rId116"/>
    <p:sldId id="299" r:id="rId117"/>
    <p:sldId id="300" r:id="rId118"/>
    <p:sldId id="380" r:id="rId119"/>
    <p:sldId id="381" r:id="rId120"/>
    <p:sldId id="379" r:id="rId121"/>
    <p:sldId id="488" r:id="rId122"/>
    <p:sldId id="692" r:id="rId1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presProps" Target="presProps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9C5896-76B0-46BB-A04E-7F220561DF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FBAD7DE-AE90-4C38-B371-5C7903F104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ABA0AAF-8CFE-4F94-BBEA-0B8218A76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7C20-5E06-45A3-A861-0316383C3506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870329-153C-4890-A868-47E11D54C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597435-787F-452E-9F85-858AD30D2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83188-71DF-4D8D-A57C-6882A6E2C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221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FA4981-2193-4647-B0FF-3225D9CB2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100EF7D-87BB-441C-B888-4282AA0FEC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D95F29-D5C5-4022-97A2-A3D794742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7C20-5E06-45A3-A861-0316383C3506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8A6036-1DEA-4B51-BA6F-CD3A42B62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1F7BB8-BB0A-4C38-88D2-D11BB255C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83188-71DF-4D8D-A57C-6882A6E2C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279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15FF082-F20B-4B5C-AF30-642EA4159A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93833BB-47BF-4AE8-9D6C-EB911E85CF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FCE7DB5-79C2-4163-A4BD-1CEB2F8CC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7C20-5E06-45A3-A861-0316383C3506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9B45DE-C960-4B0A-9E32-A6F217233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A41355-83F3-4C63-8953-CCAAD31F8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83188-71DF-4D8D-A57C-6882A6E2C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864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3B1F7A-852E-4190-83C8-2B199C241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E4062E-DFAB-4125-A6F2-C580725D3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96718D-1E9E-455D-AF20-3A6161BB2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7C20-5E06-45A3-A861-0316383C3506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F628A97-95F1-41D6-889D-AD3D1A816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77BFF00-4A90-4430-ADA7-0D567E0ED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83188-71DF-4D8D-A57C-6882A6E2C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993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109AC4-287F-4857-AF51-8658E3185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10E6116-5440-444C-93F8-99849FCE5A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FCEC60A-AD09-47ED-B23E-0FB8A358D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7C20-5E06-45A3-A861-0316383C3506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F78393-4B97-4D80-AF81-9CA100559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1AB203-DC69-4298-86F7-0B4371744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83188-71DF-4D8D-A57C-6882A6E2C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47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6E8462-5054-4991-B446-5A24B948F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AFAAB8-9F87-4080-8AA5-45F2A9EA9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84FF725-E4F4-442F-B95D-24CE2188B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90D9A2B-23C0-455A-AF6C-43EFEAA7C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7C20-5E06-45A3-A861-0316383C3506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9C365D9-C2E1-443B-A93F-E1788CDCE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F271192-D37F-45E7-90F3-D700D06F8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83188-71DF-4D8D-A57C-6882A6E2C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936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333EC3-DBAC-4249-9493-0CF36786C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DFDC389-8C36-490D-9837-31A9D0D90C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87C4366-183C-4045-BEF1-0174BF661E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F37B44C-8E7D-4EFA-B375-F247C29DA1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43120EA-8651-4A6E-94BF-659B0BB4BA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0DB7840-AC90-4725-80F8-1BBA6B150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7C20-5E06-45A3-A861-0316383C3506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EBEC66D-DEE5-457E-86A5-D1735C984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B5ABC9A-1EFC-484C-B1F6-7A8C4A0B9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83188-71DF-4D8D-A57C-6882A6E2C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563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B26A80-9D73-46B2-B323-EDF133BD3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3569C18-319A-4143-97BA-47B71A804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7C20-5E06-45A3-A861-0316383C3506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47B32BE-F38E-4682-8C89-54638B102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B3FE9D4-900B-4B00-9A7B-849DD1621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83188-71DF-4D8D-A57C-6882A6E2C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755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1D53FFB-C174-458A-A506-F408A7E39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7C20-5E06-45A3-A861-0316383C3506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C5C36DA-10BB-45B8-9040-6816D210A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1F25264-0804-4FAC-935E-05CB5E17A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83188-71DF-4D8D-A57C-6882A6E2C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792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977E6E-8037-4293-BCA5-BB5990DEA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BE81EA-FA6A-4B7D-8AD8-08DD3886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F7D800E-F01F-45B4-820B-FA07EAEA18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1261337-CCEF-4179-B11A-B1F8D3975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7C20-5E06-45A3-A861-0316383C3506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0FA8A30-D7FE-4E73-959A-12AF02BDC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54C8310-508F-45FC-9F60-AF35DD733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83188-71DF-4D8D-A57C-6882A6E2C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570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2CA78-C8C4-4107-BE9F-2B4F33EA5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A80F635-1611-4FD8-955D-D25B2F57B7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C14F6DA-1749-4D81-9642-CD55A9C5EF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D44A208-A4C2-42EB-B87A-B6B760689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7C20-5E06-45A3-A861-0316383C3506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B6D9BB9-3790-45C2-98ED-83900EB82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2FECD6E-82EE-4487-9786-59767C3D5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83188-71DF-4D8D-A57C-6882A6E2C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392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AADD597-2978-44B3-A24C-B313C5F1B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41BC295-C0E7-4C33-9CA5-F6141CFCE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D5D21A-A852-4A7A-88EA-1CF74348F0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57C20-5E06-45A3-A861-0316383C3506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0D51416-5A98-4ED3-94B6-E693229AF8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A34063-3EB7-49B4-A998-C0CE6D5C62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83188-71DF-4D8D-A57C-6882A6E2C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931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04087E-3BDD-4EDC-B047-A5C315C566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Export-led </a:t>
            </a:r>
            <a:r>
              <a:rPr lang="cs-CZ"/>
              <a:t>growth</a:t>
            </a:r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8D043FF-B0E2-4ADC-BD59-98D5B18C0D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China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Economy</a:t>
            </a:r>
            <a:r>
              <a:rPr lang="cs-CZ" dirty="0"/>
              <a:t>, </a:t>
            </a:r>
            <a:r>
              <a:rPr lang="cs-CZ" dirty="0" err="1"/>
              <a:t>autumn</a:t>
            </a:r>
            <a:r>
              <a:rPr lang="cs-CZ"/>
              <a:t>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03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D2F3BB-6CDC-46F1-AC08-027CF2357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B59F8A-5ABB-4084-9F92-0FABACCA1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1992 – Deng‘s </a:t>
            </a:r>
            <a:r>
              <a:rPr lang="en-US" b="1" dirty="0"/>
              <a:t>Southern Tour </a:t>
            </a:r>
            <a:r>
              <a:rPr lang="en-US" dirty="0"/>
              <a:t>&gt; push for reviving the reforms</a:t>
            </a:r>
          </a:p>
        </p:txBody>
      </p:sp>
    </p:spTree>
    <p:extLst>
      <p:ext uri="{BB962C8B-B14F-4D97-AF65-F5344CB8AC3E}">
        <p14:creationId xmlns:p14="http://schemas.microsoft.com/office/powerpoint/2010/main" val="1334588944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FCCA97-2B2B-435A-ACF6-D9B295646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9F4EFC-0E11-4BCF-AAD4-973C182E4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China going to do with all this foreign exchange?</a:t>
            </a:r>
          </a:p>
        </p:txBody>
      </p:sp>
    </p:spTree>
    <p:extLst>
      <p:ext uri="{BB962C8B-B14F-4D97-AF65-F5344CB8AC3E}">
        <p14:creationId xmlns:p14="http://schemas.microsoft.com/office/powerpoint/2010/main" val="1348124724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FCCA97-2B2B-435A-ACF6-D9B295646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9F4EFC-0E11-4BCF-AAD4-973C182E4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China going to do with all this foreign exchange?</a:t>
            </a:r>
          </a:p>
          <a:p>
            <a:r>
              <a:rPr lang="en-US" b="1" dirty="0"/>
              <a:t>Keep it</a:t>
            </a:r>
            <a:r>
              <a:rPr lang="cs-CZ" b="1" dirty="0"/>
              <a:t> </a:t>
            </a:r>
            <a:r>
              <a:rPr lang="en-US" b="1" dirty="0"/>
              <a:t>as </a:t>
            </a:r>
            <a:r>
              <a:rPr lang="cs-CZ" b="1" dirty="0"/>
              <a:t>a </a:t>
            </a:r>
            <a:r>
              <a:rPr lang="en-US" b="1" dirty="0"/>
              <a:t>reserve – </a:t>
            </a:r>
            <a:r>
              <a:rPr lang="cs-CZ" b="1" dirty="0"/>
              <a:t>a </a:t>
            </a:r>
            <a:r>
              <a:rPr lang="en-US" b="1" dirty="0"/>
              <a:t>precaution against a monetary crisis</a:t>
            </a:r>
          </a:p>
        </p:txBody>
      </p:sp>
    </p:spTree>
    <p:extLst>
      <p:ext uri="{BB962C8B-B14F-4D97-AF65-F5344CB8AC3E}">
        <p14:creationId xmlns:p14="http://schemas.microsoft.com/office/powerpoint/2010/main" val="804021898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FCCA97-2B2B-435A-ACF6-D9B295646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9F4EFC-0E11-4BCF-AAD4-973C182E4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China going to do with all this foreign exchange?</a:t>
            </a:r>
          </a:p>
          <a:p>
            <a:r>
              <a:rPr lang="en-US" b="1" dirty="0"/>
              <a:t>Keep it</a:t>
            </a:r>
            <a:r>
              <a:rPr lang="cs-CZ" b="1" dirty="0"/>
              <a:t> </a:t>
            </a:r>
            <a:r>
              <a:rPr lang="en-US" b="1" dirty="0"/>
              <a:t>as </a:t>
            </a:r>
            <a:r>
              <a:rPr lang="cs-CZ" b="1" dirty="0"/>
              <a:t>a </a:t>
            </a:r>
            <a:r>
              <a:rPr lang="en-US" b="1" dirty="0"/>
              <a:t>reserve – </a:t>
            </a:r>
            <a:r>
              <a:rPr lang="cs-CZ" b="1" dirty="0"/>
              <a:t>a </a:t>
            </a:r>
            <a:r>
              <a:rPr lang="en-US" b="1" dirty="0"/>
              <a:t>precaution against a monetary crisis</a:t>
            </a:r>
          </a:p>
          <a:p>
            <a:r>
              <a:rPr lang="en-US"/>
              <a:t>Anxiety </a:t>
            </a:r>
            <a:r>
              <a:rPr lang="en-US" dirty="0"/>
              <a:t>after the </a:t>
            </a:r>
            <a:r>
              <a:rPr lang="en-US" b="1" dirty="0"/>
              <a:t>Asian monetary crisis of 1997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212653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BB9892-8F2D-40FB-BC6A-0893421D4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a </a:t>
            </a:r>
            <a:r>
              <a:rPr lang="cs-CZ" dirty="0" err="1"/>
              <a:t>monetary</a:t>
            </a:r>
            <a:r>
              <a:rPr lang="cs-CZ" dirty="0"/>
              <a:t> </a:t>
            </a:r>
            <a:r>
              <a:rPr lang="cs-CZ" dirty="0" err="1"/>
              <a:t>crisis</a:t>
            </a:r>
            <a:r>
              <a:rPr lang="cs-CZ" dirty="0"/>
              <a:t> </a:t>
            </a:r>
            <a:r>
              <a:rPr lang="cs-CZ" dirty="0" err="1"/>
              <a:t>works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C77DDE-2514-4946-A1E2-5FF979268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country has a </a:t>
            </a:r>
            <a:r>
              <a:rPr lang="en-US" b="1" dirty="0"/>
              <a:t>fixed exchange rate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137818316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BB9892-8F2D-40FB-BC6A-0893421D4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a </a:t>
            </a:r>
            <a:r>
              <a:rPr lang="cs-CZ" dirty="0" err="1"/>
              <a:t>monetary</a:t>
            </a:r>
            <a:r>
              <a:rPr lang="cs-CZ" dirty="0"/>
              <a:t> </a:t>
            </a:r>
            <a:r>
              <a:rPr lang="cs-CZ" dirty="0" err="1"/>
              <a:t>crisis</a:t>
            </a:r>
            <a:r>
              <a:rPr lang="cs-CZ" dirty="0"/>
              <a:t> </a:t>
            </a:r>
            <a:r>
              <a:rPr lang="cs-CZ" dirty="0" err="1"/>
              <a:t>works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C77DDE-2514-4946-A1E2-5FF979268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country has a </a:t>
            </a:r>
            <a:r>
              <a:rPr lang="en-US" b="1" dirty="0"/>
              <a:t>fixed exchange rate</a:t>
            </a:r>
            <a:endParaRPr lang="cs-CZ" b="1" dirty="0"/>
          </a:p>
          <a:p>
            <a:r>
              <a:rPr lang="en-US" b="1" dirty="0"/>
              <a:t>- </a:t>
            </a:r>
            <a:r>
              <a:rPr lang="en-US" dirty="0"/>
              <a:t>China does have a fixed exchange rate – the yuan was first tied to the US dollar, since 2005, it is pegged to a basket of currencies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13963167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F3E4FE-6D41-44F4-A9B0-80BC3E2A0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USD to RMB</a:t>
            </a:r>
            <a:endParaRPr lang="en-US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9A96C144-75D2-46EC-96CD-B06547FA66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662" y="1825625"/>
            <a:ext cx="8702676" cy="4351338"/>
          </a:xfrm>
        </p:spPr>
      </p:pic>
    </p:spTree>
    <p:extLst>
      <p:ext uri="{BB962C8B-B14F-4D97-AF65-F5344CB8AC3E}">
        <p14:creationId xmlns:p14="http://schemas.microsoft.com/office/powerpoint/2010/main" val="901127133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BB9892-8F2D-40FB-BC6A-0893421D4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a </a:t>
            </a:r>
            <a:r>
              <a:rPr lang="cs-CZ" dirty="0" err="1"/>
              <a:t>monetary</a:t>
            </a:r>
            <a:r>
              <a:rPr lang="cs-CZ" dirty="0"/>
              <a:t> </a:t>
            </a:r>
            <a:r>
              <a:rPr lang="cs-CZ" dirty="0" err="1"/>
              <a:t>crisis</a:t>
            </a:r>
            <a:r>
              <a:rPr lang="cs-CZ" dirty="0"/>
              <a:t> </a:t>
            </a:r>
            <a:r>
              <a:rPr lang="cs-CZ" dirty="0" err="1"/>
              <a:t>works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C77DDE-2514-4946-A1E2-5FF979268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country has a </a:t>
            </a:r>
            <a:r>
              <a:rPr lang="en-US" b="1" dirty="0"/>
              <a:t>fixed exchange rate</a:t>
            </a:r>
          </a:p>
          <a:p>
            <a:r>
              <a:rPr lang="en-US" dirty="0"/>
              <a:t>Markets (banks etc.) think that the rate </a:t>
            </a:r>
            <a:r>
              <a:rPr lang="en-US" b="1" dirty="0"/>
              <a:t>is overvalued and unsustainable &gt; they start to sell the currency</a:t>
            </a:r>
          </a:p>
        </p:txBody>
      </p:sp>
    </p:spTree>
    <p:extLst>
      <p:ext uri="{BB962C8B-B14F-4D97-AF65-F5344CB8AC3E}">
        <p14:creationId xmlns:p14="http://schemas.microsoft.com/office/powerpoint/2010/main" val="913520040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BB9892-8F2D-40FB-BC6A-0893421D4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a </a:t>
            </a:r>
            <a:r>
              <a:rPr lang="cs-CZ" dirty="0" err="1"/>
              <a:t>monetary</a:t>
            </a:r>
            <a:r>
              <a:rPr lang="cs-CZ" dirty="0"/>
              <a:t> </a:t>
            </a:r>
            <a:r>
              <a:rPr lang="cs-CZ" dirty="0" err="1"/>
              <a:t>crisis</a:t>
            </a:r>
            <a:r>
              <a:rPr lang="cs-CZ" dirty="0"/>
              <a:t> </a:t>
            </a:r>
            <a:r>
              <a:rPr lang="cs-CZ" dirty="0" err="1"/>
              <a:t>works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C77DDE-2514-4946-A1E2-5FF979268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country has a </a:t>
            </a:r>
            <a:r>
              <a:rPr lang="en-US" b="1" dirty="0"/>
              <a:t>fixed exchange rate</a:t>
            </a:r>
          </a:p>
          <a:p>
            <a:r>
              <a:rPr lang="en-US" dirty="0"/>
              <a:t>Markets (banks etc.) think that the rate </a:t>
            </a:r>
            <a:r>
              <a:rPr lang="en-US" b="1" dirty="0"/>
              <a:t>is overvalued and unsustainable &gt; they start to sell the currency</a:t>
            </a:r>
          </a:p>
          <a:p>
            <a:r>
              <a:rPr lang="en-US" dirty="0"/>
              <a:t>&gt; </a:t>
            </a:r>
            <a:r>
              <a:rPr lang="en-US" b="1" dirty="0"/>
              <a:t>pressure for devaluation</a:t>
            </a:r>
          </a:p>
        </p:txBody>
      </p:sp>
    </p:spTree>
    <p:extLst>
      <p:ext uri="{BB962C8B-B14F-4D97-AF65-F5344CB8AC3E}">
        <p14:creationId xmlns:p14="http://schemas.microsoft.com/office/powerpoint/2010/main" val="3476319927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BB9892-8F2D-40FB-BC6A-0893421D4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a </a:t>
            </a:r>
            <a:r>
              <a:rPr lang="cs-CZ" dirty="0" err="1"/>
              <a:t>monetary</a:t>
            </a:r>
            <a:r>
              <a:rPr lang="cs-CZ" dirty="0"/>
              <a:t> </a:t>
            </a:r>
            <a:r>
              <a:rPr lang="cs-CZ" dirty="0" err="1"/>
              <a:t>crisis</a:t>
            </a:r>
            <a:r>
              <a:rPr lang="cs-CZ" dirty="0"/>
              <a:t> </a:t>
            </a:r>
            <a:r>
              <a:rPr lang="cs-CZ" dirty="0" err="1"/>
              <a:t>works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C77DDE-2514-4946-A1E2-5FF979268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country has a </a:t>
            </a:r>
            <a:r>
              <a:rPr lang="en-US" b="1" dirty="0"/>
              <a:t>fixed exchange rate</a:t>
            </a:r>
          </a:p>
          <a:p>
            <a:r>
              <a:rPr lang="en-US" dirty="0"/>
              <a:t>Markets (banks etc.) think that the rate </a:t>
            </a:r>
            <a:r>
              <a:rPr lang="en-US" b="1" dirty="0"/>
              <a:t>is overvalued and unsustainable &gt; they start to sell the currency</a:t>
            </a:r>
          </a:p>
          <a:p>
            <a:r>
              <a:rPr lang="en-US" dirty="0"/>
              <a:t>&gt; </a:t>
            </a:r>
            <a:r>
              <a:rPr lang="en-US" b="1" dirty="0"/>
              <a:t>pressure for devaluation</a:t>
            </a:r>
          </a:p>
          <a:p>
            <a:r>
              <a:rPr lang="en-US" dirty="0"/>
              <a:t>The central bank needs </a:t>
            </a:r>
            <a:r>
              <a:rPr lang="en-US" b="1" dirty="0"/>
              <a:t>to start buying the currency </a:t>
            </a:r>
            <a:r>
              <a:rPr lang="en-US" dirty="0"/>
              <a:t>to keep the same rate – </a:t>
            </a:r>
            <a:r>
              <a:rPr lang="en-US" b="1" dirty="0"/>
              <a:t>they need foreign currencies to do this!</a:t>
            </a:r>
          </a:p>
        </p:txBody>
      </p:sp>
    </p:spTree>
    <p:extLst>
      <p:ext uri="{BB962C8B-B14F-4D97-AF65-F5344CB8AC3E}">
        <p14:creationId xmlns:p14="http://schemas.microsoft.com/office/powerpoint/2010/main" val="629536526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BB9892-8F2D-40FB-BC6A-0893421D4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a </a:t>
            </a:r>
            <a:r>
              <a:rPr lang="cs-CZ" dirty="0" err="1"/>
              <a:t>monetary</a:t>
            </a:r>
            <a:r>
              <a:rPr lang="cs-CZ" dirty="0"/>
              <a:t> </a:t>
            </a:r>
            <a:r>
              <a:rPr lang="cs-CZ" dirty="0" err="1"/>
              <a:t>crisis</a:t>
            </a:r>
            <a:r>
              <a:rPr lang="cs-CZ" dirty="0"/>
              <a:t> </a:t>
            </a:r>
            <a:r>
              <a:rPr lang="cs-CZ" dirty="0" err="1"/>
              <a:t>works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C77DDE-2514-4946-A1E2-5FF979268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country has a </a:t>
            </a:r>
            <a:r>
              <a:rPr lang="en-US" b="1" dirty="0"/>
              <a:t>fixed exchange rate</a:t>
            </a:r>
          </a:p>
          <a:p>
            <a:r>
              <a:rPr lang="en-US" dirty="0"/>
              <a:t>Markets (banks etc.) think that the rate </a:t>
            </a:r>
            <a:r>
              <a:rPr lang="en-US" b="1" dirty="0"/>
              <a:t>is overvalued and unsustainable &gt; they start to sell the currency</a:t>
            </a:r>
          </a:p>
          <a:p>
            <a:r>
              <a:rPr lang="en-US" dirty="0"/>
              <a:t>&gt; </a:t>
            </a:r>
            <a:r>
              <a:rPr lang="en-US" b="1" dirty="0"/>
              <a:t>pressure for devaluation</a:t>
            </a:r>
          </a:p>
          <a:p>
            <a:r>
              <a:rPr lang="en-US" dirty="0"/>
              <a:t>The central bank needs </a:t>
            </a:r>
            <a:r>
              <a:rPr lang="en-US" b="1" dirty="0"/>
              <a:t>to start buying the currency </a:t>
            </a:r>
            <a:r>
              <a:rPr lang="en-US" dirty="0"/>
              <a:t>to keep the same rate – </a:t>
            </a:r>
            <a:r>
              <a:rPr lang="en-US" b="1" dirty="0"/>
              <a:t>they need foreign currencies to do this!</a:t>
            </a:r>
          </a:p>
          <a:p>
            <a:r>
              <a:rPr lang="en-US" dirty="0"/>
              <a:t>If they fail &gt; </a:t>
            </a:r>
            <a:r>
              <a:rPr lang="en-US" b="1" dirty="0"/>
              <a:t>increased interest rates to stop the capital flight </a:t>
            </a:r>
            <a:r>
              <a:rPr lang="en-US" dirty="0"/>
              <a:t>&gt; drop of domestic credit &gt; </a:t>
            </a:r>
            <a:r>
              <a:rPr lang="en-US" b="1" dirty="0"/>
              <a:t>domestic recession</a:t>
            </a:r>
          </a:p>
        </p:txBody>
      </p:sp>
    </p:spTree>
    <p:extLst>
      <p:ext uri="{BB962C8B-B14F-4D97-AF65-F5344CB8AC3E}">
        <p14:creationId xmlns:p14="http://schemas.microsoft.com/office/powerpoint/2010/main" val="187281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C2724E-93B3-4F2C-A8FC-0305B37D3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Zástupný obsah 4" descr="Obsah obrázku osoba, skupina, lidé, dav&#10;&#10;Popis byl vytvořen automaticky">
            <a:extLst>
              <a:ext uri="{FF2B5EF4-FFF2-40B4-BE49-F238E27FC236}">
                <a16:creationId xmlns:a16="http://schemas.microsoft.com/office/drawing/2014/main" id="{0B464075-796A-4533-A28E-D5885355FD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2234" y="1825625"/>
            <a:ext cx="6547532" cy="4351338"/>
          </a:xfrm>
        </p:spPr>
      </p:pic>
    </p:spTree>
    <p:extLst>
      <p:ext uri="{BB962C8B-B14F-4D97-AF65-F5344CB8AC3E}">
        <p14:creationId xmlns:p14="http://schemas.microsoft.com/office/powerpoint/2010/main" val="419354849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989D36-E9DF-4D6C-9C82-969B45B69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a </a:t>
            </a:r>
            <a:r>
              <a:rPr lang="cs-CZ" dirty="0" err="1"/>
              <a:t>monetary</a:t>
            </a:r>
            <a:r>
              <a:rPr lang="cs-CZ" dirty="0"/>
              <a:t> </a:t>
            </a:r>
            <a:r>
              <a:rPr lang="cs-CZ" dirty="0" err="1"/>
              <a:t>crisis</a:t>
            </a:r>
            <a:r>
              <a:rPr lang="cs-CZ" dirty="0"/>
              <a:t> </a:t>
            </a:r>
            <a:r>
              <a:rPr lang="cs-CZ" dirty="0" err="1"/>
              <a:t>works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292AA6-E6D8-4470-BB1D-CB810D2B5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= in the end, the Central bank usually </a:t>
            </a:r>
            <a:r>
              <a:rPr lang="en-US" b="1" dirty="0"/>
              <a:t>freezes the creation of money</a:t>
            </a:r>
            <a:r>
              <a:rPr lang="en-US" dirty="0"/>
              <a:t>, which stops capital flight, but creates recession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6253551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989D36-E9DF-4D6C-9C82-969B45B69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a </a:t>
            </a:r>
            <a:r>
              <a:rPr lang="cs-CZ" dirty="0" err="1"/>
              <a:t>monetary</a:t>
            </a:r>
            <a:r>
              <a:rPr lang="cs-CZ" dirty="0"/>
              <a:t> </a:t>
            </a:r>
            <a:r>
              <a:rPr lang="cs-CZ" dirty="0" err="1"/>
              <a:t>crisis</a:t>
            </a:r>
            <a:r>
              <a:rPr lang="cs-CZ" dirty="0"/>
              <a:t> </a:t>
            </a:r>
            <a:r>
              <a:rPr lang="cs-CZ" dirty="0" err="1"/>
              <a:t>works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292AA6-E6D8-4470-BB1D-CB810D2B5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= in the end, the Central bank usually </a:t>
            </a:r>
            <a:r>
              <a:rPr lang="en-US" b="1" dirty="0"/>
              <a:t>freezes the creation of money</a:t>
            </a:r>
            <a:r>
              <a:rPr lang="en-US" dirty="0"/>
              <a:t>, which stops capital flight, but creates recession</a:t>
            </a:r>
            <a:endParaRPr lang="cs-CZ" dirty="0"/>
          </a:p>
          <a:p>
            <a:r>
              <a:rPr lang="en-US" dirty="0"/>
              <a:t>Did anything like this ever happen </a:t>
            </a:r>
            <a:r>
              <a:rPr lang="cs-CZ" dirty="0"/>
              <a:t>in </a:t>
            </a:r>
            <a:r>
              <a:rPr lang="cs-CZ" dirty="0" err="1"/>
              <a:t>Czechia</a:t>
            </a:r>
            <a:r>
              <a:rPr lang="cs-CZ" dirty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615158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989D36-E9DF-4D6C-9C82-969B45B69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a </a:t>
            </a:r>
            <a:r>
              <a:rPr lang="cs-CZ" dirty="0" err="1"/>
              <a:t>monetary</a:t>
            </a:r>
            <a:r>
              <a:rPr lang="cs-CZ" dirty="0"/>
              <a:t> </a:t>
            </a:r>
            <a:r>
              <a:rPr lang="cs-CZ" dirty="0" err="1"/>
              <a:t>crisis</a:t>
            </a:r>
            <a:r>
              <a:rPr lang="cs-CZ" dirty="0"/>
              <a:t> </a:t>
            </a:r>
            <a:r>
              <a:rPr lang="cs-CZ" dirty="0" err="1"/>
              <a:t>works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292AA6-E6D8-4470-BB1D-CB810D2B5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= in the end, the Central bank usually </a:t>
            </a:r>
            <a:r>
              <a:rPr lang="en-US" b="1" dirty="0"/>
              <a:t>freezes the creation of money</a:t>
            </a:r>
            <a:r>
              <a:rPr lang="en-US" dirty="0"/>
              <a:t>, which stops capital flight, but creates recession</a:t>
            </a:r>
            <a:endParaRPr lang="cs-CZ" dirty="0"/>
          </a:p>
          <a:p>
            <a:r>
              <a:rPr lang="en-US" dirty="0"/>
              <a:t>Did anything like this ever happen </a:t>
            </a:r>
            <a:r>
              <a:rPr lang="cs-CZ" dirty="0"/>
              <a:t>in </a:t>
            </a:r>
            <a:r>
              <a:rPr lang="cs-CZ" dirty="0" err="1"/>
              <a:t>Czechia</a:t>
            </a:r>
            <a:r>
              <a:rPr lang="cs-CZ" dirty="0"/>
              <a:t>?</a:t>
            </a:r>
            <a:endParaRPr lang="en-US" dirty="0"/>
          </a:p>
          <a:p>
            <a:r>
              <a:rPr lang="en-US" dirty="0"/>
              <a:t>Yes, in </a:t>
            </a:r>
            <a:r>
              <a:rPr lang="en-US" b="1" dirty="0"/>
              <a:t>1997</a:t>
            </a:r>
            <a:r>
              <a:rPr lang="cs-CZ" dirty="0"/>
              <a:t>!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377784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1CB2FD-B878-4515-8537-57742880D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a </a:t>
            </a:r>
            <a:r>
              <a:rPr lang="cs-CZ" dirty="0" err="1"/>
              <a:t>monetary</a:t>
            </a:r>
            <a:r>
              <a:rPr lang="cs-CZ" dirty="0"/>
              <a:t> </a:t>
            </a:r>
            <a:r>
              <a:rPr lang="cs-CZ" dirty="0" err="1"/>
              <a:t>crisis</a:t>
            </a:r>
            <a:r>
              <a:rPr lang="cs-CZ" dirty="0"/>
              <a:t> </a:t>
            </a:r>
            <a:r>
              <a:rPr lang="cs-CZ" dirty="0" err="1"/>
              <a:t>works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4050E5-BB64-44E7-8844-FD77B9E300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China fears this scenario, so it keeps large reserves of foreign currency</a:t>
            </a:r>
            <a:endParaRPr lang="cs-CZ" dirty="0"/>
          </a:p>
          <a:p>
            <a:endParaRPr lang="cs-CZ" dirty="0"/>
          </a:p>
          <a:p>
            <a:r>
              <a:rPr lang="en-US" dirty="0"/>
              <a:t>&gt; if you sit upon a huge pile of dollars, you can defeat a speculative attack</a:t>
            </a:r>
          </a:p>
          <a:p>
            <a:r>
              <a:rPr lang="en-US" dirty="0"/>
              <a:t>Actually, you can </a:t>
            </a:r>
            <a:r>
              <a:rPr lang="en-US" b="1" dirty="0"/>
              <a:t>deter it</a:t>
            </a:r>
          </a:p>
        </p:txBody>
      </p:sp>
    </p:spTree>
    <p:extLst>
      <p:ext uri="{BB962C8B-B14F-4D97-AF65-F5344CB8AC3E}">
        <p14:creationId xmlns:p14="http://schemas.microsoft.com/office/powerpoint/2010/main" val="4068048109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DEC31F-7378-4C73-8919-5866B7A02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51B34E-AC6E-4209-AD6C-46663ACCB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else can you do with foreign exchange?</a:t>
            </a:r>
          </a:p>
          <a:p>
            <a:r>
              <a:rPr lang="en-US" dirty="0"/>
              <a:t>= you don‘t use it to buy imports, you don‘t want to keep it as reserves</a:t>
            </a:r>
          </a:p>
        </p:txBody>
      </p:sp>
    </p:spTree>
    <p:extLst>
      <p:ext uri="{BB962C8B-B14F-4D97-AF65-F5344CB8AC3E}">
        <p14:creationId xmlns:p14="http://schemas.microsoft.com/office/powerpoint/2010/main" val="919223984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DEC31F-7378-4C73-8919-5866B7A02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51B34E-AC6E-4209-AD6C-46663ACCB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else can you do with foreign exchange?</a:t>
            </a:r>
          </a:p>
          <a:p>
            <a:r>
              <a:rPr lang="en-US" dirty="0"/>
              <a:t>= you don‘t use it to buy imports, you don‘t want to keep it as reserves</a:t>
            </a:r>
          </a:p>
          <a:p>
            <a:r>
              <a:rPr lang="en-US" b="1"/>
              <a:t>Foreign investment </a:t>
            </a:r>
            <a:r>
              <a:rPr lang="en-US"/>
              <a:t>– purchases of Western companies; </a:t>
            </a:r>
            <a:r>
              <a:rPr lang="en-US" b="1"/>
              <a:t>Belt and Road Initiative</a:t>
            </a:r>
          </a:p>
        </p:txBody>
      </p:sp>
    </p:spTree>
    <p:extLst>
      <p:ext uri="{BB962C8B-B14F-4D97-AF65-F5344CB8AC3E}">
        <p14:creationId xmlns:p14="http://schemas.microsoft.com/office/powerpoint/2010/main" val="726661023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8A11FE-08DC-4BA6-9E6B-3EB9A777F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27DF70-4B57-40B4-A2FD-F6641FE9D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Major exporter of advanced technology products already by 2005!</a:t>
            </a:r>
          </a:p>
          <a:p>
            <a:r>
              <a:rPr lang="en-US" dirty="0"/>
              <a:t>= laptops, mobile phones, scanners, cameras, medical equipment</a:t>
            </a:r>
          </a:p>
        </p:txBody>
      </p:sp>
    </p:spTree>
    <p:extLst>
      <p:ext uri="{BB962C8B-B14F-4D97-AF65-F5344CB8AC3E}">
        <p14:creationId xmlns:p14="http://schemas.microsoft.com/office/powerpoint/2010/main" val="128835288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D4C9E0-D6E1-41F0-8A6B-4F7A48CBA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4E61D9-8176-4057-8D97-FA25B8F39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2002</a:t>
            </a:r>
            <a:r>
              <a:rPr lang="en-US" dirty="0"/>
              <a:t> – change in Party leadership – </a:t>
            </a:r>
            <a:r>
              <a:rPr lang="en-US" b="1" dirty="0"/>
              <a:t>Hu Jintao and Wen Jiabao</a:t>
            </a:r>
          </a:p>
          <a:p>
            <a:r>
              <a:rPr lang="en-US" dirty="0"/>
              <a:t>Only transfer of power without a purge in PRC‘s history!</a:t>
            </a:r>
          </a:p>
        </p:txBody>
      </p:sp>
    </p:spTree>
    <p:extLst>
      <p:ext uri="{BB962C8B-B14F-4D97-AF65-F5344CB8AC3E}">
        <p14:creationId xmlns:p14="http://schemas.microsoft.com/office/powerpoint/2010/main" val="3011233505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D4C9E0-D6E1-41F0-8A6B-4F7A48CBA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4E61D9-8176-4057-8D97-FA25B8F39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2002</a:t>
            </a:r>
            <a:r>
              <a:rPr lang="en-US" dirty="0"/>
              <a:t> – change in Party leadership – </a:t>
            </a:r>
            <a:r>
              <a:rPr lang="en-US" b="1" dirty="0"/>
              <a:t>Hu Jintao and Wen Jiabao</a:t>
            </a:r>
          </a:p>
          <a:p>
            <a:r>
              <a:rPr lang="en-US" dirty="0"/>
              <a:t>Only transfer of power without a purge in PRC‘s history!</a:t>
            </a:r>
          </a:p>
          <a:p>
            <a:r>
              <a:rPr lang="en-US" b="1" dirty="0"/>
              <a:t>Theoretically – generations of party leadership – change every 10 years (1992-2002-2012-2022)</a:t>
            </a:r>
          </a:p>
        </p:txBody>
      </p:sp>
    </p:spTree>
    <p:extLst>
      <p:ext uri="{BB962C8B-B14F-4D97-AF65-F5344CB8AC3E}">
        <p14:creationId xmlns:p14="http://schemas.microsoft.com/office/powerpoint/2010/main" val="499902797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D4C9E0-D6E1-41F0-8A6B-4F7A48CBA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4E61D9-8176-4057-8D97-FA25B8F39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2002</a:t>
            </a:r>
            <a:r>
              <a:rPr lang="en-US" dirty="0"/>
              <a:t> – change in Party leadership – </a:t>
            </a:r>
            <a:r>
              <a:rPr lang="en-US" b="1" dirty="0"/>
              <a:t>Hu Jintao and Wen Jiabao</a:t>
            </a:r>
          </a:p>
          <a:p>
            <a:r>
              <a:rPr lang="en-US" dirty="0"/>
              <a:t>Only transfer of power without a purge in PRC‘s history!</a:t>
            </a:r>
          </a:p>
          <a:p>
            <a:r>
              <a:rPr lang="en-US" b="1" dirty="0"/>
              <a:t>Theoretically – generations of party leadership – change every 10 years (1992-2002-2012-2022)</a:t>
            </a:r>
          </a:p>
          <a:p>
            <a:r>
              <a:rPr lang="en-US" dirty="0"/>
              <a:t>Hu leadership – continuation of previous policies</a:t>
            </a:r>
          </a:p>
          <a:p>
            <a:r>
              <a:rPr lang="en-US" b="1" dirty="0"/>
              <a:t>More resources devoted to social spending </a:t>
            </a:r>
            <a:r>
              <a:rPr lang="en-US" dirty="0"/>
              <a:t>– healthcare, education</a:t>
            </a:r>
            <a:r>
              <a:rPr lang="cs-CZ" dirty="0"/>
              <a:t>, </a:t>
            </a:r>
            <a:r>
              <a:rPr lang="en-US" dirty="0"/>
              <a:t>alleviation of rural poverty</a:t>
            </a:r>
          </a:p>
        </p:txBody>
      </p:sp>
    </p:spTree>
    <p:extLst>
      <p:ext uri="{BB962C8B-B14F-4D97-AF65-F5344CB8AC3E}">
        <p14:creationId xmlns:p14="http://schemas.microsoft.com/office/powerpoint/2010/main" val="24488189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D2F3BB-6CDC-46F1-AC08-027CF2357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B59F8A-5ABB-4084-9F92-0FABACCA1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1992 – Deng‘s </a:t>
            </a:r>
            <a:r>
              <a:rPr lang="en-US" b="1" dirty="0"/>
              <a:t>Southern Tour </a:t>
            </a:r>
            <a:r>
              <a:rPr lang="en-US" dirty="0"/>
              <a:t>&gt; push for reviving the reforms</a:t>
            </a:r>
          </a:p>
          <a:p>
            <a:r>
              <a:rPr lang="en-US" b="1" dirty="0"/>
              <a:t>New party leadership </a:t>
            </a:r>
            <a:r>
              <a:rPr lang="en-US" dirty="0"/>
              <a:t>– </a:t>
            </a:r>
            <a:r>
              <a:rPr lang="en-US" b="1" dirty="0"/>
              <a:t>Jiang </a:t>
            </a:r>
            <a:r>
              <a:rPr lang="en-US" b="1" dirty="0" err="1"/>
              <a:t>Zenmin</a:t>
            </a:r>
            <a:r>
              <a:rPr lang="en-US" b="1" dirty="0"/>
              <a:t> </a:t>
            </a:r>
            <a:r>
              <a:rPr lang="en-US" dirty="0"/>
              <a:t>and </a:t>
            </a:r>
            <a:r>
              <a:rPr lang="en-US" b="1" dirty="0"/>
              <a:t>Zhu </a:t>
            </a:r>
            <a:r>
              <a:rPr lang="en-US" b="1" dirty="0" err="1"/>
              <a:t>Rongji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b="1" dirty="0"/>
              <a:t>reliable party loyalists</a:t>
            </a:r>
          </a:p>
          <a:p>
            <a:r>
              <a:rPr lang="en-US" dirty="0"/>
              <a:t>Jiang and Zhu – from Shanghai – very conservative during the 1980s, almost no liberalization!</a:t>
            </a:r>
          </a:p>
        </p:txBody>
      </p:sp>
    </p:spTree>
    <p:extLst>
      <p:ext uri="{BB962C8B-B14F-4D97-AF65-F5344CB8AC3E}">
        <p14:creationId xmlns:p14="http://schemas.microsoft.com/office/powerpoint/2010/main" val="1287561764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8A11FE-08DC-4BA6-9E6B-3EB9A777F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27DF70-4B57-40B4-A2FD-F6641FE9D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Major exporter of advanced technology products already by 2005!</a:t>
            </a:r>
          </a:p>
          <a:p>
            <a:r>
              <a:rPr lang="en-US" dirty="0"/>
              <a:t>= laptops, mobile phones, scanners, cameras, medical equipment</a:t>
            </a:r>
          </a:p>
          <a:p>
            <a:r>
              <a:rPr lang="en-US" b="1" dirty="0"/>
              <a:t>Growth continued at breakneck speed – over 10 % a year </a:t>
            </a:r>
            <a:r>
              <a:rPr lang="en-US" dirty="0"/>
              <a:t>– even though the base was already quite large</a:t>
            </a:r>
          </a:p>
        </p:txBody>
      </p:sp>
    </p:spTree>
    <p:extLst>
      <p:ext uri="{BB962C8B-B14F-4D97-AF65-F5344CB8AC3E}">
        <p14:creationId xmlns:p14="http://schemas.microsoft.com/office/powerpoint/2010/main" val="3791465819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8A11FE-08DC-4BA6-9E6B-3EB9A777F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27DF70-4B57-40B4-A2FD-F6641FE9D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Major exporter of advanced technology products already by 2005!</a:t>
            </a:r>
          </a:p>
          <a:p>
            <a:r>
              <a:rPr lang="en-US" dirty="0"/>
              <a:t>= laptops, mobile phones, scanners, cameras, medical equipment</a:t>
            </a:r>
          </a:p>
          <a:p>
            <a:r>
              <a:rPr lang="en-US" b="1" dirty="0"/>
              <a:t>Growth continued at breakneck speed – over 10 % a year </a:t>
            </a:r>
            <a:r>
              <a:rPr lang="en-US" dirty="0"/>
              <a:t>– even though the base was already quite large</a:t>
            </a:r>
          </a:p>
          <a:p>
            <a:r>
              <a:rPr lang="en-US" dirty="0"/>
              <a:t>= biggest story of the decade; </a:t>
            </a:r>
            <a:r>
              <a:rPr lang="en-US" dirty="0">
                <a:solidFill>
                  <a:srgbClr val="FF0000"/>
                </a:solidFill>
              </a:rPr>
              <a:t>the West overlooked it</a:t>
            </a:r>
          </a:p>
        </p:txBody>
      </p:sp>
    </p:spTree>
    <p:extLst>
      <p:ext uri="{BB962C8B-B14F-4D97-AF65-F5344CB8AC3E}">
        <p14:creationId xmlns:p14="http://schemas.microsoft.com/office/powerpoint/2010/main" val="1339814561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942AE-1C5A-41A0-BE38-B835A2786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65398-D78B-4199-A42B-CD734CDB5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Next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: </a:t>
            </a:r>
          </a:p>
          <a:p>
            <a:r>
              <a:rPr lang="cs-CZ" dirty="0" err="1"/>
              <a:t>The</a:t>
            </a:r>
            <a:r>
              <a:rPr lang="cs-CZ" dirty="0"/>
              <a:t> return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industrial</a:t>
            </a:r>
            <a:r>
              <a:rPr lang="cs-CZ" dirty="0"/>
              <a:t> </a:t>
            </a:r>
            <a:r>
              <a:rPr lang="cs-CZ" dirty="0" err="1"/>
              <a:t>policy</a:t>
            </a:r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fallout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2008 </a:t>
            </a:r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err="1"/>
              <a:t>crisis</a:t>
            </a:r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rise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Xi</a:t>
            </a:r>
            <a:r>
              <a:rPr lang="cs-CZ" dirty="0"/>
              <a:t> </a:t>
            </a:r>
            <a:r>
              <a:rPr lang="cs-CZ" dirty="0" err="1"/>
              <a:t>Jinping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US-</a:t>
            </a:r>
            <a:r>
              <a:rPr lang="cs-CZ" dirty="0" err="1"/>
              <a:t>Chinese</a:t>
            </a:r>
            <a:r>
              <a:rPr lang="cs-CZ" dirty="0"/>
              <a:t> </a:t>
            </a:r>
            <a:r>
              <a:rPr lang="cs-CZ" dirty="0" err="1"/>
              <a:t>trade</a:t>
            </a:r>
            <a:r>
              <a:rPr lang="cs-CZ" dirty="0"/>
              <a:t> </a:t>
            </a:r>
            <a:r>
              <a:rPr lang="cs-CZ"/>
              <a:t>war</a:t>
            </a:r>
          </a:p>
        </p:txBody>
      </p:sp>
    </p:spTree>
    <p:extLst>
      <p:ext uri="{BB962C8B-B14F-4D97-AF65-F5344CB8AC3E}">
        <p14:creationId xmlns:p14="http://schemas.microsoft.com/office/powerpoint/2010/main" val="8755702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ACF0BE-C5DA-4B8E-82E1-F6B0EC6AB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Zástupný obsah 8" descr="Obsah obrázku oblek, oblečení, osoba, oblečený&#10;&#10;Popis byl vytvořen automaticky">
            <a:extLst>
              <a:ext uri="{FF2B5EF4-FFF2-40B4-BE49-F238E27FC236}">
                <a16:creationId xmlns:a16="http://schemas.microsoft.com/office/drawing/2014/main" id="{C30C3D1C-7087-4CA5-82C9-D8290419FF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9342" y="2400300"/>
            <a:ext cx="4736496" cy="3352801"/>
          </a:xfrm>
        </p:spPr>
      </p:pic>
    </p:spTree>
    <p:extLst>
      <p:ext uri="{BB962C8B-B14F-4D97-AF65-F5344CB8AC3E}">
        <p14:creationId xmlns:p14="http://schemas.microsoft.com/office/powerpoint/2010/main" val="4244672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D2F3BB-6CDC-46F1-AC08-027CF2357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B59F8A-5ABB-4084-9F92-0FABACCA1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1992 – Deng‘s </a:t>
            </a:r>
            <a:r>
              <a:rPr lang="en-US" b="1" dirty="0"/>
              <a:t>Southern Tour </a:t>
            </a:r>
            <a:r>
              <a:rPr lang="en-US" dirty="0"/>
              <a:t>&gt; push for reviving the reforms</a:t>
            </a:r>
          </a:p>
          <a:p>
            <a:r>
              <a:rPr lang="en-US" b="1" dirty="0"/>
              <a:t>New party leadership </a:t>
            </a:r>
            <a:r>
              <a:rPr lang="en-US" dirty="0"/>
              <a:t>– </a:t>
            </a:r>
            <a:r>
              <a:rPr lang="en-US" b="1" dirty="0"/>
              <a:t>Jiang </a:t>
            </a:r>
            <a:r>
              <a:rPr lang="en-US" b="1" dirty="0" err="1"/>
              <a:t>Zenmin</a:t>
            </a:r>
            <a:r>
              <a:rPr lang="en-US" b="1" dirty="0"/>
              <a:t> </a:t>
            </a:r>
            <a:r>
              <a:rPr lang="en-US" dirty="0"/>
              <a:t>and </a:t>
            </a:r>
            <a:r>
              <a:rPr lang="en-US" b="1" dirty="0"/>
              <a:t>Zhu </a:t>
            </a:r>
            <a:r>
              <a:rPr lang="en-US" b="1" dirty="0" err="1"/>
              <a:t>Rongji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b="1" dirty="0"/>
              <a:t>reliable party loyalists</a:t>
            </a:r>
          </a:p>
          <a:p>
            <a:r>
              <a:rPr lang="en-US" dirty="0"/>
              <a:t>Jiang and Zhu – from Shanghai – very conservative during the 1980s, almost no liberalization!</a:t>
            </a:r>
          </a:p>
          <a:p>
            <a:r>
              <a:rPr lang="en-US" b="1" dirty="0"/>
              <a:t>Return to a pro-market policy</a:t>
            </a:r>
            <a:r>
              <a:rPr lang="en-US" dirty="0"/>
              <a:t>, but with more </a:t>
            </a:r>
            <a:r>
              <a:rPr lang="en-US" b="1" dirty="0"/>
              <a:t>cautious approach </a:t>
            </a:r>
            <a:r>
              <a:rPr lang="en-US" dirty="0"/>
              <a:t>than in the 1980s – fear of another Tiananmen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3319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DB0DE2-EE70-4C2D-9AF8-8A8CCD2AA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2E2DD7-25CF-4CE5-AA02-6E7C13B9E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gradually reforming the </a:t>
            </a:r>
            <a:r>
              <a:rPr lang="en-US" b="1" dirty="0"/>
              <a:t>urban economy – again at the expense of the countryside!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7873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DB0DE2-EE70-4C2D-9AF8-8A8CCD2AA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2E2DD7-25CF-4CE5-AA02-6E7C13B9E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gradually reforming the </a:t>
            </a:r>
            <a:r>
              <a:rPr lang="en-US" b="1" dirty="0"/>
              <a:t>urban economy – again at the expense of the countryside!</a:t>
            </a:r>
          </a:p>
          <a:p>
            <a:r>
              <a:rPr lang="en-US" b="1" dirty="0"/>
              <a:t>Higher taxes in for rural farmers and entrepreneurs </a:t>
            </a:r>
            <a:r>
              <a:rPr lang="en-US" dirty="0"/>
              <a:t>&gt; more inequality between cities and villages</a:t>
            </a:r>
          </a:p>
        </p:txBody>
      </p:sp>
    </p:spTree>
    <p:extLst>
      <p:ext uri="{BB962C8B-B14F-4D97-AF65-F5344CB8AC3E}">
        <p14:creationId xmlns:p14="http://schemas.microsoft.com/office/powerpoint/2010/main" val="32190693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DB0DE2-EE70-4C2D-9AF8-8A8CCD2AA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2E2DD7-25CF-4CE5-AA02-6E7C13B9E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gradually reforming the </a:t>
            </a:r>
            <a:r>
              <a:rPr lang="en-US" b="1" dirty="0"/>
              <a:t>urban economy – again at the expense of the countryside!</a:t>
            </a:r>
          </a:p>
          <a:p>
            <a:r>
              <a:rPr lang="en-US" b="1" dirty="0"/>
              <a:t>Higher taxes in for rural farmers and entrepreneurs </a:t>
            </a:r>
            <a:r>
              <a:rPr lang="en-US" dirty="0"/>
              <a:t>&gt; more inequality between cities and villages</a:t>
            </a:r>
          </a:p>
          <a:p>
            <a:r>
              <a:rPr lang="en-US" dirty="0"/>
              <a:t>Increased rural illiteracy!</a:t>
            </a:r>
          </a:p>
          <a:p>
            <a:r>
              <a:rPr lang="en-US" dirty="0"/>
              <a:t>Resources invested in urban areas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7773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F83523-FF05-4170-9478-C209B33A1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F6C045-F7E5-4055-991B-1A901B8E6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</a:t>
            </a:r>
            <a:r>
              <a:rPr lang="en-US" b="1" dirty="0"/>
              <a:t>advanced technologies</a:t>
            </a:r>
            <a:r>
              <a:rPr lang="cs-CZ" b="1" dirty="0"/>
              <a:t> + </a:t>
            </a:r>
            <a:r>
              <a:rPr lang="en-US" b="1" dirty="0"/>
              <a:t>large projects</a:t>
            </a:r>
            <a:r>
              <a:rPr lang="cs-CZ" b="1" dirty="0"/>
              <a:t> + </a:t>
            </a:r>
            <a:r>
              <a:rPr lang="cs-CZ" b="1" dirty="0" err="1"/>
              <a:t>foreign</a:t>
            </a:r>
            <a:r>
              <a:rPr lang="cs-CZ" b="1" dirty="0"/>
              <a:t> </a:t>
            </a:r>
            <a:r>
              <a:rPr lang="cs-CZ" b="1" dirty="0" err="1"/>
              <a:t>investment</a:t>
            </a:r>
            <a:r>
              <a:rPr lang="cs-CZ" b="1" dirty="0"/>
              <a:t> + export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729786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F83523-FF05-4170-9478-C209B33A1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F6C045-F7E5-4055-991B-1A901B8E6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Sophisticated infrastructure </a:t>
            </a:r>
            <a:r>
              <a:rPr lang="en-US" dirty="0"/>
              <a:t>– high speed trains connecting major cities</a:t>
            </a:r>
          </a:p>
        </p:txBody>
      </p:sp>
    </p:spTree>
    <p:extLst>
      <p:ext uri="{BB962C8B-B14F-4D97-AF65-F5344CB8AC3E}">
        <p14:creationId xmlns:p14="http://schemas.microsoft.com/office/powerpoint/2010/main" val="2423133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74BFE-B493-48F5-B359-BD614D32E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Repetition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last </a:t>
            </a:r>
            <a:r>
              <a:rPr lang="cs-CZ" dirty="0" err="1"/>
              <a:t>time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45A6BF-E355-43F3-919B-D70DC9344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1) How does a country finance its imports?</a:t>
            </a:r>
          </a:p>
        </p:txBody>
      </p:sp>
    </p:spTree>
    <p:extLst>
      <p:ext uri="{BB962C8B-B14F-4D97-AF65-F5344CB8AC3E}">
        <p14:creationId xmlns:p14="http://schemas.microsoft.com/office/powerpoint/2010/main" val="39499374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F83523-FF05-4170-9478-C209B33A1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F6C045-F7E5-4055-991B-1A901B8E6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Sophisticated infrastructure </a:t>
            </a:r>
            <a:r>
              <a:rPr lang="en-US" dirty="0"/>
              <a:t>– high speed trains connecting major cities</a:t>
            </a:r>
          </a:p>
          <a:p>
            <a:r>
              <a:rPr lang="cs-CZ" dirty="0" err="1"/>
              <a:t>Some</a:t>
            </a:r>
            <a:r>
              <a:rPr lang="cs-CZ" dirty="0"/>
              <a:t> </a:t>
            </a:r>
            <a:r>
              <a:rPr lang="en-US" dirty="0"/>
              <a:t>SOEs transformed into </a:t>
            </a:r>
            <a:r>
              <a:rPr lang="en-US" b="1" dirty="0"/>
              <a:t>joint-stock companies, </a:t>
            </a:r>
            <a:r>
              <a:rPr lang="en-US" dirty="0"/>
              <a:t>but</a:t>
            </a:r>
            <a:r>
              <a:rPr lang="en-US" b="1" dirty="0"/>
              <a:t> the Party usually retains the controlling voting block</a:t>
            </a:r>
            <a:endParaRPr lang="cs-CZ" b="1" dirty="0"/>
          </a:p>
          <a:p>
            <a:r>
              <a:rPr lang="cs-CZ" b="1" dirty="0"/>
              <a:t>= hybrid </a:t>
            </a:r>
            <a:r>
              <a:rPr lang="cs-CZ" b="1" dirty="0" err="1"/>
              <a:t>ownership</a:t>
            </a:r>
            <a:r>
              <a:rPr lang="cs-CZ" b="1" dirty="0"/>
              <a:t> – </a:t>
            </a:r>
            <a:r>
              <a:rPr lang="cs-CZ" dirty="0" err="1"/>
              <a:t>difficult</a:t>
            </a:r>
            <a:r>
              <a:rPr lang="cs-CZ" dirty="0"/>
              <a:t> to interpret </a:t>
            </a:r>
            <a:r>
              <a:rPr lang="cs-CZ" dirty="0" err="1"/>
              <a:t>who</a:t>
            </a:r>
            <a:r>
              <a:rPr lang="cs-CZ" dirty="0"/>
              <a:t> </a:t>
            </a:r>
            <a:r>
              <a:rPr lang="cs-CZ" dirty="0" err="1"/>
              <a:t>makes</a:t>
            </a:r>
            <a:r>
              <a:rPr lang="cs-CZ" dirty="0"/>
              <a:t> </a:t>
            </a:r>
            <a:r>
              <a:rPr lang="cs-CZ" dirty="0" err="1"/>
              <a:t>decisions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771774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F83523-FF05-4170-9478-C209B33A1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F6C045-F7E5-4055-991B-1A901B8E6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Industrial policy</a:t>
            </a:r>
          </a:p>
        </p:txBody>
      </p:sp>
    </p:spTree>
    <p:extLst>
      <p:ext uri="{BB962C8B-B14F-4D97-AF65-F5344CB8AC3E}">
        <p14:creationId xmlns:p14="http://schemas.microsoft.com/office/powerpoint/2010/main" val="22977032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A3417A-CA9A-4E6B-9A98-2BCB6D15D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358271-5D7B-4236-9A25-82C30943C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„</a:t>
            </a:r>
            <a:r>
              <a:rPr lang="en-US" b="1" dirty="0">
                <a:solidFill>
                  <a:srgbClr val="444444"/>
                </a:solidFill>
                <a:effectLst/>
              </a:rPr>
              <a:t>Industrial policy </a:t>
            </a:r>
            <a:r>
              <a:rPr lang="en-US" b="0" i="0" dirty="0">
                <a:solidFill>
                  <a:srgbClr val="444444"/>
                </a:solidFill>
                <a:effectLst/>
              </a:rPr>
              <a:t>is defined as the </a:t>
            </a:r>
            <a:r>
              <a:rPr lang="en-US" b="1" i="0" dirty="0">
                <a:solidFill>
                  <a:srgbClr val="444444"/>
                </a:solidFill>
                <a:effectLst/>
              </a:rPr>
              <a:t>strategic effort by the state to encourage </a:t>
            </a:r>
            <a:r>
              <a:rPr lang="en-US" b="1" dirty="0">
                <a:solidFill>
                  <a:srgbClr val="444444"/>
                </a:solidFill>
                <a:effectLst/>
              </a:rPr>
              <a:t>economic transformation</a:t>
            </a:r>
            <a:r>
              <a:rPr lang="en-US" b="1" i="1" dirty="0">
                <a:solidFill>
                  <a:srgbClr val="444444"/>
                </a:solidFill>
                <a:effectLst/>
              </a:rPr>
              <a:t>, </a:t>
            </a:r>
            <a:r>
              <a:rPr lang="en-US" b="1" i="0" dirty="0">
                <a:solidFill>
                  <a:srgbClr val="444444"/>
                </a:solidFill>
                <a:effectLst/>
              </a:rPr>
              <a:t>i.e. the shift from lower to higher productivity activities</a:t>
            </a:r>
            <a:r>
              <a:rPr lang="en-US" b="0" i="0" dirty="0">
                <a:solidFill>
                  <a:srgbClr val="444444"/>
                </a:solidFill>
                <a:effectLst/>
              </a:rPr>
              <a:t>, between or within sectors.</a:t>
            </a:r>
            <a:r>
              <a:rPr lang="cs-CZ" b="0" i="0" dirty="0">
                <a:solidFill>
                  <a:srgbClr val="444444"/>
                </a:solidFill>
                <a:effectLst/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5258553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A3417A-CA9A-4E6B-9A98-2BCB6D15D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358271-5D7B-4236-9A25-82C30943C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„</a:t>
            </a:r>
            <a:r>
              <a:rPr lang="en-US" b="1" dirty="0">
                <a:solidFill>
                  <a:srgbClr val="444444"/>
                </a:solidFill>
                <a:effectLst/>
              </a:rPr>
              <a:t>Industrial policy </a:t>
            </a:r>
            <a:r>
              <a:rPr lang="en-US" b="0" i="0" dirty="0">
                <a:solidFill>
                  <a:srgbClr val="444444"/>
                </a:solidFill>
                <a:effectLst/>
              </a:rPr>
              <a:t>is defined as the </a:t>
            </a:r>
            <a:r>
              <a:rPr lang="en-US" b="1" i="0" dirty="0">
                <a:solidFill>
                  <a:srgbClr val="444444"/>
                </a:solidFill>
                <a:effectLst/>
              </a:rPr>
              <a:t>strategic effort by the state to encourage </a:t>
            </a:r>
            <a:r>
              <a:rPr lang="en-US" b="1" dirty="0">
                <a:solidFill>
                  <a:srgbClr val="444444"/>
                </a:solidFill>
                <a:effectLst/>
              </a:rPr>
              <a:t>economic transformation</a:t>
            </a:r>
            <a:r>
              <a:rPr lang="en-US" b="1" i="1" dirty="0">
                <a:solidFill>
                  <a:srgbClr val="444444"/>
                </a:solidFill>
                <a:effectLst/>
              </a:rPr>
              <a:t>, </a:t>
            </a:r>
            <a:r>
              <a:rPr lang="en-US" b="1" i="0" dirty="0">
                <a:solidFill>
                  <a:srgbClr val="444444"/>
                </a:solidFill>
                <a:effectLst/>
              </a:rPr>
              <a:t>i.e. the shift from lower to higher productivity activities</a:t>
            </a:r>
            <a:r>
              <a:rPr lang="en-US" b="0" i="0" dirty="0">
                <a:solidFill>
                  <a:srgbClr val="444444"/>
                </a:solidFill>
                <a:effectLst/>
              </a:rPr>
              <a:t>, between or within sectors.</a:t>
            </a:r>
            <a:r>
              <a:rPr lang="cs-CZ" b="0" i="0" dirty="0">
                <a:solidFill>
                  <a:srgbClr val="444444"/>
                </a:solidFill>
                <a:effectLst/>
              </a:rPr>
              <a:t>“</a:t>
            </a:r>
          </a:p>
          <a:p>
            <a:endParaRPr lang="cs-CZ" dirty="0">
              <a:solidFill>
                <a:srgbClr val="444444"/>
              </a:solidFill>
            </a:endParaRPr>
          </a:p>
          <a:p>
            <a:r>
              <a:rPr lang="en-US" dirty="0">
                <a:solidFill>
                  <a:srgbClr val="444444"/>
                </a:solidFill>
              </a:rPr>
              <a:t>x </a:t>
            </a:r>
            <a:r>
              <a:rPr lang="en-US" b="1" dirty="0">
                <a:solidFill>
                  <a:srgbClr val="444444"/>
                </a:solidFill>
              </a:rPr>
              <a:t>trade policy </a:t>
            </a:r>
            <a:r>
              <a:rPr lang="en-US" dirty="0">
                <a:solidFill>
                  <a:srgbClr val="444444"/>
                </a:solidFill>
              </a:rPr>
              <a:t>– attempts to </a:t>
            </a:r>
            <a:r>
              <a:rPr lang="en-US" b="1" dirty="0">
                <a:solidFill>
                  <a:srgbClr val="444444"/>
                </a:solidFill>
              </a:rPr>
              <a:t>influence import and export</a:t>
            </a:r>
          </a:p>
        </p:txBody>
      </p:sp>
    </p:spTree>
    <p:extLst>
      <p:ext uri="{BB962C8B-B14F-4D97-AF65-F5344CB8AC3E}">
        <p14:creationId xmlns:p14="http://schemas.microsoft.com/office/powerpoint/2010/main" val="38578621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9BF11-631C-47D1-9CA9-470155A67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20334-CA71-4E11-AE36-6D55048ED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Industrial</a:t>
            </a:r>
            <a:r>
              <a:rPr lang="cs-CZ" dirty="0"/>
              <a:t> </a:t>
            </a:r>
            <a:r>
              <a:rPr lang="cs-CZ" dirty="0" err="1"/>
              <a:t>policy</a:t>
            </a:r>
            <a:r>
              <a:rPr lang="cs-CZ" dirty="0"/>
              <a:t> – </a:t>
            </a:r>
            <a:r>
              <a:rPr lang="cs-CZ" dirty="0" err="1"/>
              <a:t>subsidies</a:t>
            </a:r>
            <a:r>
              <a:rPr lang="cs-CZ" dirty="0"/>
              <a:t>, tax </a:t>
            </a:r>
            <a:r>
              <a:rPr lang="cs-CZ" dirty="0" err="1"/>
              <a:t>breaks</a:t>
            </a:r>
            <a:r>
              <a:rPr lang="cs-CZ" dirty="0"/>
              <a:t>, </a:t>
            </a:r>
            <a:r>
              <a:rPr lang="cs-CZ" dirty="0" err="1"/>
              <a:t>grants</a:t>
            </a:r>
            <a:r>
              <a:rPr lang="cs-CZ" dirty="0"/>
              <a:t>, </a:t>
            </a:r>
            <a:r>
              <a:rPr lang="cs-CZ" dirty="0" err="1"/>
              <a:t>guaranteed</a:t>
            </a:r>
            <a:r>
              <a:rPr lang="cs-CZ" dirty="0"/>
              <a:t> </a:t>
            </a:r>
            <a:r>
              <a:rPr lang="cs-CZ" dirty="0" err="1"/>
              <a:t>loans</a:t>
            </a:r>
            <a:r>
              <a:rPr lang="cs-CZ" dirty="0"/>
              <a:t>, public </a:t>
            </a:r>
            <a:r>
              <a:rPr lang="cs-CZ" dirty="0" err="1"/>
              <a:t>procurement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products</a:t>
            </a:r>
            <a:r>
              <a:rPr lang="cs-CZ" dirty="0"/>
              <a:t>…</a:t>
            </a:r>
          </a:p>
          <a:p>
            <a:endParaRPr lang="cs-CZ" dirty="0"/>
          </a:p>
          <a:p>
            <a:r>
              <a:rPr lang="cs-CZ" dirty="0" err="1"/>
              <a:t>Trade</a:t>
            </a:r>
            <a:r>
              <a:rPr lang="cs-CZ" dirty="0"/>
              <a:t> </a:t>
            </a:r>
            <a:r>
              <a:rPr lang="cs-CZ" dirty="0" err="1"/>
              <a:t>policy</a:t>
            </a:r>
            <a:r>
              <a:rPr lang="cs-CZ" dirty="0"/>
              <a:t> – </a:t>
            </a:r>
            <a:r>
              <a:rPr lang="cs-CZ" dirty="0" err="1"/>
              <a:t>tariffs</a:t>
            </a:r>
            <a:r>
              <a:rPr lang="cs-CZ" dirty="0"/>
              <a:t> and </a:t>
            </a:r>
            <a:r>
              <a:rPr lang="cs-CZ" dirty="0" err="1"/>
              <a:t>quotas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0649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A3417A-CA9A-4E6B-9A98-2BCB6D15D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358271-5D7B-4236-9A25-82C30943C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444444"/>
                </a:solidFill>
              </a:rPr>
              <a:t>Industrial policy </a:t>
            </a:r>
            <a:r>
              <a:rPr lang="en-US" dirty="0">
                <a:solidFill>
                  <a:srgbClr val="444444"/>
                </a:solidFill>
              </a:rPr>
              <a:t>- takes place </a:t>
            </a:r>
            <a:r>
              <a:rPr lang="en-US" b="1" dirty="0">
                <a:solidFill>
                  <a:srgbClr val="444444"/>
                </a:solidFill>
              </a:rPr>
              <a:t>within a country </a:t>
            </a:r>
            <a:r>
              <a:rPr lang="en-US" dirty="0">
                <a:solidFill>
                  <a:srgbClr val="444444"/>
                </a:solidFill>
              </a:rPr>
              <a:t>(subsidies, tax break, grants, privileged access to loans…)</a:t>
            </a:r>
          </a:p>
          <a:p>
            <a:r>
              <a:rPr lang="en-US" b="1" dirty="0">
                <a:solidFill>
                  <a:srgbClr val="444444"/>
                </a:solidFill>
              </a:rPr>
              <a:t>Trade policy </a:t>
            </a:r>
            <a:r>
              <a:rPr lang="en-US" dirty="0">
                <a:solidFill>
                  <a:srgbClr val="444444"/>
                </a:solidFill>
              </a:rPr>
              <a:t>– takes place </a:t>
            </a:r>
            <a:r>
              <a:rPr lang="en-US" b="1" dirty="0">
                <a:solidFill>
                  <a:srgbClr val="444444"/>
                </a:solidFill>
              </a:rPr>
              <a:t>at the border </a:t>
            </a:r>
            <a:r>
              <a:rPr lang="en-US" dirty="0">
                <a:solidFill>
                  <a:srgbClr val="444444"/>
                </a:solidFill>
              </a:rPr>
              <a:t>– tariffs and non-tariff barriers to trade</a:t>
            </a:r>
            <a:endParaRPr lang="cs-CZ" dirty="0">
              <a:solidFill>
                <a:srgbClr val="4444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5220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A3417A-CA9A-4E6B-9A98-2BCB6D15D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358271-5D7B-4236-9A25-82C30943C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444444"/>
                </a:solidFill>
              </a:rPr>
              <a:t>Industrial policy </a:t>
            </a:r>
            <a:r>
              <a:rPr lang="en-US" dirty="0">
                <a:solidFill>
                  <a:srgbClr val="444444"/>
                </a:solidFill>
              </a:rPr>
              <a:t>- takes place </a:t>
            </a:r>
            <a:r>
              <a:rPr lang="en-US" b="1" dirty="0">
                <a:solidFill>
                  <a:srgbClr val="444444"/>
                </a:solidFill>
              </a:rPr>
              <a:t>within a country </a:t>
            </a:r>
            <a:r>
              <a:rPr lang="en-US" dirty="0">
                <a:solidFill>
                  <a:srgbClr val="444444"/>
                </a:solidFill>
              </a:rPr>
              <a:t>(subsidies, tax break, grants, privileged access to loans…)</a:t>
            </a:r>
          </a:p>
          <a:p>
            <a:r>
              <a:rPr lang="en-US" b="1" dirty="0">
                <a:solidFill>
                  <a:srgbClr val="444444"/>
                </a:solidFill>
              </a:rPr>
              <a:t>Trade policy </a:t>
            </a:r>
            <a:r>
              <a:rPr lang="en-US" dirty="0">
                <a:solidFill>
                  <a:srgbClr val="444444"/>
                </a:solidFill>
              </a:rPr>
              <a:t>– takes place </a:t>
            </a:r>
            <a:r>
              <a:rPr lang="en-US" b="1" dirty="0">
                <a:solidFill>
                  <a:srgbClr val="444444"/>
                </a:solidFill>
              </a:rPr>
              <a:t>at the border </a:t>
            </a:r>
            <a:r>
              <a:rPr lang="en-US" dirty="0">
                <a:solidFill>
                  <a:srgbClr val="444444"/>
                </a:solidFill>
              </a:rPr>
              <a:t>– tariffs and non-tariff barriers to trade</a:t>
            </a:r>
            <a:endParaRPr lang="cs-CZ" dirty="0">
              <a:solidFill>
                <a:srgbClr val="444444"/>
              </a:solidFill>
            </a:endParaRPr>
          </a:p>
          <a:p>
            <a:endParaRPr lang="cs-CZ" dirty="0">
              <a:solidFill>
                <a:srgbClr val="444444"/>
              </a:solidFill>
            </a:endParaRPr>
          </a:p>
          <a:p>
            <a:r>
              <a:rPr lang="en-US" b="1" dirty="0">
                <a:solidFill>
                  <a:srgbClr val="444444"/>
                </a:solidFill>
              </a:rPr>
              <a:t>&gt; China is far more active in industrial policy</a:t>
            </a:r>
            <a:r>
              <a:rPr lang="cs-CZ" b="1" dirty="0">
                <a:solidFill>
                  <a:srgbClr val="444444"/>
                </a:solidFill>
              </a:rPr>
              <a:t>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805390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F83523-FF05-4170-9478-C209B33A1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F6C045-F7E5-4055-991B-1A901B8E6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Industrial policy –– </a:t>
            </a:r>
            <a:r>
              <a:rPr lang="en-US" b="1" dirty="0"/>
              <a:t>„</a:t>
            </a:r>
            <a:r>
              <a:rPr lang="en-US" b="1" dirty="0">
                <a:solidFill>
                  <a:srgbClr val="FF0000"/>
                </a:solidFill>
              </a:rPr>
              <a:t>national champions</a:t>
            </a:r>
            <a:r>
              <a:rPr lang="en-US" b="1" dirty="0"/>
              <a:t>“ – support of highly advanced companies such as Huawei </a:t>
            </a:r>
            <a:r>
              <a:rPr lang="en-US" dirty="0"/>
              <a:t>– attempts to push them to the global cutting edge</a:t>
            </a:r>
          </a:p>
        </p:txBody>
      </p:sp>
    </p:spTree>
    <p:extLst>
      <p:ext uri="{BB962C8B-B14F-4D97-AF65-F5344CB8AC3E}">
        <p14:creationId xmlns:p14="http://schemas.microsoft.com/office/powerpoint/2010/main" val="35163645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A279A2-C6FA-4F86-9DE1-004AE8682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E48B51-D334-454A-993C-0D92174A3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„</a:t>
            </a:r>
            <a:r>
              <a:rPr lang="en-US" b="1" dirty="0"/>
              <a:t>Letting go of the small</a:t>
            </a:r>
            <a:r>
              <a:rPr lang="en-US" dirty="0"/>
              <a:t>“ – small companies can be privatized and left to their own devices</a:t>
            </a:r>
          </a:p>
          <a:p>
            <a:r>
              <a:rPr lang="en-US" dirty="0"/>
              <a:t>If they go bankrupt, who cares?</a:t>
            </a:r>
          </a:p>
        </p:txBody>
      </p:sp>
    </p:spTree>
    <p:extLst>
      <p:ext uri="{BB962C8B-B14F-4D97-AF65-F5344CB8AC3E}">
        <p14:creationId xmlns:p14="http://schemas.microsoft.com/office/powerpoint/2010/main" val="22569640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A279A2-C6FA-4F86-9DE1-004AE8682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E48B51-D334-454A-993C-0D92174A3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state must nurture the big ones </a:t>
            </a:r>
            <a:r>
              <a:rPr lang="en-US" dirty="0"/>
              <a:t>&gt; economies of scale, export, prestige….</a:t>
            </a:r>
          </a:p>
        </p:txBody>
      </p:sp>
    </p:spTree>
    <p:extLst>
      <p:ext uri="{BB962C8B-B14F-4D97-AF65-F5344CB8AC3E}">
        <p14:creationId xmlns:p14="http://schemas.microsoft.com/office/powerpoint/2010/main" val="4037312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74BFE-B493-48F5-B359-BD614D32E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Repetition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last </a:t>
            </a:r>
            <a:r>
              <a:rPr lang="cs-CZ" dirty="0" err="1"/>
              <a:t>time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45A6BF-E355-43F3-919B-D70DC9344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1) How does a country finance its imports?</a:t>
            </a:r>
          </a:p>
          <a:p>
            <a:r>
              <a:rPr lang="en-US" dirty="0"/>
              <a:t>2) What is the role of banks in an economy?</a:t>
            </a:r>
          </a:p>
        </p:txBody>
      </p:sp>
    </p:spTree>
    <p:extLst>
      <p:ext uri="{BB962C8B-B14F-4D97-AF65-F5344CB8AC3E}">
        <p14:creationId xmlns:p14="http://schemas.microsoft.com/office/powerpoint/2010/main" val="6880587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A279A2-C6FA-4F86-9DE1-004AE8682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E48B51-D334-454A-993C-0D92174A3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state must nurture the big ones </a:t>
            </a:r>
            <a:r>
              <a:rPr lang="en-US" dirty="0"/>
              <a:t>&gt; economies of scale, export, prestige….</a:t>
            </a:r>
          </a:p>
          <a:p>
            <a:r>
              <a:rPr lang="en-US" b="1" dirty="0"/>
              <a:t>Largest firms </a:t>
            </a:r>
            <a:r>
              <a:rPr lang="en-US" dirty="0"/>
              <a:t>– monopolistic construction companies (housing, infrastructure, electrical grid)</a:t>
            </a:r>
            <a:r>
              <a:rPr lang="cs-CZ" dirty="0"/>
              <a:t> -</a:t>
            </a:r>
            <a:r>
              <a:rPr lang="en-US" dirty="0"/>
              <a:t> </a:t>
            </a:r>
            <a:r>
              <a:rPr lang="en-US" b="1" dirty="0"/>
              <a:t>remained as SOEs</a:t>
            </a:r>
          </a:p>
        </p:txBody>
      </p:sp>
    </p:spTree>
    <p:extLst>
      <p:ext uri="{BB962C8B-B14F-4D97-AF65-F5344CB8AC3E}">
        <p14:creationId xmlns:p14="http://schemas.microsoft.com/office/powerpoint/2010/main" val="29007258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A279A2-C6FA-4F86-9DE1-004AE8682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E48B51-D334-454A-993C-0D92174A3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state must nurture the big ones </a:t>
            </a:r>
            <a:r>
              <a:rPr lang="en-US" dirty="0"/>
              <a:t>&gt; economies of scale, export, prestige….</a:t>
            </a:r>
          </a:p>
          <a:p>
            <a:r>
              <a:rPr lang="en-US" b="1" dirty="0"/>
              <a:t>Largest firms </a:t>
            </a:r>
            <a:r>
              <a:rPr lang="en-US" dirty="0"/>
              <a:t>– monopolistic construction companies (housing, infrastructure, electrical grid)</a:t>
            </a:r>
            <a:r>
              <a:rPr lang="cs-CZ" dirty="0"/>
              <a:t> -</a:t>
            </a:r>
            <a:r>
              <a:rPr lang="en-US" dirty="0"/>
              <a:t> </a:t>
            </a:r>
            <a:r>
              <a:rPr lang="en-US" b="1" dirty="0"/>
              <a:t>remained as SOEs</a:t>
            </a:r>
          </a:p>
          <a:p>
            <a:r>
              <a:rPr lang="en-US" b="1" dirty="0"/>
              <a:t>Financial sector (banks) </a:t>
            </a:r>
            <a:r>
              <a:rPr lang="en-US" dirty="0"/>
              <a:t>– continues to be </a:t>
            </a:r>
            <a:r>
              <a:rPr lang="en-US" b="1" dirty="0"/>
              <a:t>overwhelmingly state owned</a:t>
            </a:r>
          </a:p>
        </p:txBody>
      </p:sp>
    </p:spTree>
    <p:extLst>
      <p:ext uri="{BB962C8B-B14F-4D97-AF65-F5344CB8AC3E}">
        <p14:creationId xmlns:p14="http://schemas.microsoft.com/office/powerpoint/2010/main" val="25887072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A279A2-C6FA-4F86-9DE1-004AE8682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E48B51-D334-454A-993C-0D92174A3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state must nurture the big ones </a:t>
            </a:r>
            <a:r>
              <a:rPr lang="en-US" dirty="0"/>
              <a:t>&gt; economies of scale, export, prestige….</a:t>
            </a:r>
          </a:p>
          <a:p>
            <a:r>
              <a:rPr lang="en-US" b="1" dirty="0"/>
              <a:t>Largest firms </a:t>
            </a:r>
            <a:r>
              <a:rPr lang="en-US" dirty="0"/>
              <a:t>– monopolistic construction companies (housing, infrastructure, electrical grid)</a:t>
            </a:r>
            <a:r>
              <a:rPr lang="cs-CZ" dirty="0"/>
              <a:t> -</a:t>
            </a:r>
            <a:r>
              <a:rPr lang="en-US" dirty="0"/>
              <a:t> </a:t>
            </a:r>
            <a:r>
              <a:rPr lang="en-US" b="1" dirty="0"/>
              <a:t>remained as SOEs</a:t>
            </a:r>
          </a:p>
          <a:p>
            <a:r>
              <a:rPr lang="en-US" b="1" dirty="0"/>
              <a:t>Financial sector (banks) </a:t>
            </a:r>
            <a:r>
              <a:rPr lang="en-US" dirty="0"/>
              <a:t>– continues to be </a:t>
            </a:r>
            <a:r>
              <a:rPr lang="en-US" b="1" dirty="0"/>
              <a:t>overwhelmingly state owned</a:t>
            </a:r>
          </a:p>
          <a:p>
            <a:r>
              <a:rPr lang="en-US" dirty="0"/>
              <a:t>&gt; Chinese foreign investment is based on state-owned capital!</a:t>
            </a:r>
          </a:p>
        </p:txBody>
      </p:sp>
    </p:spTree>
    <p:extLst>
      <p:ext uri="{BB962C8B-B14F-4D97-AF65-F5344CB8AC3E}">
        <p14:creationId xmlns:p14="http://schemas.microsoft.com/office/powerpoint/2010/main" val="39998124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27513-947E-4612-B182-1428705BB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27FD6-878F-4B27-BFCE-C6C6EF25E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&gt; „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capitalism</a:t>
            </a:r>
            <a:r>
              <a:rPr lang="cs-CZ" dirty="0"/>
              <a:t>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1769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7FA42F-1F83-4B8A-A565-E224CFFE4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DB661F-1B4A-41B2-B81D-463F63E80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Problems – </a:t>
            </a:r>
            <a:r>
              <a:rPr lang="en-US" b="1" dirty="0"/>
              <a:t>large rate of investment, relatively small growth of consumption</a:t>
            </a:r>
          </a:p>
        </p:txBody>
      </p:sp>
    </p:spTree>
    <p:extLst>
      <p:ext uri="{BB962C8B-B14F-4D97-AF65-F5344CB8AC3E}">
        <p14:creationId xmlns:p14="http://schemas.microsoft.com/office/powerpoint/2010/main" val="29569217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7FA42F-1F83-4B8A-A565-E224CFFE4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DB661F-1B4A-41B2-B81D-463F63E80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Problems – </a:t>
            </a:r>
            <a:r>
              <a:rPr lang="en-US" b="1" dirty="0"/>
              <a:t>large rate of investment, relatively small growth of consumption</a:t>
            </a:r>
          </a:p>
          <a:p>
            <a:r>
              <a:rPr lang="en-US" dirty="0"/>
              <a:t>= huge growth, but you can‘t enjoy its fruit, new wealth is immediately reinvested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455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F77D93-B4DA-4BA9-9A9C-803F44F3C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Export-led </a:t>
            </a:r>
            <a:r>
              <a:rPr lang="cs-CZ" dirty="0" err="1"/>
              <a:t>growth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84314C-CBA8-40BA-88BE-5D144CA3D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foreign </a:t>
            </a:r>
            <a:r>
              <a:rPr lang="en-US" b="1" dirty="0"/>
              <a:t>direct investment (FDI) and export </a:t>
            </a:r>
            <a:r>
              <a:rPr lang="en-US" dirty="0"/>
              <a:t>– integrating China into the world economy</a:t>
            </a:r>
          </a:p>
        </p:txBody>
      </p:sp>
    </p:spTree>
    <p:extLst>
      <p:ext uri="{BB962C8B-B14F-4D97-AF65-F5344CB8AC3E}">
        <p14:creationId xmlns:p14="http://schemas.microsoft.com/office/powerpoint/2010/main" val="10103705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F77D93-B4DA-4BA9-9A9C-803F44F3C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Export-led </a:t>
            </a:r>
            <a:r>
              <a:rPr lang="cs-CZ" dirty="0" err="1"/>
              <a:t>growth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84314C-CBA8-40BA-88BE-5D144CA3D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foreign </a:t>
            </a:r>
            <a:r>
              <a:rPr lang="en-US" b="1" dirty="0"/>
              <a:t>direct investment (FDI) and export </a:t>
            </a:r>
            <a:r>
              <a:rPr lang="en-US" dirty="0"/>
              <a:t>– integrating China into the world economy</a:t>
            </a:r>
          </a:p>
          <a:p>
            <a:r>
              <a:rPr lang="en-US" dirty="0"/>
              <a:t>x 1980s – mostly homegrown growth</a:t>
            </a:r>
          </a:p>
        </p:txBody>
      </p:sp>
    </p:spTree>
    <p:extLst>
      <p:ext uri="{BB962C8B-B14F-4D97-AF65-F5344CB8AC3E}">
        <p14:creationId xmlns:p14="http://schemas.microsoft.com/office/powerpoint/2010/main" val="325425502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F77D93-B4DA-4BA9-9A9C-803F44F3C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Export-led </a:t>
            </a:r>
            <a:r>
              <a:rPr lang="cs-CZ" dirty="0" err="1"/>
              <a:t>growth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84314C-CBA8-40BA-88BE-5D144CA3D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foreign </a:t>
            </a:r>
            <a:r>
              <a:rPr lang="en-US" b="1" dirty="0"/>
              <a:t>direct investment (FDI) and export </a:t>
            </a:r>
            <a:r>
              <a:rPr lang="en-US" dirty="0"/>
              <a:t>– integrating China into the world economy</a:t>
            </a:r>
          </a:p>
          <a:p>
            <a:r>
              <a:rPr lang="en-US" dirty="0"/>
              <a:t>x 1980s – mostly homegrown growth</a:t>
            </a:r>
          </a:p>
          <a:p>
            <a:r>
              <a:rPr lang="en-US" dirty="0"/>
              <a:t>FDI = </a:t>
            </a:r>
            <a:r>
              <a:rPr lang="en-US" b="1" dirty="0"/>
              <a:t>source of foreign technologies</a:t>
            </a:r>
          </a:p>
          <a:p>
            <a:r>
              <a:rPr lang="en-US" dirty="0"/>
              <a:t>Push to attract investors – </a:t>
            </a:r>
            <a:r>
              <a:rPr lang="en-US" b="1" dirty="0"/>
              <a:t>financial incentives, offer of access to China‘s already huge market</a:t>
            </a:r>
          </a:p>
        </p:txBody>
      </p:sp>
    </p:spTree>
    <p:extLst>
      <p:ext uri="{BB962C8B-B14F-4D97-AF65-F5344CB8AC3E}">
        <p14:creationId xmlns:p14="http://schemas.microsoft.com/office/powerpoint/2010/main" val="27392432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773CF-E85A-48D0-B928-0B777BBF0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FDI as a </a:t>
            </a:r>
            <a:r>
              <a:rPr lang="cs-CZ" dirty="0" err="1"/>
              <a:t>percentage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GDP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E0BEB26-E920-4CFA-B770-49C34C8819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2597" y="2183907"/>
            <a:ext cx="7099231" cy="4029517"/>
          </a:xfrm>
        </p:spPr>
      </p:pic>
    </p:spTree>
    <p:extLst>
      <p:ext uri="{BB962C8B-B14F-4D97-AF65-F5344CB8AC3E}">
        <p14:creationId xmlns:p14="http://schemas.microsoft.com/office/powerpoint/2010/main" val="2020418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74BFE-B493-48F5-B359-BD614D32E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Repetition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last </a:t>
            </a:r>
            <a:r>
              <a:rPr lang="cs-CZ" dirty="0" err="1"/>
              <a:t>time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45A6BF-E355-43F3-919B-D70DC9344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1) How does a country finance its imports?</a:t>
            </a:r>
          </a:p>
          <a:p>
            <a:r>
              <a:rPr lang="en-US" dirty="0"/>
              <a:t>2) What is the role of banks in an economy?</a:t>
            </a:r>
          </a:p>
          <a:p>
            <a:r>
              <a:rPr lang="en-US" dirty="0"/>
              <a:t>3) What happened with rural land during the 1980s?</a:t>
            </a:r>
          </a:p>
        </p:txBody>
      </p:sp>
    </p:spTree>
    <p:extLst>
      <p:ext uri="{BB962C8B-B14F-4D97-AF65-F5344CB8AC3E}">
        <p14:creationId xmlns:p14="http://schemas.microsoft.com/office/powerpoint/2010/main" val="66625661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F77D93-B4DA-4BA9-9A9C-803F44F3C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Export-led </a:t>
            </a:r>
            <a:r>
              <a:rPr lang="cs-CZ" dirty="0" err="1"/>
              <a:t>growth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84314C-CBA8-40BA-88BE-5D144CA3D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New </a:t>
            </a:r>
            <a:r>
              <a:rPr lang="cs-CZ" b="1" dirty="0" err="1"/>
              <a:t>special</a:t>
            </a:r>
            <a:r>
              <a:rPr lang="cs-CZ" b="1" dirty="0"/>
              <a:t> </a:t>
            </a:r>
            <a:r>
              <a:rPr lang="cs-CZ" b="1" dirty="0" err="1"/>
              <a:t>economic</a:t>
            </a:r>
            <a:r>
              <a:rPr lang="cs-CZ" b="1" dirty="0"/>
              <a:t> </a:t>
            </a:r>
            <a:r>
              <a:rPr lang="cs-CZ" b="1" dirty="0" err="1"/>
              <a:t>zone</a:t>
            </a:r>
            <a:r>
              <a:rPr lang="cs-CZ" b="1" dirty="0"/>
              <a:t> – </a:t>
            </a:r>
            <a:r>
              <a:rPr lang="cs-CZ" b="1" dirty="0" err="1"/>
              <a:t>Shanghai</a:t>
            </a:r>
            <a:endParaRPr lang="cs-CZ" b="1" dirty="0"/>
          </a:p>
          <a:p>
            <a:r>
              <a:rPr lang="cs-CZ" dirty="0"/>
              <a:t>&gt; </a:t>
            </a:r>
            <a:r>
              <a:rPr lang="cs-CZ" b="1" dirty="0"/>
              <a:t>centre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economic</a:t>
            </a:r>
            <a:r>
              <a:rPr lang="cs-CZ" b="1" dirty="0"/>
              <a:t> </a:t>
            </a:r>
            <a:r>
              <a:rPr lang="cs-CZ" b="1" dirty="0" err="1"/>
              <a:t>activity</a:t>
            </a:r>
            <a:r>
              <a:rPr lang="cs-CZ" b="1" dirty="0"/>
              <a:t> </a:t>
            </a:r>
            <a:r>
              <a:rPr lang="cs-CZ" b="1" dirty="0" err="1"/>
              <a:t>moves</a:t>
            </a:r>
            <a:r>
              <a:rPr lang="cs-CZ" b="1" dirty="0"/>
              <a:t> </a:t>
            </a:r>
            <a:r>
              <a:rPr lang="cs-CZ" b="1" dirty="0" err="1"/>
              <a:t>into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Yantze</a:t>
            </a:r>
            <a:r>
              <a:rPr lang="cs-CZ" b="1" dirty="0"/>
              <a:t> delta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2502254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313CE9-71FE-4EA2-BDEC-A55756145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Zástupný obsah 4" descr="Obsah obrázku stůl&#10;&#10;Popis byl vytvořen automaticky">
            <a:extLst>
              <a:ext uri="{FF2B5EF4-FFF2-40B4-BE49-F238E27FC236}">
                <a16:creationId xmlns:a16="http://schemas.microsoft.com/office/drawing/2014/main" id="{632C13CA-6BF1-4DBA-8750-F549994413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0727" y="2477386"/>
            <a:ext cx="8807452" cy="2796017"/>
          </a:xfrm>
        </p:spPr>
      </p:pic>
    </p:spTree>
    <p:extLst>
      <p:ext uri="{BB962C8B-B14F-4D97-AF65-F5344CB8AC3E}">
        <p14:creationId xmlns:p14="http://schemas.microsoft.com/office/powerpoint/2010/main" val="344019317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10E877-7F75-483A-B77C-43D1D995D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Zástupný obsah 4" descr="Obsah obrázku mapa&#10;&#10;Popis byl vytvořen automaticky">
            <a:extLst>
              <a:ext uri="{FF2B5EF4-FFF2-40B4-BE49-F238E27FC236}">
                <a16:creationId xmlns:a16="http://schemas.microsoft.com/office/drawing/2014/main" id="{D2B786C6-CC72-403A-A6D4-16E38C7DB7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375" y="1886744"/>
            <a:ext cx="5429250" cy="4229100"/>
          </a:xfrm>
        </p:spPr>
      </p:pic>
    </p:spTree>
    <p:extLst>
      <p:ext uri="{BB962C8B-B14F-4D97-AF65-F5344CB8AC3E}">
        <p14:creationId xmlns:p14="http://schemas.microsoft.com/office/powerpoint/2010/main" val="143936647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F77D93-B4DA-4BA9-9A9C-803F44F3C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84314C-CBA8-40BA-88BE-5D144CA3D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Subcontractors, joint-ventures </a:t>
            </a:r>
            <a:r>
              <a:rPr lang="en-US" dirty="0"/>
              <a:t>– investors need to commit themselves to </a:t>
            </a:r>
            <a:r>
              <a:rPr lang="en-US" b="1" dirty="0"/>
              <a:t>transfer their know-how to Chinese counterparts</a:t>
            </a:r>
          </a:p>
        </p:txBody>
      </p:sp>
    </p:spTree>
    <p:extLst>
      <p:ext uri="{BB962C8B-B14F-4D97-AF65-F5344CB8AC3E}">
        <p14:creationId xmlns:p14="http://schemas.microsoft.com/office/powerpoint/2010/main" val="278107474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F77D93-B4DA-4BA9-9A9C-803F44F3C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84314C-CBA8-40BA-88BE-5D144CA3D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Subcontractors, joint-ventures </a:t>
            </a:r>
            <a:r>
              <a:rPr lang="en-US" dirty="0"/>
              <a:t>– investors need to commit themselves to </a:t>
            </a:r>
            <a:r>
              <a:rPr lang="en-US" b="1" dirty="0"/>
              <a:t>transfer their know-how to Chinese counterparts</a:t>
            </a:r>
          </a:p>
          <a:p>
            <a:r>
              <a:rPr lang="en-US" dirty="0"/>
              <a:t>Sometimes outright IP theft</a:t>
            </a:r>
          </a:p>
        </p:txBody>
      </p:sp>
    </p:spTree>
    <p:extLst>
      <p:ext uri="{BB962C8B-B14F-4D97-AF65-F5344CB8AC3E}">
        <p14:creationId xmlns:p14="http://schemas.microsoft.com/office/powerpoint/2010/main" val="79075219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6A03D0-498F-4113-93E2-4F2C31996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3FEBF4-E733-4716-B33C-55729DBA82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</a:t>
            </a:r>
            <a:r>
              <a:rPr lang="en-US" b="1" dirty="0" err="1"/>
              <a:t>upport</a:t>
            </a:r>
            <a:r>
              <a:rPr lang="en-US" b="1" dirty="0"/>
              <a:t> for large</a:t>
            </a:r>
            <a:r>
              <a:rPr lang="cs-CZ" b="1" dirty="0"/>
              <a:t> </a:t>
            </a:r>
            <a:r>
              <a:rPr lang="cs-CZ" b="1" dirty="0" err="1"/>
              <a:t>state</a:t>
            </a:r>
            <a:r>
              <a:rPr lang="cs-CZ" b="1" dirty="0"/>
              <a:t> </a:t>
            </a:r>
            <a:r>
              <a:rPr lang="cs-CZ" b="1" dirty="0" err="1"/>
              <a:t>or</a:t>
            </a:r>
            <a:r>
              <a:rPr lang="en-US" b="1" dirty="0"/>
              <a:t> semi-state companies + foreign capital; indifference to small businesses</a:t>
            </a:r>
            <a:endParaRPr lang="cs-CZ" b="1" dirty="0"/>
          </a:p>
          <a:p>
            <a:endParaRPr lang="cs-CZ" b="1" dirty="0"/>
          </a:p>
          <a:p>
            <a:r>
              <a:rPr lang="en-US" b="1" dirty="0"/>
              <a:t>&gt;</a:t>
            </a:r>
            <a:r>
              <a:rPr lang="en-US" dirty="0"/>
              <a:t> best strategy for Chinese companies – get incorporated in Hong Kong, then </a:t>
            </a:r>
            <a:r>
              <a:rPr lang="en-US" b="1" dirty="0"/>
              <a:t>do business in China as a foreign company</a:t>
            </a:r>
          </a:p>
        </p:txBody>
      </p:sp>
    </p:spTree>
    <p:extLst>
      <p:ext uri="{BB962C8B-B14F-4D97-AF65-F5344CB8AC3E}">
        <p14:creationId xmlns:p14="http://schemas.microsoft.com/office/powerpoint/2010/main" val="365985817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4A34F-B74E-4A41-9DF6-777530F4F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Reforms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„</a:t>
            </a:r>
            <a:r>
              <a:rPr lang="cs-CZ" dirty="0" err="1"/>
              <a:t>ordinary</a:t>
            </a:r>
            <a:r>
              <a:rPr lang="cs-CZ" dirty="0"/>
              <a:t>“ </a:t>
            </a:r>
            <a:r>
              <a:rPr lang="cs-CZ" dirty="0" err="1"/>
              <a:t>foreign</a:t>
            </a:r>
            <a:r>
              <a:rPr lang="cs-CZ" dirty="0"/>
              <a:t> </a:t>
            </a:r>
            <a:r>
              <a:rPr lang="cs-CZ" dirty="0" err="1"/>
              <a:t>trade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E0D1-4961-4B16-B66F-A5DC51A8BB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Last </a:t>
            </a:r>
            <a:r>
              <a:rPr lang="cs-CZ" dirty="0" err="1"/>
              <a:t>time</a:t>
            </a:r>
            <a:r>
              <a:rPr lang="cs-CZ" dirty="0"/>
              <a:t> – </a:t>
            </a:r>
            <a:r>
              <a:rPr lang="cs-CZ" b="1" dirty="0" err="1"/>
              <a:t>special</a:t>
            </a:r>
            <a:r>
              <a:rPr lang="cs-CZ" dirty="0"/>
              <a:t>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zones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955777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4A34F-B74E-4A41-9DF6-777530F4F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Reforms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„</a:t>
            </a:r>
            <a:r>
              <a:rPr lang="cs-CZ" dirty="0" err="1"/>
              <a:t>ordinary</a:t>
            </a:r>
            <a:r>
              <a:rPr lang="cs-CZ" dirty="0"/>
              <a:t>“ </a:t>
            </a:r>
            <a:r>
              <a:rPr lang="cs-CZ" dirty="0" err="1"/>
              <a:t>foreign</a:t>
            </a:r>
            <a:r>
              <a:rPr lang="cs-CZ" dirty="0"/>
              <a:t> </a:t>
            </a:r>
            <a:r>
              <a:rPr lang="cs-CZ" dirty="0" err="1"/>
              <a:t>trade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E0D1-4961-4B16-B66F-A5DC51A8BB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Last </a:t>
            </a:r>
            <a:r>
              <a:rPr lang="cs-CZ" dirty="0" err="1"/>
              <a:t>time</a:t>
            </a:r>
            <a:r>
              <a:rPr lang="cs-CZ" dirty="0"/>
              <a:t> – </a:t>
            </a:r>
            <a:r>
              <a:rPr lang="cs-CZ" b="1" dirty="0" err="1"/>
              <a:t>special</a:t>
            </a:r>
            <a:r>
              <a:rPr lang="cs-CZ" dirty="0"/>
              <a:t>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zones</a:t>
            </a:r>
            <a:endParaRPr lang="cs-CZ" dirty="0"/>
          </a:p>
          <a:p>
            <a:r>
              <a:rPr lang="cs-CZ" dirty="0" err="1"/>
              <a:t>Now</a:t>
            </a:r>
            <a:r>
              <a:rPr lang="cs-CZ" dirty="0"/>
              <a:t> – </a:t>
            </a:r>
            <a:r>
              <a:rPr lang="cs-CZ" dirty="0" err="1"/>
              <a:t>reforms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b="1" dirty="0" err="1">
                <a:solidFill>
                  <a:srgbClr val="FF0000"/>
                </a:solidFill>
              </a:rPr>
              <a:t>normal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trade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regime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/>
              <a:t>= </a:t>
            </a:r>
            <a:r>
              <a:rPr lang="cs-CZ" dirty="0" err="1"/>
              <a:t>the</a:t>
            </a:r>
            <a:r>
              <a:rPr lang="cs-CZ" dirty="0"/>
              <a:t> rest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China</a:t>
            </a:r>
            <a:endParaRPr lang="cs-CZ" dirty="0"/>
          </a:p>
          <a:p>
            <a:r>
              <a:rPr lang="cs-CZ" dirty="0" err="1"/>
              <a:t>From</a:t>
            </a:r>
            <a:r>
              <a:rPr lang="cs-CZ" dirty="0"/>
              <a:t> 1980s </a:t>
            </a:r>
            <a:r>
              <a:rPr lang="cs-CZ" dirty="0" err="1"/>
              <a:t>onwards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20540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0C03B4-EEBC-4445-9238-C86733D89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Ordinary</a:t>
            </a:r>
            <a:r>
              <a:rPr lang="cs-CZ" dirty="0"/>
              <a:t> </a:t>
            </a:r>
            <a:r>
              <a:rPr lang="cs-CZ" dirty="0" err="1"/>
              <a:t>trade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E470D9-0D8C-4A80-851B-C882189E8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Number of monopoly</a:t>
            </a:r>
            <a:r>
              <a:rPr lang="cs-CZ" dirty="0"/>
              <a:t> </a:t>
            </a:r>
            <a:r>
              <a:rPr lang="en-US" dirty="0"/>
              <a:t>FTCs increased – </a:t>
            </a:r>
            <a:r>
              <a:rPr lang="en-US" b="1" dirty="0"/>
              <a:t>from 12 to several thousands</a:t>
            </a:r>
          </a:p>
        </p:txBody>
      </p:sp>
    </p:spTree>
    <p:extLst>
      <p:ext uri="{BB962C8B-B14F-4D97-AF65-F5344CB8AC3E}">
        <p14:creationId xmlns:p14="http://schemas.microsoft.com/office/powerpoint/2010/main" val="339819466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0C03B4-EEBC-4445-9238-C86733D89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E470D9-0D8C-4A80-851B-C882189E8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Number of monopoly</a:t>
            </a:r>
            <a:r>
              <a:rPr lang="cs-CZ" dirty="0"/>
              <a:t> </a:t>
            </a:r>
            <a:r>
              <a:rPr lang="en-US" dirty="0"/>
              <a:t>FTCs increased – </a:t>
            </a:r>
            <a:r>
              <a:rPr lang="en-US" b="1" dirty="0"/>
              <a:t>from 12 to several thousands</a:t>
            </a:r>
          </a:p>
          <a:p>
            <a:r>
              <a:rPr lang="en-US" b="1" dirty="0"/>
              <a:t>But all of them were, at least officially, SOEs!</a:t>
            </a:r>
          </a:p>
        </p:txBody>
      </p:sp>
    </p:spTree>
    <p:extLst>
      <p:ext uri="{BB962C8B-B14F-4D97-AF65-F5344CB8AC3E}">
        <p14:creationId xmlns:p14="http://schemas.microsoft.com/office/powerpoint/2010/main" val="4141665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74BFE-B493-48F5-B359-BD614D32E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Repetition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last </a:t>
            </a:r>
            <a:r>
              <a:rPr lang="cs-CZ" dirty="0" err="1"/>
              <a:t>time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45A6BF-E355-43F3-919B-D70DC9344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1) How does a country finance its imports?</a:t>
            </a:r>
          </a:p>
          <a:p>
            <a:r>
              <a:rPr lang="en-US" dirty="0"/>
              <a:t>2) What is the role of banks in an economy?</a:t>
            </a:r>
          </a:p>
          <a:p>
            <a:r>
              <a:rPr lang="en-US" dirty="0"/>
              <a:t>3) What happened with rural land during the 1980s?</a:t>
            </a:r>
          </a:p>
          <a:p>
            <a:r>
              <a:rPr lang="en-US" dirty="0"/>
              <a:t>4) What was the system of „dual prices“?</a:t>
            </a:r>
          </a:p>
        </p:txBody>
      </p:sp>
    </p:spTree>
    <p:extLst>
      <p:ext uri="{BB962C8B-B14F-4D97-AF65-F5344CB8AC3E}">
        <p14:creationId xmlns:p14="http://schemas.microsoft.com/office/powerpoint/2010/main" val="229751731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0C03B4-EEBC-4445-9238-C86733D89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E470D9-0D8C-4A80-851B-C882189E8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Number of monopoly</a:t>
            </a:r>
            <a:r>
              <a:rPr lang="cs-CZ" dirty="0"/>
              <a:t> </a:t>
            </a:r>
            <a:r>
              <a:rPr lang="en-US" dirty="0"/>
              <a:t>FTCs increased – </a:t>
            </a:r>
            <a:r>
              <a:rPr lang="en-US" b="1" dirty="0"/>
              <a:t>from 12 to several thousands</a:t>
            </a:r>
          </a:p>
          <a:p>
            <a:r>
              <a:rPr lang="en-US" b="1" dirty="0"/>
              <a:t>But all of them were, at least officially, SOEs!</a:t>
            </a:r>
          </a:p>
          <a:p>
            <a:r>
              <a:rPr lang="en-US" b="1" dirty="0"/>
              <a:t>The </a:t>
            </a:r>
            <a:r>
              <a:rPr lang="cs-CZ" b="1" dirty="0"/>
              <a:t>FTC</a:t>
            </a:r>
            <a:r>
              <a:rPr lang="en-US" b="1" dirty="0"/>
              <a:t> system was only completely abolished in 2004</a:t>
            </a:r>
            <a:r>
              <a:rPr lang="en-US" dirty="0"/>
              <a:t>, after entering the </a:t>
            </a:r>
            <a:r>
              <a:rPr lang="en-US"/>
              <a:t>WTO!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21223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E923C1-C429-4051-9F54-113EB1976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D8F68D0-5458-46C0-80DE-3C2F819CBC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860" y="2381693"/>
            <a:ext cx="8801390" cy="2657795"/>
          </a:xfrm>
        </p:spPr>
      </p:pic>
    </p:spTree>
    <p:extLst>
      <p:ext uri="{BB962C8B-B14F-4D97-AF65-F5344CB8AC3E}">
        <p14:creationId xmlns:p14="http://schemas.microsoft.com/office/powerpoint/2010/main" val="284034685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0C03B4-EEBC-4445-9238-C86733D89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E470D9-0D8C-4A80-851B-C882189E8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Liberalized prices </a:t>
            </a:r>
            <a:r>
              <a:rPr lang="en-US" dirty="0"/>
              <a:t>– the </a:t>
            </a:r>
            <a:r>
              <a:rPr lang="en-US" b="1" dirty="0"/>
              <a:t>foreign trade companies were encouraged to make money</a:t>
            </a:r>
            <a:r>
              <a:rPr lang="en-US" dirty="0"/>
              <a:t> instead of fulfilling a plan</a:t>
            </a:r>
          </a:p>
        </p:txBody>
      </p:sp>
    </p:spTree>
    <p:extLst>
      <p:ext uri="{BB962C8B-B14F-4D97-AF65-F5344CB8AC3E}">
        <p14:creationId xmlns:p14="http://schemas.microsoft.com/office/powerpoint/2010/main" val="416839926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0C03B4-EEBC-4445-9238-C86733D89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E470D9-0D8C-4A80-851B-C882189E8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Liberalized prices </a:t>
            </a:r>
            <a:r>
              <a:rPr lang="en-US" dirty="0"/>
              <a:t>– the </a:t>
            </a:r>
            <a:r>
              <a:rPr lang="en-US" b="1" dirty="0"/>
              <a:t>foreign trade companies were encouraged to make money</a:t>
            </a:r>
            <a:r>
              <a:rPr lang="en-US" dirty="0"/>
              <a:t> instead of fulfilling a plan</a:t>
            </a:r>
          </a:p>
          <a:p>
            <a:r>
              <a:rPr lang="en-US" dirty="0"/>
              <a:t>Before – artificial prices totally detached from the world market, trade guided by state direction</a:t>
            </a:r>
          </a:p>
          <a:p>
            <a:r>
              <a:rPr lang="en-US" dirty="0"/>
              <a:t>After reform – </a:t>
            </a:r>
            <a:r>
              <a:rPr lang="cs-CZ" dirty="0"/>
              <a:t>„</a:t>
            </a:r>
            <a:r>
              <a:rPr lang="en-US" dirty="0"/>
              <a:t>export and import whatever is profitable in your business area</a:t>
            </a:r>
            <a:r>
              <a:rPr lang="cs-CZ" dirty="0"/>
              <a:t>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37180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0C03B4-EEBC-4445-9238-C86733D89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E470D9-0D8C-4A80-851B-C882189E8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Liberalized prices </a:t>
            </a:r>
            <a:r>
              <a:rPr lang="en-US" dirty="0"/>
              <a:t>– the </a:t>
            </a:r>
            <a:r>
              <a:rPr lang="en-US" b="1" dirty="0"/>
              <a:t>foreign trade companies were encouraged to make money</a:t>
            </a:r>
            <a:r>
              <a:rPr lang="en-US" dirty="0"/>
              <a:t> instead of fulfilling a plan</a:t>
            </a:r>
          </a:p>
          <a:p>
            <a:r>
              <a:rPr lang="en-US" dirty="0"/>
              <a:t>Before – artificial prices totally detached from the world market, trade guided by state direction</a:t>
            </a:r>
          </a:p>
          <a:p>
            <a:r>
              <a:rPr lang="en-US" dirty="0"/>
              <a:t>After reform – </a:t>
            </a:r>
            <a:r>
              <a:rPr lang="cs-CZ" dirty="0"/>
              <a:t>„</a:t>
            </a:r>
            <a:r>
              <a:rPr lang="en-US" dirty="0"/>
              <a:t>export and import whatever is profitable in your business area</a:t>
            </a:r>
            <a:r>
              <a:rPr lang="cs-CZ" dirty="0"/>
              <a:t>“</a:t>
            </a:r>
            <a:endParaRPr lang="en-US" dirty="0"/>
          </a:p>
          <a:p>
            <a:r>
              <a:rPr lang="en-US" dirty="0"/>
              <a:t>&gt; </a:t>
            </a:r>
            <a:r>
              <a:rPr lang="en-US" b="1" dirty="0"/>
              <a:t>give the central government a part of the foreign exchange</a:t>
            </a:r>
            <a:r>
              <a:rPr lang="en-US" dirty="0"/>
              <a:t>, keep the rest as use it to do more business</a:t>
            </a:r>
          </a:p>
        </p:txBody>
      </p:sp>
    </p:spTree>
    <p:extLst>
      <p:ext uri="{BB962C8B-B14F-4D97-AF65-F5344CB8AC3E}">
        <p14:creationId xmlns:p14="http://schemas.microsoft.com/office/powerpoint/2010/main" val="229693476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0C03B4-EEBC-4445-9238-C86733D89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E470D9-0D8C-4A80-851B-C882189E8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„</a:t>
            </a:r>
            <a:r>
              <a:rPr lang="en-US" b="1" dirty="0"/>
              <a:t>Canalization</a:t>
            </a:r>
            <a:r>
              <a:rPr lang="en-US" dirty="0"/>
              <a:t>“ – if you wanted to import something and you did not have the license to do it, you had to persuade one of the monopoly SOEs to do it for you</a:t>
            </a:r>
          </a:p>
        </p:txBody>
      </p:sp>
    </p:spTree>
    <p:extLst>
      <p:ext uri="{BB962C8B-B14F-4D97-AF65-F5344CB8AC3E}">
        <p14:creationId xmlns:p14="http://schemas.microsoft.com/office/powerpoint/2010/main" val="386651357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0C03B4-EEBC-4445-9238-C86733D89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E470D9-0D8C-4A80-851B-C882189E8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„</a:t>
            </a:r>
            <a:r>
              <a:rPr lang="en-US" b="1" dirty="0"/>
              <a:t>Canalization</a:t>
            </a:r>
            <a:r>
              <a:rPr lang="en-US" dirty="0"/>
              <a:t>“ – if you wanted to import something and you did not have the license to do it, you had to persuade one of the monopoly SOEs to do it for you</a:t>
            </a:r>
          </a:p>
          <a:p>
            <a:r>
              <a:rPr lang="cs-CZ" dirty="0"/>
              <a:t>&gt; </a:t>
            </a:r>
            <a:r>
              <a:rPr lang="en-US" dirty="0"/>
              <a:t>even TVEs and other small companies de facto could take part in trade, but a part of the profit went to the SOEs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25670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0C03B4-EEBC-4445-9238-C86733D89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E470D9-0D8C-4A80-851B-C882189E8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„</a:t>
            </a:r>
            <a:r>
              <a:rPr lang="en-US" b="1" dirty="0"/>
              <a:t>Canalization</a:t>
            </a:r>
            <a:r>
              <a:rPr lang="en-US" dirty="0"/>
              <a:t>“ – if you wanted to import something and you did not have the license to do it, you had to persuade one of the monopoly SOEs to do it for you</a:t>
            </a:r>
          </a:p>
          <a:p>
            <a:r>
              <a:rPr lang="cs-CZ" dirty="0"/>
              <a:t>&gt; </a:t>
            </a:r>
            <a:r>
              <a:rPr lang="en-US" dirty="0"/>
              <a:t>even TVEs and other small companies de facto could take part in trade, but a part of the profit went to the SOEs</a:t>
            </a:r>
            <a:endParaRPr lang="cs-CZ" dirty="0"/>
          </a:p>
          <a:p>
            <a:r>
              <a:rPr lang="en-US" b="1" dirty="0"/>
              <a:t>&gt; </a:t>
            </a:r>
            <a:r>
              <a:rPr lang="cs-CZ" b="1" dirty="0"/>
              <a:t>FTC</a:t>
            </a:r>
            <a:r>
              <a:rPr lang="en-US" b="1" dirty="0"/>
              <a:t>s as middlemen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72364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Gradual devaluation of the RMB</a:t>
            </a:r>
          </a:p>
        </p:txBody>
      </p:sp>
    </p:spTree>
    <p:extLst>
      <p:ext uri="{BB962C8B-B14F-4D97-AF65-F5344CB8AC3E}">
        <p14:creationId xmlns:p14="http://schemas.microsoft.com/office/powerpoint/2010/main" val="334160800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F3E4FE-6D41-44F4-A9B0-80BC3E2A0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USD to RMB</a:t>
            </a:r>
            <a:endParaRPr lang="en-US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9A96C144-75D2-46EC-96CD-B06547FA66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662" y="1825625"/>
            <a:ext cx="8702676" cy="4351338"/>
          </a:xfrm>
        </p:spPr>
      </p:pic>
    </p:spTree>
    <p:extLst>
      <p:ext uri="{BB962C8B-B14F-4D97-AF65-F5344CB8AC3E}">
        <p14:creationId xmlns:p14="http://schemas.microsoft.com/office/powerpoint/2010/main" val="608992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74BFE-B493-48F5-B359-BD614D32E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Repetition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last </a:t>
            </a:r>
            <a:r>
              <a:rPr lang="cs-CZ" dirty="0" err="1"/>
              <a:t>time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45A6BF-E355-43F3-919B-D70DC9344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1) How does a country finance its imports?</a:t>
            </a:r>
          </a:p>
          <a:p>
            <a:r>
              <a:rPr lang="en-US" dirty="0"/>
              <a:t>2) What is the role of banks in an economy?</a:t>
            </a:r>
          </a:p>
          <a:p>
            <a:r>
              <a:rPr lang="en-US" dirty="0"/>
              <a:t>3) What happened with rural land during the 1980s?</a:t>
            </a:r>
          </a:p>
          <a:p>
            <a:r>
              <a:rPr lang="en-US" dirty="0"/>
              <a:t>4) What was the system of „dual prices“?</a:t>
            </a:r>
          </a:p>
          <a:p>
            <a:r>
              <a:rPr lang="en-US" dirty="0"/>
              <a:t>5) Where did FDI come from in the 1980s? Which areas were opened to it?</a:t>
            </a:r>
          </a:p>
        </p:txBody>
      </p:sp>
    </p:spTree>
    <p:extLst>
      <p:ext uri="{BB962C8B-B14F-4D97-AF65-F5344CB8AC3E}">
        <p14:creationId xmlns:p14="http://schemas.microsoft.com/office/powerpoint/2010/main" val="339590900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Gradual devaluation of the RMB</a:t>
            </a:r>
          </a:p>
          <a:p>
            <a:r>
              <a:rPr lang="en-US" b="1" dirty="0"/>
              <a:t>Separate foreign exchange market </a:t>
            </a:r>
            <a:r>
              <a:rPr lang="en-US" dirty="0"/>
              <a:t>– foreign trade companies could exchange money and ignore the official rate</a:t>
            </a:r>
          </a:p>
        </p:txBody>
      </p:sp>
    </p:spTree>
    <p:extLst>
      <p:ext uri="{BB962C8B-B14F-4D97-AF65-F5344CB8AC3E}">
        <p14:creationId xmlns:p14="http://schemas.microsoft.com/office/powerpoint/2010/main" val="17459266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Gradual devaluation of the RMB</a:t>
            </a:r>
          </a:p>
          <a:p>
            <a:r>
              <a:rPr lang="en-US" b="1" dirty="0"/>
              <a:t>Separate foreign exchange market </a:t>
            </a:r>
            <a:r>
              <a:rPr lang="en-US" dirty="0"/>
              <a:t>– foreign trade companies could exchange money and ignore the official rate</a:t>
            </a:r>
          </a:p>
          <a:p>
            <a:r>
              <a:rPr lang="en-US" dirty="0"/>
              <a:t>&gt; </a:t>
            </a:r>
            <a:r>
              <a:rPr lang="en-US" b="1" dirty="0"/>
              <a:t>two exchange rates </a:t>
            </a:r>
            <a:r>
              <a:rPr lang="en-US" dirty="0"/>
              <a:t>– the</a:t>
            </a:r>
            <a:r>
              <a:rPr lang="cs-CZ" dirty="0"/>
              <a:t> </a:t>
            </a:r>
            <a:r>
              <a:rPr lang="en-US" dirty="0"/>
              <a:t>official one and the one used between the companies</a:t>
            </a:r>
          </a:p>
          <a:p>
            <a:r>
              <a:rPr lang="en-US" b="1" dirty="0"/>
              <a:t>Fix and floating at the same time </a:t>
            </a:r>
            <a:r>
              <a:rPr lang="en-US" dirty="0"/>
              <a:t>(kind of)</a:t>
            </a:r>
          </a:p>
        </p:txBody>
      </p:sp>
    </p:spTree>
    <p:extLst>
      <p:ext uri="{BB962C8B-B14F-4D97-AF65-F5344CB8AC3E}">
        <p14:creationId xmlns:p14="http://schemas.microsoft.com/office/powerpoint/2010/main" val="170350532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Gradual devaluation of the RMB</a:t>
            </a:r>
          </a:p>
          <a:p>
            <a:r>
              <a:rPr lang="en-US" b="1" dirty="0"/>
              <a:t>Separate foreign exchange market </a:t>
            </a:r>
            <a:r>
              <a:rPr lang="en-US" dirty="0"/>
              <a:t>– foreign trade companies could exchange money and ignore the official rate</a:t>
            </a:r>
          </a:p>
          <a:p>
            <a:r>
              <a:rPr lang="en-US" dirty="0"/>
              <a:t>&gt; </a:t>
            </a:r>
            <a:r>
              <a:rPr lang="en-US" b="1" dirty="0"/>
              <a:t>two exchange rates </a:t>
            </a:r>
            <a:r>
              <a:rPr lang="en-US" dirty="0"/>
              <a:t>– the</a:t>
            </a:r>
            <a:r>
              <a:rPr lang="cs-CZ" dirty="0"/>
              <a:t> </a:t>
            </a:r>
            <a:r>
              <a:rPr lang="en-US" dirty="0"/>
              <a:t>official one and the one used between the companies</a:t>
            </a:r>
          </a:p>
          <a:p>
            <a:r>
              <a:rPr lang="en-US" b="1" dirty="0"/>
              <a:t>Fix and floating at the same time </a:t>
            </a:r>
            <a:r>
              <a:rPr lang="en-US" dirty="0"/>
              <a:t>(kind of)</a:t>
            </a:r>
          </a:p>
          <a:p>
            <a:r>
              <a:rPr lang="en-US" dirty="0"/>
              <a:t>Which one was lower?</a:t>
            </a:r>
          </a:p>
        </p:txBody>
      </p:sp>
    </p:spTree>
    <p:extLst>
      <p:ext uri="{BB962C8B-B14F-4D97-AF65-F5344CB8AC3E}">
        <p14:creationId xmlns:p14="http://schemas.microsoft.com/office/powerpoint/2010/main" val="35018433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CAEDC2-7C37-45B5-B751-CE45A6C6B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RMB to UDS</a:t>
            </a:r>
            <a:endParaRPr lang="en-US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6CB5EA52-4EA3-413A-9A3E-91E2F8B73B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038" y="2052084"/>
            <a:ext cx="7735617" cy="4076753"/>
          </a:xfrm>
        </p:spPr>
      </p:pic>
    </p:spTree>
    <p:extLst>
      <p:ext uri="{BB962C8B-B14F-4D97-AF65-F5344CB8AC3E}">
        <p14:creationId xmlns:p14="http://schemas.microsoft.com/office/powerpoint/2010/main" val="64631327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Main devaluation – 1994 </a:t>
            </a:r>
            <a:r>
              <a:rPr lang="en-US" dirty="0"/>
              <a:t>– official rate set and fixed at the previous unofficial rate</a:t>
            </a:r>
          </a:p>
        </p:txBody>
      </p:sp>
    </p:spTree>
    <p:extLst>
      <p:ext uri="{BB962C8B-B14F-4D97-AF65-F5344CB8AC3E}">
        <p14:creationId xmlns:p14="http://schemas.microsoft.com/office/powerpoint/2010/main" val="234946082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CAEDC2-7C37-45B5-B751-CE45A6C6B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6CB5EA52-4EA3-413A-9A3E-91E2F8B73B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038" y="2052084"/>
            <a:ext cx="7735617" cy="4076753"/>
          </a:xfrm>
        </p:spPr>
      </p:pic>
    </p:spTree>
    <p:extLst>
      <p:ext uri="{BB962C8B-B14F-4D97-AF65-F5344CB8AC3E}">
        <p14:creationId xmlns:p14="http://schemas.microsoft.com/office/powerpoint/2010/main" val="20890658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F3E4FE-6D41-44F4-A9B0-80BC3E2A0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USD to RMB</a:t>
            </a:r>
            <a:endParaRPr lang="en-US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9A96C144-75D2-46EC-96CD-B06547FA66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662" y="1825625"/>
            <a:ext cx="8702676" cy="4351338"/>
          </a:xfrm>
        </p:spPr>
      </p:pic>
    </p:spTree>
    <p:extLst>
      <p:ext uri="{BB962C8B-B14F-4D97-AF65-F5344CB8AC3E}">
        <p14:creationId xmlns:p14="http://schemas.microsoft.com/office/powerpoint/2010/main" val="64701526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Main devaluation – 1994 </a:t>
            </a:r>
            <a:r>
              <a:rPr lang="en-US" dirty="0"/>
              <a:t>– official rate set and fixed at the previous unofficial rate</a:t>
            </a:r>
          </a:p>
          <a:p>
            <a:r>
              <a:rPr lang="en-US" dirty="0"/>
              <a:t>= „Let‘s respect the collective wisdom of the market“</a:t>
            </a:r>
          </a:p>
        </p:txBody>
      </p:sp>
    </p:spTree>
    <p:extLst>
      <p:ext uri="{BB962C8B-B14F-4D97-AF65-F5344CB8AC3E}">
        <p14:creationId xmlns:p14="http://schemas.microsoft.com/office/powerpoint/2010/main" val="20762028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Main devaluation – 1994 </a:t>
            </a:r>
            <a:r>
              <a:rPr lang="en-US" dirty="0"/>
              <a:t>– official rate set and fixed at the previous unofficial rate</a:t>
            </a:r>
          </a:p>
          <a:p>
            <a:r>
              <a:rPr lang="en-US" dirty="0"/>
              <a:t>= „Let‘s respect the collective wisdom of the market“</a:t>
            </a:r>
          </a:p>
          <a:p>
            <a:r>
              <a:rPr lang="en-US" dirty="0"/>
              <a:t>The rate was competitive and led to a more or less balanced trade</a:t>
            </a:r>
          </a:p>
        </p:txBody>
      </p:sp>
    </p:spTree>
    <p:extLst>
      <p:ext uri="{BB962C8B-B14F-4D97-AF65-F5344CB8AC3E}">
        <p14:creationId xmlns:p14="http://schemas.microsoft.com/office/powerpoint/2010/main" val="220122476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Main devaluation – 1994 </a:t>
            </a:r>
            <a:r>
              <a:rPr lang="en-US" dirty="0"/>
              <a:t>– official rate set and fixed at the previous unofficial rate</a:t>
            </a:r>
          </a:p>
          <a:p>
            <a:r>
              <a:rPr lang="en-US" dirty="0"/>
              <a:t>= „Let‘s respect the collective wisdom of the market“</a:t>
            </a:r>
          </a:p>
          <a:p>
            <a:r>
              <a:rPr lang="en-US" dirty="0"/>
              <a:t>The rate was competitive and led to a more or less balanced trade</a:t>
            </a:r>
          </a:p>
          <a:p>
            <a:r>
              <a:rPr lang="en-US" b="1" dirty="0"/>
              <a:t>Under floating, the rate would appreciate because of growing exports </a:t>
            </a:r>
            <a:endParaRPr lang="cs-CZ" b="1" dirty="0"/>
          </a:p>
          <a:p>
            <a:r>
              <a:rPr lang="cs-CZ" b="1" dirty="0"/>
              <a:t>=</a:t>
            </a:r>
            <a:r>
              <a:rPr lang="en-US" dirty="0"/>
              <a:t> as China became more competitive, the rate should have gone up</a:t>
            </a:r>
          </a:p>
        </p:txBody>
      </p:sp>
    </p:spTree>
    <p:extLst>
      <p:ext uri="{BB962C8B-B14F-4D97-AF65-F5344CB8AC3E}">
        <p14:creationId xmlns:p14="http://schemas.microsoft.com/office/powerpoint/2010/main" val="3111007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74BFE-B493-48F5-B359-BD614D32E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Repetition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last </a:t>
            </a:r>
            <a:r>
              <a:rPr lang="cs-CZ" dirty="0" err="1"/>
              <a:t>time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45A6BF-E355-43F3-919B-D70DC9344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1) How does a country finance its imports?</a:t>
            </a:r>
          </a:p>
          <a:p>
            <a:r>
              <a:rPr lang="en-US" dirty="0"/>
              <a:t>2) What is the role of banks in an economy?</a:t>
            </a:r>
          </a:p>
          <a:p>
            <a:r>
              <a:rPr lang="en-US" dirty="0"/>
              <a:t>3) What happened with rural land during the 1980s?</a:t>
            </a:r>
          </a:p>
          <a:p>
            <a:r>
              <a:rPr lang="en-US" dirty="0"/>
              <a:t>4) What was the system of „dual prices“?</a:t>
            </a:r>
          </a:p>
          <a:p>
            <a:r>
              <a:rPr lang="en-US" dirty="0"/>
              <a:t>5) Where did FDI come from in the 1980s? Which areas were opened to it?</a:t>
            </a:r>
          </a:p>
          <a:p>
            <a:r>
              <a:rPr lang="cs-CZ" dirty="0"/>
              <a:t>6) </a:t>
            </a:r>
            <a:r>
              <a:rPr lang="en-US" dirty="0"/>
              <a:t>Did China‘s private sector originate is a program of privatization</a:t>
            </a:r>
            <a:r>
              <a:rPr lang="cs-CZ" dirty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28279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But China </a:t>
            </a:r>
            <a:r>
              <a:rPr lang="en-US" b="1" dirty="0"/>
              <a:t>artificially kept the rate at the 1994 </a:t>
            </a:r>
            <a:r>
              <a:rPr lang="en-US" dirty="0"/>
              <a:t>level all the way until 2005</a:t>
            </a:r>
          </a:p>
        </p:txBody>
      </p:sp>
    </p:spTree>
    <p:extLst>
      <p:ext uri="{BB962C8B-B14F-4D97-AF65-F5344CB8AC3E}">
        <p14:creationId xmlns:p14="http://schemas.microsoft.com/office/powerpoint/2010/main" val="116802751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F3E4FE-6D41-44F4-A9B0-80BC3E2A0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USD to RMB</a:t>
            </a:r>
            <a:endParaRPr lang="en-US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9A96C144-75D2-46EC-96CD-B06547FA66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662" y="1825625"/>
            <a:ext cx="8702676" cy="4351338"/>
          </a:xfrm>
        </p:spPr>
      </p:pic>
    </p:spTree>
    <p:extLst>
      <p:ext uri="{BB962C8B-B14F-4D97-AF65-F5344CB8AC3E}">
        <p14:creationId xmlns:p14="http://schemas.microsoft.com/office/powerpoint/2010/main" val="159932945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But China </a:t>
            </a:r>
            <a:r>
              <a:rPr lang="en-US" b="1" dirty="0"/>
              <a:t>artificially kept the rate at the 1994 </a:t>
            </a:r>
            <a:r>
              <a:rPr lang="en-US" dirty="0"/>
              <a:t>level all the way until 2005</a:t>
            </a:r>
            <a:endParaRPr lang="cs-CZ" dirty="0"/>
          </a:p>
          <a:p>
            <a:r>
              <a:rPr lang="en-US" dirty="0"/>
              <a:t>+ „</a:t>
            </a:r>
            <a:r>
              <a:rPr lang="en-US" b="1" dirty="0"/>
              <a:t>real depreciation</a:t>
            </a:r>
            <a:r>
              <a:rPr lang="en-US" dirty="0"/>
              <a:t>“</a:t>
            </a:r>
          </a:p>
          <a:p>
            <a:r>
              <a:rPr lang="en-US" dirty="0"/>
              <a:t>The </a:t>
            </a:r>
            <a:r>
              <a:rPr lang="en-US" b="1" dirty="0"/>
              <a:t>price level </a:t>
            </a:r>
            <a:r>
              <a:rPr lang="en-US" dirty="0"/>
              <a:t>in China rose more slowly than in the US and most other capitalist countries</a:t>
            </a:r>
          </a:p>
        </p:txBody>
      </p:sp>
    </p:spTree>
    <p:extLst>
      <p:ext uri="{BB962C8B-B14F-4D97-AF65-F5344CB8AC3E}">
        <p14:creationId xmlns:p14="http://schemas.microsoft.com/office/powerpoint/2010/main" val="191694723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But China </a:t>
            </a:r>
            <a:r>
              <a:rPr lang="en-US" b="1" dirty="0"/>
              <a:t>artificially kept the rate at the 1994 </a:t>
            </a:r>
            <a:r>
              <a:rPr lang="en-US" dirty="0"/>
              <a:t>level all the way until 2005</a:t>
            </a:r>
            <a:endParaRPr lang="cs-CZ" dirty="0"/>
          </a:p>
          <a:p>
            <a:r>
              <a:rPr lang="en-US" dirty="0"/>
              <a:t>+ „</a:t>
            </a:r>
            <a:r>
              <a:rPr lang="en-US" b="1" dirty="0"/>
              <a:t>real depreciation</a:t>
            </a:r>
            <a:r>
              <a:rPr lang="en-US" dirty="0"/>
              <a:t>“</a:t>
            </a:r>
          </a:p>
          <a:p>
            <a:r>
              <a:rPr lang="en-US" dirty="0"/>
              <a:t>The </a:t>
            </a:r>
            <a:r>
              <a:rPr lang="en-US" b="1" dirty="0"/>
              <a:t>price level </a:t>
            </a:r>
            <a:r>
              <a:rPr lang="en-US" dirty="0"/>
              <a:t>in China rose more slowly than in the US and most other capitalist countries</a:t>
            </a:r>
          </a:p>
          <a:p>
            <a:r>
              <a:rPr lang="en-US" dirty="0"/>
              <a:t>&gt; </a:t>
            </a:r>
            <a:r>
              <a:rPr lang="en-US" b="1" dirty="0"/>
              <a:t>Chinese goods became relatively cheaper</a:t>
            </a:r>
          </a:p>
        </p:txBody>
      </p:sp>
    </p:spTree>
    <p:extLst>
      <p:ext uri="{BB962C8B-B14F-4D97-AF65-F5344CB8AC3E}">
        <p14:creationId xmlns:p14="http://schemas.microsoft.com/office/powerpoint/2010/main" val="54776282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appreciation / depreciation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If your </a:t>
            </a:r>
            <a:r>
              <a:rPr lang="en-US" b="1" dirty="0"/>
              <a:t>exchange rate is stable AND you have lower inflation </a:t>
            </a:r>
            <a:r>
              <a:rPr lang="en-US" dirty="0"/>
              <a:t>than a partner country, your currency is undergoing a real depreciation </a:t>
            </a:r>
          </a:p>
        </p:txBody>
      </p:sp>
    </p:spTree>
    <p:extLst>
      <p:ext uri="{BB962C8B-B14F-4D97-AF65-F5344CB8AC3E}">
        <p14:creationId xmlns:p14="http://schemas.microsoft.com/office/powerpoint/2010/main" val="304804099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appreciation / depreciation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If your </a:t>
            </a:r>
            <a:r>
              <a:rPr lang="en-US" b="1" dirty="0"/>
              <a:t>exchange rate is stable AND you have lower inflation </a:t>
            </a:r>
            <a:r>
              <a:rPr lang="en-US" dirty="0"/>
              <a:t>than a partner country, your currency is undergoing a real depreciation </a:t>
            </a:r>
          </a:p>
          <a:p>
            <a:r>
              <a:rPr lang="en-US" dirty="0"/>
              <a:t>&gt; your goods become more competitive &gt; you export more</a:t>
            </a:r>
          </a:p>
          <a:p>
            <a:r>
              <a:rPr lang="en-US" b="1" dirty="0"/>
              <a:t>As if you devalued the currency</a:t>
            </a:r>
          </a:p>
        </p:txBody>
      </p:sp>
    </p:spTree>
    <p:extLst>
      <p:ext uri="{BB962C8B-B14F-4D97-AF65-F5344CB8AC3E}">
        <p14:creationId xmlns:p14="http://schemas.microsoft.com/office/powerpoint/2010/main" val="333048085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CAEDC2-7C37-45B5-B751-CE45A6C6B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6CB5EA52-4EA3-413A-9A3E-91E2F8B73B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038" y="2052084"/>
            <a:ext cx="7735617" cy="4076753"/>
          </a:xfrm>
        </p:spPr>
      </p:pic>
    </p:spTree>
    <p:extLst>
      <p:ext uri="{BB962C8B-B14F-4D97-AF65-F5344CB8AC3E}">
        <p14:creationId xmlns:p14="http://schemas.microsoft.com/office/powerpoint/2010/main" val="227445386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F3E4FE-6D41-44F4-A9B0-80BC3E2A0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USD to RMB</a:t>
            </a:r>
            <a:endParaRPr lang="en-US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9A96C144-75D2-46EC-96CD-B06547FA66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662" y="1825625"/>
            <a:ext cx="8702676" cy="4351338"/>
          </a:xfrm>
        </p:spPr>
      </p:pic>
    </p:spTree>
    <p:extLst>
      <p:ext uri="{BB962C8B-B14F-4D97-AF65-F5344CB8AC3E}">
        <p14:creationId xmlns:p14="http://schemas.microsoft.com/office/powerpoint/2010/main" val="396078232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But China </a:t>
            </a:r>
            <a:r>
              <a:rPr lang="en-US" b="1" dirty="0"/>
              <a:t>artificially kept the rate at the 1994 </a:t>
            </a:r>
            <a:r>
              <a:rPr lang="en-US" dirty="0"/>
              <a:t>level all the way until 2005</a:t>
            </a:r>
            <a:endParaRPr lang="cs-CZ" dirty="0"/>
          </a:p>
          <a:p>
            <a:r>
              <a:rPr lang="en-US" dirty="0"/>
              <a:t>+ </a:t>
            </a:r>
            <a:r>
              <a:rPr lang="en-US" b="1" dirty="0"/>
              <a:t>real depreciation</a:t>
            </a:r>
            <a:endParaRPr lang="en-US" dirty="0"/>
          </a:p>
          <a:p>
            <a:r>
              <a:rPr lang="en-US" b="1" dirty="0"/>
              <a:t>&gt; undervaluation, huge</a:t>
            </a:r>
            <a:r>
              <a:rPr lang="cs-CZ" b="1" dirty="0"/>
              <a:t> </a:t>
            </a:r>
            <a:r>
              <a:rPr lang="en-US" b="1" dirty="0"/>
              <a:t>trade surpluses!</a:t>
            </a:r>
          </a:p>
        </p:txBody>
      </p:sp>
    </p:spTree>
    <p:extLst>
      <p:ext uri="{BB962C8B-B14F-4D97-AF65-F5344CB8AC3E}">
        <p14:creationId xmlns:p14="http://schemas.microsoft.com/office/powerpoint/2010/main" val="342758764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29917B-63A1-4CDB-B3DB-9C64A6EBC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98D86F6B-46DC-4FD6-8FDE-4DDFB5E097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4606" y="1573620"/>
            <a:ext cx="8581970" cy="4424306"/>
          </a:xfrm>
        </p:spPr>
      </p:pic>
    </p:spTree>
    <p:extLst>
      <p:ext uri="{BB962C8B-B14F-4D97-AF65-F5344CB8AC3E}">
        <p14:creationId xmlns:p14="http://schemas.microsoft.com/office/powerpoint/2010/main" val="1694911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74BFE-B493-48F5-B359-BD614D32E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Repetition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last </a:t>
            </a:r>
            <a:r>
              <a:rPr lang="cs-CZ" dirty="0" err="1"/>
              <a:t>time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45A6BF-E355-43F3-919B-D70DC9344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1) How does a country finance its imports?</a:t>
            </a:r>
          </a:p>
          <a:p>
            <a:r>
              <a:rPr lang="en-US" dirty="0"/>
              <a:t>2) What is the role of banks in an economy?</a:t>
            </a:r>
          </a:p>
          <a:p>
            <a:r>
              <a:rPr lang="en-US" dirty="0"/>
              <a:t>3) What happened with rural land during the 1980s?</a:t>
            </a:r>
          </a:p>
          <a:p>
            <a:r>
              <a:rPr lang="en-US" dirty="0"/>
              <a:t>4) What was the system of „dual prices“?</a:t>
            </a:r>
          </a:p>
          <a:p>
            <a:r>
              <a:rPr lang="en-US" dirty="0"/>
              <a:t>5) Where did FDI come from in the 1980s? Which areas were opened to it?</a:t>
            </a:r>
          </a:p>
          <a:p>
            <a:r>
              <a:rPr lang="cs-CZ" dirty="0"/>
              <a:t>6) </a:t>
            </a:r>
            <a:r>
              <a:rPr lang="en-US" dirty="0"/>
              <a:t>Did China‘s private sector originate is a program of privatization</a:t>
            </a:r>
            <a:r>
              <a:rPr lang="cs-CZ" dirty="0"/>
              <a:t>?</a:t>
            </a:r>
            <a:endParaRPr lang="en-US" dirty="0"/>
          </a:p>
          <a:p>
            <a:r>
              <a:rPr lang="cs-CZ" dirty="0"/>
              <a:t>7</a:t>
            </a:r>
            <a:r>
              <a:rPr lang="en-US" dirty="0"/>
              <a:t>) What was the purpose of the obligation of foreign investors to form joint ventures?</a:t>
            </a:r>
          </a:p>
        </p:txBody>
      </p:sp>
    </p:spTree>
    <p:extLst>
      <p:ext uri="{BB962C8B-B14F-4D97-AF65-F5344CB8AC3E}">
        <p14:creationId xmlns:p14="http://schemas.microsoft.com/office/powerpoint/2010/main" val="198046066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</a:t>
            </a:r>
            <a:r>
              <a:rPr lang="cs-CZ" dirty="0"/>
              <a:t> </a:t>
            </a:r>
            <a:r>
              <a:rPr lang="en-US" dirty="0"/>
              <a:t>1994 reform was connected with </a:t>
            </a:r>
            <a:r>
              <a:rPr lang="en-US" b="1" dirty="0"/>
              <a:t>making the RMB convertible for current account transactions</a:t>
            </a:r>
          </a:p>
        </p:txBody>
      </p:sp>
    </p:spTree>
    <p:extLst>
      <p:ext uri="{BB962C8B-B14F-4D97-AF65-F5344CB8AC3E}">
        <p14:creationId xmlns:p14="http://schemas.microsoft.com/office/powerpoint/2010/main" val="371907020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</a:t>
            </a:r>
            <a:r>
              <a:rPr lang="cs-CZ" dirty="0"/>
              <a:t> </a:t>
            </a:r>
            <a:r>
              <a:rPr lang="en-US" dirty="0"/>
              <a:t>1994 reform was connected with </a:t>
            </a:r>
            <a:r>
              <a:rPr lang="en-US" b="1" dirty="0"/>
              <a:t>making the RMB convertible for current account transactions</a:t>
            </a:r>
          </a:p>
          <a:p>
            <a:r>
              <a:rPr lang="en-US" dirty="0"/>
              <a:t>&gt; </a:t>
            </a:r>
            <a:r>
              <a:rPr lang="en-US" b="1" dirty="0"/>
              <a:t>every FTC could access foreign exchange whenever they wished</a:t>
            </a:r>
            <a:r>
              <a:rPr lang="en-US" dirty="0"/>
              <a:t>, with no regulation – if it was for trade</a:t>
            </a:r>
          </a:p>
          <a:p>
            <a:r>
              <a:rPr lang="en-US" b="1" dirty="0">
                <a:solidFill>
                  <a:srgbClr val="FF0000"/>
                </a:solidFill>
              </a:rPr>
              <a:t>= liberalization</a:t>
            </a:r>
          </a:p>
        </p:txBody>
      </p:sp>
    </p:spTree>
    <p:extLst>
      <p:ext uri="{BB962C8B-B14F-4D97-AF65-F5344CB8AC3E}">
        <p14:creationId xmlns:p14="http://schemas.microsoft.com/office/powerpoint/2010/main" val="134796545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</a:t>
            </a:r>
            <a:r>
              <a:rPr lang="cs-CZ" dirty="0"/>
              <a:t> </a:t>
            </a:r>
            <a:r>
              <a:rPr lang="en-US" dirty="0"/>
              <a:t>1994 reform was connected with </a:t>
            </a:r>
            <a:r>
              <a:rPr lang="en-US" b="1" dirty="0"/>
              <a:t>making the RMB convertible for current account transactions</a:t>
            </a:r>
          </a:p>
          <a:p>
            <a:r>
              <a:rPr lang="en-US" dirty="0"/>
              <a:t>&gt; </a:t>
            </a:r>
            <a:r>
              <a:rPr lang="en-US" b="1" dirty="0"/>
              <a:t>every FTC could access foreign exchange whenever they wished</a:t>
            </a:r>
            <a:r>
              <a:rPr lang="en-US" dirty="0"/>
              <a:t>, with no regulation – if it was for trade</a:t>
            </a:r>
          </a:p>
          <a:p>
            <a:r>
              <a:rPr lang="en-US" b="1" dirty="0"/>
              <a:t>= liberalization</a:t>
            </a:r>
          </a:p>
          <a:p>
            <a:r>
              <a:rPr lang="en-US" b="1" dirty="0"/>
              <a:t>Plans to also abolish capital controls </a:t>
            </a:r>
            <a:r>
              <a:rPr lang="en-US" dirty="0"/>
              <a:t>= to make the RMB convertible for financial account transactions</a:t>
            </a:r>
          </a:p>
        </p:txBody>
      </p:sp>
    </p:spTree>
    <p:extLst>
      <p:ext uri="{BB962C8B-B14F-4D97-AF65-F5344CB8AC3E}">
        <p14:creationId xmlns:p14="http://schemas.microsoft.com/office/powerpoint/2010/main" val="123553645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05B51-67A7-44DB-8586-915F36C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E9922-331E-4241-A584-C9E2E17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</a:t>
            </a:r>
            <a:r>
              <a:rPr lang="cs-CZ" dirty="0"/>
              <a:t> </a:t>
            </a:r>
            <a:r>
              <a:rPr lang="en-US" dirty="0"/>
              <a:t>1994 reform was connected with </a:t>
            </a:r>
            <a:r>
              <a:rPr lang="en-US" b="1" dirty="0"/>
              <a:t>making the RMB convertible for current account transactions</a:t>
            </a:r>
          </a:p>
          <a:p>
            <a:r>
              <a:rPr lang="en-US" dirty="0"/>
              <a:t>&gt; </a:t>
            </a:r>
            <a:r>
              <a:rPr lang="en-US" b="1" dirty="0"/>
              <a:t>every FTC could access foreign exchange whenever they wished</a:t>
            </a:r>
            <a:r>
              <a:rPr lang="en-US" dirty="0"/>
              <a:t>, with no regulation – if it was for trade</a:t>
            </a:r>
          </a:p>
          <a:p>
            <a:r>
              <a:rPr lang="en-US" b="1" dirty="0"/>
              <a:t>= liberalization</a:t>
            </a:r>
          </a:p>
          <a:p>
            <a:r>
              <a:rPr lang="en-US" b="1" dirty="0"/>
              <a:t>Plans to also abolish capital controls </a:t>
            </a:r>
            <a:r>
              <a:rPr lang="en-US" dirty="0"/>
              <a:t>= to make the RMB convertible for financial account transactions</a:t>
            </a:r>
          </a:p>
          <a:p>
            <a:r>
              <a:rPr lang="en-US" dirty="0"/>
              <a:t>Abandoned because of the </a:t>
            </a:r>
            <a:r>
              <a:rPr lang="en-US" b="1" dirty="0"/>
              <a:t>1997 Asian Financial crisis</a:t>
            </a:r>
          </a:p>
        </p:txBody>
      </p:sp>
    </p:spTree>
    <p:extLst>
      <p:ext uri="{BB962C8B-B14F-4D97-AF65-F5344CB8AC3E}">
        <p14:creationId xmlns:p14="http://schemas.microsoft.com/office/powerpoint/2010/main" val="411673360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60C63-BA57-4A4C-8EFF-3A517FDEC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Special</a:t>
            </a:r>
            <a:r>
              <a:rPr lang="cs-CZ" dirty="0"/>
              <a:t>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zones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8D1E2-839E-427B-A654-73836705D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New SEZ in </a:t>
            </a:r>
            <a:r>
              <a:rPr lang="cs-CZ" dirty="0" err="1"/>
              <a:t>Shanghai</a:t>
            </a:r>
            <a:endParaRPr lang="cs-CZ" dirty="0"/>
          </a:p>
          <a:p>
            <a:r>
              <a:rPr lang="cs-CZ" dirty="0"/>
              <a:t>More </a:t>
            </a:r>
            <a:r>
              <a:rPr lang="cs-CZ" dirty="0" err="1"/>
              <a:t>importantly</a:t>
            </a:r>
            <a:r>
              <a:rPr lang="cs-CZ" dirty="0"/>
              <a:t> – </a:t>
            </a:r>
            <a:r>
              <a:rPr lang="cs-CZ" b="1" dirty="0" err="1"/>
              <a:t>entire</a:t>
            </a:r>
            <a:r>
              <a:rPr lang="cs-CZ" b="1" dirty="0"/>
              <a:t> </a:t>
            </a:r>
            <a:r>
              <a:rPr lang="cs-CZ" b="1" dirty="0" err="1"/>
              <a:t>coastal</a:t>
            </a:r>
            <a:r>
              <a:rPr lang="cs-CZ" b="1" dirty="0"/>
              <a:t> region </a:t>
            </a:r>
            <a:r>
              <a:rPr lang="cs-CZ" dirty="0" err="1"/>
              <a:t>opened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„export-</a:t>
            </a:r>
            <a:r>
              <a:rPr lang="cs-CZ" b="1" dirty="0" err="1">
                <a:solidFill>
                  <a:srgbClr val="FF0000"/>
                </a:solidFill>
              </a:rPr>
              <a:t>processing</a:t>
            </a:r>
            <a:r>
              <a:rPr lang="cs-CZ" b="1" dirty="0">
                <a:solidFill>
                  <a:srgbClr val="FF0000"/>
                </a:solidFill>
              </a:rPr>
              <a:t>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6446059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60C63-BA57-4A4C-8EFF-3A517FDEC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Special</a:t>
            </a:r>
            <a:r>
              <a:rPr lang="cs-CZ" dirty="0"/>
              <a:t>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zones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8D1E2-839E-427B-A654-73836705D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New SEZ in </a:t>
            </a:r>
            <a:r>
              <a:rPr lang="cs-CZ" dirty="0" err="1"/>
              <a:t>Shanghai</a:t>
            </a:r>
            <a:endParaRPr lang="cs-CZ" dirty="0"/>
          </a:p>
          <a:p>
            <a:r>
              <a:rPr lang="cs-CZ" dirty="0"/>
              <a:t>More </a:t>
            </a:r>
            <a:r>
              <a:rPr lang="cs-CZ" dirty="0" err="1"/>
              <a:t>importantly</a:t>
            </a:r>
            <a:r>
              <a:rPr lang="cs-CZ" dirty="0"/>
              <a:t> – </a:t>
            </a:r>
            <a:r>
              <a:rPr lang="cs-CZ" b="1" dirty="0" err="1"/>
              <a:t>entire</a:t>
            </a:r>
            <a:r>
              <a:rPr lang="cs-CZ" b="1" dirty="0"/>
              <a:t> </a:t>
            </a:r>
            <a:r>
              <a:rPr lang="cs-CZ" b="1" dirty="0" err="1"/>
              <a:t>coastal</a:t>
            </a:r>
            <a:r>
              <a:rPr lang="cs-CZ" b="1" dirty="0"/>
              <a:t> region </a:t>
            </a:r>
            <a:r>
              <a:rPr lang="cs-CZ" dirty="0" err="1"/>
              <a:t>opened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b="1" dirty="0"/>
              <a:t>„export-</a:t>
            </a:r>
            <a:r>
              <a:rPr lang="cs-CZ" b="1" dirty="0" err="1"/>
              <a:t>processing</a:t>
            </a:r>
            <a:r>
              <a:rPr lang="cs-CZ" b="1" dirty="0"/>
              <a:t>“</a:t>
            </a:r>
          </a:p>
          <a:p>
            <a:r>
              <a:rPr lang="cs-CZ" b="1" dirty="0" err="1"/>
              <a:t>Raw</a:t>
            </a:r>
            <a:r>
              <a:rPr lang="cs-CZ" b="1" dirty="0"/>
              <a:t> </a:t>
            </a:r>
            <a:r>
              <a:rPr lang="cs-CZ" b="1" dirty="0" err="1"/>
              <a:t>materials</a:t>
            </a:r>
            <a:r>
              <a:rPr lang="cs-CZ" b="1" dirty="0"/>
              <a:t> </a:t>
            </a:r>
            <a:r>
              <a:rPr lang="cs-CZ" b="1" dirty="0" err="1"/>
              <a:t>given</a:t>
            </a:r>
            <a:r>
              <a:rPr lang="cs-CZ" b="1" dirty="0"/>
              <a:t> to </a:t>
            </a:r>
            <a:r>
              <a:rPr lang="cs-CZ" b="1" dirty="0" err="1"/>
              <a:t>Chinese</a:t>
            </a:r>
            <a:r>
              <a:rPr lang="cs-CZ" b="1" dirty="0"/>
              <a:t> </a:t>
            </a:r>
            <a:r>
              <a:rPr lang="cs-CZ" b="1" dirty="0" err="1"/>
              <a:t>companies</a:t>
            </a:r>
            <a:r>
              <a:rPr lang="cs-CZ" b="1" dirty="0"/>
              <a:t> (</a:t>
            </a:r>
            <a:r>
              <a:rPr lang="cs-CZ" b="1" dirty="0" err="1"/>
              <a:t>often</a:t>
            </a:r>
            <a:r>
              <a:rPr lang="cs-CZ" b="1" dirty="0"/>
              <a:t> </a:t>
            </a:r>
            <a:r>
              <a:rPr lang="cs-CZ" b="1" dirty="0" err="1"/>
              <a:t>TVEs</a:t>
            </a:r>
            <a:r>
              <a:rPr lang="cs-CZ" b="1" dirty="0"/>
              <a:t>) </a:t>
            </a:r>
            <a:r>
              <a:rPr lang="cs-CZ" b="1" dirty="0" err="1"/>
              <a:t>for</a:t>
            </a:r>
            <a:r>
              <a:rPr lang="cs-CZ" b="1" dirty="0"/>
              <a:t> </a:t>
            </a:r>
            <a:r>
              <a:rPr lang="cs-CZ" b="1" dirty="0" err="1"/>
              <a:t>assembly</a:t>
            </a:r>
            <a:r>
              <a:rPr lang="cs-CZ" b="1" dirty="0"/>
              <a:t> and </a:t>
            </a:r>
            <a:r>
              <a:rPr lang="cs-CZ" b="1" dirty="0" err="1"/>
              <a:t>processing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23522160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60C63-BA57-4A4C-8EFF-3A517FDEC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Special</a:t>
            </a:r>
            <a:r>
              <a:rPr lang="cs-CZ" dirty="0"/>
              <a:t>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zones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8D1E2-839E-427B-A654-73836705D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New SEZ in </a:t>
            </a:r>
            <a:r>
              <a:rPr lang="cs-CZ" dirty="0" err="1"/>
              <a:t>Shanghai</a:t>
            </a:r>
            <a:endParaRPr lang="cs-CZ" dirty="0"/>
          </a:p>
          <a:p>
            <a:r>
              <a:rPr lang="cs-CZ" dirty="0"/>
              <a:t>More </a:t>
            </a:r>
            <a:r>
              <a:rPr lang="cs-CZ" dirty="0" err="1"/>
              <a:t>importantly</a:t>
            </a:r>
            <a:r>
              <a:rPr lang="cs-CZ" dirty="0"/>
              <a:t> – </a:t>
            </a:r>
            <a:r>
              <a:rPr lang="cs-CZ" b="1" dirty="0" err="1"/>
              <a:t>entire</a:t>
            </a:r>
            <a:r>
              <a:rPr lang="cs-CZ" b="1" dirty="0"/>
              <a:t> </a:t>
            </a:r>
            <a:r>
              <a:rPr lang="cs-CZ" b="1" dirty="0" err="1"/>
              <a:t>coastal</a:t>
            </a:r>
            <a:r>
              <a:rPr lang="cs-CZ" b="1" dirty="0"/>
              <a:t> region </a:t>
            </a:r>
            <a:r>
              <a:rPr lang="cs-CZ" dirty="0" err="1"/>
              <a:t>opened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b="1" dirty="0"/>
              <a:t>„export-</a:t>
            </a:r>
            <a:r>
              <a:rPr lang="cs-CZ" b="1" dirty="0" err="1"/>
              <a:t>processing</a:t>
            </a:r>
            <a:r>
              <a:rPr lang="cs-CZ" b="1" dirty="0"/>
              <a:t>“</a:t>
            </a:r>
          </a:p>
          <a:p>
            <a:r>
              <a:rPr lang="cs-CZ" b="1" dirty="0" err="1"/>
              <a:t>Raw</a:t>
            </a:r>
            <a:r>
              <a:rPr lang="cs-CZ" b="1" dirty="0"/>
              <a:t> </a:t>
            </a:r>
            <a:r>
              <a:rPr lang="cs-CZ" b="1" dirty="0" err="1"/>
              <a:t>materials</a:t>
            </a:r>
            <a:r>
              <a:rPr lang="cs-CZ" b="1" dirty="0"/>
              <a:t> </a:t>
            </a:r>
            <a:r>
              <a:rPr lang="cs-CZ" b="1" dirty="0" err="1"/>
              <a:t>given</a:t>
            </a:r>
            <a:r>
              <a:rPr lang="cs-CZ" b="1" dirty="0"/>
              <a:t> to </a:t>
            </a:r>
            <a:r>
              <a:rPr lang="cs-CZ" b="1" dirty="0" err="1"/>
              <a:t>Chinese</a:t>
            </a:r>
            <a:r>
              <a:rPr lang="cs-CZ" b="1" dirty="0"/>
              <a:t> </a:t>
            </a:r>
            <a:r>
              <a:rPr lang="cs-CZ" b="1" dirty="0" err="1"/>
              <a:t>companies</a:t>
            </a:r>
            <a:r>
              <a:rPr lang="cs-CZ" b="1" dirty="0"/>
              <a:t> (</a:t>
            </a:r>
            <a:r>
              <a:rPr lang="cs-CZ" b="1" dirty="0" err="1"/>
              <a:t>often</a:t>
            </a:r>
            <a:r>
              <a:rPr lang="cs-CZ" b="1" dirty="0"/>
              <a:t> </a:t>
            </a:r>
            <a:r>
              <a:rPr lang="cs-CZ" b="1" dirty="0" err="1"/>
              <a:t>TVEs</a:t>
            </a:r>
            <a:r>
              <a:rPr lang="cs-CZ" b="1" dirty="0"/>
              <a:t>) </a:t>
            </a:r>
            <a:r>
              <a:rPr lang="cs-CZ" b="1" dirty="0" err="1"/>
              <a:t>for</a:t>
            </a:r>
            <a:r>
              <a:rPr lang="cs-CZ" b="1" dirty="0"/>
              <a:t> </a:t>
            </a:r>
            <a:r>
              <a:rPr lang="cs-CZ" b="1" dirty="0" err="1"/>
              <a:t>assembly</a:t>
            </a:r>
            <a:r>
              <a:rPr lang="cs-CZ" b="1" dirty="0"/>
              <a:t> and </a:t>
            </a:r>
            <a:r>
              <a:rPr lang="cs-CZ" b="1" dirty="0" err="1"/>
              <a:t>processing</a:t>
            </a:r>
            <a:endParaRPr lang="cs-CZ" b="1" dirty="0"/>
          </a:p>
          <a:p>
            <a:r>
              <a:rPr lang="cs-CZ" b="1" dirty="0" err="1"/>
              <a:t>Formally</a:t>
            </a:r>
            <a:r>
              <a:rPr lang="cs-CZ" b="1" dirty="0"/>
              <a:t> no </a:t>
            </a:r>
            <a:r>
              <a:rPr lang="cs-CZ" b="1" dirty="0" err="1"/>
              <a:t>trade</a:t>
            </a:r>
            <a:r>
              <a:rPr lang="cs-CZ" b="1" dirty="0"/>
              <a:t>, no FDI! </a:t>
            </a:r>
            <a:r>
              <a:rPr lang="cs-CZ" dirty="0"/>
              <a:t>– </a:t>
            </a:r>
            <a:r>
              <a:rPr lang="cs-CZ" dirty="0" err="1"/>
              <a:t>investment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allowed</a:t>
            </a:r>
            <a:r>
              <a:rPr lang="cs-CZ" dirty="0"/>
              <a:t> in </a:t>
            </a:r>
            <a:r>
              <a:rPr lang="cs-CZ" dirty="0" err="1"/>
              <a:t>SEZs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491364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82500-109E-4D3B-8CB1-2908B2B24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Special</a:t>
            </a:r>
            <a:r>
              <a:rPr lang="cs-CZ" dirty="0"/>
              <a:t>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zones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445DFF-40C4-4C2A-9C9A-3A9A883B6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&gt; </a:t>
            </a:r>
            <a:r>
              <a:rPr lang="cs-CZ" dirty="0" err="1"/>
              <a:t>due</a:t>
            </a:r>
            <a:r>
              <a:rPr lang="cs-CZ" dirty="0"/>
              <a:t> to </a:t>
            </a:r>
            <a:r>
              <a:rPr lang="cs-CZ" dirty="0" err="1"/>
              <a:t>proliferation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export </a:t>
            </a:r>
            <a:r>
              <a:rPr lang="cs-CZ" dirty="0" err="1"/>
              <a:t>processing</a:t>
            </a:r>
            <a:r>
              <a:rPr lang="cs-CZ" dirty="0"/>
              <a:t> + </a:t>
            </a:r>
            <a:r>
              <a:rPr lang="cs-CZ" dirty="0" err="1"/>
              <a:t>reforms</a:t>
            </a:r>
            <a:r>
              <a:rPr lang="cs-CZ" dirty="0"/>
              <a:t> to </a:t>
            </a:r>
            <a:r>
              <a:rPr lang="cs-CZ" dirty="0" err="1"/>
              <a:t>ordinary</a:t>
            </a:r>
            <a:r>
              <a:rPr lang="cs-CZ" dirty="0"/>
              <a:t> </a:t>
            </a:r>
            <a:r>
              <a:rPr lang="cs-CZ" dirty="0" err="1"/>
              <a:t>trade</a:t>
            </a:r>
            <a:r>
              <a:rPr lang="cs-CZ" dirty="0"/>
              <a:t>, </a:t>
            </a:r>
            <a:r>
              <a:rPr lang="cs-CZ" b="1" dirty="0" err="1"/>
              <a:t>SEZs</a:t>
            </a:r>
            <a:r>
              <a:rPr lang="cs-CZ" b="1" dirty="0"/>
              <a:t> </a:t>
            </a:r>
            <a:r>
              <a:rPr lang="cs-CZ" b="1" dirty="0" err="1"/>
              <a:t>gradually</a:t>
            </a:r>
            <a:r>
              <a:rPr lang="cs-CZ" b="1" dirty="0"/>
              <a:t> </a:t>
            </a:r>
            <a:r>
              <a:rPr lang="cs-CZ" b="1" dirty="0" err="1"/>
              <a:t>became</a:t>
            </a:r>
            <a:r>
              <a:rPr lang="cs-CZ" b="1" dirty="0"/>
              <a:t> </a:t>
            </a:r>
            <a:r>
              <a:rPr lang="cs-CZ" b="1" dirty="0" err="1"/>
              <a:t>less</a:t>
            </a:r>
            <a:r>
              <a:rPr lang="cs-CZ" b="1" dirty="0"/>
              <a:t> </a:t>
            </a:r>
            <a:r>
              <a:rPr lang="cs-CZ" b="1" dirty="0" err="1"/>
              <a:t>special</a:t>
            </a:r>
            <a:endParaRPr lang="cs-CZ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33336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CAA15-C850-41CE-A3FA-5992683B5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</a:t>
            </a:r>
            <a:r>
              <a:rPr lang="cs-CZ" dirty="0" err="1"/>
              <a:t>continuing</a:t>
            </a:r>
            <a:r>
              <a:rPr lang="cs-CZ" dirty="0"/>
              <a:t> </a:t>
            </a:r>
            <a:r>
              <a:rPr lang="en-US" dirty="0"/>
              <a:t>export-led growth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C9281-F48C-4006-B7AE-65D7738F2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78841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CAA15-C850-41CE-A3FA-5992683B5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C9281-F48C-4006-B7AE-65D7738F2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Progress </a:t>
            </a:r>
            <a:r>
              <a:rPr lang="en-US" b="1" dirty="0"/>
              <a:t>from textile exports to electronics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649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8B1D4E-BADC-4F8F-BD85-17EC885AD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Today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D9AE4B-7162-4A89-ADFD-3083BFC01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Continuing</a:t>
            </a:r>
            <a:r>
              <a:rPr lang="cs-CZ" dirty="0"/>
              <a:t> </a:t>
            </a:r>
            <a:r>
              <a:rPr lang="cs-CZ" dirty="0" err="1"/>
              <a:t>reforms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1990s and 2000s – export-led </a:t>
            </a:r>
            <a:r>
              <a:rPr lang="cs-CZ" dirty="0" err="1"/>
              <a:t>growth</a:t>
            </a:r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fallout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2008 </a:t>
            </a:r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err="1"/>
              <a:t>crisis</a:t>
            </a:r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rise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Xi</a:t>
            </a:r>
            <a:r>
              <a:rPr lang="cs-CZ" dirty="0"/>
              <a:t> </a:t>
            </a:r>
            <a:r>
              <a:rPr lang="cs-CZ" dirty="0" err="1"/>
              <a:t>Jinping</a:t>
            </a:r>
            <a:r>
              <a:rPr lang="cs-CZ" dirty="0"/>
              <a:t> and </a:t>
            </a:r>
            <a:r>
              <a:rPr lang="cs-CZ" dirty="0" err="1"/>
              <a:t>China‘s</a:t>
            </a:r>
            <a:r>
              <a:rPr lang="cs-CZ" dirty="0"/>
              <a:t> </a:t>
            </a:r>
            <a:r>
              <a:rPr lang="cs-CZ" dirty="0" err="1"/>
              <a:t>technological</a:t>
            </a:r>
            <a:r>
              <a:rPr lang="cs-CZ" dirty="0"/>
              <a:t> </a:t>
            </a:r>
            <a:r>
              <a:rPr lang="cs-CZ" dirty="0" err="1"/>
              <a:t>ambitions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199324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7B7CAE-CF55-4979-852D-C9CD161C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3044FC-247B-4FA2-BAC8-7751A7DDB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Slow, gradual liberalization continued into the new millennium</a:t>
            </a:r>
          </a:p>
        </p:txBody>
      </p:sp>
    </p:spTree>
    <p:extLst>
      <p:ext uri="{BB962C8B-B14F-4D97-AF65-F5344CB8AC3E}">
        <p14:creationId xmlns:p14="http://schemas.microsoft.com/office/powerpoint/2010/main" val="3763131814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7B7CAE-CF55-4979-852D-C9CD161C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3044FC-247B-4FA2-BAC8-7751A7DDB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Slow, gradual liberalization continued into the new millennium</a:t>
            </a:r>
          </a:p>
          <a:p>
            <a:r>
              <a:rPr lang="en-US" b="1" dirty="0"/>
              <a:t>China‘s most capitalist moment </a:t>
            </a:r>
            <a:r>
              <a:rPr lang="en-US" dirty="0"/>
              <a:t>– after entering the WTO</a:t>
            </a:r>
            <a:r>
              <a:rPr lang="cs-CZ" dirty="0"/>
              <a:t> in 2001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113728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7B7CAE-CF55-4979-852D-C9CD161C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3044FC-247B-4FA2-BAC8-7751A7DDB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Exports and imports – </a:t>
            </a:r>
            <a:r>
              <a:rPr lang="en-US" b="1" dirty="0"/>
              <a:t>5 % of GDP each in 1978</a:t>
            </a:r>
          </a:p>
          <a:p>
            <a:r>
              <a:rPr lang="en-US" dirty="0"/>
              <a:t>World average is about </a:t>
            </a:r>
            <a:r>
              <a:rPr lang="en-US" b="1" dirty="0"/>
              <a:t>20 % for each</a:t>
            </a:r>
          </a:p>
        </p:txBody>
      </p:sp>
    </p:spTree>
    <p:extLst>
      <p:ext uri="{BB962C8B-B14F-4D97-AF65-F5344CB8AC3E}">
        <p14:creationId xmlns:p14="http://schemas.microsoft.com/office/powerpoint/2010/main" val="1136768720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7B7CAE-CF55-4979-852D-C9CD161C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3044FC-247B-4FA2-BAC8-7751A7DDB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Exports and imports – </a:t>
            </a:r>
            <a:r>
              <a:rPr lang="en-US" b="1" dirty="0"/>
              <a:t>5 % of GDP each in 1978</a:t>
            </a:r>
          </a:p>
          <a:p>
            <a:r>
              <a:rPr lang="en-US" dirty="0"/>
              <a:t>World average is about </a:t>
            </a:r>
            <a:r>
              <a:rPr lang="en-US" b="1" dirty="0"/>
              <a:t>20 % for each</a:t>
            </a:r>
          </a:p>
          <a:p>
            <a:r>
              <a:rPr lang="en-US" b="1" dirty="0"/>
              <a:t>China reached this level by 2001</a:t>
            </a:r>
            <a:r>
              <a:rPr lang="en-US" dirty="0"/>
              <a:t>, its exports continued to soar after entering the WTO</a:t>
            </a:r>
          </a:p>
        </p:txBody>
      </p:sp>
    </p:spTree>
    <p:extLst>
      <p:ext uri="{BB962C8B-B14F-4D97-AF65-F5344CB8AC3E}">
        <p14:creationId xmlns:p14="http://schemas.microsoft.com/office/powerpoint/2010/main" val="2772192804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7B7CAE-CF55-4979-852D-C9CD161C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3044FC-247B-4FA2-BAC8-7751A7DDB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Exports and imports – </a:t>
            </a:r>
            <a:r>
              <a:rPr lang="en-US" b="1" dirty="0"/>
              <a:t>5 % of GDP each in 1978</a:t>
            </a:r>
          </a:p>
          <a:p>
            <a:r>
              <a:rPr lang="en-US" dirty="0"/>
              <a:t>World average is about </a:t>
            </a:r>
            <a:r>
              <a:rPr lang="en-US" b="1" dirty="0"/>
              <a:t>20 % for each</a:t>
            </a:r>
          </a:p>
          <a:p>
            <a:r>
              <a:rPr lang="en-US" b="1" dirty="0"/>
              <a:t>China reached this level by 2001</a:t>
            </a:r>
            <a:r>
              <a:rPr lang="en-US" dirty="0"/>
              <a:t>, its exports continued to soar after entering the WTO</a:t>
            </a:r>
          </a:p>
          <a:p>
            <a:r>
              <a:rPr lang="en-US" dirty="0"/>
              <a:t>2006 – </a:t>
            </a:r>
            <a:r>
              <a:rPr lang="en-US" b="1" dirty="0"/>
              <a:t>exports stood at 35 % of GDP, imports at 30 % </a:t>
            </a:r>
            <a:r>
              <a:rPr lang="en-US" dirty="0"/>
              <a:t>&gt; </a:t>
            </a:r>
            <a:r>
              <a:rPr lang="en-US" b="1" dirty="0">
                <a:solidFill>
                  <a:srgbClr val="FF0000"/>
                </a:solidFill>
              </a:rPr>
              <a:t>65 % together</a:t>
            </a:r>
          </a:p>
        </p:txBody>
      </p:sp>
    </p:spTree>
    <p:extLst>
      <p:ext uri="{BB962C8B-B14F-4D97-AF65-F5344CB8AC3E}">
        <p14:creationId xmlns:p14="http://schemas.microsoft.com/office/powerpoint/2010/main" val="3226710627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7B7CAE-CF55-4979-852D-C9CD161C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3044FC-247B-4FA2-BAC8-7751A7DDB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Exports and imports – </a:t>
            </a:r>
            <a:r>
              <a:rPr lang="en-US" b="1" dirty="0"/>
              <a:t>5 % of GDP each in 1978</a:t>
            </a:r>
          </a:p>
          <a:p>
            <a:r>
              <a:rPr lang="en-US" dirty="0"/>
              <a:t>World average is about </a:t>
            </a:r>
            <a:r>
              <a:rPr lang="en-US" b="1" dirty="0"/>
              <a:t>20 % for each</a:t>
            </a:r>
          </a:p>
          <a:p>
            <a:r>
              <a:rPr lang="en-US" b="1" dirty="0"/>
              <a:t>China reached this level by 2001</a:t>
            </a:r>
            <a:r>
              <a:rPr lang="en-US" dirty="0"/>
              <a:t>, its exports continued to soar after entering the WTO</a:t>
            </a:r>
          </a:p>
          <a:p>
            <a:r>
              <a:rPr lang="en-US" dirty="0"/>
              <a:t>2006 – </a:t>
            </a:r>
            <a:r>
              <a:rPr lang="en-US" b="1" dirty="0"/>
              <a:t>exports stood at 35 % of GDP, imports at 30 % </a:t>
            </a:r>
            <a:r>
              <a:rPr lang="en-US" dirty="0"/>
              <a:t>&gt; </a:t>
            </a:r>
            <a:r>
              <a:rPr lang="en-US" b="1" dirty="0">
                <a:solidFill>
                  <a:srgbClr val="FF0000"/>
                </a:solidFill>
              </a:rPr>
              <a:t>65 % together</a:t>
            </a:r>
          </a:p>
          <a:p>
            <a:r>
              <a:rPr lang="en-US" dirty="0"/>
              <a:t>In the United States, the </a:t>
            </a:r>
            <a:r>
              <a:rPr lang="en-US" b="1" dirty="0"/>
              <a:t>sum is around 20 %!</a:t>
            </a:r>
          </a:p>
          <a:p>
            <a:r>
              <a:rPr lang="en-US" dirty="0"/>
              <a:t>= China was</a:t>
            </a:r>
            <a:r>
              <a:rPr lang="cs-CZ" dirty="0"/>
              <a:t> </a:t>
            </a:r>
            <a:r>
              <a:rPr lang="cs-CZ" dirty="0" err="1"/>
              <a:t>already</a:t>
            </a:r>
            <a:r>
              <a:rPr lang="en-US" dirty="0"/>
              <a:t> far more opened than the world average or comparably large countries!</a:t>
            </a:r>
          </a:p>
        </p:txBody>
      </p:sp>
    </p:spTree>
    <p:extLst>
      <p:ext uri="{BB962C8B-B14F-4D97-AF65-F5344CB8AC3E}">
        <p14:creationId xmlns:p14="http://schemas.microsoft.com/office/powerpoint/2010/main" val="524032825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7B7CAE-CF55-4979-852D-C9CD161C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3044FC-247B-4FA2-BAC8-7751A7DDB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2009 – largest exporter in the world</a:t>
            </a:r>
            <a:endParaRPr lang="cs-CZ" b="1" dirty="0"/>
          </a:p>
          <a:p>
            <a:r>
              <a:rPr lang="en-US" b="1" dirty="0"/>
              <a:t>2011 – largest manufacturer</a:t>
            </a:r>
            <a:endParaRPr lang="cs-CZ" b="1" dirty="0"/>
          </a:p>
          <a:p>
            <a:r>
              <a:rPr lang="cs-CZ" b="1" dirty="0"/>
              <a:t>2012 – </a:t>
            </a:r>
            <a:r>
              <a:rPr lang="en-US" b="1" dirty="0"/>
              <a:t>largest GDP by purchasing power parity</a:t>
            </a:r>
          </a:p>
        </p:txBody>
      </p:sp>
    </p:spTree>
    <p:extLst>
      <p:ext uri="{BB962C8B-B14F-4D97-AF65-F5344CB8AC3E}">
        <p14:creationId xmlns:p14="http://schemas.microsoft.com/office/powerpoint/2010/main" val="3848245123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7B7CAE-CF55-4979-852D-C9CD161C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3044FC-247B-4FA2-BAC8-7751A7DDB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Huge growth of export, current account surplus </a:t>
            </a:r>
            <a:r>
              <a:rPr lang="cs-CZ" dirty="0"/>
              <a:t>(5 % </a:t>
            </a:r>
            <a:r>
              <a:rPr lang="cs-CZ" dirty="0" err="1"/>
              <a:t>of</a:t>
            </a:r>
            <a:r>
              <a:rPr lang="cs-CZ" dirty="0"/>
              <a:t> GDP in 2006)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949821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7B7CAE-CF55-4979-852D-C9CD161C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3044FC-247B-4FA2-BAC8-7751A7DDB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Huge growth of export, current account surplus </a:t>
            </a:r>
            <a:r>
              <a:rPr lang="cs-CZ" dirty="0"/>
              <a:t>(5 % </a:t>
            </a:r>
            <a:r>
              <a:rPr lang="cs-CZ" dirty="0" err="1"/>
              <a:t>of</a:t>
            </a:r>
            <a:r>
              <a:rPr lang="cs-CZ" dirty="0"/>
              <a:t> GDP in 2006) </a:t>
            </a:r>
            <a:r>
              <a:rPr lang="en-US" dirty="0"/>
              <a:t>= China finally overcame its problem of financing imports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0148557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7B7CAE-CF55-4979-852D-C9CD161C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 – export-led growth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3044FC-247B-4FA2-BAC8-7751A7DDB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Huge growth of export, current account surplus </a:t>
            </a:r>
            <a:r>
              <a:rPr lang="cs-CZ" dirty="0"/>
              <a:t>(5 % </a:t>
            </a:r>
            <a:r>
              <a:rPr lang="cs-CZ" dirty="0" err="1"/>
              <a:t>of</a:t>
            </a:r>
            <a:r>
              <a:rPr lang="cs-CZ" dirty="0"/>
              <a:t> GDP in 2006) </a:t>
            </a:r>
            <a:r>
              <a:rPr lang="en-US" dirty="0"/>
              <a:t>= China finally overcame its problem of financing imports</a:t>
            </a:r>
            <a:endParaRPr lang="cs-CZ" dirty="0"/>
          </a:p>
          <a:p>
            <a:r>
              <a:rPr lang="cs-CZ" dirty="0"/>
              <a:t>&gt;</a:t>
            </a:r>
            <a:r>
              <a:rPr lang="en-US" dirty="0"/>
              <a:t> </a:t>
            </a:r>
            <a:r>
              <a:rPr lang="en-US" b="1" dirty="0"/>
              <a:t>accumulation of foreign exchange </a:t>
            </a:r>
            <a:r>
              <a:rPr lang="en-US" dirty="0"/>
              <a:t>(mostly dollars)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3136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710</TotalTime>
  <Words>3901</Words>
  <Application>Microsoft Office PowerPoint</Application>
  <PresentationFormat>Widescreen</PresentationFormat>
  <Paragraphs>380</Paragraphs>
  <Slides>122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122</vt:i4>
      </vt:variant>
    </vt:vector>
  </HeadingPairs>
  <TitlesOfParts>
    <vt:vector size="126" baseType="lpstr">
      <vt:lpstr>Arial</vt:lpstr>
      <vt:lpstr>Calibri</vt:lpstr>
      <vt:lpstr>Calibri Light</vt:lpstr>
      <vt:lpstr>Motiv Office</vt:lpstr>
      <vt:lpstr>Export-led growth</vt:lpstr>
      <vt:lpstr>Repetition from last time</vt:lpstr>
      <vt:lpstr>Repetition from last time</vt:lpstr>
      <vt:lpstr>Repetition from last time</vt:lpstr>
      <vt:lpstr>Repetition from last time</vt:lpstr>
      <vt:lpstr>Repetition from last time</vt:lpstr>
      <vt:lpstr>Repetition from last time</vt:lpstr>
      <vt:lpstr>Repetition from last time</vt:lpstr>
      <vt:lpstr>Today</vt:lpstr>
      <vt:lpstr>Return to reform and opening up</vt:lpstr>
      <vt:lpstr>PowerPoint Presentation</vt:lpstr>
      <vt:lpstr>Return to reform and opening up</vt:lpstr>
      <vt:lpstr>PowerPoint Presentation</vt:lpstr>
      <vt:lpstr>Return to reform and opening up</vt:lpstr>
      <vt:lpstr>Return to reform and opening up</vt:lpstr>
      <vt:lpstr>Return to reform and opening up</vt:lpstr>
      <vt:lpstr>Return to reform and opening up</vt:lpstr>
      <vt:lpstr>Return to reform and opening up</vt:lpstr>
      <vt:lpstr>Return to reform and opening up</vt:lpstr>
      <vt:lpstr>Return to reform and opening up</vt:lpstr>
      <vt:lpstr>Return to reform and opening up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Return to reform and opening up</vt:lpstr>
      <vt:lpstr>Return to reform and opening up</vt:lpstr>
      <vt:lpstr>Return to reform and opening up</vt:lpstr>
      <vt:lpstr>Return to reform and opening up</vt:lpstr>
      <vt:lpstr>Return to reform and opening up</vt:lpstr>
      <vt:lpstr>Return to reform and opening up</vt:lpstr>
      <vt:lpstr>PowerPoint Presentation</vt:lpstr>
      <vt:lpstr>Return to reform and opening up</vt:lpstr>
      <vt:lpstr>Return to reform and opening up</vt:lpstr>
      <vt:lpstr>Export-led growth</vt:lpstr>
      <vt:lpstr>Export-led growth</vt:lpstr>
      <vt:lpstr>Export-led growth</vt:lpstr>
      <vt:lpstr>FDI as a percentage of GDP</vt:lpstr>
      <vt:lpstr>Export-led growth</vt:lpstr>
      <vt:lpstr>PowerPoint Presentation</vt:lpstr>
      <vt:lpstr>PowerPoint Presentation</vt:lpstr>
      <vt:lpstr>Return to reform and opening up</vt:lpstr>
      <vt:lpstr>Return to reform and opening up</vt:lpstr>
      <vt:lpstr>Return to reform and opening up</vt:lpstr>
      <vt:lpstr>Reforms to the „ordinary“ foreign trade</vt:lpstr>
      <vt:lpstr>Reforms to the „ordinary“ foreign trade</vt:lpstr>
      <vt:lpstr>Ordinary trade</vt:lpstr>
      <vt:lpstr>Ordinary trade</vt:lpstr>
      <vt:lpstr>Ordinary trade</vt:lpstr>
      <vt:lpstr>PowerPoint Presentation</vt:lpstr>
      <vt:lpstr>Ordinary trade</vt:lpstr>
      <vt:lpstr>Ordinary trade</vt:lpstr>
      <vt:lpstr>Ordinary trade</vt:lpstr>
      <vt:lpstr>Ordinary trade</vt:lpstr>
      <vt:lpstr>Ordinary trade</vt:lpstr>
      <vt:lpstr>Ordinary trade</vt:lpstr>
      <vt:lpstr>Ordinary trade</vt:lpstr>
      <vt:lpstr>USD to RMB</vt:lpstr>
      <vt:lpstr>Ordinary trade</vt:lpstr>
      <vt:lpstr>Ordinary trade</vt:lpstr>
      <vt:lpstr>Ordinary trade</vt:lpstr>
      <vt:lpstr>RMB to UDS</vt:lpstr>
      <vt:lpstr>Ordinary trade</vt:lpstr>
      <vt:lpstr>PowerPoint Presentation</vt:lpstr>
      <vt:lpstr>USD to RMB</vt:lpstr>
      <vt:lpstr>Ordinary trade</vt:lpstr>
      <vt:lpstr>Ordinary trade</vt:lpstr>
      <vt:lpstr>Ordinary trade</vt:lpstr>
      <vt:lpstr>Ordinary trade</vt:lpstr>
      <vt:lpstr>USD to RMB</vt:lpstr>
      <vt:lpstr>Ordinary trade</vt:lpstr>
      <vt:lpstr>Ordinary trade</vt:lpstr>
      <vt:lpstr>Real appreciation / depreciation</vt:lpstr>
      <vt:lpstr>Real appreciation / depreciation</vt:lpstr>
      <vt:lpstr>PowerPoint Presentation</vt:lpstr>
      <vt:lpstr>USD to RMB</vt:lpstr>
      <vt:lpstr>Ordinary trade</vt:lpstr>
      <vt:lpstr>PowerPoint Presentation</vt:lpstr>
      <vt:lpstr>Ordinary trade</vt:lpstr>
      <vt:lpstr>Ordinary trade</vt:lpstr>
      <vt:lpstr>Ordinary trade</vt:lpstr>
      <vt:lpstr>Ordinary trade</vt:lpstr>
      <vt:lpstr>Special economic zones</vt:lpstr>
      <vt:lpstr>Special economic zones</vt:lpstr>
      <vt:lpstr>Special economic zones</vt:lpstr>
      <vt:lpstr>Special economic zones</vt:lpstr>
      <vt:lpstr>The 2000s – continuing export-led growth</vt:lpstr>
      <vt:lpstr>The 2000s – export-led growth</vt:lpstr>
      <vt:lpstr>The 2000s – export-led growth</vt:lpstr>
      <vt:lpstr>The 2000s – export-led growth</vt:lpstr>
      <vt:lpstr>The 2000s – export-led growth</vt:lpstr>
      <vt:lpstr>The 2000s – export-led growth</vt:lpstr>
      <vt:lpstr>The 2000s – export-led growth</vt:lpstr>
      <vt:lpstr>The 2000s – export-led growth</vt:lpstr>
      <vt:lpstr>The 2000s – export-led growth</vt:lpstr>
      <vt:lpstr>The 2000s – export-led growth</vt:lpstr>
      <vt:lpstr>The 2000s – export-led growth</vt:lpstr>
      <vt:lpstr>The 2000s – export-led growth</vt:lpstr>
      <vt:lpstr>The 2000s – export-led growth</vt:lpstr>
      <vt:lpstr>The 2000s – export-led growth</vt:lpstr>
      <vt:lpstr>The 2000s – export-led growth</vt:lpstr>
      <vt:lpstr>How a monetary crisis works</vt:lpstr>
      <vt:lpstr>How a monetary crisis works</vt:lpstr>
      <vt:lpstr>USD to RMB</vt:lpstr>
      <vt:lpstr>How a monetary crisis works</vt:lpstr>
      <vt:lpstr>How a monetary crisis works</vt:lpstr>
      <vt:lpstr>How a monetary crisis works</vt:lpstr>
      <vt:lpstr>How a monetary crisis works</vt:lpstr>
      <vt:lpstr>How a monetary crisis works</vt:lpstr>
      <vt:lpstr>How a monetary crisis works</vt:lpstr>
      <vt:lpstr>How a monetary crisis works</vt:lpstr>
      <vt:lpstr>How a monetary crisis works</vt:lpstr>
      <vt:lpstr>The 2000s – export-led growth</vt:lpstr>
      <vt:lpstr>The 2000s – export-led growth</vt:lpstr>
      <vt:lpstr>The 2000s – export-led growth</vt:lpstr>
      <vt:lpstr>The 2000s – export-led growth</vt:lpstr>
      <vt:lpstr>The 2000s – export-led growth</vt:lpstr>
      <vt:lpstr>The 2000s – export-led growth</vt:lpstr>
      <vt:lpstr>The 2000s – export-led growth</vt:lpstr>
      <vt:lpstr>The 2000s – export-led growth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Xi Jinping era</dc:title>
  <dc:creator>Petr Svatoň</dc:creator>
  <cp:lastModifiedBy>Petr Svatoň</cp:lastModifiedBy>
  <cp:revision>41</cp:revision>
  <dcterms:created xsi:type="dcterms:W3CDTF">2021-10-09T07:32:56Z</dcterms:created>
  <dcterms:modified xsi:type="dcterms:W3CDTF">2023-10-17T16:46:22Z</dcterms:modified>
</cp:coreProperties>
</file>