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302" r:id="rId5"/>
    <p:sldId id="303" r:id="rId6"/>
    <p:sldId id="510" r:id="rId7"/>
    <p:sldId id="313" r:id="rId8"/>
    <p:sldId id="511" r:id="rId9"/>
    <p:sldId id="512" r:id="rId10"/>
    <p:sldId id="513" r:id="rId11"/>
    <p:sldId id="516" r:id="rId12"/>
    <p:sldId id="517" r:id="rId13"/>
    <p:sldId id="502" r:id="rId14"/>
    <p:sldId id="503" r:id="rId15"/>
    <p:sldId id="504" r:id="rId16"/>
    <p:sldId id="518" r:id="rId17"/>
    <p:sldId id="259" r:id="rId18"/>
    <p:sldId id="314" r:id="rId19"/>
    <p:sldId id="315" r:id="rId20"/>
    <p:sldId id="316" r:id="rId21"/>
    <p:sldId id="519" r:id="rId22"/>
    <p:sldId id="522" r:id="rId23"/>
    <p:sldId id="523" r:id="rId24"/>
    <p:sldId id="520" r:id="rId25"/>
    <p:sldId id="521" r:id="rId26"/>
    <p:sldId id="260" r:id="rId27"/>
    <p:sldId id="320" r:id="rId28"/>
    <p:sldId id="321" r:id="rId29"/>
    <p:sldId id="322" r:id="rId30"/>
    <p:sldId id="323" r:id="rId31"/>
    <p:sldId id="324" r:id="rId32"/>
    <p:sldId id="298" r:id="rId33"/>
    <p:sldId id="325" r:id="rId34"/>
    <p:sldId id="326" r:id="rId35"/>
    <p:sldId id="327" r:id="rId36"/>
    <p:sldId id="328" r:id="rId37"/>
    <p:sldId id="329" r:id="rId38"/>
    <p:sldId id="506" r:id="rId39"/>
    <p:sldId id="261" r:id="rId40"/>
    <p:sldId id="330" r:id="rId41"/>
    <p:sldId id="331" r:id="rId42"/>
    <p:sldId id="334" r:id="rId43"/>
    <p:sldId id="269" r:id="rId44"/>
    <p:sldId id="339" r:id="rId45"/>
    <p:sldId id="337" r:id="rId46"/>
    <p:sldId id="335" r:id="rId47"/>
    <p:sldId id="336" r:id="rId48"/>
    <p:sldId id="340" r:id="rId49"/>
    <p:sldId id="457" r:id="rId50"/>
    <p:sldId id="262" r:id="rId51"/>
    <p:sldId id="347" r:id="rId52"/>
    <p:sldId id="341" r:id="rId53"/>
    <p:sldId id="342" r:id="rId54"/>
    <p:sldId id="343" r:id="rId55"/>
    <p:sldId id="344" r:id="rId56"/>
    <p:sldId id="345" r:id="rId57"/>
    <p:sldId id="346" r:id="rId58"/>
    <p:sldId id="263" r:id="rId59"/>
    <p:sldId id="353" r:id="rId60"/>
    <p:sldId id="348" r:id="rId61"/>
    <p:sldId id="349" r:id="rId62"/>
    <p:sldId id="351" r:id="rId63"/>
    <p:sldId id="352" r:id="rId64"/>
    <p:sldId id="350" r:id="rId65"/>
    <p:sldId id="265" r:id="rId66"/>
    <p:sldId id="354" r:id="rId67"/>
    <p:sldId id="266" r:id="rId68"/>
    <p:sldId id="355" r:id="rId69"/>
    <p:sldId id="267" r:id="rId70"/>
    <p:sldId id="356" r:id="rId71"/>
    <p:sldId id="358" r:id="rId72"/>
    <p:sldId id="357" r:id="rId73"/>
    <p:sldId id="273" r:id="rId74"/>
    <p:sldId id="268" r:id="rId75"/>
    <p:sldId id="361" r:id="rId76"/>
    <p:sldId id="362" r:id="rId77"/>
    <p:sldId id="360" r:id="rId78"/>
    <p:sldId id="363" r:id="rId79"/>
    <p:sldId id="364" r:id="rId80"/>
    <p:sldId id="458" r:id="rId81"/>
    <p:sldId id="365" r:id="rId82"/>
    <p:sldId id="372" r:id="rId83"/>
    <p:sldId id="373" r:id="rId84"/>
    <p:sldId id="366" r:id="rId85"/>
    <p:sldId id="367" r:id="rId86"/>
    <p:sldId id="368" r:id="rId87"/>
    <p:sldId id="369" r:id="rId88"/>
    <p:sldId id="370" r:id="rId89"/>
    <p:sldId id="371" r:id="rId90"/>
    <p:sldId id="271" r:id="rId91"/>
    <p:sldId id="374" r:id="rId92"/>
    <p:sldId id="375" r:id="rId93"/>
    <p:sldId id="376" r:id="rId94"/>
    <p:sldId id="377" r:id="rId95"/>
    <p:sldId id="272" r:id="rId96"/>
    <p:sldId id="378" r:id="rId97"/>
    <p:sldId id="379" r:id="rId98"/>
    <p:sldId id="459" r:id="rId99"/>
    <p:sldId id="274" r:id="rId100"/>
    <p:sldId id="380" r:id="rId101"/>
    <p:sldId id="381" r:id="rId102"/>
    <p:sldId id="382" r:id="rId103"/>
    <p:sldId id="383" r:id="rId104"/>
    <p:sldId id="385" r:id="rId105"/>
    <p:sldId id="275" r:id="rId106"/>
    <p:sldId id="410" r:id="rId107"/>
    <p:sldId id="384" r:id="rId108"/>
    <p:sldId id="386" r:id="rId109"/>
    <p:sldId id="387" r:id="rId110"/>
    <p:sldId id="280" r:id="rId111"/>
    <p:sldId id="388" r:id="rId112"/>
    <p:sldId id="389" r:id="rId113"/>
    <p:sldId id="391" r:id="rId114"/>
    <p:sldId id="460" r:id="rId115"/>
    <p:sldId id="276" r:id="rId116"/>
    <p:sldId id="392" r:id="rId117"/>
    <p:sldId id="461" r:id="rId118"/>
    <p:sldId id="277" r:id="rId119"/>
    <p:sldId id="462" r:id="rId120"/>
    <p:sldId id="393" r:id="rId121"/>
    <p:sldId id="394" r:id="rId122"/>
    <p:sldId id="395" r:id="rId123"/>
    <p:sldId id="396" r:id="rId124"/>
    <p:sldId id="463" r:id="rId125"/>
    <p:sldId id="278" r:id="rId126"/>
    <p:sldId id="397" r:id="rId127"/>
    <p:sldId id="464" r:id="rId128"/>
    <p:sldId id="465" r:id="rId129"/>
    <p:sldId id="281" r:id="rId130"/>
    <p:sldId id="467" r:id="rId131"/>
    <p:sldId id="398" r:id="rId132"/>
    <p:sldId id="468" r:id="rId133"/>
    <p:sldId id="507" r:id="rId134"/>
    <p:sldId id="470" r:id="rId135"/>
    <p:sldId id="399" r:id="rId136"/>
    <p:sldId id="471" r:id="rId137"/>
    <p:sldId id="282" r:id="rId138"/>
    <p:sldId id="524" r:id="rId139"/>
    <p:sldId id="527" r:id="rId140"/>
    <p:sldId id="526" r:id="rId141"/>
    <p:sldId id="401" r:id="rId142"/>
    <p:sldId id="402" r:id="rId143"/>
    <p:sldId id="508" r:id="rId144"/>
    <p:sldId id="283" r:id="rId145"/>
    <p:sldId id="404" r:id="rId146"/>
    <p:sldId id="405" r:id="rId147"/>
    <p:sldId id="406" r:id="rId148"/>
    <p:sldId id="284" r:id="rId149"/>
    <p:sldId id="409" r:id="rId150"/>
    <p:sldId id="473" r:id="rId151"/>
    <p:sldId id="279" r:id="rId152"/>
    <p:sldId id="407" r:id="rId153"/>
    <p:sldId id="408" r:id="rId154"/>
    <p:sldId id="528" r:id="rId155"/>
    <p:sldId id="474" r:id="rId156"/>
    <p:sldId id="286" r:id="rId157"/>
    <p:sldId id="285" r:id="rId158"/>
    <p:sldId id="411" r:id="rId159"/>
    <p:sldId id="412" r:id="rId160"/>
    <p:sldId id="414" r:id="rId161"/>
    <p:sldId id="416" r:id="rId162"/>
    <p:sldId id="415" r:id="rId163"/>
    <p:sldId id="413" r:id="rId164"/>
    <p:sldId id="287" r:id="rId165"/>
    <p:sldId id="417" r:id="rId166"/>
    <p:sldId id="418" r:id="rId167"/>
    <p:sldId id="476" r:id="rId168"/>
    <p:sldId id="477" r:id="rId169"/>
    <p:sldId id="475" r:id="rId170"/>
    <p:sldId id="419" r:id="rId171"/>
    <p:sldId id="423" r:id="rId172"/>
    <p:sldId id="420" r:id="rId173"/>
    <p:sldId id="478" r:id="rId174"/>
    <p:sldId id="479" r:id="rId175"/>
    <p:sldId id="422" r:id="rId176"/>
    <p:sldId id="480" r:id="rId177"/>
    <p:sldId id="481" r:id="rId178"/>
    <p:sldId id="289" r:id="rId179"/>
    <p:sldId id="424" r:id="rId180"/>
    <p:sldId id="425" r:id="rId181"/>
    <p:sldId id="426" r:id="rId182"/>
    <p:sldId id="427" r:id="rId183"/>
    <p:sldId id="430" r:id="rId184"/>
    <p:sldId id="431" r:id="rId185"/>
    <p:sldId id="428" r:id="rId186"/>
    <p:sldId id="429" r:id="rId187"/>
    <p:sldId id="432" r:id="rId188"/>
    <p:sldId id="291" r:id="rId189"/>
    <p:sldId id="440" r:id="rId190"/>
    <p:sldId id="529" r:id="rId191"/>
    <p:sldId id="509" r:id="rId192"/>
    <p:sldId id="483" r:id="rId193"/>
    <p:sldId id="484" r:id="rId194"/>
    <p:sldId id="439" r:id="rId195"/>
    <p:sldId id="441" r:id="rId196"/>
    <p:sldId id="299" r:id="rId197"/>
    <p:sldId id="442" r:id="rId198"/>
    <p:sldId id="443" r:id="rId199"/>
    <p:sldId id="292" r:id="rId200"/>
    <p:sldId id="486" r:id="rId201"/>
    <p:sldId id="444" r:id="rId202"/>
    <p:sldId id="445" r:id="rId203"/>
    <p:sldId id="446" r:id="rId204"/>
    <p:sldId id="293" r:id="rId205"/>
    <p:sldId id="447" r:id="rId206"/>
    <p:sldId id="297" r:id="rId207"/>
    <p:sldId id="453" r:id="rId208"/>
    <p:sldId id="531" r:id="rId209"/>
    <p:sldId id="300" r:id="rId210"/>
    <p:sldId id="455" r:id="rId211"/>
    <p:sldId id="454" r:id="rId212"/>
    <p:sldId id="532" r:id="rId213"/>
    <p:sldId id="487" r:id="rId214"/>
    <p:sldId id="333" r:id="rId215"/>
    <p:sldId id="533" r:id="rId2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viewProps" Target="view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theme" Target="theme/theme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EBCB8-17AF-4ECD-84F3-AA7823342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37FD04-2F43-4621-BCDA-AD322EEA1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093CCB-6C03-4AF0-8D9C-00AE5704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368D10-C632-493A-9C1A-3C1F2DED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3EE884-2BC9-4274-A330-F06D593C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2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37777-ECA7-4A9A-826B-D1436A65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7AD29D-B05E-4CEC-BCE4-F7E5B4758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740EF1-A6E4-410F-8033-14B1D28C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291CA0-1869-43B7-955C-D32C5C5D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2728F-18ED-4399-8027-0F0E3E58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4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6A7C8F-48FC-4AF1-B5BC-5A6AA79B5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552692-F1F2-4200-8BD9-E0EB8F14F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94E4FD-63D8-4A88-BDB7-6229BA3F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EAD24-E610-4063-8B71-940C21F4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9E77CA-E950-4150-957E-A077554D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C670C-2698-411A-B836-7D3BBC49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C30825-5B53-46B4-8633-9EFB2AEF8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996805-1017-4BAD-A5F7-2020E829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2E05E9-CB08-4F43-B77E-6B6F0301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23C9C5-665E-47F6-AC76-D4067E26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AF2EE-4FDF-4528-B3EC-220B2408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1338EE-527A-46A4-93DD-4742AC36F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F83469-ED81-4E11-976C-7C552C25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DD01B5-EC40-4858-A22A-AF2F59DF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F2E22F-A954-46B5-9D57-C9CBC3EA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93665-2B67-46C3-A3D3-351CF1D1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01D57-8B75-4035-84B0-1319F8C0A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8138CD-9EFC-4F2B-8774-460A3300D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5D5192-F44F-47D8-9E2D-2AE86232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0A5F9C-A44C-4C02-B55B-23A7330F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E5E14C-655F-4B4C-8F24-24CE4C9C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13212-B4D2-4072-85BC-4AA65A86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738ADB-D539-4A0B-B6E9-C0BF2F8B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95B938-4293-4753-A339-991B0F62A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1C0DE3-0E50-4D09-87B0-04ABFDBE2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D4FF243-DCE7-4454-8E43-1E215B6CD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E321B7-47A7-4C25-A94E-84E3DB48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DE05E6-2701-434C-9B2F-141C3E0D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EA920E-3B38-4F6E-96E2-BB949CA8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6D15-C8E1-431B-826E-CE0F5DBC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CB5DE1-0B06-4E73-8217-69135883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4BE228-F4FF-4F17-BF1B-8417C0B0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09B4B5-9367-4638-ACE8-4168E88E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1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90989A-7158-4B54-8B4F-EEC1741E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69455E-9232-464C-AA0C-486B641E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26CBD3-84C6-4CA0-8AC6-5C4EA97F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3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388D9-3C4D-4490-97A1-7C4094CE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49F8B-AC0E-40D3-80B2-038ADED5E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18A176-845C-4FC5-A110-7A1A95D3F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451F0C-AAA3-46C7-92E3-B7CF43FF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100ED4-268E-4004-A9E9-58017379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B4A5C3-D008-4CD3-9C4F-AAE4F1B7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2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1952E-8532-4F68-B7A9-4694E710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4C63490-BB2D-4C5D-ABD8-A0069B53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7B700F-EB71-4997-8ABD-E635758D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C2AC5D-2DF2-4E3F-9CFF-6B4B0FCE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E3675C-A97A-4898-BC05-F439B821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231E0E-40E4-455B-B7EF-AF69A22F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2DCD17-147C-4FE1-82A2-28829999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8069E6-1447-49D9-BAA2-24A1EBD53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260B6C-95FC-4F21-82BD-1398F3E91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BEF4-2AD7-43B9-915C-DE85F7CCFF9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6DD4E1-4BF8-4B96-9521-9FB04A066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515BA4-F7BD-4C7E-AF0A-55D74D47A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5B7D-E690-4D66-8EF5-C80FE05D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ndrc.gov.cn/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F0155-F79E-49DB-A1B4-AD9D7224E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Belt and Road Initiative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675142-7209-464D-8B64-444D1018B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China in the World Economy, 202</a:t>
            </a:r>
            <a:r>
              <a:rPr lang="cs-CZ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1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</a:t>
            </a:r>
            <a:r>
              <a:rPr lang="en-US" dirty="0"/>
              <a:t>. What are the advantages of </a:t>
            </a:r>
            <a:r>
              <a:rPr lang="cs-CZ" dirty="0" err="1"/>
              <a:t>issuing</a:t>
            </a:r>
            <a:r>
              <a:rPr lang="en-US" dirty="0"/>
              <a:t> an international currency?</a:t>
            </a:r>
          </a:p>
          <a:p>
            <a:pPr marL="0" indent="0">
              <a:buNone/>
            </a:pPr>
            <a:r>
              <a:rPr lang="cs-CZ" dirty="0"/>
              <a:t>7</a:t>
            </a:r>
            <a:r>
              <a:rPr lang="en-US" dirty="0"/>
              <a:t>. How does China strive to expand the international use of the renminbi?</a:t>
            </a:r>
          </a:p>
          <a:p>
            <a:pPr marL="0" indent="0">
              <a:buNone/>
            </a:pPr>
            <a:r>
              <a:rPr lang="cs-CZ" dirty="0"/>
              <a:t>8</a:t>
            </a:r>
            <a:r>
              <a:rPr lang="en-US" dirty="0"/>
              <a:t>. What is the purpose of the IMF?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b="1" dirty="0"/>
              <a:t>Global reserve of international currencies </a:t>
            </a:r>
            <a:r>
              <a:rPr lang="en-US" dirty="0"/>
              <a:t>&gt; balance of payments, debt and monetary crises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9082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3B990-96E4-41F2-821A-FC9525B9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6F215-8427-44A4-8771-209B996A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signs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en-US" b="1" dirty="0"/>
              <a:t>„</a:t>
            </a:r>
            <a:r>
              <a:rPr lang="en-US" b="1" i="1" dirty="0"/>
              <a:t>cooperation agreement</a:t>
            </a:r>
            <a:r>
              <a:rPr lang="en-US" b="1" dirty="0"/>
              <a:t>“ or „</a:t>
            </a:r>
            <a:r>
              <a:rPr lang="en-US" b="1" i="1" dirty="0"/>
              <a:t>memorandum of understanding</a:t>
            </a:r>
            <a:r>
              <a:rPr lang="en-US" b="1" dirty="0"/>
              <a:t>“</a:t>
            </a:r>
            <a:r>
              <a:rPr lang="cs-CZ" b="1" dirty="0"/>
              <a:t> </a:t>
            </a:r>
            <a:r>
              <a:rPr lang="en-US" dirty="0"/>
              <a:t>with the host country government</a:t>
            </a:r>
          </a:p>
          <a:p>
            <a:r>
              <a:rPr lang="en-US" b="1" dirty="0"/>
              <a:t>Soft-law – it is not legally binding!</a:t>
            </a:r>
          </a:p>
        </p:txBody>
      </p:sp>
    </p:spTree>
    <p:extLst>
      <p:ext uri="{BB962C8B-B14F-4D97-AF65-F5344CB8AC3E}">
        <p14:creationId xmlns:p14="http://schemas.microsoft.com/office/powerpoint/2010/main" val="37016761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3B990-96E4-41F2-821A-FC9525B9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6F215-8427-44A4-8771-209B996A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signs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en-US" b="1" dirty="0"/>
              <a:t>„</a:t>
            </a:r>
            <a:r>
              <a:rPr lang="en-US" b="1" i="1" dirty="0"/>
              <a:t>cooperation agreement</a:t>
            </a:r>
            <a:r>
              <a:rPr lang="en-US" b="1" dirty="0"/>
              <a:t>“ or „</a:t>
            </a:r>
            <a:r>
              <a:rPr lang="en-US" b="1" i="1" dirty="0"/>
              <a:t>memorandum of understanding</a:t>
            </a:r>
            <a:r>
              <a:rPr lang="en-US" b="1" dirty="0"/>
              <a:t>“</a:t>
            </a:r>
            <a:r>
              <a:rPr lang="cs-CZ" b="1" dirty="0"/>
              <a:t> </a:t>
            </a:r>
            <a:r>
              <a:rPr lang="en-US" dirty="0"/>
              <a:t>with the host country government</a:t>
            </a:r>
          </a:p>
          <a:p>
            <a:r>
              <a:rPr lang="en-US" b="1" dirty="0"/>
              <a:t>Soft-law – it is not legally binding!</a:t>
            </a:r>
          </a:p>
          <a:p>
            <a:r>
              <a:rPr lang="en-US" dirty="0"/>
              <a:t>Memorandums – more detailed – signed with important partners</a:t>
            </a:r>
          </a:p>
          <a:p>
            <a:r>
              <a:rPr lang="en-US" dirty="0"/>
              <a:t>- </a:t>
            </a:r>
            <a:r>
              <a:rPr lang="en-US" b="1" dirty="0"/>
              <a:t>bilateral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177544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3B990-96E4-41F2-821A-FC9525B9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6F215-8427-44A4-8771-209B996A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signs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en-US" b="1" dirty="0"/>
              <a:t>„</a:t>
            </a:r>
            <a:r>
              <a:rPr lang="en-US" b="1" i="1" dirty="0"/>
              <a:t>cooperation agreement</a:t>
            </a:r>
            <a:r>
              <a:rPr lang="en-US" b="1" dirty="0"/>
              <a:t>“ or „</a:t>
            </a:r>
            <a:r>
              <a:rPr lang="en-US" b="1" i="1" dirty="0"/>
              <a:t>memorandum of understanding</a:t>
            </a:r>
            <a:r>
              <a:rPr lang="en-US" b="1" dirty="0"/>
              <a:t>“</a:t>
            </a:r>
            <a:r>
              <a:rPr lang="cs-CZ" b="1" dirty="0"/>
              <a:t> </a:t>
            </a:r>
            <a:r>
              <a:rPr lang="en-US" dirty="0"/>
              <a:t>with the host country government</a:t>
            </a:r>
          </a:p>
          <a:p>
            <a:r>
              <a:rPr lang="en-US" b="1" dirty="0"/>
              <a:t>Soft-law – it is not legally binding!</a:t>
            </a:r>
          </a:p>
          <a:p>
            <a:r>
              <a:rPr lang="en-US" dirty="0"/>
              <a:t>Memorandums – more detailed – signed with important partners</a:t>
            </a:r>
          </a:p>
          <a:p>
            <a:r>
              <a:rPr lang="en-US" dirty="0"/>
              <a:t>- </a:t>
            </a:r>
            <a:r>
              <a:rPr lang="en-US" b="1" dirty="0"/>
              <a:t>bilateral</a:t>
            </a:r>
            <a:endParaRPr lang="cs-CZ" b="1" dirty="0"/>
          </a:p>
          <a:p>
            <a:r>
              <a:rPr lang="en-US" b="1" dirty="0"/>
              <a:t>The BRI is not an international organization</a:t>
            </a:r>
            <a:r>
              <a:rPr lang="en-US" dirty="0"/>
              <a:t>, but a network of bilateral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721770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3B990-96E4-41F2-821A-FC9525B9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6F215-8427-44A4-8771-209B996A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China signs </a:t>
            </a:r>
            <a:r>
              <a:rPr lang="cs-CZ" b="1" dirty="0"/>
              <a:t>a </a:t>
            </a:r>
            <a:r>
              <a:rPr lang="en-US" b="1" dirty="0"/>
              <a:t>„</a:t>
            </a:r>
            <a:r>
              <a:rPr lang="en-US" b="1" i="1" dirty="0"/>
              <a:t>cooperation agreement</a:t>
            </a:r>
            <a:r>
              <a:rPr lang="en-US" b="1" dirty="0"/>
              <a:t>“ or „</a:t>
            </a:r>
            <a:r>
              <a:rPr lang="en-US" b="1" i="1" dirty="0"/>
              <a:t>memorandum of understanding</a:t>
            </a:r>
            <a:r>
              <a:rPr lang="en-US" b="1" dirty="0"/>
              <a:t>“</a:t>
            </a:r>
            <a:r>
              <a:rPr lang="cs-CZ" b="1" dirty="0"/>
              <a:t> </a:t>
            </a:r>
            <a:r>
              <a:rPr lang="en-US" b="1" dirty="0"/>
              <a:t>with the host country government</a:t>
            </a:r>
          </a:p>
          <a:p>
            <a:r>
              <a:rPr lang="en-US" b="1" dirty="0"/>
              <a:t>Soft-law – it is not legally binding!</a:t>
            </a:r>
          </a:p>
          <a:p>
            <a:r>
              <a:rPr lang="en-US" dirty="0"/>
              <a:t>Memorandums – more detailed – signed with important partners</a:t>
            </a:r>
          </a:p>
          <a:p>
            <a:r>
              <a:rPr lang="en-US" dirty="0"/>
              <a:t>- </a:t>
            </a:r>
            <a:r>
              <a:rPr lang="en-US" b="1" dirty="0"/>
              <a:t>bilateral</a:t>
            </a:r>
            <a:endParaRPr lang="cs-CZ" b="1" dirty="0"/>
          </a:p>
          <a:p>
            <a:r>
              <a:rPr lang="en-US" b="1" dirty="0"/>
              <a:t>The BRI is not an international organization</a:t>
            </a:r>
            <a:r>
              <a:rPr lang="en-US" dirty="0"/>
              <a:t>, but a network of bilateral relationships</a:t>
            </a:r>
          </a:p>
          <a:p>
            <a:r>
              <a:rPr lang="en-US" dirty="0"/>
              <a:t>Forums – don‘t have any formal decision</a:t>
            </a:r>
            <a:r>
              <a:rPr lang="cs-CZ" dirty="0"/>
              <a:t>-</a:t>
            </a:r>
            <a:r>
              <a:rPr lang="en-US" dirty="0"/>
              <a:t>making power</a:t>
            </a:r>
          </a:p>
        </p:txBody>
      </p:sp>
    </p:spTree>
    <p:extLst>
      <p:ext uri="{BB962C8B-B14F-4D97-AF65-F5344CB8AC3E}">
        <p14:creationId xmlns:p14="http://schemas.microsoft.com/office/powerpoint/2010/main" val="26605882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D65E-9461-4CEA-9516-73CCA111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4EA01-DFB9-466E-88C4-B2B0BE30C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Followed by deals made between host states</a:t>
            </a:r>
            <a:r>
              <a:rPr lang="cs-CZ" b="1" dirty="0"/>
              <a:t> and</a:t>
            </a:r>
            <a:r>
              <a:rPr lang="en-US" b="1" dirty="0"/>
              <a:t> Chinese banks and SOE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69884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D65E-9461-4CEA-9516-73CCA111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4EA01-DFB9-466E-88C4-B2B0BE30C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en-US" dirty="0"/>
              <a:t>Banks – Import-Export Bank, AIIB, New Development Bank – intended for foreign investment</a:t>
            </a:r>
          </a:p>
          <a:p>
            <a:r>
              <a:rPr lang="en-US" dirty="0"/>
              <a:t>SOEs – construction companies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648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2DB98-96FC-4EE9-80F7-EFC494EA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C0FE05-1FAE-442F-AF75-A0F9BA8C5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58" y="1376022"/>
            <a:ext cx="7103858" cy="4996150"/>
          </a:xfrm>
        </p:spPr>
      </p:pic>
    </p:spTree>
    <p:extLst>
      <p:ext uri="{BB962C8B-B14F-4D97-AF65-F5344CB8AC3E}">
        <p14:creationId xmlns:p14="http://schemas.microsoft.com/office/powerpoint/2010/main" val="251113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D65E-9461-4CEA-9516-73CCA111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4EA01-DFB9-466E-88C4-B2B0BE30C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Followed by deals made between host states</a:t>
            </a:r>
            <a:r>
              <a:rPr lang="cs-CZ" b="1" dirty="0"/>
              <a:t> and</a:t>
            </a:r>
            <a:r>
              <a:rPr lang="en-US" b="1" dirty="0"/>
              <a:t> Chinese banks and SOE</a:t>
            </a:r>
            <a:endParaRPr lang="cs-CZ" b="1" dirty="0"/>
          </a:p>
          <a:p>
            <a:r>
              <a:rPr lang="en-US" dirty="0"/>
              <a:t>&gt; these entities sign </a:t>
            </a:r>
            <a:r>
              <a:rPr lang="en-US" b="1" dirty="0"/>
              <a:t>commercial contracts with the partner country – loans, construction contracts</a:t>
            </a:r>
          </a:p>
        </p:txBody>
      </p:sp>
    </p:spTree>
    <p:extLst>
      <p:ext uri="{BB962C8B-B14F-4D97-AF65-F5344CB8AC3E}">
        <p14:creationId xmlns:p14="http://schemas.microsoft.com/office/powerpoint/2010/main" val="13463606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D65E-9461-4CEA-9516-73CCA111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4EA01-DFB9-466E-88C4-B2B0BE30C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Followed by deals made between host states</a:t>
            </a:r>
            <a:r>
              <a:rPr lang="cs-CZ" b="1" dirty="0"/>
              <a:t> and</a:t>
            </a:r>
            <a:r>
              <a:rPr lang="en-US" b="1" dirty="0"/>
              <a:t> Chinese banks and SOE</a:t>
            </a:r>
            <a:endParaRPr lang="cs-CZ" b="1" dirty="0"/>
          </a:p>
          <a:p>
            <a:r>
              <a:rPr lang="en-US" dirty="0"/>
              <a:t>&gt; these entities sign </a:t>
            </a:r>
            <a:r>
              <a:rPr lang="en-US" b="1" dirty="0"/>
              <a:t>commercial contracts with the partner country – loans, construction contracts</a:t>
            </a:r>
          </a:p>
          <a:p>
            <a:r>
              <a:rPr lang="en-US" b="1" dirty="0"/>
              <a:t>These are not international law </a:t>
            </a:r>
            <a:r>
              <a:rPr lang="en-US" dirty="0"/>
              <a:t>and usually are not published &gt; </a:t>
            </a:r>
            <a:r>
              <a:rPr lang="en-US" b="1" dirty="0">
                <a:solidFill>
                  <a:srgbClr val="FF0000"/>
                </a:solidFill>
              </a:rPr>
              <a:t>lack of transparency</a:t>
            </a:r>
          </a:p>
        </p:txBody>
      </p:sp>
    </p:spTree>
    <p:extLst>
      <p:ext uri="{BB962C8B-B14F-4D97-AF65-F5344CB8AC3E}">
        <p14:creationId xmlns:p14="http://schemas.microsoft.com/office/powerpoint/2010/main" val="31373424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D65E-9461-4CEA-9516-73CCA111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C4EA01-DFB9-466E-88C4-B2B0BE30C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Followed by deals made between host states</a:t>
            </a:r>
            <a:r>
              <a:rPr lang="cs-CZ" b="1" dirty="0"/>
              <a:t> and</a:t>
            </a:r>
            <a:r>
              <a:rPr lang="en-US" b="1" dirty="0"/>
              <a:t> Chinese banks and SOE</a:t>
            </a:r>
            <a:endParaRPr lang="cs-CZ" b="1" dirty="0"/>
          </a:p>
          <a:p>
            <a:r>
              <a:rPr lang="en-US" dirty="0"/>
              <a:t>&gt; these entities sign </a:t>
            </a:r>
            <a:r>
              <a:rPr lang="en-US" b="1" dirty="0"/>
              <a:t>commercial contracts with the partner country – loans, construction contracts</a:t>
            </a:r>
          </a:p>
          <a:p>
            <a:r>
              <a:rPr lang="en-US" b="1" dirty="0"/>
              <a:t>These are not international law </a:t>
            </a:r>
            <a:r>
              <a:rPr lang="en-US" dirty="0"/>
              <a:t>and usually are not published &gt; </a:t>
            </a:r>
            <a:r>
              <a:rPr lang="en-US" b="1" dirty="0">
                <a:solidFill>
                  <a:srgbClr val="FF0000"/>
                </a:solidFill>
              </a:rPr>
              <a:t>lack of transparency</a:t>
            </a:r>
          </a:p>
          <a:p>
            <a:r>
              <a:rPr lang="en-US" dirty="0"/>
              <a:t>Problematic clauses – </a:t>
            </a:r>
            <a:r>
              <a:rPr lang="en-US" b="1" dirty="0"/>
              <a:t>collaterals, debt-for-equity swaps, arbitration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9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</a:t>
            </a:r>
            <a:r>
              <a:rPr lang="en-US" dirty="0"/>
              <a:t>. What are the advantages of </a:t>
            </a:r>
            <a:r>
              <a:rPr lang="cs-CZ" dirty="0" err="1"/>
              <a:t>issuing</a:t>
            </a:r>
            <a:r>
              <a:rPr lang="en-US" dirty="0"/>
              <a:t> an international currency?</a:t>
            </a:r>
          </a:p>
          <a:p>
            <a:pPr marL="0" indent="0">
              <a:buNone/>
            </a:pPr>
            <a:r>
              <a:rPr lang="cs-CZ" dirty="0"/>
              <a:t>7</a:t>
            </a:r>
            <a:r>
              <a:rPr lang="en-US" dirty="0"/>
              <a:t>. How does China strive to expand the international use of the renminbi?</a:t>
            </a:r>
          </a:p>
          <a:p>
            <a:pPr marL="0" indent="0">
              <a:buNone/>
            </a:pPr>
            <a:r>
              <a:rPr lang="cs-CZ" dirty="0"/>
              <a:t>8</a:t>
            </a:r>
            <a:r>
              <a:rPr lang="en-US" dirty="0"/>
              <a:t>. What is the purpose of the IMF?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b="1" dirty="0"/>
              <a:t>Global reserve of international currencies </a:t>
            </a:r>
            <a:r>
              <a:rPr lang="en-US" dirty="0"/>
              <a:t>&gt; balance of payments, debt and monetary crises</a:t>
            </a:r>
          </a:p>
          <a:p>
            <a:pPr marL="0" indent="0">
              <a:buNone/>
            </a:pPr>
            <a:r>
              <a:rPr lang="cs-CZ" dirty="0"/>
              <a:t>9</a:t>
            </a:r>
            <a:r>
              <a:rPr lang="en-US" dirty="0"/>
              <a:t>. What is the purpose of the World Bank?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20041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0599E-5B75-4067-BF81-2BB0B8A0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6FACD-1470-433F-9187-162C61C1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this with the WTO – multilateral institution, all agreements are international public law, private companies have no direct access to it</a:t>
            </a:r>
          </a:p>
        </p:txBody>
      </p:sp>
    </p:spTree>
    <p:extLst>
      <p:ext uri="{BB962C8B-B14F-4D97-AF65-F5344CB8AC3E}">
        <p14:creationId xmlns:p14="http://schemas.microsoft.com/office/powerpoint/2010/main" val="16700174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0599E-5B75-4067-BF81-2BB0B8A0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6FACD-1470-433F-9187-162C61C1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this with the WTO – multilateral institution, all agreements are international public law, private companies have no direct access to it</a:t>
            </a:r>
          </a:p>
          <a:p>
            <a:r>
              <a:rPr lang="en-US" dirty="0"/>
              <a:t>The West – sharp division between the public and private sector – the WTO exists in the public sphere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190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0599E-5B75-4067-BF81-2BB0B8A0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6FACD-1470-433F-9187-162C61C1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this with the WTO – multilateral institution, all agreements are international public law, private companies have no direct access to it</a:t>
            </a:r>
          </a:p>
          <a:p>
            <a:r>
              <a:rPr lang="en-US" dirty="0"/>
              <a:t>The West – sharp division between the public and private sector – the WTO exists in the public sphere</a:t>
            </a:r>
          </a:p>
          <a:p>
            <a:r>
              <a:rPr lang="en-US" dirty="0"/>
              <a:t>But aims to create rules that liberalize trade for the private sector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940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0599E-5B75-4067-BF81-2BB0B8A0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6FACD-1470-433F-9187-162C61C1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– state and business are interconnected</a:t>
            </a:r>
          </a:p>
          <a:p>
            <a:r>
              <a:rPr lang="en-US" b="1" dirty="0"/>
              <a:t>Preference for government-to-government deals</a:t>
            </a:r>
            <a:r>
              <a:rPr lang="cs-CZ" b="1" dirty="0"/>
              <a:t> and </a:t>
            </a:r>
            <a:r>
              <a:rPr lang="en-US" b="1" dirty="0"/>
              <a:t>reliance on SOEs, which do not have to act in a commercially profitable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5845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0599E-5B75-4067-BF81-2BB0B8A0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6FACD-1470-433F-9187-162C61C1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China‘s preferred way of conduct – </a:t>
            </a:r>
            <a:r>
              <a:rPr lang="en-US" b="1" dirty="0"/>
              <a:t>state to state on a flexible bilateral basis</a:t>
            </a:r>
          </a:p>
          <a:p>
            <a:r>
              <a:rPr lang="en-US" dirty="0"/>
              <a:t>&gt; no legal commitments for China, possibility to change the deal later on, supremacy of the state over the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825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28017-2F76-4C5C-A4C5-E6B35CAD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B85FC-B93B-43A9-A264-92EBFBFF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Only small oversight by the Chinese government itself!</a:t>
            </a:r>
            <a:endParaRPr lang="en-US" b="1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6446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28017-2F76-4C5C-A4C5-E6B35CAD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B85FC-B93B-43A9-A264-92EBFBFF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Only small oversight by the Chinese government itself!</a:t>
            </a:r>
            <a:endParaRPr lang="en-US" b="1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“Office of the Leading Group on Promoting the Implementation of Belt and Road Initiatives” which is under the </a:t>
            </a:r>
            <a:r>
              <a:rPr lang="en-US" u="sng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National Development and Reform Commission</a:t>
            </a:r>
            <a:r>
              <a:rPr lang="en-US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(NDRC)</a:t>
            </a:r>
            <a:endParaRPr lang="cs-CZ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rgbClr val="333333"/>
                </a:solidFill>
              </a:rPr>
              <a:t>Only created after the fact, struggles to control all the projects</a:t>
            </a:r>
          </a:p>
        </p:txBody>
      </p:sp>
    </p:spTree>
    <p:extLst>
      <p:ext uri="{BB962C8B-B14F-4D97-AF65-F5344CB8AC3E}">
        <p14:creationId xmlns:p14="http://schemas.microsoft.com/office/powerpoint/2010/main" val="41360801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CB564-B8D9-4745-9D05-88378C39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4EB21-E191-4BE8-ABF1-D117D6CF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BRI </a:t>
            </a:r>
            <a:r>
              <a:rPr lang="en-US" b="1" dirty="0">
                <a:solidFill>
                  <a:srgbClr val="FF0000"/>
                </a:solidFill>
              </a:rPr>
              <a:t>label</a:t>
            </a:r>
            <a:r>
              <a:rPr lang="en-US" b="1" dirty="0"/>
              <a:t> can be slapped on almost any project by a Chinese company in a third country</a:t>
            </a:r>
          </a:p>
        </p:txBody>
      </p:sp>
    </p:spTree>
    <p:extLst>
      <p:ext uri="{BB962C8B-B14F-4D97-AF65-F5344CB8AC3E}">
        <p14:creationId xmlns:p14="http://schemas.microsoft.com/office/powerpoint/2010/main" val="57137230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CB564-B8D9-4745-9D05-88378C39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4EB21-E191-4BE8-ABF1-D117D6CF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BRI </a:t>
            </a:r>
            <a:r>
              <a:rPr lang="en-US" b="1" dirty="0">
                <a:solidFill>
                  <a:srgbClr val="FF0000"/>
                </a:solidFill>
              </a:rPr>
              <a:t>label</a:t>
            </a:r>
            <a:r>
              <a:rPr lang="en-US" b="1" dirty="0"/>
              <a:t> can be slapped on almost any project by a Chinese company in a third country</a:t>
            </a:r>
          </a:p>
          <a:p>
            <a:r>
              <a:rPr lang="en-US" dirty="0"/>
              <a:t>As a way to legitimize it, get Party support, ensure the locals etc.</a:t>
            </a:r>
          </a:p>
        </p:txBody>
      </p:sp>
    </p:spTree>
    <p:extLst>
      <p:ext uri="{BB962C8B-B14F-4D97-AF65-F5344CB8AC3E}">
        <p14:creationId xmlns:p14="http://schemas.microsoft.com/office/powerpoint/2010/main" val="22136588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CB564-B8D9-4745-9D05-88378C39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4EB21-E191-4BE8-ABF1-D117D6CF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BRI </a:t>
            </a:r>
            <a:r>
              <a:rPr lang="en-US" b="1" dirty="0">
                <a:solidFill>
                  <a:srgbClr val="FF0000"/>
                </a:solidFill>
              </a:rPr>
              <a:t>label</a:t>
            </a:r>
            <a:r>
              <a:rPr lang="en-US" b="1" dirty="0"/>
              <a:t> can be slapped on almost any project by a Chinese company in a third country</a:t>
            </a:r>
          </a:p>
          <a:p>
            <a:r>
              <a:rPr lang="en-US" dirty="0"/>
              <a:t>As a way to legitimize it, get Party support, ensure the locals etc.</a:t>
            </a:r>
            <a:endParaRPr lang="cs-CZ" dirty="0"/>
          </a:p>
          <a:p>
            <a:endParaRPr lang="cs-CZ" dirty="0"/>
          </a:p>
          <a:p>
            <a:r>
              <a:rPr lang="cs-CZ" dirty="0"/>
              <a:t>&gt; </a:t>
            </a:r>
            <a:r>
              <a:rPr lang="en-US" dirty="0"/>
              <a:t>framing of decentralized activities of China‘s vast SOEs and banks as parts of </a:t>
            </a:r>
            <a:r>
              <a:rPr lang="cs-CZ" dirty="0"/>
              <a:t>a </a:t>
            </a:r>
            <a:r>
              <a:rPr lang="en-US" dirty="0"/>
              <a:t>great plan of the General Secretary</a:t>
            </a:r>
          </a:p>
        </p:txBody>
      </p:sp>
    </p:spTree>
    <p:extLst>
      <p:ext uri="{BB962C8B-B14F-4D97-AF65-F5344CB8AC3E}">
        <p14:creationId xmlns:p14="http://schemas.microsoft.com/office/powerpoint/2010/main" val="233643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</a:t>
            </a:r>
            <a:r>
              <a:rPr lang="en-US" dirty="0"/>
              <a:t>. What are the advantages of </a:t>
            </a:r>
            <a:r>
              <a:rPr lang="cs-CZ" dirty="0" err="1"/>
              <a:t>issuing</a:t>
            </a:r>
            <a:r>
              <a:rPr lang="en-US" dirty="0"/>
              <a:t> an international currency?</a:t>
            </a:r>
          </a:p>
          <a:p>
            <a:pPr marL="0" indent="0">
              <a:buNone/>
            </a:pPr>
            <a:r>
              <a:rPr lang="cs-CZ" dirty="0"/>
              <a:t>7</a:t>
            </a:r>
            <a:r>
              <a:rPr lang="en-US" dirty="0"/>
              <a:t>. How does China strive to expand the international use of the renminbi?</a:t>
            </a:r>
          </a:p>
          <a:p>
            <a:pPr marL="0" indent="0">
              <a:buNone/>
            </a:pPr>
            <a:r>
              <a:rPr lang="cs-CZ" dirty="0"/>
              <a:t>8</a:t>
            </a:r>
            <a:r>
              <a:rPr lang="en-US" dirty="0"/>
              <a:t>. What is the purpose of the IMF?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b="1" dirty="0"/>
              <a:t>Global reserve of international currencies </a:t>
            </a:r>
            <a:r>
              <a:rPr lang="en-US" dirty="0"/>
              <a:t>&gt; balance of payments, debt and monetary crises</a:t>
            </a:r>
          </a:p>
          <a:p>
            <a:pPr marL="0" indent="0">
              <a:buNone/>
            </a:pPr>
            <a:r>
              <a:rPr lang="cs-CZ" dirty="0"/>
              <a:t>9</a:t>
            </a:r>
            <a:r>
              <a:rPr lang="en-US" dirty="0"/>
              <a:t>. What is the purpose of the World Bank?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&gt; </a:t>
            </a:r>
            <a:r>
              <a:rPr lang="en-US" b="1" dirty="0"/>
              <a:t>Provide</a:t>
            </a:r>
            <a:r>
              <a:rPr lang="cs-CZ" b="1" dirty="0"/>
              <a:t> </a:t>
            </a:r>
            <a:r>
              <a:rPr lang="cs-CZ" b="1" dirty="0" err="1"/>
              <a:t>low-interest</a:t>
            </a:r>
            <a:r>
              <a:rPr lang="en-US" b="1" dirty="0"/>
              <a:t> investment to poor countries </a:t>
            </a:r>
            <a:r>
              <a:rPr lang="en-US" dirty="0"/>
              <a:t>that are unable to attract private investors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88890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CB564-B8D9-4745-9D05-88378C39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4EB21-E191-4BE8-ABF1-D117D6CF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„Unofficial BRI“ – large infrastructural projects are accompanies by an </a:t>
            </a:r>
            <a:r>
              <a:rPr lang="en-US" b="1" dirty="0"/>
              <a:t>influx of Chinese entrepreneurs who claim they are a part of it</a:t>
            </a:r>
          </a:p>
        </p:txBody>
      </p:sp>
    </p:spTree>
    <p:extLst>
      <p:ext uri="{BB962C8B-B14F-4D97-AF65-F5344CB8AC3E}">
        <p14:creationId xmlns:p14="http://schemas.microsoft.com/office/powerpoint/2010/main" val="402247734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CB564-B8D9-4745-9D05-88378C39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4EB21-E191-4BE8-ABF1-D117D6CF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„Unofficial BRI“ – large infrastructural projects are accompanies by an </a:t>
            </a:r>
            <a:r>
              <a:rPr lang="en-US" b="1" dirty="0"/>
              <a:t>influx of Chinese entrepreneurs who claim they are a part of it</a:t>
            </a:r>
          </a:p>
          <a:p>
            <a:r>
              <a:rPr lang="en-US" dirty="0"/>
              <a:t>Often highly unscrupulous, legally dubious, business models – casinos, financial speculation etc.</a:t>
            </a:r>
          </a:p>
        </p:txBody>
      </p:sp>
    </p:spTree>
    <p:extLst>
      <p:ext uri="{BB962C8B-B14F-4D97-AF65-F5344CB8AC3E}">
        <p14:creationId xmlns:p14="http://schemas.microsoft.com/office/powerpoint/2010/main" val="3376953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CB564-B8D9-4745-9D05-88378C39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4EB21-E191-4BE8-ABF1-D117D6CF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„Unofficial BRI“ – large infrastructural projects are accompanies by an </a:t>
            </a:r>
            <a:r>
              <a:rPr lang="en-US" b="1" dirty="0"/>
              <a:t>influx of Chinese entrepreneurs who claim they are a part of it</a:t>
            </a:r>
          </a:p>
          <a:p>
            <a:r>
              <a:rPr lang="en-US" dirty="0"/>
              <a:t>Often highly unscrupulous, legally dubious, business models – casinos, financial speculation etc.</a:t>
            </a:r>
            <a:endParaRPr lang="cs-CZ" dirty="0"/>
          </a:p>
          <a:p>
            <a:r>
              <a:rPr lang="cs-CZ" dirty="0"/>
              <a:t>&gt; </a:t>
            </a:r>
            <a:r>
              <a:rPr lang="en-US" dirty="0"/>
              <a:t>Wild West vibe</a:t>
            </a:r>
          </a:p>
        </p:txBody>
      </p:sp>
    </p:spTree>
    <p:extLst>
      <p:ext uri="{BB962C8B-B14F-4D97-AF65-F5344CB8AC3E}">
        <p14:creationId xmlns:p14="http://schemas.microsoft.com/office/powerpoint/2010/main" val="8129045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CB564-B8D9-4745-9D05-88378C39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4EB21-E191-4BE8-ABF1-D117D6CF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„Unofficial BRI“ – large infrastructural projects are accompanies by an </a:t>
            </a:r>
            <a:r>
              <a:rPr lang="en-US" b="1" dirty="0"/>
              <a:t>influx of Chinese entrepreneurs who claim they are a part of it</a:t>
            </a:r>
          </a:p>
          <a:p>
            <a:r>
              <a:rPr lang="en-US" dirty="0"/>
              <a:t>Often highly unscrupulous, legally dubious, business models – casinos, financial speculation etc.</a:t>
            </a:r>
          </a:p>
          <a:p>
            <a:r>
              <a:rPr lang="cs-CZ" dirty="0"/>
              <a:t>&gt; </a:t>
            </a:r>
            <a:r>
              <a:rPr lang="en-US" dirty="0"/>
              <a:t>Wild West vibe</a:t>
            </a:r>
          </a:p>
          <a:p>
            <a:r>
              <a:rPr lang="en-US" dirty="0"/>
              <a:t>A problem and a source of problems mainly in Southeast Asia – Malaysia, Cambodia</a:t>
            </a:r>
          </a:p>
        </p:txBody>
      </p:sp>
    </p:spTree>
    <p:extLst>
      <p:ext uri="{BB962C8B-B14F-4D97-AF65-F5344CB8AC3E}">
        <p14:creationId xmlns:p14="http://schemas.microsoft.com/office/powerpoint/2010/main" val="236780573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ECBB8-3A9A-452D-9C45-4E7D683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</a:t>
            </a:r>
            <a:r>
              <a:rPr lang="en-US" dirty="0">
                <a:solidFill>
                  <a:srgbClr val="FF0000"/>
                </a:solidFill>
              </a:rPr>
              <a:t>economic</a:t>
            </a:r>
            <a:r>
              <a:rPr lang="en-US" dirty="0"/>
              <a:t>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9618A-1849-4354-9CD5-02A693A0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6944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ECBB8-3A9A-452D-9C45-4E7D683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9618A-1849-4354-9CD5-02A693A0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Banks – give a loan to the </a:t>
            </a:r>
            <a:r>
              <a:rPr lang="cs-CZ" dirty="0"/>
              <a:t>host</a:t>
            </a:r>
            <a:r>
              <a:rPr lang="en-US" dirty="0"/>
              <a:t> state or local enterprise</a:t>
            </a:r>
          </a:p>
        </p:txBody>
      </p:sp>
    </p:spTree>
    <p:extLst>
      <p:ext uri="{BB962C8B-B14F-4D97-AF65-F5344CB8AC3E}">
        <p14:creationId xmlns:p14="http://schemas.microsoft.com/office/powerpoint/2010/main" val="35202460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ECBB8-3A9A-452D-9C45-4E7D683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9618A-1849-4354-9CD5-02A693A0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Banks – give a loan to the </a:t>
            </a:r>
            <a:r>
              <a:rPr lang="cs-CZ" dirty="0"/>
              <a:t>host</a:t>
            </a:r>
            <a:r>
              <a:rPr lang="en-US" dirty="0"/>
              <a:t> state or local enterprise</a:t>
            </a:r>
          </a:p>
          <a:p>
            <a:r>
              <a:rPr lang="en-US" dirty="0"/>
              <a:t>Terms – mainly the interest rate</a:t>
            </a:r>
          </a:p>
          <a:p>
            <a:r>
              <a:rPr lang="en-US" dirty="0"/>
              <a:t>&gt; </a:t>
            </a:r>
            <a:r>
              <a:rPr lang="en-US" b="1" dirty="0"/>
              <a:t>more beneficial than commercial loans</a:t>
            </a:r>
          </a:p>
          <a:p>
            <a:r>
              <a:rPr lang="en-US" dirty="0"/>
              <a:t>&gt; </a:t>
            </a:r>
            <a:r>
              <a:rPr lang="en-US" b="1" dirty="0"/>
              <a:t>less beneficial than concessional loans from Western donors </a:t>
            </a:r>
            <a:r>
              <a:rPr lang="en-US" dirty="0"/>
              <a:t>and development banks</a:t>
            </a:r>
          </a:p>
        </p:txBody>
      </p:sp>
    </p:spTree>
    <p:extLst>
      <p:ext uri="{BB962C8B-B14F-4D97-AF65-F5344CB8AC3E}">
        <p14:creationId xmlns:p14="http://schemas.microsoft.com/office/powerpoint/2010/main" val="37885413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ECBB8-3A9A-452D-9C45-4E7D683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9618A-1849-4354-9CD5-02A693A0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money must be used to hire a specific SOE to carry out the project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19168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ECBB8-3A9A-452D-9C45-4E7D683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9618A-1849-4354-9CD5-02A693A0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money must be used to hire a specific SOE to carry out the project</a:t>
            </a:r>
            <a:endParaRPr lang="cs-CZ" dirty="0"/>
          </a:p>
          <a:p>
            <a:r>
              <a:rPr lang="en-US" dirty="0"/>
              <a:t>If the loan is not repaid – </a:t>
            </a:r>
            <a:r>
              <a:rPr lang="en-US" b="1" dirty="0"/>
              <a:t>collaterals, debt-for-equity swaps </a:t>
            </a:r>
            <a:r>
              <a:rPr lang="en-US" dirty="0"/>
              <a:t>– some assets, like the infrastructure itself, must be handed over</a:t>
            </a:r>
            <a:r>
              <a:rPr lang="cs-CZ" dirty="0"/>
              <a:t> to </a:t>
            </a:r>
            <a:r>
              <a:rPr lang="en-US" dirty="0"/>
              <a:t>the Chinese bank</a:t>
            </a:r>
          </a:p>
        </p:txBody>
      </p:sp>
    </p:spTree>
    <p:extLst>
      <p:ext uri="{BB962C8B-B14F-4D97-AF65-F5344CB8AC3E}">
        <p14:creationId xmlns:p14="http://schemas.microsoft.com/office/powerpoint/2010/main" val="62354310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State guarantees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/>
              <a:t>if the recipient of the loan is a </a:t>
            </a:r>
            <a:r>
              <a:rPr lang="en-US" b="1" dirty="0"/>
              <a:t>private </a:t>
            </a:r>
            <a:r>
              <a:rPr lang="cs-CZ" b="1" dirty="0"/>
              <a:t>entity</a:t>
            </a:r>
            <a:r>
              <a:rPr lang="cs-CZ" dirty="0"/>
              <a:t>,</a:t>
            </a:r>
            <a:r>
              <a:rPr lang="en-US" dirty="0"/>
              <a:t> the </a:t>
            </a:r>
            <a:r>
              <a:rPr lang="en-US" b="1" dirty="0"/>
              <a:t>host state </a:t>
            </a:r>
            <a:r>
              <a:rPr lang="en-US" dirty="0"/>
              <a:t>must nevertheless</a:t>
            </a:r>
            <a:r>
              <a:rPr lang="cs-CZ" dirty="0"/>
              <a:t> </a:t>
            </a:r>
            <a:r>
              <a:rPr lang="en-US" dirty="0"/>
              <a:t>give the Chinese banks</a:t>
            </a:r>
            <a:r>
              <a:rPr lang="cs-CZ" dirty="0"/>
              <a:t> a </a:t>
            </a:r>
            <a:r>
              <a:rPr lang="en-US" dirty="0"/>
              <a:t>guarantee that the loan is going to be repaid</a:t>
            </a:r>
          </a:p>
        </p:txBody>
      </p:sp>
    </p:spTree>
    <p:extLst>
      <p:ext uri="{BB962C8B-B14F-4D97-AF65-F5344CB8AC3E}">
        <p14:creationId xmlns:p14="http://schemas.microsoft.com/office/powerpoint/2010/main" val="206333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5C80-F4EB-4779-8312-8364247C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last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3DF1A-C946-4348-938B-73AC1BA4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11)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IMF‘s</a:t>
            </a:r>
            <a:r>
              <a:rPr lang="cs-CZ" dirty="0"/>
              <a:t> </a:t>
            </a:r>
            <a:r>
              <a:rPr lang="cs-CZ" dirty="0" err="1"/>
              <a:t>quotas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19873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State guarantees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/>
              <a:t>if the recipient of the loan is a </a:t>
            </a:r>
            <a:r>
              <a:rPr lang="en-US" b="1" dirty="0"/>
              <a:t>private </a:t>
            </a:r>
            <a:r>
              <a:rPr lang="cs-CZ" b="1" dirty="0"/>
              <a:t>entity</a:t>
            </a:r>
            <a:r>
              <a:rPr lang="cs-CZ" dirty="0"/>
              <a:t>,</a:t>
            </a:r>
            <a:r>
              <a:rPr lang="en-US" dirty="0"/>
              <a:t> the </a:t>
            </a:r>
            <a:r>
              <a:rPr lang="en-US" b="1" dirty="0"/>
              <a:t>host state </a:t>
            </a:r>
            <a:r>
              <a:rPr lang="en-US" dirty="0"/>
              <a:t>must nevertheless</a:t>
            </a:r>
            <a:r>
              <a:rPr lang="cs-CZ" dirty="0"/>
              <a:t> </a:t>
            </a:r>
            <a:r>
              <a:rPr lang="en-US" dirty="0"/>
              <a:t>give the Chinese banks</a:t>
            </a:r>
            <a:r>
              <a:rPr lang="cs-CZ" dirty="0"/>
              <a:t> a </a:t>
            </a:r>
            <a:r>
              <a:rPr lang="en-US" dirty="0"/>
              <a:t>guarantee that the loan is going to be repaid</a:t>
            </a:r>
            <a:endParaRPr lang="cs-CZ" dirty="0"/>
          </a:p>
          <a:p>
            <a:endParaRPr lang="en-US" dirty="0"/>
          </a:p>
          <a:p>
            <a:r>
              <a:rPr lang="en-US" dirty="0"/>
              <a:t>For example – if a Chinese banks lends money to a power station or local construction company, </a:t>
            </a:r>
            <a:r>
              <a:rPr lang="en-US" b="1" dirty="0"/>
              <a:t>the government must guarantee the loan will be repaid</a:t>
            </a:r>
          </a:p>
        </p:txBody>
      </p:sp>
    </p:spTree>
    <p:extLst>
      <p:ext uri="{BB962C8B-B14F-4D97-AF65-F5344CB8AC3E}">
        <p14:creationId xmlns:p14="http://schemas.microsoft.com/office/powerpoint/2010/main" val="41508096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Renegotiation pledge </a:t>
            </a:r>
            <a:r>
              <a:rPr lang="cs-CZ" dirty="0"/>
              <a:t>- </a:t>
            </a:r>
            <a:r>
              <a:rPr lang="en-US" dirty="0"/>
              <a:t>if the economic situation changes, the Chinese can change the conditions and renegotiate prices</a:t>
            </a:r>
          </a:p>
        </p:txBody>
      </p:sp>
    </p:spTree>
    <p:extLst>
      <p:ext uri="{BB962C8B-B14F-4D97-AF65-F5344CB8AC3E}">
        <p14:creationId xmlns:p14="http://schemas.microsoft.com/office/powerpoint/2010/main" val="18820223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Renegotiation pledge </a:t>
            </a:r>
            <a:r>
              <a:rPr lang="cs-CZ" dirty="0"/>
              <a:t>- </a:t>
            </a:r>
            <a:r>
              <a:rPr lang="en-US" dirty="0"/>
              <a:t>if the economic situation changes, the Chinese can change the conditions and renegotiate prices</a:t>
            </a:r>
            <a:endParaRPr lang="cs-CZ" dirty="0"/>
          </a:p>
          <a:p>
            <a:r>
              <a:rPr lang="en-US" dirty="0"/>
              <a:t>The recipient must bound itself to accept this </a:t>
            </a:r>
          </a:p>
        </p:txBody>
      </p:sp>
    </p:spTree>
    <p:extLst>
      <p:ext uri="{BB962C8B-B14F-4D97-AF65-F5344CB8AC3E}">
        <p14:creationId xmlns:p14="http://schemas.microsoft.com/office/powerpoint/2010/main" val="23051623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Chinese are </a:t>
            </a:r>
            <a:r>
              <a:rPr lang="en-US" b="1" dirty="0">
                <a:solidFill>
                  <a:srgbClr val="FF0000"/>
                </a:solidFill>
              </a:rPr>
              <a:t>insuring themselves against risk</a:t>
            </a:r>
          </a:p>
        </p:txBody>
      </p:sp>
    </p:spTree>
    <p:extLst>
      <p:ext uri="{BB962C8B-B14F-4D97-AF65-F5344CB8AC3E}">
        <p14:creationId xmlns:p14="http://schemas.microsoft.com/office/powerpoint/2010/main" val="287555209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Chinese are insuring themselves against risk</a:t>
            </a:r>
          </a:p>
          <a:p>
            <a:r>
              <a:rPr lang="en-US" b="1" dirty="0"/>
              <a:t>Risks are objectively high in Third World countries</a:t>
            </a:r>
          </a:p>
          <a:p>
            <a:r>
              <a:rPr lang="en-US" dirty="0"/>
              <a:t>Because of </a:t>
            </a:r>
            <a:r>
              <a:rPr lang="en-US" b="1" dirty="0"/>
              <a:t>political instability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/>
              <a:t>unpredictable inflation</a:t>
            </a:r>
            <a:r>
              <a:rPr lang="cs-CZ" dirty="0"/>
              <a:t>,</a:t>
            </a:r>
            <a:r>
              <a:rPr lang="en-US" dirty="0"/>
              <a:t> poor institutions, natural disasters etc.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70950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Western private capital – </a:t>
            </a:r>
            <a:r>
              <a:rPr lang="en-US" b="1" dirty="0"/>
              <a:t>demands high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69170645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Western private capital – </a:t>
            </a:r>
            <a:r>
              <a:rPr lang="en-US" b="1" dirty="0"/>
              <a:t>demands high interest rates</a:t>
            </a:r>
          </a:p>
          <a:p>
            <a:r>
              <a:rPr lang="en-US" dirty="0"/>
              <a:t>Chinese state</a:t>
            </a:r>
            <a:r>
              <a:rPr lang="cs-CZ" dirty="0"/>
              <a:t>-</a:t>
            </a:r>
            <a:r>
              <a:rPr lang="en-US" dirty="0"/>
              <a:t>owned capital is OK with low interests – </a:t>
            </a:r>
            <a:r>
              <a:rPr lang="en-US" b="1" dirty="0"/>
              <a:t>but</a:t>
            </a:r>
            <a:r>
              <a:rPr lang="en-US" dirty="0"/>
              <a:t> </a:t>
            </a:r>
            <a:r>
              <a:rPr lang="en-US" b="1" dirty="0"/>
              <a:t>they want to insure their investment in other ways</a:t>
            </a:r>
          </a:p>
          <a:p>
            <a:r>
              <a:rPr lang="cs-CZ" dirty="0"/>
              <a:t>&gt; </a:t>
            </a:r>
            <a:r>
              <a:rPr lang="en-US" dirty="0"/>
              <a:t>there are </a:t>
            </a:r>
            <a:r>
              <a:rPr lang="en-US" b="1" dirty="0"/>
              <a:t>many conditions</a:t>
            </a:r>
            <a:r>
              <a:rPr lang="cs-CZ" b="1" dirty="0"/>
              <a:t> </a:t>
            </a:r>
            <a:r>
              <a:rPr lang="en-US" b="1" dirty="0"/>
              <a:t>and strings attached</a:t>
            </a:r>
          </a:p>
        </p:txBody>
      </p:sp>
    </p:spTree>
    <p:extLst>
      <p:ext uri="{BB962C8B-B14F-4D97-AF65-F5344CB8AC3E}">
        <p14:creationId xmlns:p14="http://schemas.microsoft.com/office/powerpoint/2010/main" val="355144915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722"/>
            <a:ext cx="10515600" cy="4351338"/>
          </a:xfrm>
        </p:spPr>
        <p:txBody>
          <a:bodyPr/>
          <a:lstStyle/>
          <a:p>
            <a:r>
              <a:rPr lang="en-US" b="1" dirty="0"/>
              <a:t>Debt</a:t>
            </a:r>
          </a:p>
          <a:p>
            <a:r>
              <a:rPr lang="en-US" dirty="0"/>
              <a:t>- can </a:t>
            </a:r>
            <a:r>
              <a:rPr lang="en-US" b="1" dirty="0"/>
              <a:t>mushroom because of the renegotiated prices and guarantees</a:t>
            </a:r>
          </a:p>
        </p:txBody>
      </p:sp>
    </p:spTree>
    <p:extLst>
      <p:ext uri="{BB962C8B-B14F-4D97-AF65-F5344CB8AC3E}">
        <p14:creationId xmlns:p14="http://schemas.microsoft.com/office/powerpoint/2010/main" val="345114948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722"/>
            <a:ext cx="10515600" cy="4351338"/>
          </a:xfrm>
        </p:spPr>
        <p:txBody>
          <a:bodyPr/>
          <a:lstStyle/>
          <a:p>
            <a:r>
              <a:rPr lang="en-US" b="1" dirty="0"/>
              <a:t>Debt</a:t>
            </a:r>
          </a:p>
          <a:p>
            <a:r>
              <a:rPr lang="en-US" dirty="0"/>
              <a:t>- can </a:t>
            </a:r>
            <a:r>
              <a:rPr lang="en-US" b="1" dirty="0"/>
              <a:t>mushroom because of the renegotiated prices and guarantees</a:t>
            </a:r>
            <a:endParaRPr lang="cs-CZ" b="1" dirty="0"/>
          </a:p>
          <a:p>
            <a:r>
              <a:rPr lang="cs-CZ" dirty="0"/>
              <a:t>&gt;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activated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instantly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multiple-fold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10 % </a:t>
            </a:r>
            <a:r>
              <a:rPr lang="cs-CZ" dirty="0" err="1"/>
              <a:t>of</a:t>
            </a:r>
            <a:r>
              <a:rPr lang="cs-CZ" dirty="0"/>
              <a:t> GDP to 50 % </a:t>
            </a:r>
            <a:r>
              <a:rPr lang="cs-CZ" dirty="0" err="1"/>
              <a:t>of</a:t>
            </a:r>
            <a:r>
              <a:rPr lang="cs-CZ" dirty="0"/>
              <a:t> GDP</a:t>
            </a:r>
          </a:p>
          <a:p>
            <a:r>
              <a:rPr lang="cs-CZ" dirty="0"/>
              <a:t>&gt;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to </a:t>
            </a:r>
            <a:r>
              <a:rPr lang="cs-CZ" dirty="0" err="1"/>
              <a:t>say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much do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owe</a:t>
            </a:r>
            <a:r>
              <a:rPr lang="cs-CZ" dirty="0"/>
              <a:t> to </a:t>
            </a:r>
            <a:r>
              <a:rPr lang="cs-CZ" dirty="0" err="1"/>
              <a:t>China</a:t>
            </a:r>
            <a:endParaRPr lang="cs-CZ" dirty="0"/>
          </a:p>
          <a:p>
            <a:r>
              <a:rPr lang="cs-CZ" dirty="0"/>
              <a:t>=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2270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D00F-E339-48CB-8DDB-224F3CD6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EC1D-154E-477B-AB0D-399739E36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BF86E-8A27-4B39-97E5-D58E58DD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38" y="2257385"/>
            <a:ext cx="4027118" cy="39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5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5C80-F4EB-4779-8312-8364247C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last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3DF1A-C946-4348-938B-73AC1BA4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11)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IMF‘s</a:t>
            </a:r>
            <a:r>
              <a:rPr lang="cs-CZ" dirty="0"/>
              <a:t> </a:t>
            </a:r>
            <a:r>
              <a:rPr lang="cs-CZ" dirty="0" err="1"/>
              <a:t>quotas</a:t>
            </a:r>
            <a:r>
              <a:rPr lang="cs-CZ" dirty="0"/>
              <a:t>?</a:t>
            </a:r>
          </a:p>
          <a:p>
            <a:r>
              <a:rPr lang="cs-CZ" dirty="0"/>
              <a:t>12)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underrepresented</a:t>
            </a:r>
            <a:r>
              <a:rPr lang="cs-CZ" dirty="0"/>
              <a:t> in these </a:t>
            </a:r>
            <a:r>
              <a:rPr lang="cs-CZ" dirty="0" err="1"/>
              <a:t>quotas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299776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D00F-E339-48CB-8DDB-224F3CD6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EC1D-154E-477B-AB0D-399739E36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East India </a:t>
            </a:r>
            <a:r>
              <a:rPr lang="cs-CZ" dirty="0" err="1">
                <a:solidFill>
                  <a:srgbClr val="FF0000"/>
                </a:solidFill>
              </a:rPr>
              <a:t>Company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vibe</a:t>
            </a:r>
            <a:r>
              <a:rPr lang="cs-CZ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BF86E-8A27-4B39-97E5-D58E58DD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38" y="2257385"/>
            <a:ext cx="4027118" cy="39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4353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722"/>
            <a:ext cx="10515600" cy="4351338"/>
          </a:xfrm>
        </p:spPr>
        <p:txBody>
          <a:bodyPr/>
          <a:lstStyle/>
          <a:p>
            <a:r>
              <a:rPr lang="en-US" b="1" dirty="0"/>
              <a:t>Debt</a:t>
            </a:r>
          </a:p>
          <a:p>
            <a:r>
              <a:rPr lang="en-US" dirty="0"/>
              <a:t>Covid &gt; </a:t>
            </a:r>
            <a:r>
              <a:rPr lang="en-US" b="1" dirty="0"/>
              <a:t>dropping exports &gt; inability of many developing countries to repay BRI loans</a:t>
            </a:r>
          </a:p>
        </p:txBody>
      </p:sp>
    </p:spTree>
    <p:extLst>
      <p:ext uri="{BB962C8B-B14F-4D97-AF65-F5344CB8AC3E}">
        <p14:creationId xmlns:p14="http://schemas.microsoft.com/office/powerpoint/2010/main" val="191231818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722"/>
            <a:ext cx="10515600" cy="4351338"/>
          </a:xfrm>
        </p:spPr>
        <p:txBody>
          <a:bodyPr/>
          <a:lstStyle/>
          <a:p>
            <a:r>
              <a:rPr lang="en-US" b="1" dirty="0"/>
              <a:t>Debt</a:t>
            </a:r>
          </a:p>
          <a:p>
            <a:r>
              <a:rPr lang="en-US" dirty="0"/>
              <a:t>Covid &gt; </a:t>
            </a:r>
            <a:r>
              <a:rPr lang="en-US" b="1" dirty="0"/>
              <a:t>dropping exports &gt; inability of many developing countries to repay BRI loans</a:t>
            </a:r>
          </a:p>
          <a:p>
            <a:r>
              <a:rPr lang="en-US" dirty="0"/>
              <a:t>China participated in a 2020 debt moratorium</a:t>
            </a:r>
          </a:p>
        </p:txBody>
      </p:sp>
    </p:spTree>
    <p:extLst>
      <p:ext uri="{BB962C8B-B14F-4D97-AF65-F5344CB8AC3E}">
        <p14:creationId xmlns:p14="http://schemas.microsoft.com/office/powerpoint/2010/main" val="259574383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CB44A-6F71-4076-A097-02BADE94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1CF47-064B-4E20-AC4A-0834C061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722"/>
            <a:ext cx="10515600" cy="4351338"/>
          </a:xfrm>
        </p:spPr>
        <p:txBody>
          <a:bodyPr/>
          <a:lstStyle/>
          <a:p>
            <a:r>
              <a:rPr lang="en-US" b="1" dirty="0"/>
              <a:t>Debt</a:t>
            </a:r>
          </a:p>
          <a:p>
            <a:r>
              <a:rPr lang="en-US" dirty="0"/>
              <a:t>Covid &gt; </a:t>
            </a:r>
            <a:r>
              <a:rPr lang="en-US" b="1" dirty="0"/>
              <a:t>dropping exports &gt; inability of many developing countries to repay BRI loans</a:t>
            </a:r>
          </a:p>
          <a:p>
            <a:r>
              <a:rPr lang="en-US" dirty="0"/>
              <a:t>China participated in a 2020 debt moratorium</a:t>
            </a:r>
            <a:endParaRPr lang="cs-CZ" dirty="0"/>
          </a:p>
          <a:p>
            <a:r>
              <a:rPr lang="cs-CZ" dirty="0"/>
              <a:t>2022 – </a:t>
            </a:r>
            <a:r>
              <a:rPr lang="cs-CZ" dirty="0" err="1"/>
              <a:t>debts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17 </a:t>
            </a:r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forgiven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1086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586E4-43EC-497A-8156-5364054B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70ED2-A5E1-448A-AD87-997AFBCA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is not a member of the </a:t>
            </a:r>
            <a:r>
              <a:rPr lang="en-US" b="1" dirty="0"/>
              <a:t>Paris and London clubs, </a:t>
            </a:r>
            <a:r>
              <a:rPr lang="en-US" dirty="0"/>
              <a:t>which usually negotiate with debtors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2359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586E4-43EC-497A-8156-5364054B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70ED2-A5E1-448A-AD87-997AFBCA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is not a member of the </a:t>
            </a:r>
            <a:r>
              <a:rPr lang="en-US" b="1" dirty="0"/>
              <a:t>Paris and London clubs, </a:t>
            </a:r>
            <a:r>
              <a:rPr lang="en-US" dirty="0"/>
              <a:t>which usually negotiate with debtors</a:t>
            </a:r>
          </a:p>
          <a:p>
            <a:r>
              <a:rPr lang="en-US" dirty="0"/>
              <a:t>IMF – usually lends to debtors conditional on them making a deal with the Paris club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6277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586E4-43EC-497A-8156-5364054B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70ED2-A5E1-448A-AD87-997AFBCA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is not a member of the </a:t>
            </a:r>
            <a:r>
              <a:rPr lang="en-US" b="1" dirty="0"/>
              <a:t>Paris and London clubs, </a:t>
            </a:r>
            <a:r>
              <a:rPr lang="en-US" dirty="0"/>
              <a:t>which usually negotiate with debtors</a:t>
            </a:r>
          </a:p>
          <a:p>
            <a:r>
              <a:rPr lang="en-US" dirty="0"/>
              <a:t>IMF – usually lends to debtors conditional on them making a deal with the Paris club</a:t>
            </a:r>
          </a:p>
          <a:p>
            <a:r>
              <a:rPr lang="en-US" dirty="0"/>
              <a:t>Hesitation whether to lend to countries with BRI debts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6655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586E4-43EC-497A-8156-5364054B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70ED2-A5E1-448A-AD87-997AFBCA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is also not a member of the Development Assistance Committee, which sets standards for transparency in development lending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2127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71D61-8890-49FC-8917-21D079DF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1B3D2-E1B2-4B93-B146-8119D37B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Maintenance</a:t>
            </a:r>
            <a:r>
              <a:rPr lang="en-US" dirty="0"/>
              <a:t> – once a company builds a piece of infrastructure, there is always a requirement, or even practical necessity, to use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en-US" dirty="0"/>
              <a:t> for future repairs</a:t>
            </a:r>
          </a:p>
        </p:txBody>
      </p:sp>
    </p:spTree>
    <p:extLst>
      <p:ext uri="{BB962C8B-B14F-4D97-AF65-F5344CB8AC3E}">
        <p14:creationId xmlns:p14="http://schemas.microsoft.com/office/powerpoint/2010/main" val="42488712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71D61-8890-49FC-8917-21D079DF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1B3D2-E1B2-4B93-B146-8119D37B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Maintenance</a:t>
            </a:r>
            <a:r>
              <a:rPr lang="en-US" dirty="0"/>
              <a:t> – once a company builds a piece of infrastructure, there is always a requirement, or even practical necessity, to use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en-US" dirty="0"/>
              <a:t> for future repairs &gt; China is gaining a long-term economic foothold</a:t>
            </a:r>
          </a:p>
        </p:txBody>
      </p:sp>
    </p:spTree>
    <p:extLst>
      <p:ext uri="{BB962C8B-B14F-4D97-AF65-F5344CB8AC3E}">
        <p14:creationId xmlns:p14="http://schemas.microsoft.com/office/powerpoint/2010/main" val="416313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5C80-F4EB-4779-8312-8364247C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last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3DF1A-C946-4348-938B-73AC1BA4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11)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IMF‘s</a:t>
            </a:r>
            <a:r>
              <a:rPr lang="cs-CZ" dirty="0"/>
              <a:t> </a:t>
            </a:r>
            <a:r>
              <a:rPr lang="cs-CZ" dirty="0" err="1"/>
              <a:t>quotas</a:t>
            </a:r>
            <a:r>
              <a:rPr lang="cs-CZ" dirty="0"/>
              <a:t>?</a:t>
            </a:r>
          </a:p>
          <a:p>
            <a:r>
              <a:rPr lang="cs-CZ" dirty="0"/>
              <a:t>12)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underrepresented</a:t>
            </a:r>
            <a:r>
              <a:rPr lang="cs-CZ" dirty="0"/>
              <a:t> in these </a:t>
            </a:r>
            <a:r>
              <a:rPr lang="cs-CZ" dirty="0" err="1"/>
              <a:t>quotas</a:t>
            </a:r>
            <a:r>
              <a:rPr lang="cs-CZ" dirty="0"/>
              <a:t>?</a:t>
            </a:r>
          </a:p>
          <a:p>
            <a:r>
              <a:rPr lang="cs-CZ" dirty="0"/>
              <a:t>13)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criticisms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2732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ECBB8-3A9A-452D-9C45-4E7D683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9618A-1849-4354-9CD5-02A693A0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would somebody accept a deal like this?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79663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ECBB8-3A9A-452D-9C45-4E7D683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9618A-1849-4354-9CD5-02A693A0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countries</a:t>
            </a:r>
            <a:r>
              <a:rPr lang="cs-CZ" dirty="0"/>
              <a:t>:</a:t>
            </a:r>
            <a:r>
              <a:rPr lang="en-US" dirty="0"/>
              <a:t> </a:t>
            </a:r>
          </a:p>
          <a:p>
            <a:r>
              <a:rPr lang="en-US" dirty="0"/>
              <a:t>– </a:t>
            </a:r>
            <a:r>
              <a:rPr lang="en-US" b="1" dirty="0"/>
              <a:t>desperate need for capital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0366229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ECBB8-3A9A-452D-9C45-4E7D683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9618A-1849-4354-9CD5-02A693A0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countries</a:t>
            </a:r>
            <a:r>
              <a:rPr lang="cs-CZ" dirty="0"/>
              <a:t>:</a:t>
            </a:r>
            <a:r>
              <a:rPr lang="en-US" dirty="0"/>
              <a:t> </a:t>
            </a:r>
          </a:p>
          <a:p>
            <a:r>
              <a:rPr lang="en-US" dirty="0"/>
              <a:t>– </a:t>
            </a:r>
            <a:r>
              <a:rPr lang="en-US" b="1" dirty="0"/>
              <a:t>desperate need for capital</a:t>
            </a:r>
            <a:endParaRPr lang="cs-CZ" b="1" dirty="0"/>
          </a:p>
          <a:p>
            <a:r>
              <a:rPr lang="cs-CZ" b="1" dirty="0"/>
              <a:t>- </a:t>
            </a:r>
            <a:r>
              <a:rPr lang="en-US" b="1" dirty="0"/>
              <a:t>often high levels of corruption</a:t>
            </a:r>
          </a:p>
        </p:txBody>
      </p:sp>
    </p:spTree>
    <p:extLst>
      <p:ext uri="{BB962C8B-B14F-4D97-AF65-F5344CB8AC3E}">
        <p14:creationId xmlns:p14="http://schemas.microsoft.com/office/powerpoint/2010/main" val="93645070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ECBB8-3A9A-452D-9C45-4E7D683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9618A-1849-4354-9CD5-02A693A0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countries</a:t>
            </a:r>
            <a:r>
              <a:rPr lang="cs-CZ" dirty="0"/>
              <a:t>:</a:t>
            </a:r>
            <a:r>
              <a:rPr lang="en-US" dirty="0"/>
              <a:t> </a:t>
            </a:r>
          </a:p>
          <a:p>
            <a:r>
              <a:rPr lang="en-US" dirty="0"/>
              <a:t>– </a:t>
            </a:r>
            <a:r>
              <a:rPr lang="en-US" b="1" dirty="0"/>
              <a:t>desperate need for capital</a:t>
            </a:r>
            <a:endParaRPr lang="cs-CZ" b="1" dirty="0"/>
          </a:p>
          <a:p>
            <a:r>
              <a:rPr lang="cs-CZ" b="1" dirty="0"/>
              <a:t>- </a:t>
            </a:r>
            <a:r>
              <a:rPr lang="en-US" b="1" dirty="0"/>
              <a:t>often high levels of corruption</a:t>
            </a:r>
          </a:p>
          <a:p>
            <a:endParaRPr lang="en-US" b="1" dirty="0"/>
          </a:p>
          <a:p>
            <a:r>
              <a:rPr lang="en-US" dirty="0"/>
              <a:t>&gt; disregard for the environment etc.</a:t>
            </a:r>
          </a:p>
        </p:txBody>
      </p:sp>
    </p:spTree>
    <p:extLst>
      <p:ext uri="{BB962C8B-B14F-4D97-AF65-F5344CB8AC3E}">
        <p14:creationId xmlns:p14="http://schemas.microsoft.com/office/powerpoint/2010/main" val="310694679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136C-5746-403E-95AC-14EC85B7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1153D-AB44-4333-B547-638FE462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 is often associated with worsening quality of institutions and increasing corruption &gt; </a:t>
            </a:r>
            <a:r>
              <a:rPr lang="en-US" b="1" dirty="0"/>
              <a:t>local elites might embezzle the money and use them to entrench themselves in power</a:t>
            </a:r>
          </a:p>
        </p:txBody>
      </p:sp>
    </p:spTree>
    <p:extLst>
      <p:ext uri="{BB962C8B-B14F-4D97-AF65-F5344CB8AC3E}">
        <p14:creationId xmlns:p14="http://schemas.microsoft.com/office/powerpoint/2010/main" val="98179239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8610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42811128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corridor – through Central Asia, Russia, Poland and all the way to London</a:t>
            </a:r>
          </a:p>
        </p:txBody>
      </p:sp>
    </p:spTree>
    <p:extLst>
      <p:ext uri="{BB962C8B-B14F-4D97-AF65-F5344CB8AC3E}">
        <p14:creationId xmlns:p14="http://schemas.microsoft.com/office/powerpoint/2010/main" val="360801363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corridor – through 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</p:txBody>
      </p:sp>
    </p:spTree>
    <p:extLst>
      <p:ext uri="{BB962C8B-B14F-4D97-AF65-F5344CB8AC3E}">
        <p14:creationId xmlns:p14="http://schemas.microsoft.com/office/powerpoint/2010/main" val="331947470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corridor – through 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  <a:p>
            <a:r>
              <a:rPr lang="en-US" dirty="0"/>
              <a:t>Necessity to change trains in terminals – </a:t>
            </a:r>
            <a:r>
              <a:rPr lang="en-US" b="1" dirty="0"/>
              <a:t>because of different gauge</a:t>
            </a:r>
          </a:p>
        </p:txBody>
      </p:sp>
    </p:spTree>
    <p:extLst>
      <p:ext uri="{BB962C8B-B14F-4D97-AF65-F5344CB8AC3E}">
        <p14:creationId xmlns:p14="http://schemas.microsoft.com/office/powerpoint/2010/main" val="5157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5B1D-FFBE-4A89-BE54-9158835B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37D57-1514-4DEC-A7E4-E8ED5E38E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Belt</a:t>
            </a:r>
            <a:r>
              <a:rPr lang="cs-CZ" dirty="0"/>
              <a:t> and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Initiative</a:t>
            </a:r>
            <a:endParaRPr lang="cs-CZ" dirty="0"/>
          </a:p>
          <a:p>
            <a:r>
              <a:rPr lang="cs-CZ" dirty="0"/>
              <a:t>&gt; as a </a:t>
            </a:r>
            <a:r>
              <a:rPr lang="cs-CZ" dirty="0" err="1"/>
              <a:t>reaction</a:t>
            </a:r>
            <a:r>
              <a:rPr lang="cs-CZ" dirty="0"/>
              <a:t> and </a:t>
            </a:r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cs-CZ" dirty="0"/>
          </a:p>
          <a:p>
            <a:r>
              <a:rPr lang="cs-CZ" dirty="0"/>
              <a:t>&gt; as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ideological</a:t>
            </a:r>
            <a:r>
              <a:rPr lang="cs-CZ" dirty="0"/>
              <a:t> </a:t>
            </a:r>
            <a:r>
              <a:rPr lang="cs-CZ" dirty="0" err="1"/>
              <a:t>answer</a:t>
            </a:r>
            <a:r>
              <a:rPr lang="cs-CZ" dirty="0"/>
              <a:t> to Western </a:t>
            </a:r>
            <a:r>
              <a:rPr lang="cs-CZ" dirty="0" err="1"/>
              <a:t>liberal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to development </a:t>
            </a:r>
            <a:r>
              <a:rPr lang="cs-CZ" dirty="0" err="1"/>
              <a:t>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1772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corridor – through 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  <a:p>
            <a:r>
              <a:rPr lang="en-US" dirty="0"/>
              <a:t>Necessity to change trains in terminals – </a:t>
            </a:r>
            <a:r>
              <a:rPr lang="en-US" b="1" dirty="0"/>
              <a:t>because of different gauge</a:t>
            </a:r>
          </a:p>
          <a:p>
            <a:r>
              <a:rPr lang="en-US" dirty="0"/>
              <a:t>First change on China-</a:t>
            </a:r>
            <a:r>
              <a:rPr lang="cs-CZ" dirty="0" err="1"/>
              <a:t>Kazakhstan</a:t>
            </a:r>
            <a:r>
              <a:rPr lang="en-US" dirty="0"/>
              <a:t> border, another at Belarus-Poland border</a:t>
            </a:r>
          </a:p>
        </p:txBody>
      </p:sp>
    </p:spTree>
    <p:extLst>
      <p:ext uri="{BB962C8B-B14F-4D97-AF65-F5344CB8AC3E}">
        <p14:creationId xmlns:p14="http://schemas.microsoft.com/office/powerpoint/2010/main" val="25656552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E70B9-C562-4EEE-BA00-1389F871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bloha, exteriér, doprava, jeřáb&#10;&#10;Popis byl vytvořen automaticky">
            <a:extLst>
              <a:ext uri="{FF2B5EF4-FFF2-40B4-BE49-F238E27FC236}">
                <a16:creationId xmlns:a16="http://schemas.microsoft.com/office/drawing/2014/main" id="{9C678620-A2F5-4122-A463-9EB2CAF1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02" y="1832293"/>
            <a:ext cx="6508251" cy="4306293"/>
          </a:xfrm>
        </p:spPr>
      </p:pic>
    </p:spTree>
    <p:extLst>
      <p:ext uri="{BB962C8B-B14F-4D97-AF65-F5344CB8AC3E}">
        <p14:creationId xmlns:p14="http://schemas.microsoft.com/office/powerpoint/2010/main" val="251556139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corridor – through 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  <a:p>
            <a:r>
              <a:rPr lang="en-US" dirty="0"/>
              <a:t>Necessity to change trains in terminals – </a:t>
            </a:r>
            <a:r>
              <a:rPr lang="en-US" b="1" dirty="0"/>
              <a:t>because of different gauge</a:t>
            </a:r>
          </a:p>
          <a:p>
            <a:r>
              <a:rPr lang="en-US" dirty="0"/>
              <a:t>First change on China-</a:t>
            </a:r>
            <a:r>
              <a:rPr lang="cs-CZ" dirty="0" err="1"/>
              <a:t>Kazakhstan</a:t>
            </a:r>
            <a:r>
              <a:rPr lang="en-US" dirty="0"/>
              <a:t> border, another at Belarus-Poland border</a:t>
            </a:r>
          </a:p>
          <a:p>
            <a:r>
              <a:rPr lang="en-US" b="1" dirty="0"/>
              <a:t>&gt; increases cost</a:t>
            </a:r>
          </a:p>
          <a:p>
            <a:r>
              <a:rPr lang="en-US" b="1" dirty="0"/>
              <a:t>5 times more expansive than shipment!</a:t>
            </a:r>
          </a:p>
        </p:txBody>
      </p:sp>
    </p:spTree>
    <p:extLst>
      <p:ext uri="{BB962C8B-B14F-4D97-AF65-F5344CB8AC3E}">
        <p14:creationId xmlns:p14="http://schemas.microsoft.com/office/powerpoint/2010/main" val="131606654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corridor – through Central Asia, Russia, Poland and all the way to London</a:t>
            </a:r>
          </a:p>
          <a:p>
            <a:r>
              <a:rPr lang="en-US" dirty="0"/>
              <a:t>Reality – </a:t>
            </a:r>
            <a:r>
              <a:rPr lang="en-US" b="1" dirty="0"/>
              <a:t>mostly old Soviet railways</a:t>
            </a:r>
          </a:p>
          <a:p>
            <a:r>
              <a:rPr lang="en-US" dirty="0"/>
              <a:t>Necessity to change trains in terminals – </a:t>
            </a:r>
            <a:r>
              <a:rPr lang="en-US" b="1" dirty="0"/>
              <a:t>because of different gauge</a:t>
            </a:r>
          </a:p>
          <a:p>
            <a:r>
              <a:rPr lang="en-US" dirty="0"/>
              <a:t>First change on China-</a:t>
            </a:r>
            <a:r>
              <a:rPr lang="cs-CZ" dirty="0" err="1"/>
              <a:t>Kazakhstan</a:t>
            </a:r>
            <a:r>
              <a:rPr lang="en-US" dirty="0"/>
              <a:t> border, another at Belarus-Poland border</a:t>
            </a:r>
          </a:p>
          <a:p>
            <a:r>
              <a:rPr lang="en-US" b="1" dirty="0"/>
              <a:t>&gt; increases cost</a:t>
            </a:r>
          </a:p>
          <a:p>
            <a:r>
              <a:rPr lang="en-US" b="1" dirty="0"/>
              <a:t>5 times more expansive than shipment!</a:t>
            </a:r>
          </a:p>
          <a:p>
            <a:r>
              <a:rPr lang="en-US" dirty="0"/>
              <a:t>Faster, but is that useful?</a:t>
            </a:r>
          </a:p>
        </p:txBody>
      </p:sp>
    </p:spTree>
    <p:extLst>
      <p:ext uri="{BB962C8B-B14F-4D97-AF65-F5344CB8AC3E}">
        <p14:creationId xmlns:p14="http://schemas.microsoft.com/office/powerpoint/2010/main" val="142936506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profitable when subsidized</a:t>
            </a:r>
          </a:p>
        </p:txBody>
      </p:sp>
    </p:spTree>
    <p:extLst>
      <p:ext uri="{BB962C8B-B14F-4D97-AF65-F5344CB8AC3E}">
        <p14:creationId xmlns:p14="http://schemas.microsoft.com/office/powerpoint/2010/main" val="377525791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profitable when subsidized</a:t>
            </a:r>
          </a:p>
          <a:p>
            <a:r>
              <a:rPr lang="en-US" dirty="0"/>
              <a:t>What about the way back? </a:t>
            </a:r>
            <a:endParaRPr lang="cs-CZ" dirty="0"/>
          </a:p>
          <a:p>
            <a:r>
              <a:rPr lang="en-US" b="1" dirty="0"/>
              <a:t>Europe does not export anything the other way around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1709386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profitable when subsidized</a:t>
            </a:r>
          </a:p>
          <a:p>
            <a:r>
              <a:rPr lang="en-US" dirty="0"/>
              <a:t>What about the way back? </a:t>
            </a:r>
            <a:endParaRPr lang="cs-CZ" dirty="0"/>
          </a:p>
          <a:p>
            <a:r>
              <a:rPr lang="en-US" b="1" dirty="0"/>
              <a:t>Europe does not export anything the other way around </a:t>
            </a:r>
            <a:endParaRPr lang="cs-CZ" b="1" dirty="0"/>
          </a:p>
          <a:p>
            <a:r>
              <a:rPr lang="en-US" dirty="0"/>
              <a:t>&gt; either China will subsidize the return of empty wagons, or containers will accumulate in Europe</a:t>
            </a:r>
          </a:p>
        </p:txBody>
      </p:sp>
    </p:spTree>
    <p:extLst>
      <p:ext uri="{BB962C8B-B14F-4D97-AF65-F5344CB8AC3E}">
        <p14:creationId xmlns:p14="http://schemas.microsoft.com/office/powerpoint/2010/main" val="291168673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does not care all that much whether the project will pay for itself</a:t>
            </a:r>
          </a:p>
        </p:txBody>
      </p:sp>
    </p:spTree>
    <p:extLst>
      <p:ext uri="{BB962C8B-B14F-4D97-AF65-F5344CB8AC3E}">
        <p14:creationId xmlns:p14="http://schemas.microsoft.com/office/powerpoint/2010/main" val="418300733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does not care all that much whether the project will pay for itself</a:t>
            </a:r>
          </a:p>
          <a:p>
            <a:r>
              <a:rPr lang="en-US" dirty="0"/>
              <a:t>Even in China, </a:t>
            </a:r>
            <a:r>
              <a:rPr lang="en-US" b="1" dirty="0"/>
              <a:t>this is not the point </a:t>
            </a:r>
            <a:r>
              <a:rPr lang="en-US" dirty="0"/>
              <a:t>– the Party decides that a bridge is going to be built, and so it will be built, no matter the costs</a:t>
            </a:r>
            <a:endParaRPr lang="cs-CZ" dirty="0"/>
          </a:p>
          <a:p>
            <a:r>
              <a:rPr lang="en-US" dirty="0"/>
              <a:t>Non-market, statist mindset</a:t>
            </a:r>
          </a:p>
        </p:txBody>
      </p:sp>
    </p:spTree>
    <p:extLst>
      <p:ext uri="{BB962C8B-B14F-4D97-AF65-F5344CB8AC3E}">
        <p14:creationId xmlns:p14="http://schemas.microsoft.com/office/powerpoint/2010/main" val="204359784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economic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B581F-99B0-4C94-AB8A-CB6A57E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does not care all that much whether the project will pay for itself</a:t>
            </a:r>
          </a:p>
          <a:p>
            <a:r>
              <a:rPr lang="en-US" dirty="0"/>
              <a:t>Even in China, this is not the point – the Party decides that a bridge is going to be built, and so it will be built, no matter the costs</a:t>
            </a:r>
            <a:endParaRPr lang="cs-CZ" dirty="0"/>
          </a:p>
          <a:p>
            <a:r>
              <a:rPr lang="en-US" dirty="0"/>
              <a:t>Non-market, statist mindset</a:t>
            </a:r>
          </a:p>
          <a:p>
            <a:r>
              <a:rPr lang="en-US" b="1" dirty="0"/>
              <a:t>This becomes a problem when a developing country needs the project to be profitable to pay back the loan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3992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Since 1970s – </a:t>
            </a:r>
            <a:r>
              <a:rPr lang="en-US" b="1" dirty="0"/>
              <a:t>shift from „hard“ investment towards policy advice and institutional reforms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5756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Southeast Asia and Indian Ocean </a:t>
            </a:r>
          </a:p>
          <a:p>
            <a:r>
              <a:rPr lang="en-US" dirty="0"/>
              <a:t>– </a:t>
            </a:r>
            <a:r>
              <a:rPr lang="en-US" b="1" dirty="0"/>
              <a:t>desire to avoid chokepoints</a:t>
            </a:r>
            <a:r>
              <a:rPr lang="en-US" dirty="0"/>
              <a:t>, isolate India, secure </a:t>
            </a:r>
            <a:r>
              <a:rPr lang="cs-CZ" dirty="0" err="1"/>
              <a:t>maritime</a:t>
            </a:r>
            <a:r>
              <a:rPr lang="en-US" dirty="0"/>
              <a:t> route to Europe</a:t>
            </a:r>
          </a:p>
        </p:txBody>
      </p:sp>
    </p:spTree>
    <p:extLst>
      <p:ext uri="{BB962C8B-B14F-4D97-AF65-F5344CB8AC3E}">
        <p14:creationId xmlns:p14="http://schemas.microsoft.com/office/powerpoint/2010/main" val="420386180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293126140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Southeast Asia and Indian Ocean </a:t>
            </a:r>
          </a:p>
          <a:p>
            <a:r>
              <a:rPr lang="en-US" dirty="0"/>
              <a:t>– </a:t>
            </a:r>
            <a:r>
              <a:rPr lang="en-US" b="1" dirty="0"/>
              <a:t>desire to avoid chokepoints</a:t>
            </a:r>
            <a:r>
              <a:rPr lang="en-US" dirty="0"/>
              <a:t>, isolate India, secure naval route to Europe</a:t>
            </a:r>
          </a:p>
          <a:p>
            <a:r>
              <a:rPr lang="en-US" dirty="0"/>
              <a:t>Plans – </a:t>
            </a:r>
            <a:r>
              <a:rPr lang="en-US" b="1" dirty="0"/>
              <a:t>canal through Malayan peninsula (in Thai territory), railway passage in Malaysia</a:t>
            </a:r>
          </a:p>
        </p:txBody>
      </p:sp>
    </p:spTree>
    <p:extLst>
      <p:ext uri="{BB962C8B-B14F-4D97-AF65-F5344CB8AC3E}">
        <p14:creationId xmlns:p14="http://schemas.microsoft.com/office/powerpoint/2010/main" val="262241443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A6324-5816-4AF3-B66E-B12297A9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2B61D9D4-6F7B-4B6C-B50B-F3CF1A35B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45" y="1138791"/>
            <a:ext cx="7478234" cy="4580418"/>
          </a:xfrm>
        </p:spPr>
      </p:pic>
    </p:spTree>
    <p:extLst>
      <p:ext uri="{BB962C8B-B14F-4D97-AF65-F5344CB8AC3E}">
        <p14:creationId xmlns:p14="http://schemas.microsoft.com/office/powerpoint/2010/main" val="376251367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Southeast Asia and Indian Ocean </a:t>
            </a:r>
          </a:p>
          <a:p>
            <a:r>
              <a:rPr lang="en-US" dirty="0"/>
              <a:t>– </a:t>
            </a:r>
            <a:r>
              <a:rPr lang="en-US" b="1" dirty="0"/>
              <a:t>desire to avoid chokepoints</a:t>
            </a:r>
            <a:r>
              <a:rPr lang="en-US" dirty="0"/>
              <a:t>, isolate India, secure naval route to Europe</a:t>
            </a:r>
          </a:p>
          <a:p>
            <a:r>
              <a:rPr lang="en-US" dirty="0"/>
              <a:t>Plans – </a:t>
            </a:r>
            <a:r>
              <a:rPr lang="en-US" b="1" dirty="0"/>
              <a:t>canal through Malaysian peninsula (in Thai territory), railway passage in Malaysia</a:t>
            </a:r>
          </a:p>
          <a:p>
            <a:r>
              <a:rPr lang="en-US" dirty="0"/>
              <a:t>Malacca gate port</a:t>
            </a:r>
          </a:p>
        </p:txBody>
      </p:sp>
    </p:spTree>
    <p:extLst>
      <p:ext uri="{BB962C8B-B14F-4D97-AF65-F5344CB8AC3E}">
        <p14:creationId xmlns:p14="http://schemas.microsoft.com/office/powerpoint/2010/main" val="187302273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BA4F2-E863-41C1-8C18-DE05648F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F4F15C-FDF0-4840-BC9C-6FB10EDE3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62" y="1974728"/>
            <a:ext cx="8059915" cy="4518147"/>
          </a:xfrm>
        </p:spPr>
      </p:pic>
    </p:spTree>
    <p:extLst>
      <p:ext uri="{BB962C8B-B14F-4D97-AF65-F5344CB8AC3E}">
        <p14:creationId xmlns:p14="http://schemas.microsoft.com/office/powerpoint/2010/main" val="227209221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Southeast Asia and Indian Ocean </a:t>
            </a:r>
          </a:p>
          <a:p>
            <a:r>
              <a:rPr lang="en-US" dirty="0"/>
              <a:t>– </a:t>
            </a:r>
            <a:r>
              <a:rPr lang="en-US" b="1" dirty="0"/>
              <a:t>desire to avoid chokepoints</a:t>
            </a:r>
            <a:r>
              <a:rPr lang="en-US" dirty="0"/>
              <a:t>, isolate India, secure naval route to Europe</a:t>
            </a:r>
          </a:p>
          <a:p>
            <a:r>
              <a:rPr lang="en-US" dirty="0"/>
              <a:t>Plans – </a:t>
            </a:r>
            <a:r>
              <a:rPr lang="en-US" b="1" dirty="0"/>
              <a:t>canal through Malaysian peninsula (in Thai territory), railway passage in Malaysia</a:t>
            </a:r>
          </a:p>
          <a:p>
            <a:r>
              <a:rPr lang="en-US" dirty="0"/>
              <a:t>Malacca gate port</a:t>
            </a:r>
          </a:p>
          <a:p>
            <a:r>
              <a:rPr lang="en-US" dirty="0"/>
              <a:t>Sihanoukville port</a:t>
            </a:r>
          </a:p>
          <a:p>
            <a:r>
              <a:rPr lang="en-US" dirty="0"/>
              <a:t>Sri Lanka – main port leased to a Chinese company for 99 years</a:t>
            </a:r>
          </a:p>
        </p:txBody>
      </p:sp>
    </p:spTree>
    <p:extLst>
      <p:ext uri="{BB962C8B-B14F-4D97-AF65-F5344CB8AC3E}">
        <p14:creationId xmlns:p14="http://schemas.microsoft.com/office/powerpoint/2010/main" val="257606350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215102189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100109165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2187122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Since 1970s – </a:t>
            </a:r>
            <a:r>
              <a:rPr lang="en-US" b="1" dirty="0"/>
              <a:t>shift from „hard“ investment towards policy advice and institutional reforms</a:t>
            </a:r>
          </a:p>
          <a:p>
            <a:r>
              <a:rPr lang="en-US" dirty="0"/>
              <a:t>Focus on alleviating poverty and illiteracy and mortality instead of GDP growth per se</a:t>
            </a:r>
          </a:p>
        </p:txBody>
      </p:sp>
    </p:spTree>
    <p:extLst>
      <p:ext uri="{BB962C8B-B14F-4D97-AF65-F5344CB8AC3E}">
        <p14:creationId xmlns:p14="http://schemas.microsoft.com/office/powerpoint/2010/main" val="349185605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Pakistan</a:t>
            </a:r>
          </a:p>
          <a:p>
            <a:r>
              <a:rPr lang="en-US" dirty="0"/>
              <a:t>Most important project, </a:t>
            </a:r>
            <a:r>
              <a:rPr lang="en-US" b="1" dirty="0"/>
              <a:t>largest amount of investment!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6211179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Pakistan</a:t>
            </a:r>
          </a:p>
          <a:p>
            <a:r>
              <a:rPr lang="en-US" dirty="0"/>
              <a:t>Most important project, </a:t>
            </a:r>
            <a:r>
              <a:rPr lang="en-US" b="1" dirty="0"/>
              <a:t>largest amount of investment!</a:t>
            </a:r>
            <a:endParaRPr lang="cs-CZ" b="1" dirty="0"/>
          </a:p>
          <a:p>
            <a:r>
              <a:rPr lang="en-US" b="1" dirty="0"/>
              <a:t>Only truly new BRI project, flagship of the whole Initiative</a:t>
            </a:r>
          </a:p>
        </p:txBody>
      </p:sp>
    </p:spTree>
    <p:extLst>
      <p:ext uri="{BB962C8B-B14F-4D97-AF65-F5344CB8AC3E}">
        <p14:creationId xmlns:p14="http://schemas.microsoft.com/office/powerpoint/2010/main" val="150437172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Pakistan</a:t>
            </a:r>
          </a:p>
          <a:p>
            <a:r>
              <a:rPr lang="en-US" dirty="0"/>
              <a:t>Most important project, </a:t>
            </a:r>
            <a:r>
              <a:rPr lang="en-US" b="1" dirty="0"/>
              <a:t>largest amount of investment!</a:t>
            </a:r>
            <a:endParaRPr lang="cs-CZ" b="1" dirty="0"/>
          </a:p>
          <a:p>
            <a:r>
              <a:rPr lang="en-US" b="1" dirty="0"/>
              <a:t>Only truly new BRI project, flagship of the whole Initiative</a:t>
            </a:r>
          </a:p>
          <a:p>
            <a:r>
              <a:rPr lang="en-US" dirty="0"/>
              <a:t>Railway and road connection from </a:t>
            </a:r>
            <a:r>
              <a:rPr lang="en-US" b="1" dirty="0"/>
              <a:t>Tibet through Kashmir to Karachi and Gwadar – a new port</a:t>
            </a:r>
          </a:p>
        </p:txBody>
      </p:sp>
    </p:spTree>
    <p:extLst>
      <p:ext uri="{BB962C8B-B14F-4D97-AF65-F5344CB8AC3E}">
        <p14:creationId xmlns:p14="http://schemas.microsoft.com/office/powerpoint/2010/main" val="27914588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91B6F-F6C8-4698-8FE7-671A6586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voda, exteriér, linkovaný, pobřeží&#10;&#10;Popis byl vytvořen automaticky">
            <a:extLst>
              <a:ext uri="{FF2B5EF4-FFF2-40B4-BE49-F238E27FC236}">
                <a16:creationId xmlns:a16="http://schemas.microsoft.com/office/drawing/2014/main" id="{F38B5890-A9C1-4F6A-9B30-BEE0525A7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01" y="1825625"/>
            <a:ext cx="5803597" cy="4351338"/>
          </a:xfrm>
        </p:spPr>
      </p:pic>
    </p:spTree>
    <p:extLst>
      <p:ext uri="{BB962C8B-B14F-4D97-AF65-F5344CB8AC3E}">
        <p14:creationId xmlns:p14="http://schemas.microsoft.com/office/powerpoint/2010/main" val="101062172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40169-18E0-4161-88C5-9DEBF0EF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bloha, exteriér, země, pláž&#10;&#10;Popis byl vytvořen automaticky">
            <a:extLst>
              <a:ext uri="{FF2B5EF4-FFF2-40B4-BE49-F238E27FC236}">
                <a16:creationId xmlns:a16="http://schemas.microsoft.com/office/drawing/2014/main" id="{09258949-12DB-4FF7-AA20-0E7117EDB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56" y="1825625"/>
            <a:ext cx="6531088" cy="4351338"/>
          </a:xfrm>
        </p:spPr>
      </p:pic>
    </p:spTree>
    <p:extLst>
      <p:ext uri="{BB962C8B-B14F-4D97-AF65-F5344CB8AC3E}">
        <p14:creationId xmlns:p14="http://schemas.microsoft.com/office/powerpoint/2010/main" val="376668484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235E2-6292-44FE-9329-4CC19D0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9E74-95E9-45DC-B438-8543F03B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Pakistan</a:t>
            </a:r>
          </a:p>
          <a:p>
            <a:r>
              <a:rPr lang="en-US" dirty="0"/>
              <a:t>Most important project, </a:t>
            </a:r>
            <a:r>
              <a:rPr lang="en-US" b="1" dirty="0"/>
              <a:t>largest amount of investment!</a:t>
            </a:r>
            <a:endParaRPr lang="cs-CZ" b="1" dirty="0"/>
          </a:p>
          <a:p>
            <a:r>
              <a:rPr lang="en-US" b="1" dirty="0"/>
              <a:t>Only truly new BRI project, flagship of the whole Initiative</a:t>
            </a:r>
          </a:p>
          <a:p>
            <a:r>
              <a:rPr lang="en-US" dirty="0"/>
              <a:t>Railway and road connection from </a:t>
            </a:r>
            <a:r>
              <a:rPr lang="en-US" b="1" dirty="0"/>
              <a:t>Tibet through Kashmir to Karachi and Gwadar – a new port</a:t>
            </a:r>
          </a:p>
          <a:p>
            <a:r>
              <a:rPr lang="en-US" b="1" dirty="0"/>
              <a:t>Connects the Belt and the Road </a:t>
            </a:r>
            <a:r>
              <a:rPr lang="en-US" dirty="0"/>
              <a:t>– the western regions and the Indian ocean sea lanes</a:t>
            </a:r>
          </a:p>
        </p:txBody>
      </p:sp>
    </p:spTree>
    <p:extLst>
      <p:ext uri="{BB962C8B-B14F-4D97-AF65-F5344CB8AC3E}">
        <p14:creationId xmlns:p14="http://schemas.microsoft.com/office/powerpoint/2010/main" val="223568885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96030310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C8826-B983-4C29-8254-E9151BBC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BB751813-063E-4239-8338-E0C30C80F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73" y="1825625"/>
            <a:ext cx="8835654" cy="4351338"/>
          </a:xfrm>
        </p:spPr>
      </p:pic>
    </p:spTree>
    <p:extLst>
      <p:ext uri="{BB962C8B-B14F-4D97-AF65-F5344CB8AC3E}">
        <p14:creationId xmlns:p14="http://schemas.microsoft.com/office/powerpoint/2010/main" val="45206243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countries which began as enthusiastic supporters of the BRI are </a:t>
            </a:r>
            <a:r>
              <a:rPr lang="en-US" b="1" dirty="0"/>
              <a:t>becoming more lukewarm, or outright sceptic</a:t>
            </a:r>
          </a:p>
        </p:txBody>
      </p:sp>
    </p:spTree>
    <p:extLst>
      <p:ext uri="{BB962C8B-B14F-4D97-AF65-F5344CB8AC3E}">
        <p14:creationId xmlns:p14="http://schemas.microsoft.com/office/powerpoint/2010/main" val="283338664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countries which began as enthusiastic supporters of the BRI are </a:t>
            </a:r>
            <a:r>
              <a:rPr lang="en-US" b="1" dirty="0"/>
              <a:t>becoming more lukewarm, or outright sceptic</a:t>
            </a:r>
          </a:p>
          <a:p>
            <a:r>
              <a:rPr lang="en-US" b="1" dirty="0"/>
              <a:t>A large percentage of projects have been canceled, or scaled down, or delayed, etc.</a:t>
            </a:r>
          </a:p>
        </p:txBody>
      </p:sp>
    </p:spTree>
    <p:extLst>
      <p:ext uri="{BB962C8B-B14F-4D97-AF65-F5344CB8AC3E}">
        <p14:creationId xmlns:p14="http://schemas.microsoft.com/office/powerpoint/2010/main" val="7088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Since 1970s – </a:t>
            </a:r>
            <a:r>
              <a:rPr lang="en-US" b="1" dirty="0"/>
              <a:t>shift from „hard“ investment towards policy advice and institutional reforms</a:t>
            </a:r>
          </a:p>
          <a:p>
            <a:r>
              <a:rPr lang="en-US" dirty="0"/>
              <a:t>Focus on alleviating poverty and illiteracy and mortality instead of GDP growth per se</a:t>
            </a:r>
          </a:p>
          <a:p>
            <a:r>
              <a:rPr lang="en-US" dirty="0"/>
              <a:t>Liberal approach – let markets lead the economy, while the public sector provides basic welfare</a:t>
            </a:r>
          </a:p>
        </p:txBody>
      </p:sp>
    </p:spTree>
    <p:extLst>
      <p:ext uri="{BB962C8B-B14F-4D97-AF65-F5344CB8AC3E}">
        <p14:creationId xmlns:p14="http://schemas.microsoft.com/office/powerpoint/2010/main" val="231831679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problems become mixed with </a:t>
            </a:r>
            <a:r>
              <a:rPr lang="en-US" b="1" dirty="0"/>
              <a:t>geopolitical anxieties and xenophobia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139995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problems become mixed with </a:t>
            </a:r>
            <a:r>
              <a:rPr lang="en-US" b="1" dirty="0"/>
              <a:t>geopolitical anxieties and xenophobia</a:t>
            </a:r>
            <a:endParaRPr lang="cs-CZ" b="1" dirty="0"/>
          </a:p>
          <a:p>
            <a:r>
              <a:rPr lang="en-US" dirty="0"/>
              <a:t>Almost every country in Southeast Asia has a history of anti-Chinese racism and even violent pogroms aimed at local Chinese minorities</a:t>
            </a:r>
          </a:p>
        </p:txBody>
      </p:sp>
    </p:spTree>
    <p:extLst>
      <p:ext uri="{BB962C8B-B14F-4D97-AF65-F5344CB8AC3E}">
        <p14:creationId xmlns:p14="http://schemas.microsoft.com/office/powerpoint/2010/main" val="363426871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EB370-CF96-4FE2-B4FD-5E5E5AD7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8EECC6F-58B9-4F9E-9290-6F69D934B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34" y="1825625"/>
            <a:ext cx="4056331" cy="4351338"/>
          </a:xfrm>
        </p:spPr>
      </p:pic>
    </p:spTree>
    <p:extLst>
      <p:ext uri="{BB962C8B-B14F-4D97-AF65-F5344CB8AC3E}">
        <p14:creationId xmlns:p14="http://schemas.microsoft.com/office/powerpoint/2010/main" val="378413523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2700B-AE75-4773-9D80-E2210007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plavání&#10;&#10;Popis byl vytvořen automaticky">
            <a:extLst>
              <a:ext uri="{FF2B5EF4-FFF2-40B4-BE49-F238E27FC236}">
                <a16:creationId xmlns:a16="http://schemas.microsoft.com/office/drawing/2014/main" id="{5B2295F0-D5F8-4DD5-A907-09A3636C4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51" y="1825625"/>
            <a:ext cx="6530298" cy="4351338"/>
          </a:xfrm>
        </p:spPr>
      </p:pic>
    </p:spTree>
    <p:extLst>
      <p:ext uri="{BB962C8B-B14F-4D97-AF65-F5344CB8AC3E}">
        <p14:creationId xmlns:p14="http://schemas.microsoft.com/office/powerpoint/2010/main" val="311678871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8F71F-BB2F-4FC7-9746-AA25EB3B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56A2E-E51B-420D-B439-B0445305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Malaysia, Maldives – opposition to BRI as an election topic</a:t>
            </a:r>
          </a:p>
          <a:p>
            <a:r>
              <a:rPr lang="en-US" dirty="0"/>
              <a:t>Cambodia, Myanmar – fear of Chinese encroachment, xenophobia between Han Chinese and locals</a:t>
            </a:r>
          </a:p>
          <a:p>
            <a:r>
              <a:rPr lang="en-US" dirty="0"/>
              <a:t>Kazakhstan – protests over debt + Uighurs</a:t>
            </a:r>
          </a:p>
          <a:p>
            <a:r>
              <a:rPr lang="en-US" dirty="0"/>
              <a:t>Pakistan – decreasing ambitions</a:t>
            </a:r>
          </a:p>
          <a:p>
            <a:r>
              <a:rPr lang="en-US" dirty="0"/>
              <a:t>Balkan nations – belated realization that BRI will make it hard for them to enter the EU</a:t>
            </a:r>
          </a:p>
        </p:txBody>
      </p:sp>
    </p:spTree>
    <p:extLst>
      <p:ext uri="{BB962C8B-B14F-4D97-AF65-F5344CB8AC3E}">
        <p14:creationId xmlns:p14="http://schemas.microsoft.com/office/powerpoint/2010/main" val="377034319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5A91-B988-4A96-8451-91B5A5FD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9A80539-3C00-4E7C-9AE5-26910ABC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3" y="14292"/>
            <a:ext cx="9654574" cy="6829415"/>
          </a:xfrm>
        </p:spPr>
      </p:pic>
    </p:spTree>
    <p:extLst>
      <p:ext uri="{BB962C8B-B14F-4D97-AF65-F5344CB8AC3E}">
        <p14:creationId xmlns:p14="http://schemas.microsoft.com/office/powerpoint/2010/main" val="117291473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8CA62-5DFA-4B3B-90FB-9215F41E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A3B0DC-680D-4E90-8EF5-495B8170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Peak of investment – 2016!</a:t>
            </a:r>
          </a:p>
        </p:txBody>
      </p:sp>
    </p:spTree>
    <p:extLst>
      <p:ext uri="{BB962C8B-B14F-4D97-AF65-F5344CB8AC3E}">
        <p14:creationId xmlns:p14="http://schemas.microsoft.com/office/powerpoint/2010/main" val="403976770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8CA62-5DFA-4B3B-90FB-9215F41E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A3B0DC-680D-4E90-8EF5-495B8170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the result of a naive approach?</a:t>
            </a:r>
          </a:p>
        </p:txBody>
      </p:sp>
    </p:spTree>
    <p:extLst>
      <p:ext uri="{BB962C8B-B14F-4D97-AF65-F5344CB8AC3E}">
        <p14:creationId xmlns:p14="http://schemas.microsoft.com/office/powerpoint/2010/main" val="179751756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8CA62-5DFA-4B3B-90FB-9215F41E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A3B0DC-680D-4E90-8EF5-495B8170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the result of a naive approach?</a:t>
            </a:r>
          </a:p>
          <a:p>
            <a:r>
              <a:rPr lang="en-US" dirty="0"/>
              <a:t>Will China pivot towards a softer strategy like the West did…?</a:t>
            </a:r>
          </a:p>
        </p:txBody>
      </p:sp>
    </p:spTree>
    <p:extLst>
      <p:ext uri="{BB962C8B-B14F-4D97-AF65-F5344CB8AC3E}">
        <p14:creationId xmlns:p14="http://schemas.microsoft.com/office/powerpoint/2010/main" val="135167400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D94DA-7035-43A2-B426-A095FA0A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BRI a form of imperialism?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D8271-6B4E-4C4D-AF2B-705D5AA5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9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transactions are captured by the current account of balance of payments?</a:t>
            </a:r>
          </a:p>
        </p:txBody>
      </p:sp>
    </p:spTree>
    <p:extLst>
      <p:ext uri="{BB962C8B-B14F-4D97-AF65-F5344CB8AC3E}">
        <p14:creationId xmlns:p14="http://schemas.microsoft.com/office/powerpoint/2010/main" val="140583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Since 1970s – </a:t>
            </a:r>
            <a:r>
              <a:rPr lang="en-US" b="1" dirty="0"/>
              <a:t>shift from „hard“ investment towards policy advice and institutional reforms</a:t>
            </a:r>
          </a:p>
          <a:p>
            <a:r>
              <a:rPr lang="en-US" dirty="0"/>
              <a:t>Focus on alleviating poverty and illiteracy and mortality instead of GDP growth per se</a:t>
            </a:r>
          </a:p>
          <a:p>
            <a:r>
              <a:rPr lang="en-US" dirty="0"/>
              <a:t>Liberal approach – let markets lead the economy, while the public sector provides basic welfare</a:t>
            </a:r>
          </a:p>
          <a:p>
            <a:r>
              <a:rPr lang="en-US" dirty="0"/>
              <a:t>Large scale infrastructural investment plays a much smaller role</a:t>
            </a:r>
          </a:p>
        </p:txBody>
      </p:sp>
    </p:spTree>
    <p:extLst>
      <p:ext uri="{BB962C8B-B14F-4D97-AF65-F5344CB8AC3E}">
        <p14:creationId xmlns:p14="http://schemas.microsoft.com/office/powerpoint/2010/main" val="420017150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D94DA-7035-43A2-B426-A095FA0A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BRI a form of imperialism?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D8271-6B4E-4C4D-AF2B-705D5AA5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from a perspective of a centralized empire with a single will (Mordor, USSR etc.)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DB5B8-70B5-4647-8CC0-F57096B4D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4" y="2315590"/>
            <a:ext cx="6268825" cy="417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9968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D94DA-7035-43A2-B426-A095FA0A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BRI a form of imperialism?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D8271-6B4E-4C4D-AF2B-705D5AA5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from a perspective of a centralized empire with a single will (Mordor, USSR etc.)</a:t>
            </a:r>
          </a:p>
          <a:p>
            <a:r>
              <a:rPr lang="en-US" dirty="0"/>
              <a:t>But many cases of modern imperialism are far more </a:t>
            </a:r>
            <a:r>
              <a:rPr lang="en-US" b="1" dirty="0"/>
              <a:t>decentralized, spontaneous, gradual, organic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1744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D94DA-7035-43A2-B426-A095FA0A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BRI a form of imperialism?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D8271-6B4E-4C4D-AF2B-705D5AA5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from a perspective of a centralized empire with a single will (Mordor, USSR etc.)</a:t>
            </a:r>
          </a:p>
          <a:p>
            <a:r>
              <a:rPr lang="en-US" dirty="0"/>
              <a:t>But many cases of modern imperialism are far more </a:t>
            </a:r>
            <a:r>
              <a:rPr lang="en-US" b="1" dirty="0"/>
              <a:t>decentralized, spontaneous, gradual, organic</a:t>
            </a:r>
          </a:p>
          <a:p>
            <a:r>
              <a:rPr lang="en-US" dirty="0"/>
              <a:t>= led by many small actors rather than one master plan</a:t>
            </a:r>
          </a:p>
        </p:txBody>
      </p:sp>
    </p:spTree>
    <p:extLst>
      <p:ext uri="{BB962C8B-B14F-4D97-AF65-F5344CB8AC3E}">
        <p14:creationId xmlns:p14="http://schemas.microsoft.com/office/powerpoint/2010/main" val="182301770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D94DA-7035-43A2-B426-A095FA0A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BRI a form of imperialism?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D8271-6B4E-4C4D-AF2B-705D5AA5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from a perspective of a centralized empire with a single will (Mordor, USSR etc.)</a:t>
            </a:r>
          </a:p>
          <a:p>
            <a:r>
              <a:rPr lang="en-US" dirty="0"/>
              <a:t>But many cases of modern imperialism are far more </a:t>
            </a:r>
            <a:r>
              <a:rPr lang="en-US" b="1" dirty="0"/>
              <a:t>decentralized, spontaneous, gradual, organic</a:t>
            </a:r>
          </a:p>
          <a:p>
            <a:r>
              <a:rPr lang="en-US" dirty="0"/>
              <a:t>= led by many small actors rather than one master plan</a:t>
            </a:r>
          </a:p>
          <a:p>
            <a:r>
              <a:rPr lang="en-US" dirty="0"/>
              <a:t>= caused by huge gaps in economic and technological and military capability rather than a political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1718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89738-FC01-4F73-AF44-A7ECA752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BRI a form of imperialism?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4E196B-A158-49A9-A746-95B70585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British imperialism in Asia</a:t>
            </a:r>
          </a:p>
          <a:p>
            <a:r>
              <a:rPr lang="en-US" b="1" dirty="0"/>
              <a:t>1) Individual</a:t>
            </a:r>
            <a:r>
              <a:rPr lang="cs-CZ" b="1" dirty="0"/>
              <a:t> and </a:t>
            </a:r>
            <a:r>
              <a:rPr lang="en-US" b="1" dirty="0"/>
              <a:t>corporate ambition and greed</a:t>
            </a:r>
          </a:p>
        </p:txBody>
      </p:sp>
    </p:spTree>
    <p:extLst>
      <p:ext uri="{BB962C8B-B14F-4D97-AF65-F5344CB8AC3E}">
        <p14:creationId xmlns:p14="http://schemas.microsoft.com/office/powerpoint/2010/main" val="331067636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89738-FC01-4F73-AF44-A7ECA752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BRI a form of imperialism?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4E196B-A158-49A9-A746-95B70585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British imperialism in Asia</a:t>
            </a:r>
          </a:p>
          <a:p>
            <a:r>
              <a:rPr lang="en-US" dirty="0"/>
              <a:t>1) Individual</a:t>
            </a:r>
            <a:r>
              <a:rPr lang="cs-CZ" dirty="0"/>
              <a:t> and </a:t>
            </a:r>
            <a:r>
              <a:rPr lang="en-US" dirty="0"/>
              <a:t>corporate ambition and greed</a:t>
            </a:r>
            <a:endParaRPr lang="cs-CZ" dirty="0"/>
          </a:p>
          <a:p>
            <a:r>
              <a:rPr lang="en-US" b="1" dirty="0"/>
              <a:t>2) Collaboration of local elites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931302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3A3DC-954F-4208-A61B-A6A83613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BRI a form of imperialism?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F7E1C-A12A-4094-8902-5BE2B2FEB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British imperialism in Asia</a:t>
            </a:r>
          </a:p>
          <a:p>
            <a:r>
              <a:rPr lang="en-US" dirty="0"/>
              <a:t>Official policy – </a:t>
            </a:r>
            <a:r>
              <a:rPr lang="en-US" b="1" dirty="0"/>
              <a:t>small entrepots and economic privileges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50846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6B8C3-03D3-4EFC-B55F-2309785D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Zástupný obsah 12" descr="Obsah obrázku mapa&#10;&#10;Popis byl vytvořen automaticky">
            <a:extLst>
              <a:ext uri="{FF2B5EF4-FFF2-40B4-BE49-F238E27FC236}">
                <a16:creationId xmlns:a16="http://schemas.microsoft.com/office/drawing/2014/main" id="{DB746304-512F-4084-8789-BCCD758E3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15" y="1825625"/>
            <a:ext cx="3688569" cy="4351338"/>
          </a:xfrm>
        </p:spPr>
      </p:pic>
    </p:spTree>
    <p:extLst>
      <p:ext uri="{BB962C8B-B14F-4D97-AF65-F5344CB8AC3E}">
        <p14:creationId xmlns:p14="http://schemas.microsoft.com/office/powerpoint/2010/main" val="361152437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3A3DC-954F-4208-A61B-A6A83613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BRI a form of imperialism?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F7E1C-A12A-4094-8902-5BE2B2FEB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British imperialism in Asia</a:t>
            </a:r>
          </a:p>
          <a:p>
            <a:r>
              <a:rPr lang="en-US" dirty="0"/>
              <a:t>Official policy – </a:t>
            </a:r>
            <a:r>
              <a:rPr lang="en-US" b="1" dirty="0"/>
              <a:t>small entrepots and economic privileges</a:t>
            </a:r>
            <a:endParaRPr lang="cs-CZ" b="1" dirty="0"/>
          </a:p>
          <a:p>
            <a:r>
              <a:rPr lang="cs-CZ" dirty="0"/>
              <a:t>-&gt; </a:t>
            </a:r>
            <a:r>
              <a:rPr lang="cs-CZ" dirty="0" err="1"/>
              <a:t>Often</a:t>
            </a:r>
            <a:r>
              <a:rPr lang="cs-CZ" dirty="0"/>
              <a:t> not full </a:t>
            </a:r>
            <a:r>
              <a:rPr lang="cs-CZ" dirty="0" err="1"/>
              <a:t>annexation</a:t>
            </a:r>
            <a:r>
              <a:rPr lang="cs-CZ" dirty="0"/>
              <a:t>, but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b="1" dirty="0" err="1"/>
              <a:t>gradual</a:t>
            </a:r>
            <a:r>
              <a:rPr lang="cs-CZ" b="1" dirty="0"/>
              <a:t> </a:t>
            </a:r>
            <a:r>
              <a:rPr lang="cs-CZ" b="1" dirty="0" err="1"/>
              <a:t>economic</a:t>
            </a:r>
            <a:r>
              <a:rPr lang="cs-CZ" b="1" dirty="0"/>
              <a:t> and </a:t>
            </a:r>
            <a:r>
              <a:rPr lang="cs-CZ" b="1" dirty="0" err="1"/>
              <a:t>political</a:t>
            </a:r>
            <a:r>
              <a:rPr lang="cs-CZ" b="1" dirty="0"/>
              <a:t> </a:t>
            </a:r>
            <a:r>
              <a:rPr lang="cs-CZ" b="1" dirty="0" err="1"/>
              <a:t>penetration</a:t>
            </a:r>
            <a:r>
              <a:rPr lang="cs-CZ" dirty="0"/>
              <a:t>, </a:t>
            </a:r>
            <a:r>
              <a:rPr lang="cs-CZ" dirty="0" err="1"/>
              <a:t>leading</a:t>
            </a:r>
            <a:r>
              <a:rPr lang="cs-CZ" dirty="0"/>
              <a:t> to hegemony </a:t>
            </a:r>
            <a:r>
              <a:rPr lang="cs-CZ" dirty="0" err="1"/>
              <a:t>supported</a:t>
            </a:r>
            <a:r>
              <a:rPr lang="cs-CZ" dirty="0"/>
              <a:t> by </a:t>
            </a:r>
            <a:r>
              <a:rPr lang="cs-CZ" dirty="0" err="1"/>
              <a:t>coopted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elites</a:t>
            </a:r>
            <a:endParaRPr lang="en-US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5255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7C9F3-3494-4FFF-9F0E-09FE5475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C6F72-F037-48D3-A56F-367CA2C9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is not </a:t>
            </a:r>
            <a:r>
              <a:rPr lang="cs-CZ" dirty="0"/>
              <a:t>a </a:t>
            </a:r>
            <a:r>
              <a:rPr lang="en-US" dirty="0"/>
              <a:t>truly unitary actor</a:t>
            </a:r>
          </a:p>
        </p:txBody>
      </p:sp>
    </p:spTree>
    <p:extLst>
      <p:ext uri="{BB962C8B-B14F-4D97-AF65-F5344CB8AC3E}">
        <p14:creationId xmlns:p14="http://schemas.microsoft.com/office/powerpoint/2010/main" val="171238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Foreign aid is miniscule compared to private investment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3672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7C9F3-3494-4FFF-9F0E-09FE5475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C6F72-F037-48D3-A56F-367CA2C9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is not </a:t>
            </a:r>
            <a:r>
              <a:rPr lang="cs-CZ" dirty="0"/>
              <a:t>a </a:t>
            </a:r>
            <a:r>
              <a:rPr lang="en-US" dirty="0"/>
              <a:t>truly unitary actor</a:t>
            </a:r>
          </a:p>
          <a:p>
            <a:r>
              <a:rPr lang="en-US" dirty="0"/>
              <a:t>Both good and bad outcomes sometimes come from decentralized processes</a:t>
            </a:r>
          </a:p>
        </p:txBody>
      </p:sp>
    </p:spTree>
    <p:extLst>
      <p:ext uri="{BB962C8B-B14F-4D97-AF65-F5344CB8AC3E}">
        <p14:creationId xmlns:p14="http://schemas.microsoft.com/office/powerpoint/2010/main" val="2845062679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7C9F3-3494-4FFF-9F0E-09FE5475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C6F72-F037-48D3-A56F-367CA2C9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Overall, the Belt and Road Initiative </a:t>
            </a:r>
            <a:r>
              <a:rPr lang="en-US" b="1" dirty="0"/>
              <a:t>is a best understood as an umbrella term for all of China‘s foreign ventures</a:t>
            </a:r>
          </a:p>
        </p:txBody>
      </p:sp>
    </p:spTree>
    <p:extLst>
      <p:ext uri="{BB962C8B-B14F-4D97-AF65-F5344CB8AC3E}">
        <p14:creationId xmlns:p14="http://schemas.microsoft.com/office/powerpoint/2010/main" val="336453801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7C9F3-3494-4FFF-9F0E-09FE5475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C6F72-F037-48D3-A56F-367CA2C9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Overall, the Belt and Road Initiative </a:t>
            </a:r>
            <a:r>
              <a:rPr lang="en-US" b="1" dirty="0"/>
              <a:t>is a best understood as an umbrella term for all of China‘s foreign ventures</a:t>
            </a:r>
          </a:p>
          <a:p>
            <a:r>
              <a:rPr lang="en-US" dirty="0"/>
              <a:t>Likely driven by China‘s own</a:t>
            </a:r>
            <a:r>
              <a:rPr lang="cs-CZ" dirty="0"/>
              <a:t> </a:t>
            </a:r>
            <a:r>
              <a:rPr lang="en-US" dirty="0"/>
              <a:t>economic needs</a:t>
            </a:r>
          </a:p>
          <a:p>
            <a:r>
              <a:rPr lang="en-US" dirty="0"/>
              <a:t>Beijing‘s strategic oversight and malicious intentions are probably overrated</a:t>
            </a:r>
            <a:r>
              <a:rPr lang="cs-CZ" dirty="0"/>
              <a:t> </a:t>
            </a:r>
            <a:r>
              <a:rPr lang="en-US" dirty="0"/>
              <a:t>by Western observers</a:t>
            </a:r>
          </a:p>
          <a:p>
            <a:r>
              <a:rPr lang="en-US" dirty="0"/>
              <a:t>Which does not mean the BRI cannot be harmful!</a:t>
            </a:r>
          </a:p>
        </p:txBody>
      </p:sp>
    </p:spTree>
    <p:extLst>
      <p:ext uri="{BB962C8B-B14F-4D97-AF65-F5344CB8AC3E}">
        <p14:creationId xmlns:p14="http://schemas.microsoft.com/office/powerpoint/2010/main" val="1015940481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6212B-69BE-4988-B611-431EF367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F49FB-F8E2-4169-8273-300D018DC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in </a:t>
            </a:r>
            <a:r>
              <a:rPr lang="cs-CZ" dirty="0" err="1"/>
              <a:t>seminar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1055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3D19A-EB89-41CC-924A-DCAB27B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Belt and Road Initiative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FEC9C-1428-45D2-9E88-201FE664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vaguely defined project</a:t>
            </a:r>
          </a:p>
          <a:p>
            <a:r>
              <a:rPr lang="en-US" b="1" dirty="0"/>
              <a:t>Umbrella term for China‘s outward investment </a:t>
            </a:r>
            <a:r>
              <a:rPr lang="en-US" dirty="0"/>
              <a:t>– including projects launched many years before BRI was</a:t>
            </a:r>
            <a:r>
              <a:rPr lang="cs-CZ" dirty="0"/>
              <a:t> </a:t>
            </a:r>
            <a:r>
              <a:rPr lang="en-US" dirty="0"/>
              <a:t>even unveiled</a:t>
            </a:r>
          </a:p>
          <a:p>
            <a:r>
              <a:rPr lang="en-US" dirty="0"/>
              <a:t>US and other Western countries – </a:t>
            </a:r>
            <a:r>
              <a:rPr lang="en-US" b="1" dirty="0"/>
              <a:t>exaggerated perception of the BRI as a diabolical master plan to take over the world</a:t>
            </a:r>
          </a:p>
          <a:p>
            <a:r>
              <a:rPr lang="en-US" dirty="0"/>
              <a:t>„Debt trap diplomacy“ – describes the results and assumes them to be the original goals</a:t>
            </a:r>
          </a:p>
        </p:txBody>
      </p:sp>
    </p:spTree>
    <p:extLst>
      <p:ext uri="{BB962C8B-B14F-4D97-AF65-F5344CB8AC3E}">
        <p14:creationId xmlns:p14="http://schemas.microsoft.com/office/powerpoint/2010/main" val="210138548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2177-9E72-4BDB-B32B-5EBD5DDB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BA17-7168-4568-B8D5-A4B724FD6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youuuu</a:t>
            </a:r>
            <a:r>
              <a:rPr lang="cs-CZ"/>
              <a:t> </a:t>
            </a:r>
            <a:r>
              <a:rPr lang="cs-CZ">
                <a:sym typeface="Wingdings" panose="05000000000000000000" pitchFamily="2" charset="2"/>
              </a:rPr>
              <a:t> ❤️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7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Foreign aid is miniscule compared to private investment</a:t>
            </a:r>
            <a:endParaRPr lang="cs-CZ" b="1" dirty="0"/>
          </a:p>
          <a:p>
            <a:r>
              <a:rPr lang="cs-CZ" b="1" dirty="0" err="1"/>
              <a:t>Conditional</a:t>
            </a:r>
            <a:r>
              <a:rPr lang="cs-CZ" dirty="0"/>
              <a:t> - h</a:t>
            </a:r>
            <a:r>
              <a:rPr lang="en-US" dirty="0" err="1"/>
              <a:t>igh</a:t>
            </a:r>
            <a:r>
              <a:rPr lang="en-US" dirty="0"/>
              <a:t> standards for environment, human rights etc.</a:t>
            </a:r>
            <a:r>
              <a:rPr lang="cs-CZ" dirty="0"/>
              <a:t> &gt; </a:t>
            </a:r>
            <a:r>
              <a:rPr lang="en-US" b="1" dirty="0"/>
              <a:t>bureaucracy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0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Foreign aid is miniscule compared to private investment</a:t>
            </a:r>
            <a:endParaRPr lang="cs-CZ" b="1" dirty="0"/>
          </a:p>
          <a:p>
            <a:r>
              <a:rPr lang="cs-CZ" b="1" dirty="0" err="1"/>
              <a:t>Conditional</a:t>
            </a:r>
            <a:r>
              <a:rPr lang="cs-CZ" dirty="0"/>
              <a:t> - h</a:t>
            </a:r>
            <a:r>
              <a:rPr lang="en-US" dirty="0" err="1"/>
              <a:t>igh</a:t>
            </a:r>
            <a:r>
              <a:rPr lang="en-US" dirty="0"/>
              <a:t> standards for environment, human rights etc.</a:t>
            </a:r>
            <a:r>
              <a:rPr lang="cs-CZ" dirty="0"/>
              <a:t> &gt; </a:t>
            </a:r>
            <a:r>
              <a:rPr lang="en-US" b="1" dirty="0"/>
              <a:t>bureaucracy</a:t>
            </a:r>
          </a:p>
          <a:p>
            <a:r>
              <a:rPr lang="en-US" b="1" dirty="0"/>
              <a:t>Highly concessional </a:t>
            </a:r>
            <a:r>
              <a:rPr lang="en-US" dirty="0"/>
              <a:t>– presented as gifts from donors</a:t>
            </a:r>
            <a:r>
              <a:rPr lang="cs-CZ" dirty="0"/>
              <a:t> &gt; </a:t>
            </a:r>
            <a:r>
              <a:rPr lang="en-US" dirty="0"/>
              <a:t>economically fine, but can feel patronizing</a:t>
            </a:r>
          </a:p>
          <a:p>
            <a:pPr marL="0" indent="0">
              <a:buNone/>
            </a:pP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53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030C-8FCC-4200-8A22-7420366C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29EE-61AA-4BAC-AC52-10F4A9468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investors – </a:t>
            </a:r>
            <a:r>
              <a:rPr lang="cs-CZ" b="1" dirty="0" err="1"/>
              <a:t>wary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investing</a:t>
            </a:r>
            <a:r>
              <a:rPr lang="cs-CZ" b="1" dirty="0"/>
              <a:t> in </a:t>
            </a:r>
            <a:r>
              <a:rPr lang="cs-CZ" b="1" dirty="0" err="1"/>
              <a:t>poor</a:t>
            </a:r>
            <a:r>
              <a:rPr lang="cs-CZ" b="1" dirty="0"/>
              <a:t> </a:t>
            </a:r>
            <a:r>
              <a:rPr lang="cs-CZ" b="1" dirty="0" err="1"/>
              <a:t>countries</a:t>
            </a:r>
            <a:r>
              <a:rPr lang="cs-CZ" b="1" dirty="0"/>
              <a:t> </a:t>
            </a:r>
            <a:r>
              <a:rPr lang="en-US" dirty="0"/>
              <a:t>– they are only going to lend money for </a:t>
            </a:r>
            <a:r>
              <a:rPr lang="en-US" b="1" dirty="0"/>
              <a:t>a very high interest</a:t>
            </a:r>
          </a:p>
        </p:txBody>
      </p:sp>
    </p:spTree>
    <p:extLst>
      <p:ext uri="{BB962C8B-B14F-4D97-AF65-F5344CB8AC3E}">
        <p14:creationId xmlns:p14="http://schemas.microsoft.com/office/powerpoint/2010/main" val="52968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030C-8FCC-4200-8A22-7420366C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29EE-61AA-4BAC-AC52-10F4A9468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investors – </a:t>
            </a:r>
            <a:r>
              <a:rPr lang="cs-CZ" b="1" dirty="0" err="1"/>
              <a:t>wary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investing</a:t>
            </a:r>
            <a:r>
              <a:rPr lang="cs-CZ" b="1" dirty="0"/>
              <a:t> in </a:t>
            </a:r>
            <a:r>
              <a:rPr lang="cs-CZ" b="1" dirty="0" err="1"/>
              <a:t>poor</a:t>
            </a:r>
            <a:r>
              <a:rPr lang="cs-CZ" b="1" dirty="0"/>
              <a:t> </a:t>
            </a:r>
            <a:r>
              <a:rPr lang="cs-CZ" b="1" dirty="0" err="1"/>
              <a:t>countries</a:t>
            </a:r>
            <a:r>
              <a:rPr lang="cs-CZ" b="1" dirty="0"/>
              <a:t> </a:t>
            </a:r>
            <a:r>
              <a:rPr lang="en-US" dirty="0"/>
              <a:t>– they are only going to lend money for </a:t>
            </a:r>
            <a:r>
              <a:rPr lang="en-US" b="1" dirty="0"/>
              <a:t>a very high interest</a:t>
            </a:r>
          </a:p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unwilling</a:t>
            </a:r>
            <a:r>
              <a:rPr lang="cs-CZ" dirty="0"/>
              <a:t> to </a:t>
            </a:r>
            <a:r>
              <a:rPr lang="cs-CZ" dirty="0" err="1"/>
              <a:t>bankroll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(and </a:t>
            </a:r>
            <a:r>
              <a:rPr lang="cs-CZ" dirty="0" err="1"/>
              <a:t>uncertain</a:t>
            </a:r>
            <a:r>
              <a:rPr lang="cs-CZ" dirty="0"/>
              <a:t>) </a:t>
            </a:r>
            <a:r>
              <a:rPr lang="cs-CZ" dirty="0" err="1"/>
              <a:t>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80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China sees all of this as a problem</a:t>
            </a:r>
          </a:p>
        </p:txBody>
      </p:sp>
    </p:spTree>
    <p:extLst>
      <p:ext uri="{BB962C8B-B14F-4D97-AF65-F5344CB8AC3E}">
        <p14:creationId xmlns:p14="http://schemas.microsoft.com/office/powerpoint/2010/main" val="1754681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sees all of this as a problem</a:t>
            </a:r>
          </a:p>
          <a:p>
            <a:r>
              <a:rPr lang="en-US" dirty="0"/>
              <a:t>„The West is forcing poor countries to accept its neoliberal ideology and has no respect for their cultures“</a:t>
            </a:r>
          </a:p>
        </p:txBody>
      </p:sp>
    </p:spTree>
    <p:extLst>
      <p:ext uri="{BB962C8B-B14F-4D97-AF65-F5344CB8AC3E}">
        <p14:creationId xmlns:p14="http://schemas.microsoft.com/office/powerpoint/2010/main" val="2783250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sees all of this as a problem</a:t>
            </a:r>
          </a:p>
          <a:p>
            <a:r>
              <a:rPr lang="en-US" dirty="0"/>
              <a:t>„The West is forcing poor countries to accept its neoliberal ideology and has no respect for their cultures“</a:t>
            </a:r>
          </a:p>
          <a:p>
            <a:r>
              <a:rPr lang="en-US" dirty="0"/>
              <a:t>„</a:t>
            </a:r>
            <a:r>
              <a:rPr lang="en-US" b="1" dirty="0"/>
              <a:t>It neglects their real needs </a:t>
            </a:r>
            <a:r>
              <a:rPr lang="en-US" dirty="0"/>
              <a:t>– investment into physical infrastructure“</a:t>
            </a:r>
          </a:p>
        </p:txBody>
      </p:sp>
    </p:spTree>
    <p:extLst>
      <p:ext uri="{BB962C8B-B14F-4D97-AF65-F5344CB8AC3E}">
        <p14:creationId xmlns:p14="http://schemas.microsoft.com/office/powerpoint/2010/main" val="1265674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sees all of this as a problem</a:t>
            </a:r>
          </a:p>
          <a:p>
            <a:r>
              <a:rPr lang="en-US" dirty="0"/>
              <a:t>„The West is forcing poor countries to accept its neoliberal ideology and has no respect for their cultures“</a:t>
            </a:r>
          </a:p>
          <a:p>
            <a:r>
              <a:rPr lang="en-US" dirty="0"/>
              <a:t>„</a:t>
            </a:r>
            <a:r>
              <a:rPr lang="en-US" b="1" dirty="0"/>
              <a:t>It neglects their real needs </a:t>
            </a:r>
            <a:r>
              <a:rPr lang="en-US" dirty="0"/>
              <a:t>– investment into physical infrastructure“</a:t>
            </a:r>
          </a:p>
          <a:p>
            <a:r>
              <a:rPr lang="en-US" dirty="0"/>
              <a:t>Donor – recipient relation – </a:t>
            </a:r>
            <a:r>
              <a:rPr lang="en-US" b="1" dirty="0"/>
              <a:t>colonial mindset </a:t>
            </a:r>
            <a:r>
              <a:rPr lang="en-US" dirty="0"/>
              <a:t>– it is better to have a cooperation among equals</a:t>
            </a:r>
          </a:p>
        </p:txBody>
      </p:sp>
    </p:spTree>
    <p:extLst>
      <p:ext uri="{BB962C8B-B14F-4D97-AF65-F5344CB8AC3E}">
        <p14:creationId xmlns:p14="http://schemas.microsoft.com/office/powerpoint/2010/main" val="374189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transactions are captured by the current account of balance of payments?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go under the financial account?</a:t>
            </a:r>
          </a:p>
        </p:txBody>
      </p:sp>
    </p:spTree>
    <p:extLst>
      <p:ext uri="{BB962C8B-B14F-4D97-AF65-F5344CB8AC3E}">
        <p14:creationId xmlns:p14="http://schemas.microsoft.com/office/powerpoint/2010/main" val="2090720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sees all of this as a problem</a:t>
            </a:r>
          </a:p>
          <a:p>
            <a:r>
              <a:rPr lang="en-US" dirty="0"/>
              <a:t>„The West is forcing poor countries to accept its neoliberal ideology and has no respect for their cultures“</a:t>
            </a:r>
          </a:p>
          <a:p>
            <a:r>
              <a:rPr lang="en-US" dirty="0"/>
              <a:t>„</a:t>
            </a:r>
            <a:r>
              <a:rPr lang="en-US" b="1" dirty="0"/>
              <a:t>It neglects their real needs </a:t>
            </a:r>
            <a:r>
              <a:rPr lang="en-US" dirty="0"/>
              <a:t>– investment into physical infrastructure“</a:t>
            </a:r>
          </a:p>
          <a:p>
            <a:r>
              <a:rPr lang="en-US" dirty="0"/>
              <a:t>Donor – recipient relation – </a:t>
            </a:r>
            <a:r>
              <a:rPr lang="en-US" b="1" dirty="0"/>
              <a:t>colonial mindset </a:t>
            </a:r>
            <a:r>
              <a:rPr lang="en-US" dirty="0"/>
              <a:t>– it is better to have a cooperation among equals</a:t>
            </a:r>
            <a:endParaRPr lang="cs-CZ" dirty="0"/>
          </a:p>
          <a:p>
            <a:r>
              <a:rPr lang="en-US" dirty="0"/>
              <a:t>„As a successful developing country, China has a better understanding of what poor countries need“</a:t>
            </a:r>
          </a:p>
        </p:txBody>
      </p:sp>
    </p:spTree>
    <p:extLst>
      <p:ext uri="{BB962C8B-B14F-4D97-AF65-F5344CB8AC3E}">
        <p14:creationId xmlns:p14="http://schemas.microsoft.com/office/powerpoint/2010/main" val="1069562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sees all of this as a problem</a:t>
            </a:r>
          </a:p>
          <a:p>
            <a:r>
              <a:rPr lang="en-US" dirty="0"/>
              <a:t>„The West is forcing poor countries to accept its neoliberal ideology and has no respect for their cultures“</a:t>
            </a:r>
          </a:p>
          <a:p>
            <a:r>
              <a:rPr lang="en-US" dirty="0"/>
              <a:t>„</a:t>
            </a:r>
            <a:r>
              <a:rPr lang="en-US" b="1" dirty="0"/>
              <a:t>It neglects their real needs </a:t>
            </a:r>
            <a:r>
              <a:rPr lang="en-US" dirty="0"/>
              <a:t>– investment into physical infrastructure“</a:t>
            </a:r>
          </a:p>
          <a:p>
            <a:r>
              <a:rPr lang="en-US" dirty="0"/>
              <a:t>Donor – recipient relation – </a:t>
            </a:r>
            <a:r>
              <a:rPr lang="en-US" b="1" dirty="0"/>
              <a:t>colonial mindset </a:t>
            </a:r>
            <a:r>
              <a:rPr lang="en-US" dirty="0"/>
              <a:t>– it is better to have a cooperation among equals</a:t>
            </a:r>
            <a:endParaRPr lang="cs-CZ" dirty="0"/>
          </a:p>
          <a:p>
            <a:r>
              <a:rPr lang="en-US" dirty="0"/>
              <a:t>„As a successful developing country, China has a better understanding of what poor countries need“</a:t>
            </a:r>
          </a:p>
          <a:p>
            <a:r>
              <a:rPr lang="en-US" dirty="0"/>
              <a:t>„It is not greedy or imperialist, it respects everybody“</a:t>
            </a:r>
          </a:p>
        </p:txBody>
      </p:sp>
    </p:spTree>
    <p:extLst>
      <p:ext uri="{BB962C8B-B14F-4D97-AF65-F5344CB8AC3E}">
        <p14:creationId xmlns:p14="http://schemas.microsoft.com/office/powerpoint/2010/main" val="2505434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AIIB and the Belt and Road Initiative – China‘s answer to what they don‘t like about the World Bank </a:t>
            </a:r>
            <a:r>
              <a:rPr lang="en-US" dirty="0"/>
              <a:t>and other Western-led development efforts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42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AIIB and the Belt and Road Initiative – China‘s answer to what they don‘t like about the World Bank </a:t>
            </a:r>
            <a:r>
              <a:rPr lang="en-US" dirty="0"/>
              <a:t>and other Western-led development efforts</a:t>
            </a:r>
          </a:p>
          <a:p>
            <a:r>
              <a:rPr lang="en-US" dirty="0"/>
              <a:t>&gt; </a:t>
            </a:r>
            <a:r>
              <a:rPr lang="en-US" b="1" dirty="0"/>
              <a:t>focus on tangible progress and especially infrastructure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64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AIIB and the Belt and Road Initiative – China‘s answer to what they don‘t like about the World Bank </a:t>
            </a:r>
            <a:r>
              <a:rPr lang="en-US" dirty="0"/>
              <a:t>and other Western-led development efforts</a:t>
            </a:r>
          </a:p>
          <a:p>
            <a:r>
              <a:rPr lang="en-US" dirty="0"/>
              <a:t>&gt; </a:t>
            </a:r>
            <a:r>
              <a:rPr lang="en-US" b="1" dirty="0"/>
              <a:t>focus on tangible progress and especially infrastructure</a:t>
            </a:r>
          </a:p>
          <a:p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transport and energy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76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AIIB and the Belt and Road Initiative – China‘s answer to what they don‘t like about the World Bank </a:t>
            </a:r>
            <a:r>
              <a:rPr lang="en-US" dirty="0"/>
              <a:t>and other Western-led development efforts</a:t>
            </a:r>
          </a:p>
          <a:p>
            <a:r>
              <a:rPr lang="en-US" dirty="0"/>
              <a:t>&gt; </a:t>
            </a:r>
            <a:r>
              <a:rPr lang="en-US" b="1" dirty="0"/>
              <a:t>focus on tangible progress and especially infrastructure</a:t>
            </a:r>
          </a:p>
          <a:p>
            <a:r>
              <a:rPr lang="en-US" dirty="0"/>
              <a:t>= </a:t>
            </a:r>
            <a:r>
              <a:rPr lang="en-US" b="1" dirty="0"/>
              <a:t>transport and energy</a:t>
            </a:r>
          </a:p>
          <a:p>
            <a:r>
              <a:rPr lang="en-US" b="1" dirty="0"/>
              <a:t>Cooperation rather than aid </a:t>
            </a:r>
            <a:r>
              <a:rPr lang="en-US" dirty="0"/>
              <a:t>(&gt; equal relationship between developing countries)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89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AIIB and the Belt and Road Initiative – China‘s answer to what they don‘t like about the World Bank </a:t>
            </a:r>
            <a:r>
              <a:rPr lang="en-US" dirty="0"/>
              <a:t>and other Western-led development efforts</a:t>
            </a:r>
          </a:p>
          <a:p>
            <a:r>
              <a:rPr lang="en-US" dirty="0"/>
              <a:t>&gt; </a:t>
            </a:r>
            <a:r>
              <a:rPr lang="en-US" b="1" dirty="0"/>
              <a:t>focus on tangible progress and especially infrastructure</a:t>
            </a:r>
          </a:p>
          <a:p>
            <a:r>
              <a:rPr lang="en-US" dirty="0"/>
              <a:t>= </a:t>
            </a:r>
            <a:r>
              <a:rPr lang="en-US" b="1" dirty="0"/>
              <a:t>transport and energy</a:t>
            </a:r>
          </a:p>
          <a:p>
            <a:r>
              <a:rPr lang="en-US" b="1" dirty="0"/>
              <a:t>Cooperation rather than aid </a:t>
            </a:r>
            <a:r>
              <a:rPr lang="en-US" dirty="0"/>
              <a:t>(&gt; equal relationship between developing countries)</a:t>
            </a:r>
          </a:p>
          <a:p>
            <a:r>
              <a:rPr lang="en-US" b="1" dirty="0"/>
              <a:t>No connection to political values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69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9F53-842B-434F-890B-C1A419D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E3C44-9F30-4206-8C94-665FF884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AIIB and the Belt and Road Initiative – China‘s answer to what they don‘t like about the World Bank </a:t>
            </a:r>
            <a:r>
              <a:rPr lang="en-US" dirty="0"/>
              <a:t>and other Western-led development efforts</a:t>
            </a:r>
          </a:p>
          <a:p>
            <a:r>
              <a:rPr lang="en-US" dirty="0"/>
              <a:t>&gt; </a:t>
            </a:r>
            <a:r>
              <a:rPr lang="en-US" b="1" dirty="0"/>
              <a:t>focus on tangible progress and especially infrastructure</a:t>
            </a:r>
          </a:p>
          <a:p>
            <a:r>
              <a:rPr lang="en-US" dirty="0"/>
              <a:t>= </a:t>
            </a:r>
            <a:r>
              <a:rPr lang="en-US" b="1" dirty="0"/>
              <a:t>transport and energy</a:t>
            </a:r>
          </a:p>
          <a:p>
            <a:r>
              <a:rPr lang="en-US" b="1" dirty="0"/>
              <a:t>Cooperation rather than aid </a:t>
            </a:r>
            <a:r>
              <a:rPr lang="en-US" dirty="0"/>
              <a:t>(&gt; equal relationship between developing countries)</a:t>
            </a:r>
          </a:p>
          <a:p>
            <a:r>
              <a:rPr lang="en-US" b="1" dirty="0"/>
              <a:t>No connection to political values</a:t>
            </a:r>
            <a:endParaRPr lang="cs-CZ" b="1" dirty="0"/>
          </a:p>
          <a:p>
            <a:r>
              <a:rPr lang="en-US" dirty="0"/>
              <a:t>Few requirements &gt; </a:t>
            </a:r>
            <a:r>
              <a:rPr lang="en-US" b="1" dirty="0"/>
              <a:t>less bureaucracy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17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BCF8-3B9F-4C15-9A16-8D2411A3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Bank and BRI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23586-6E2A-4E48-BA22-5A8432E2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- </a:t>
            </a:r>
            <a:r>
              <a:rPr lang="cs-CZ" dirty="0" err="1">
                <a:solidFill>
                  <a:srgbClr val="FF0000"/>
                </a:solidFill>
              </a:rPr>
              <a:t>this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how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China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presents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BRI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60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3D19A-EB89-41CC-924A-DCAB27B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Belt and Road Initiative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FEC9C-1428-45D2-9E88-201FE664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vaguely defined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8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transactions are captured by the current account of balance of payments?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go under the financial account?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are more volatile (=prone to sudden change?)</a:t>
            </a:r>
          </a:p>
        </p:txBody>
      </p:sp>
    </p:spTree>
    <p:extLst>
      <p:ext uri="{BB962C8B-B14F-4D97-AF65-F5344CB8AC3E}">
        <p14:creationId xmlns:p14="http://schemas.microsoft.com/office/powerpoint/2010/main" val="4141465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3D19A-EB89-41CC-924A-DCAB27B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Belt and Road Initiative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FEC9C-1428-45D2-9E88-201FE664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vaguely defined project</a:t>
            </a:r>
          </a:p>
          <a:p>
            <a:r>
              <a:rPr lang="en-US" b="1" dirty="0"/>
              <a:t>Umbrella term for China‘s outward investment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3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3D19A-EB89-41CC-924A-DCAB27B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Belt and Road Initiative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FEC9C-1428-45D2-9E88-201FE664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vaguely defined project</a:t>
            </a:r>
          </a:p>
          <a:p>
            <a:r>
              <a:rPr lang="en-US" b="1" dirty="0"/>
              <a:t>Umbrella term for China‘s outward investment </a:t>
            </a:r>
            <a:r>
              <a:rPr lang="en-US" dirty="0"/>
              <a:t>– including projects launched many years before BRI was</a:t>
            </a:r>
            <a:r>
              <a:rPr lang="cs-CZ" dirty="0"/>
              <a:t> </a:t>
            </a:r>
            <a:r>
              <a:rPr lang="en-US" dirty="0"/>
              <a:t>even unveiled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43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3D19A-EB89-41CC-924A-DCAB27B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Belt and Road Initiative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FEC9C-1428-45D2-9E88-201FE664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vaguely defined project</a:t>
            </a:r>
          </a:p>
          <a:p>
            <a:r>
              <a:rPr lang="en-US" b="1" dirty="0"/>
              <a:t>Umbrella term for China‘s outward investment </a:t>
            </a:r>
            <a:r>
              <a:rPr lang="en-US" dirty="0"/>
              <a:t>– including projects launched many years before BRI was</a:t>
            </a:r>
            <a:r>
              <a:rPr lang="cs-CZ" dirty="0"/>
              <a:t> </a:t>
            </a:r>
            <a:r>
              <a:rPr lang="en-US" dirty="0"/>
              <a:t>even unveiled</a:t>
            </a:r>
          </a:p>
          <a:p>
            <a:r>
              <a:rPr lang="en-US" dirty="0">
                <a:solidFill>
                  <a:srgbClr val="FF0000"/>
                </a:solidFill>
              </a:rPr>
              <a:t>The BRI has </a:t>
            </a:r>
            <a:r>
              <a:rPr lang="en-US" b="1" dirty="0">
                <a:solidFill>
                  <a:srgbClr val="FF0000"/>
                </a:solidFill>
              </a:rPr>
              <a:t>predominantly domestic goals </a:t>
            </a:r>
            <a:r>
              <a:rPr lang="en-US" dirty="0">
                <a:solidFill>
                  <a:srgbClr val="FF0000"/>
                </a:solidFill>
              </a:rPr>
              <a:t>presented as a grand global vision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32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2FF33-1DA8-4ABA-83BE-CA1A664A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BRI‘s evolution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2AD4C-F88A-435D-ADC2-3E925243A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„Silk road Economic Belt“</a:t>
            </a:r>
          </a:p>
          <a:p>
            <a:r>
              <a:rPr lang="en-US" dirty="0"/>
              <a:t>„21st Century Maritime Silk road“</a:t>
            </a:r>
          </a:p>
        </p:txBody>
      </p:sp>
    </p:spTree>
    <p:extLst>
      <p:ext uri="{BB962C8B-B14F-4D97-AF65-F5344CB8AC3E}">
        <p14:creationId xmlns:p14="http://schemas.microsoft.com/office/powerpoint/2010/main" val="857400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3A15F-C5AD-4DFB-A25C-A14AFBE5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3667779-E13C-406A-AC99-B60D3986D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4" y="1602769"/>
            <a:ext cx="9747148" cy="4800226"/>
          </a:xfrm>
        </p:spPr>
      </p:pic>
    </p:spTree>
    <p:extLst>
      <p:ext uri="{BB962C8B-B14F-4D97-AF65-F5344CB8AC3E}">
        <p14:creationId xmlns:p14="http://schemas.microsoft.com/office/powerpoint/2010/main" val="1275397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2FF33-1DA8-4ABA-83BE-CA1A664A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BRI‘s evolution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2AD4C-F88A-435D-ADC2-3E925243A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„Silk road Economic Belt“</a:t>
            </a:r>
          </a:p>
          <a:p>
            <a:r>
              <a:rPr lang="en-US" dirty="0"/>
              <a:t>„21st Century Maritime Silk road“</a:t>
            </a:r>
          </a:p>
          <a:p>
            <a:r>
              <a:rPr lang="en-US" dirty="0"/>
              <a:t>„One Belt, One Road“</a:t>
            </a:r>
          </a:p>
        </p:txBody>
      </p:sp>
    </p:spTree>
    <p:extLst>
      <p:ext uri="{BB962C8B-B14F-4D97-AF65-F5344CB8AC3E}">
        <p14:creationId xmlns:p14="http://schemas.microsoft.com/office/powerpoint/2010/main" val="3988134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2FF33-1DA8-4ABA-83BE-CA1A664A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BRI‘s evolution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2AD4C-F88A-435D-ADC2-3E925243A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„Silk road Economic Belt“</a:t>
            </a:r>
          </a:p>
          <a:p>
            <a:r>
              <a:rPr lang="en-US" dirty="0"/>
              <a:t>„21st Century Maritime Silk road“</a:t>
            </a:r>
          </a:p>
          <a:p>
            <a:r>
              <a:rPr lang="en-US" dirty="0"/>
              <a:t>„One Belt, One Road“</a:t>
            </a:r>
          </a:p>
          <a:p>
            <a:r>
              <a:rPr lang="en-US" dirty="0"/>
              <a:t>„Belt and Road Initiative“</a:t>
            </a:r>
          </a:p>
        </p:txBody>
      </p:sp>
    </p:spTree>
    <p:extLst>
      <p:ext uri="{BB962C8B-B14F-4D97-AF65-F5344CB8AC3E}">
        <p14:creationId xmlns:p14="http://schemas.microsoft.com/office/powerpoint/2010/main" val="3528453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2FF33-1DA8-4ABA-83BE-CA1A664A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BRI‘s evolution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2AD4C-F88A-435D-ADC2-3E925243A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„Silk road Economic Belt“</a:t>
            </a:r>
          </a:p>
          <a:p>
            <a:r>
              <a:rPr lang="en-US" dirty="0"/>
              <a:t>„21st Century Maritime Silk road“</a:t>
            </a:r>
          </a:p>
          <a:p>
            <a:r>
              <a:rPr lang="en-US" dirty="0"/>
              <a:t>„One Belt, One Road“</a:t>
            </a:r>
          </a:p>
          <a:p>
            <a:r>
              <a:rPr lang="en-US" dirty="0"/>
              <a:t>„Belt and Road Initiative“</a:t>
            </a:r>
          </a:p>
          <a:p>
            <a:endParaRPr lang="en-US" dirty="0"/>
          </a:p>
          <a:p>
            <a:r>
              <a:rPr lang="en-US" dirty="0"/>
              <a:t>„Digital Silk road“, </a:t>
            </a:r>
            <a:r>
              <a:rPr lang="cs-CZ" dirty="0"/>
              <a:t>„</a:t>
            </a:r>
            <a:r>
              <a:rPr lang="en-US" dirty="0"/>
              <a:t>Health Silk road“, </a:t>
            </a:r>
            <a:r>
              <a:rPr lang="en-US" dirty="0" err="1"/>
              <a:t>etc</a:t>
            </a:r>
            <a:r>
              <a:rPr lang="cs-CZ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04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F4243-1A86-4976-811F-A4900D23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BRI‘s evolution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3A4A9-7DF1-4F7D-8497-0B396507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Confusing and constantly changed names reflect how little defined the project is</a:t>
            </a:r>
          </a:p>
        </p:txBody>
      </p:sp>
    </p:spTree>
    <p:extLst>
      <p:ext uri="{BB962C8B-B14F-4D97-AF65-F5344CB8AC3E}">
        <p14:creationId xmlns:p14="http://schemas.microsoft.com/office/powerpoint/2010/main" val="2926287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9EC02-32C0-402A-89A2-A62F92D4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64EB4-DA5C-49AB-B0DE-18036298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198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transactions are captured by the current account of balance of payments?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go under the financial account?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are more volatile (=prone to sudden change?)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this a problem for a fixed exchange rate?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813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9EC02-32C0-402A-89A2-A62F92D4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64EB4-DA5C-49AB-B0DE-18036298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dirty="0"/>
              <a:t>Find new outlets for construction SOEs</a:t>
            </a:r>
          </a:p>
        </p:txBody>
      </p:sp>
    </p:spTree>
    <p:extLst>
      <p:ext uri="{BB962C8B-B14F-4D97-AF65-F5344CB8AC3E}">
        <p14:creationId xmlns:p14="http://schemas.microsoft.com/office/powerpoint/2010/main" val="2932092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FB79E-F36F-4B97-A2B9-3D3C73AD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F2BDFA6-5D03-4214-9757-31FC27D81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00" y="2495147"/>
            <a:ext cx="6400000" cy="1409524"/>
          </a:xfrm>
        </p:spPr>
      </p:pic>
    </p:spTree>
    <p:extLst>
      <p:ext uri="{BB962C8B-B14F-4D97-AF65-F5344CB8AC3E}">
        <p14:creationId xmlns:p14="http://schemas.microsoft.com/office/powerpoint/2010/main" val="2575640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9EC02-32C0-402A-89A2-A62F92D4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64EB4-DA5C-49AB-B0DE-18036298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dirty="0"/>
              <a:t>Find new outlets for construction SOEs</a:t>
            </a:r>
          </a:p>
          <a:p>
            <a:r>
              <a:rPr lang="en-US" dirty="0"/>
              <a:t>For years, these companies built China‘s infrastructure and real estate</a:t>
            </a:r>
          </a:p>
        </p:txBody>
      </p:sp>
    </p:spTree>
    <p:extLst>
      <p:ext uri="{BB962C8B-B14F-4D97-AF65-F5344CB8AC3E}">
        <p14:creationId xmlns:p14="http://schemas.microsoft.com/office/powerpoint/2010/main" val="1811532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9EC02-32C0-402A-89A2-A62F92D4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64EB4-DA5C-49AB-B0DE-18036298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dirty="0"/>
              <a:t>Find new outlets for construction SOEs</a:t>
            </a:r>
          </a:p>
          <a:p>
            <a:r>
              <a:rPr lang="en-US" dirty="0"/>
              <a:t>For years, these companies built China‘s infrastructure and real estate</a:t>
            </a:r>
          </a:p>
          <a:p>
            <a:r>
              <a:rPr lang="en-US" dirty="0"/>
              <a:t>Now China has enough</a:t>
            </a:r>
          </a:p>
        </p:txBody>
      </p:sp>
    </p:spTree>
    <p:extLst>
      <p:ext uri="{BB962C8B-B14F-4D97-AF65-F5344CB8AC3E}">
        <p14:creationId xmlns:p14="http://schemas.microsoft.com/office/powerpoint/2010/main" val="9011959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9EC02-32C0-402A-89A2-A62F92D4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64EB4-DA5C-49AB-B0DE-18036298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dirty="0"/>
              <a:t>Find new outlets for construction SOEs</a:t>
            </a:r>
          </a:p>
          <a:p>
            <a:r>
              <a:rPr lang="en-US" dirty="0"/>
              <a:t>For years, these companies built China‘s infrastructure and real estate</a:t>
            </a:r>
          </a:p>
          <a:p>
            <a:r>
              <a:rPr lang="en-US" dirty="0"/>
              <a:t>Now China has enough</a:t>
            </a:r>
          </a:p>
          <a:p>
            <a:r>
              <a:rPr lang="en-US" b="1" dirty="0"/>
              <a:t>Overcapacity</a:t>
            </a:r>
          </a:p>
        </p:txBody>
      </p:sp>
    </p:spTree>
    <p:extLst>
      <p:ext uri="{BB962C8B-B14F-4D97-AF65-F5344CB8AC3E}">
        <p14:creationId xmlns:p14="http://schemas.microsoft.com/office/powerpoint/2010/main" val="29928799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9EC02-32C0-402A-89A2-A62F92D4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64EB4-DA5C-49AB-B0DE-18036298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dirty="0"/>
              <a:t>Find new outlets for construction SOEs</a:t>
            </a:r>
          </a:p>
          <a:p>
            <a:r>
              <a:rPr lang="en-US" dirty="0"/>
              <a:t>For years, these companies built China‘s infrastructure and real estate</a:t>
            </a:r>
          </a:p>
          <a:p>
            <a:r>
              <a:rPr lang="en-US" dirty="0"/>
              <a:t>Now China has enough</a:t>
            </a:r>
          </a:p>
          <a:p>
            <a:r>
              <a:rPr lang="en-US" b="1" dirty="0"/>
              <a:t>Overcapacity</a:t>
            </a:r>
          </a:p>
          <a:p>
            <a:r>
              <a:rPr lang="en-US" dirty="0"/>
              <a:t>&gt; „let‘s build the same things elsewhere!“</a:t>
            </a:r>
          </a:p>
        </p:txBody>
      </p:sp>
    </p:spTree>
    <p:extLst>
      <p:ext uri="{BB962C8B-B14F-4D97-AF65-F5344CB8AC3E}">
        <p14:creationId xmlns:p14="http://schemas.microsoft.com/office/powerpoint/2010/main" val="2331217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9EC02-32C0-402A-89A2-A62F92D4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64EB4-DA5C-49AB-B0DE-18036298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dirty="0"/>
              <a:t>Find new outlets for construction SOEs</a:t>
            </a:r>
          </a:p>
          <a:p>
            <a:r>
              <a:rPr lang="en-US" dirty="0"/>
              <a:t>For years, these companies built China‘s infrastructure and real estate</a:t>
            </a:r>
          </a:p>
          <a:p>
            <a:r>
              <a:rPr lang="en-US" dirty="0"/>
              <a:t>Now China has enough</a:t>
            </a:r>
          </a:p>
          <a:p>
            <a:r>
              <a:rPr lang="en-US" b="1" dirty="0"/>
              <a:t>Overcapacity</a:t>
            </a:r>
          </a:p>
          <a:p>
            <a:r>
              <a:rPr lang="en-US" dirty="0"/>
              <a:t>&gt; „let‘s build the same things elsewhere!“</a:t>
            </a:r>
          </a:p>
          <a:p>
            <a:r>
              <a:rPr lang="en-US" dirty="0"/>
              <a:t>&gt; focus on </a:t>
            </a:r>
            <a:r>
              <a:rPr lang="en-US" b="1" dirty="0"/>
              <a:t>railways, highways, bridges, tunnels, pipelines, power stations and grid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55059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9EC02-32C0-402A-89A2-A62F92D4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64EB4-DA5C-49AB-B0DE-18036298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dirty="0"/>
              <a:t>Find new outlets for construction SOEs</a:t>
            </a:r>
          </a:p>
          <a:p>
            <a:r>
              <a:rPr lang="en-US" dirty="0"/>
              <a:t>For years, these companies built China‘s infrastructure and real estate</a:t>
            </a:r>
          </a:p>
          <a:p>
            <a:r>
              <a:rPr lang="en-US" dirty="0"/>
              <a:t>Now China has enough</a:t>
            </a:r>
          </a:p>
          <a:p>
            <a:r>
              <a:rPr lang="en-US" b="1" dirty="0"/>
              <a:t>Overcapacity</a:t>
            </a:r>
          </a:p>
          <a:p>
            <a:r>
              <a:rPr lang="en-US" dirty="0"/>
              <a:t>&gt; „let‘s build the same things elsewhere!“</a:t>
            </a:r>
          </a:p>
          <a:p>
            <a:r>
              <a:rPr lang="en-US" dirty="0"/>
              <a:t>&gt; focus on </a:t>
            </a:r>
            <a:r>
              <a:rPr lang="en-US" b="1" dirty="0"/>
              <a:t>railways, highways, bridges, tunnels, pipelines, power stations and grid </a:t>
            </a:r>
            <a:endParaRPr lang="cs-CZ" b="1" dirty="0"/>
          </a:p>
          <a:p>
            <a:r>
              <a:rPr lang="en-US" dirty="0"/>
              <a:t>– things in which China is excellent + are built by SOEs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47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36FF-6438-43DE-AA23-7153B3E0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C0E3D-BC44-4963-8A10-6A13D5FB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b="1" dirty="0"/>
              <a:t>Develop the poor and overlooked regions in the west of China</a:t>
            </a:r>
          </a:p>
        </p:txBody>
      </p:sp>
    </p:spTree>
    <p:extLst>
      <p:ext uri="{BB962C8B-B14F-4D97-AF65-F5344CB8AC3E}">
        <p14:creationId xmlns:p14="http://schemas.microsoft.com/office/powerpoint/2010/main" val="16253823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19637-780D-4B1D-A740-874D6654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DB49191-C2D1-4398-B8BC-A86393A8C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23" y="1825625"/>
            <a:ext cx="4687753" cy="4351338"/>
          </a:xfrm>
        </p:spPr>
      </p:pic>
    </p:spTree>
    <p:extLst>
      <p:ext uri="{BB962C8B-B14F-4D97-AF65-F5344CB8AC3E}">
        <p14:creationId xmlns:p14="http://schemas.microsoft.com/office/powerpoint/2010/main" val="418658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transactions are captured by the current account of balance of payments?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go under the financial account?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are more volatile (=prone to sudden change?)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this a problem for a fixed exchange rate?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For</a:t>
            </a:r>
            <a:r>
              <a:rPr lang="en-US" dirty="0"/>
              <a:t> what purposes can you use an international currency?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591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36FF-6438-43DE-AA23-7153B3E0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C0E3D-BC44-4963-8A10-6A13D5FB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b="1" dirty="0"/>
              <a:t>Develop the poor and overlooked regions in the west of China</a:t>
            </a:r>
          </a:p>
          <a:p>
            <a:r>
              <a:rPr lang="en-US" dirty="0"/>
              <a:t>- ignored by foreign investment, </a:t>
            </a:r>
            <a:r>
              <a:rPr lang="en-US" b="1" dirty="0"/>
              <a:t>unsuitable for overseas export</a:t>
            </a:r>
          </a:p>
        </p:txBody>
      </p:sp>
    </p:spTree>
    <p:extLst>
      <p:ext uri="{BB962C8B-B14F-4D97-AF65-F5344CB8AC3E}">
        <p14:creationId xmlns:p14="http://schemas.microsoft.com/office/powerpoint/2010/main" val="34967089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36FF-6438-43DE-AA23-7153B3E0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C0E3D-BC44-4963-8A10-6A13D5FB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b="1" dirty="0"/>
              <a:t>Develop the poor and overlooked regions in the west of China</a:t>
            </a:r>
          </a:p>
          <a:p>
            <a:r>
              <a:rPr lang="en-US" dirty="0"/>
              <a:t>- ignored by foreign investment, </a:t>
            </a:r>
            <a:r>
              <a:rPr lang="en-US" b="1" dirty="0"/>
              <a:t>unsuitable for overseas export</a:t>
            </a:r>
          </a:p>
          <a:p>
            <a:r>
              <a:rPr lang="en-US" dirty="0"/>
              <a:t>&gt; predominantly agricultural, with few opportunities for industrial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0208319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36FF-6438-43DE-AA23-7153B3E0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C0E3D-BC44-4963-8A10-6A13D5FB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b="1" dirty="0"/>
              <a:t>Develop the poor and overlooked regions in the west of China</a:t>
            </a:r>
          </a:p>
          <a:p>
            <a:r>
              <a:rPr lang="en-US" dirty="0"/>
              <a:t>- ignored by foreign investment, </a:t>
            </a:r>
            <a:r>
              <a:rPr lang="en-US" b="1" dirty="0"/>
              <a:t>unsuitable for overseas export</a:t>
            </a:r>
          </a:p>
          <a:p>
            <a:r>
              <a:rPr lang="en-US" dirty="0"/>
              <a:t>&gt; predominantly agricultural, with few opportunities for industrial development</a:t>
            </a:r>
          </a:p>
          <a:p>
            <a:r>
              <a:rPr lang="en-US" dirty="0"/>
              <a:t>Connectivity and trade with Europe will create opportunities and jobs</a:t>
            </a:r>
          </a:p>
        </p:txBody>
      </p:sp>
    </p:spTree>
    <p:extLst>
      <p:ext uri="{BB962C8B-B14F-4D97-AF65-F5344CB8AC3E}">
        <p14:creationId xmlns:p14="http://schemas.microsoft.com/office/powerpoint/2010/main" val="30862857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36FF-6438-43DE-AA23-7153B3E0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C0E3D-BC44-4963-8A10-6A13D5FB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b="1" dirty="0"/>
              <a:t>Develop the poor and overlooked regions in the west of China</a:t>
            </a:r>
          </a:p>
          <a:p>
            <a:r>
              <a:rPr lang="en-US" dirty="0"/>
              <a:t>- ignored by foreign investment, </a:t>
            </a:r>
            <a:r>
              <a:rPr lang="en-US" b="1" dirty="0"/>
              <a:t>unsuitable for overseas export</a:t>
            </a:r>
          </a:p>
          <a:p>
            <a:r>
              <a:rPr lang="en-US" dirty="0"/>
              <a:t>&gt; predominantly agricultural, with few opportunities for industrial development</a:t>
            </a:r>
          </a:p>
          <a:p>
            <a:r>
              <a:rPr lang="en-US" dirty="0"/>
              <a:t>Connectivity and trade with Europe will create opportunities and jobs</a:t>
            </a:r>
          </a:p>
          <a:p>
            <a:r>
              <a:rPr lang="en-US" dirty="0"/>
              <a:t>Bring in natural resources</a:t>
            </a:r>
            <a:r>
              <a:rPr lang="cs-CZ" dirty="0"/>
              <a:t> </a:t>
            </a:r>
            <a:r>
              <a:rPr lang="en-US" dirty="0"/>
              <a:t>from Central Asia</a:t>
            </a:r>
          </a:p>
        </p:txBody>
      </p:sp>
    </p:spTree>
    <p:extLst>
      <p:ext uri="{BB962C8B-B14F-4D97-AF65-F5344CB8AC3E}">
        <p14:creationId xmlns:p14="http://schemas.microsoft.com/office/powerpoint/2010/main" val="42185887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36FF-6438-43DE-AA23-7153B3E0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C0E3D-BC44-4963-8A10-6A13D5FB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b="1" dirty="0"/>
              <a:t>Develop the poor and overlooked regions in the west of China</a:t>
            </a:r>
          </a:p>
          <a:p>
            <a:r>
              <a:rPr lang="en-US" dirty="0"/>
              <a:t>- ignored by foreign investment, </a:t>
            </a:r>
            <a:r>
              <a:rPr lang="en-US" b="1" dirty="0"/>
              <a:t>unsuitable for overseas export</a:t>
            </a:r>
          </a:p>
          <a:p>
            <a:r>
              <a:rPr lang="en-US" dirty="0"/>
              <a:t>&gt; predominantly agricultural, with few opportunities for industrial development</a:t>
            </a:r>
          </a:p>
          <a:p>
            <a:r>
              <a:rPr lang="en-US" dirty="0"/>
              <a:t>Connectivity and trade with Europe will create opportunities and jobs</a:t>
            </a:r>
          </a:p>
          <a:p>
            <a:r>
              <a:rPr lang="en-US" dirty="0"/>
              <a:t>Bring in natural resources</a:t>
            </a:r>
            <a:r>
              <a:rPr lang="cs-CZ" dirty="0"/>
              <a:t> </a:t>
            </a:r>
            <a:r>
              <a:rPr lang="en-US" dirty="0"/>
              <a:t>from Central Asia</a:t>
            </a:r>
          </a:p>
          <a:p>
            <a:r>
              <a:rPr lang="en-US" dirty="0"/>
              <a:t>After 2013 – the BRI concept was taken up by party leaders in western provinces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151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36FF-6438-43DE-AA23-7153B3E0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C0E3D-BC44-4963-8A10-6A13D5FB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3) </a:t>
            </a:r>
            <a:r>
              <a:rPr lang="en-US" b="1" dirty="0"/>
              <a:t>Find new outlets for investment</a:t>
            </a:r>
          </a:p>
        </p:txBody>
      </p:sp>
    </p:spTree>
    <p:extLst>
      <p:ext uri="{BB962C8B-B14F-4D97-AF65-F5344CB8AC3E}">
        <p14:creationId xmlns:p14="http://schemas.microsoft.com/office/powerpoint/2010/main" val="15660016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236FF-6438-43DE-AA23-7153B3E0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C0E3D-BC44-4963-8A10-6A13D5FB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3) </a:t>
            </a:r>
            <a:r>
              <a:rPr lang="en-US" b="1" dirty="0"/>
              <a:t>Find new outlets for investment</a:t>
            </a:r>
          </a:p>
          <a:p>
            <a:r>
              <a:rPr lang="en-US" dirty="0"/>
              <a:t>Previously – export earnings reinvested into US bonds</a:t>
            </a:r>
          </a:p>
          <a:p>
            <a:r>
              <a:rPr lang="en-US" dirty="0"/>
              <a:t>Now – necessity to </a:t>
            </a:r>
            <a:r>
              <a:rPr lang="en-US" b="1" dirty="0"/>
              <a:t>diversify</a:t>
            </a:r>
            <a:r>
              <a:rPr lang="en-US" dirty="0"/>
              <a:t> foreign assets</a:t>
            </a:r>
          </a:p>
        </p:txBody>
      </p:sp>
    </p:spTree>
    <p:extLst>
      <p:ext uri="{BB962C8B-B14F-4D97-AF65-F5344CB8AC3E}">
        <p14:creationId xmlns:p14="http://schemas.microsoft.com/office/powerpoint/2010/main" val="25735753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10D37-8E0A-48C6-AC58-148CB82F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2B925-6071-4C2F-8727-BCB2A02F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4) </a:t>
            </a:r>
            <a:r>
              <a:rPr lang="en-US" b="1" dirty="0"/>
              <a:t>Find new outlets for subpar products</a:t>
            </a:r>
          </a:p>
        </p:txBody>
      </p:sp>
    </p:spTree>
    <p:extLst>
      <p:ext uri="{BB962C8B-B14F-4D97-AF65-F5344CB8AC3E}">
        <p14:creationId xmlns:p14="http://schemas.microsoft.com/office/powerpoint/2010/main" val="31662406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10D37-8E0A-48C6-AC58-148CB82F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2B925-6071-4C2F-8727-BCB2A02F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4) </a:t>
            </a:r>
            <a:r>
              <a:rPr lang="en-US" b="1" dirty="0"/>
              <a:t>Find new outlets for subpar products</a:t>
            </a:r>
          </a:p>
          <a:p>
            <a:r>
              <a:rPr lang="en-US" dirty="0"/>
              <a:t>Developing countries can buy products that would be hard to sell in the West</a:t>
            </a:r>
          </a:p>
          <a:p>
            <a:r>
              <a:rPr lang="en-US" dirty="0"/>
              <a:t>Lifeline for </a:t>
            </a:r>
            <a:r>
              <a:rPr lang="en-US" b="1" dirty="0"/>
              <a:t>trailing edge industries </a:t>
            </a:r>
            <a:r>
              <a:rPr lang="en-US" dirty="0"/>
              <a:t>in the hinterland</a:t>
            </a:r>
          </a:p>
        </p:txBody>
      </p:sp>
    </p:spTree>
    <p:extLst>
      <p:ext uri="{BB962C8B-B14F-4D97-AF65-F5344CB8AC3E}">
        <p14:creationId xmlns:p14="http://schemas.microsoft.com/office/powerpoint/2010/main" val="3596053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E27D8-1B6B-4FC1-AD3D-AC10FB3C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646D7-23EA-43CC-9D3D-5D876AD48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5) </a:t>
            </a:r>
            <a:r>
              <a:rPr lang="en-US" b="1" dirty="0"/>
              <a:t>Internationalize the renminbi </a:t>
            </a:r>
          </a:p>
          <a:p>
            <a:r>
              <a:rPr lang="en-US" dirty="0"/>
              <a:t>– through loans (AIIB)</a:t>
            </a:r>
            <a:r>
              <a:rPr lang="cs-CZ" dirty="0"/>
              <a:t> + </a:t>
            </a:r>
            <a:r>
              <a:rPr lang="en-US" dirty="0"/>
              <a:t>China‘s domestic state-owned banks</a:t>
            </a:r>
          </a:p>
        </p:txBody>
      </p:sp>
    </p:spTree>
    <p:extLst>
      <p:ext uri="{BB962C8B-B14F-4D97-AF65-F5344CB8AC3E}">
        <p14:creationId xmlns:p14="http://schemas.microsoft.com/office/powerpoint/2010/main" val="311187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</a:t>
            </a:r>
            <a:r>
              <a:rPr lang="en-US" dirty="0"/>
              <a:t>. What are the advantages of </a:t>
            </a:r>
            <a:r>
              <a:rPr lang="cs-CZ" dirty="0" err="1"/>
              <a:t>issuing</a:t>
            </a:r>
            <a:r>
              <a:rPr lang="en-US" dirty="0"/>
              <a:t> an international currency?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5539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B94A5-3CFA-43EB-92FE-6D1763D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1EE81BC-778C-48AD-9FC7-C0A9BD5D1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5428"/>
            <a:ext cx="10515600" cy="2431732"/>
          </a:xfrm>
        </p:spPr>
      </p:pic>
    </p:spTree>
    <p:extLst>
      <p:ext uri="{BB962C8B-B14F-4D97-AF65-F5344CB8AC3E}">
        <p14:creationId xmlns:p14="http://schemas.microsoft.com/office/powerpoint/2010/main" val="28151286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4C730-6837-4EB6-902E-0957A00E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271256D1-A640-480C-B443-7416D5C7C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98" y="2845941"/>
            <a:ext cx="5486003" cy="1662425"/>
          </a:xfrm>
        </p:spPr>
      </p:pic>
    </p:spTree>
    <p:extLst>
      <p:ext uri="{BB962C8B-B14F-4D97-AF65-F5344CB8AC3E}">
        <p14:creationId xmlns:p14="http://schemas.microsoft.com/office/powerpoint/2010/main" val="16210189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A864D-60A4-4348-89FE-74D377DB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9AE8422-8D6F-4820-A002-B717A6C5F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26" y="2766219"/>
            <a:ext cx="6519148" cy="1325562"/>
          </a:xfrm>
        </p:spPr>
      </p:pic>
    </p:spTree>
    <p:extLst>
      <p:ext uri="{BB962C8B-B14F-4D97-AF65-F5344CB8AC3E}">
        <p14:creationId xmlns:p14="http://schemas.microsoft.com/office/powerpoint/2010/main" val="16830173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84D1D-416B-46F9-81AB-B4B21DAA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4F4A86-F8C7-490C-98D3-CA3274E9D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6) </a:t>
            </a:r>
            <a:r>
              <a:rPr lang="en-US" b="1" dirty="0"/>
              <a:t>Tie Xinjiang and Tibet and other far-flung provinces closer to the rest of the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406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4E79-806A-4C1A-9203-9A1C96FA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14767-45A1-494F-98D9-4C6D5565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7) </a:t>
            </a:r>
            <a:r>
              <a:rPr lang="en-US" b="1" dirty="0"/>
              <a:t>Geopolitical expansion</a:t>
            </a:r>
          </a:p>
        </p:txBody>
      </p:sp>
    </p:spTree>
    <p:extLst>
      <p:ext uri="{BB962C8B-B14F-4D97-AF65-F5344CB8AC3E}">
        <p14:creationId xmlns:p14="http://schemas.microsoft.com/office/powerpoint/2010/main" val="28874226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4E79-806A-4C1A-9203-9A1C96FA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14767-45A1-494F-98D9-4C6D5565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7) </a:t>
            </a:r>
            <a:r>
              <a:rPr lang="en-US" b="1" dirty="0"/>
              <a:t>Geopolitical expansion</a:t>
            </a:r>
          </a:p>
          <a:p>
            <a:r>
              <a:rPr lang="en-US" dirty="0"/>
              <a:t>Spread Chinese influence</a:t>
            </a:r>
          </a:p>
        </p:txBody>
      </p:sp>
    </p:spTree>
    <p:extLst>
      <p:ext uri="{BB962C8B-B14F-4D97-AF65-F5344CB8AC3E}">
        <p14:creationId xmlns:p14="http://schemas.microsoft.com/office/powerpoint/2010/main" val="19643512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4E79-806A-4C1A-9203-9A1C96FA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14767-45A1-494F-98D9-4C6D5565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7) </a:t>
            </a:r>
            <a:r>
              <a:rPr lang="en-US" b="1" dirty="0"/>
              <a:t>Geopolitical expansion</a:t>
            </a:r>
          </a:p>
          <a:p>
            <a:r>
              <a:rPr lang="en-US" dirty="0"/>
              <a:t>Spread Chinese influence</a:t>
            </a:r>
          </a:p>
          <a:p>
            <a:r>
              <a:rPr lang="en-US" b="1" dirty="0"/>
              <a:t>Secure naval trade routes</a:t>
            </a:r>
          </a:p>
        </p:txBody>
      </p:sp>
    </p:spTree>
    <p:extLst>
      <p:ext uri="{BB962C8B-B14F-4D97-AF65-F5344CB8AC3E}">
        <p14:creationId xmlns:p14="http://schemas.microsoft.com/office/powerpoint/2010/main" val="2828775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45C18-7C61-49CC-80AF-FD188D2E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84F2BFBB-A922-418D-B889-A44E297D3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1" y="59883"/>
            <a:ext cx="9521011" cy="6734936"/>
          </a:xfrm>
        </p:spPr>
      </p:pic>
    </p:spTree>
    <p:extLst>
      <p:ext uri="{BB962C8B-B14F-4D97-AF65-F5344CB8AC3E}">
        <p14:creationId xmlns:p14="http://schemas.microsoft.com/office/powerpoint/2010/main" val="21115629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4E79-806A-4C1A-9203-9A1C96FA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14767-45A1-494F-98D9-4C6D5565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7) </a:t>
            </a:r>
            <a:r>
              <a:rPr lang="en-US" b="1" dirty="0"/>
              <a:t>Geopolitical expansion</a:t>
            </a:r>
          </a:p>
          <a:p>
            <a:r>
              <a:rPr lang="en-US" dirty="0"/>
              <a:t>Spread Chinese influence</a:t>
            </a:r>
          </a:p>
          <a:p>
            <a:r>
              <a:rPr lang="en-US" b="1" dirty="0"/>
              <a:t>Secure naval trade routes</a:t>
            </a:r>
          </a:p>
          <a:p>
            <a:r>
              <a:rPr lang="en-US" dirty="0"/>
              <a:t>Isolate India</a:t>
            </a:r>
          </a:p>
        </p:txBody>
      </p:sp>
    </p:spTree>
    <p:extLst>
      <p:ext uri="{BB962C8B-B14F-4D97-AF65-F5344CB8AC3E}">
        <p14:creationId xmlns:p14="http://schemas.microsoft.com/office/powerpoint/2010/main" val="28406713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4E79-806A-4C1A-9203-9A1C96FA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BRI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14767-45A1-494F-98D9-4C6D5565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7) </a:t>
            </a:r>
            <a:r>
              <a:rPr lang="en-US" b="1" dirty="0"/>
              <a:t>Geopolitical expansion</a:t>
            </a:r>
          </a:p>
          <a:p>
            <a:r>
              <a:rPr lang="en-US" dirty="0"/>
              <a:t>Spread Chinese influence</a:t>
            </a:r>
          </a:p>
          <a:p>
            <a:r>
              <a:rPr lang="en-US" b="1" dirty="0"/>
              <a:t>Secure naval trade routes</a:t>
            </a:r>
          </a:p>
          <a:p>
            <a:r>
              <a:rPr lang="en-US" dirty="0"/>
              <a:t>Isolate India</a:t>
            </a:r>
          </a:p>
          <a:p>
            <a:r>
              <a:rPr lang="en-US" b="1" dirty="0"/>
              <a:t>Lure away US allies</a:t>
            </a:r>
          </a:p>
        </p:txBody>
      </p:sp>
    </p:spTree>
    <p:extLst>
      <p:ext uri="{BB962C8B-B14F-4D97-AF65-F5344CB8AC3E}">
        <p14:creationId xmlns:p14="http://schemas.microsoft.com/office/powerpoint/2010/main" val="41271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</a:t>
            </a:r>
            <a:r>
              <a:rPr lang="en-US" dirty="0"/>
              <a:t>. What are the advantages of </a:t>
            </a:r>
            <a:r>
              <a:rPr lang="cs-CZ" dirty="0" err="1"/>
              <a:t>issuing</a:t>
            </a:r>
            <a:r>
              <a:rPr lang="en-US" dirty="0"/>
              <a:t> an international currency?</a:t>
            </a:r>
          </a:p>
          <a:p>
            <a:pPr marL="0" indent="0">
              <a:buNone/>
            </a:pPr>
            <a:r>
              <a:rPr lang="cs-CZ" dirty="0"/>
              <a:t>7</a:t>
            </a:r>
            <a:r>
              <a:rPr lang="en-US" dirty="0"/>
              <a:t>. How does China strive to expand the international use of the renminbi?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4588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502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</a:t>
            </a:r>
            <a:r>
              <a:rPr lang="en-US" b="1" dirty="0">
                <a:solidFill>
                  <a:srgbClr val="FF0000"/>
                </a:solidFill>
              </a:rPr>
              <a:t>had almost nothing in common with the BRI</a:t>
            </a:r>
            <a:r>
              <a:rPr lang="cs-CZ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965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DB48C-1784-4985-9453-A82CEAB4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A65F472-8989-4368-A06A-0573B0071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70" y="1825625"/>
            <a:ext cx="6546260" cy="4351338"/>
          </a:xfrm>
        </p:spPr>
      </p:pic>
    </p:spTree>
    <p:extLst>
      <p:ext uri="{BB962C8B-B14F-4D97-AF65-F5344CB8AC3E}">
        <p14:creationId xmlns:p14="http://schemas.microsoft.com/office/powerpoint/2010/main" val="23484881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9209B-1250-4397-A77B-AD9B4911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292CFE5D-35EA-4DF2-BD7C-61C0146A0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48" y="1825625"/>
            <a:ext cx="7734503" cy="4351338"/>
          </a:xfrm>
        </p:spPr>
      </p:pic>
    </p:spTree>
    <p:extLst>
      <p:ext uri="{BB962C8B-B14F-4D97-AF65-F5344CB8AC3E}">
        <p14:creationId xmlns:p14="http://schemas.microsoft.com/office/powerpoint/2010/main" val="36091960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</a:t>
            </a:r>
            <a:r>
              <a:rPr lang="en-US" b="1" dirty="0"/>
              <a:t>had almost nothing in common with the BRI</a:t>
            </a:r>
          </a:p>
          <a:p>
            <a:r>
              <a:rPr lang="en-US" dirty="0"/>
              <a:t>Overland trade – </a:t>
            </a:r>
            <a:r>
              <a:rPr lang="en-US" b="1" dirty="0"/>
              <a:t>carried out by independent foreign merchants </a:t>
            </a:r>
            <a:r>
              <a:rPr lang="en-US" dirty="0"/>
              <a:t>– usually </a:t>
            </a:r>
            <a:r>
              <a:rPr lang="en-US" b="1" dirty="0"/>
              <a:t>Arabs and Persians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351350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</a:t>
            </a:r>
            <a:r>
              <a:rPr lang="en-US" b="1" dirty="0"/>
              <a:t>had almost nothing in common with the BRI</a:t>
            </a:r>
          </a:p>
          <a:p>
            <a:r>
              <a:rPr lang="en-US" dirty="0"/>
              <a:t>Overland trade – </a:t>
            </a:r>
            <a:r>
              <a:rPr lang="en-US" b="1" dirty="0"/>
              <a:t>carried out by independent foreign merchants </a:t>
            </a:r>
            <a:r>
              <a:rPr lang="en-US" dirty="0"/>
              <a:t>– usually </a:t>
            </a:r>
            <a:r>
              <a:rPr lang="en-US" b="1" dirty="0"/>
              <a:t>Arabs and Persians</a:t>
            </a:r>
            <a:endParaRPr lang="cs-CZ" b="1" dirty="0"/>
          </a:p>
          <a:p>
            <a:r>
              <a:rPr lang="en-US" dirty="0"/>
              <a:t>Supported by some </a:t>
            </a:r>
            <a:r>
              <a:rPr lang="en-US" b="1" dirty="0"/>
              <a:t>Muslim dynasties </a:t>
            </a:r>
            <a:r>
              <a:rPr lang="en-US" dirty="0"/>
              <a:t>and city states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36326979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</a:t>
            </a:r>
            <a:r>
              <a:rPr lang="en-US" b="1" dirty="0"/>
              <a:t>had almost nothing in common with the BRI</a:t>
            </a:r>
          </a:p>
          <a:p>
            <a:r>
              <a:rPr lang="en-US" dirty="0"/>
              <a:t>Overland trade – </a:t>
            </a:r>
            <a:r>
              <a:rPr lang="en-US" b="1" dirty="0"/>
              <a:t>carried out by independent foreign merchants </a:t>
            </a:r>
            <a:r>
              <a:rPr lang="en-US" dirty="0"/>
              <a:t>– usually </a:t>
            </a:r>
            <a:r>
              <a:rPr lang="en-US" b="1" dirty="0"/>
              <a:t>Arabs and Persians</a:t>
            </a:r>
            <a:endParaRPr lang="cs-CZ" b="1" dirty="0"/>
          </a:p>
          <a:p>
            <a:r>
              <a:rPr lang="en-US" dirty="0"/>
              <a:t>Supported by some </a:t>
            </a:r>
            <a:r>
              <a:rPr lang="en-US" b="1" dirty="0"/>
              <a:t>Muslim dynasties </a:t>
            </a:r>
            <a:r>
              <a:rPr lang="en-US" dirty="0"/>
              <a:t>and city states in Central Asia</a:t>
            </a:r>
          </a:p>
          <a:p>
            <a:r>
              <a:rPr lang="en-US" dirty="0"/>
              <a:t>The Chinese rarely travelled along the route themselves</a:t>
            </a:r>
          </a:p>
        </p:txBody>
      </p:sp>
    </p:spTree>
    <p:extLst>
      <p:ext uri="{BB962C8B-B14F-4D97-AF65-F5344CB8AC3E}">
        <p14:creationId xmlns:p14="http://schemas.microsoft.com/office/powerpoint/2010/main" val="38576963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</a:t>
            </a:r>
            <a:r>
              <a:rPr lang="en-US" b="1" dirty="0"/>
              <a:t>had almost nothing in common with the BRI</a:t>
            </a:r>
          </a:p>
          <a:p>
            <a:r>
              <a:rPr lang="en-US" dirty="0"/>
              <a:t>Overland trade – </a:t>
            </a:r>
            <a:r>
              <a:rPr lang="en-US" b="1" dirty="0"/>
              <a:t>carried out by independent foreign merchants </a:t>
            </a:r>
            <a:r>
              <a:rPr lang="en-US" dirty="0"/>
              <a:t>– usually </a:t>
            </a:r>
            <a:r>
              <a:rPr lang="en-US" b="1" dirty="0"/>
              <a:t>Arabs and Persians</a:t>
            </a:r>
            <a:endParaRPr lang="cs-CZ" b="1" dirty="0"/>
          </a:p>
          <a:p>
            <a:r>
              <a:rPr lang="en-US" dirty="0"/>
              <a:t>Supported by some </a:t>
            </a:r>
            <a:r>
              <a:rPr lang="en-US" b="1" dirty="0"/>
              <a:t>Muslim dynasties </a:t>
            </a:r>
            <a:r>
              <a:rPr lang="en-US" dirty="0"/>
              <a:t>and city states in Central Asia</a:t>
            </a:r>
          </a:p>
          <a:p>
            <a:r>
              <a:rPr lang="en-US" dirty="0"/>
              <a:t>The Chinese rarely travelled along the route themselves</a:t>
            </a:r>
          </a:p>
          <a:p>
            <a:r>
              <a:rPr lang="en-US" dirty="0"/>
              <a:t>Cultural prejudice – trade is not worthy of the Confucian elite</a:t>
            </a:r>
          </a:p>
        </p:txBody>
      </p:sp>
    </p:spTree>
    <p:extLst>
      <p:ext uri="{BB962C8B-B14F-4D97-AF65-F5344CB8AC3E}">
        <p14:creationId xmlns:p14="http://schemas.microsoft.com/office/powerpoint/2010/main" val="27836470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</a:t>
            </a:r>
            <a:r>
              <a:rPr lang="en-US" b="1" dirty="0"/>
              <a:t>had almost nothing in common with the BRI</a:t>
            </a:r>
          </a:p>
          <a:p>
            <a:r>
              <a:rPr lang="en-US" dirty="0"/>
              <a:t>Overland trade – </a:t>
            </a:r>
            <a:r>
              <a:rPr lang="en-US" b="1" dirty="0"/>
              <a:t>carried out by independent foreign merchants </a:t>
            </a:r>
            <a:r>
              <a:rPr lang="en-US" dirty="0"/>
              <a:t>– usually </a:t>
            </a:r>
            <a:r>
              <a:rPr lang="en-US" b="1" dirty="0"/>
              <a:t>Arabs and Persians</a:t>
            </a:r>
            <a:endParaRPr lang="cs-CZ" b="1" dirty="0"/>
          </a:p>
          <a:p>
            <a:r>
              <a:rPr lang="en-US" dirty="0"/>
              <a:t>Supported by some </a:t>
            </a:r>
            <a:r>
              <a:rPr lang="en-US" b="1" dirty="0"/>
              <a:t>Muslim dynasties </a:t>
            </a:r>
            <a:r>
              <a:rPr lang="en-US" dirty="0"/>
              <a:t>and city states in Central Asia</a:t>
            </a:r>
          </a:p>
          <a:p>
            <a:r>
              <a:rPr lang="en-US" dirty="0"/>
              <a:t>The Chinese rarely travelled along the route themselves</a:t>
            </a:r>
          </a:p>
          <a:p>
            <a:r>
              <a:rPr lang="en-US" dirty="0"/>
              <a:t>Cultural prejudice – trade is not worthy of the Confucian elite</a:t>
            </a:r>
          </a:p>
          <a:p>
            <a:r>
              <a:rPr lang="en-US" b="1" dirty="0"/>
              <a:t>The Chinese state never intentionally supported the trade route</a:t>
            </a:r>
          </a:p>
        </p:txBody>
      </p:sp>
    </p:spTree>
    <p:extLst>
      <p:ext uri="{BB962C8B-B14F-4D97-AF65-F5344CB8AC3E}">
        <p14:creationId xmlns:p14="http://schemas.microsoft.com/office/powerpoint/2010/main" val="2353885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</a:t>
            </a:r>
            <a:r>
              <a:rPr lang="en-US" b="1" dirty="0"/>
              <a:t>had almost nothing in common with the BRI</a:t>
            </a:r>
          </a:p>
          <a:p>
            <a:r>
              <a:rPr lang="en-US" dirty="0"/>
              <a:t>Overland trade – </a:t>
            </a:r>
            <a:r>
              <a:rPr lang="en-US" b="1" dirty="0"/>
              <a:t>carried out by independent foreign merchants </a:t>
            </a:r>
            <a:r>
              <a:rPr lang="en-US" dirty="0"/>
              <a:t>– usually </a:t>
            </a:r>
            <a:r>
              <a:rPr lang="en-US" b="1" dirty="0"/>
              <a:t>Arabs and Persians</a:t>
            </a:r>
            <a:endParaRPr lang="cs-CZ" b="1" dirty="0"/>
          </a:p>
          <a:p>
            <a:r>
              <a:rPr lang="en-US" dirty="0"/>
              <a:t>Supported by some </a:t>
            </a:r>
            <a:r>
              <a:rPr lang="en-US" b="1" dirty="0"/>
              <a:t>Muslim dynasties </a:t>
            </a:r>
            <a:r>
              <a:rPr lang="en-US" dirty="0"/>
              <a:t>and city states in Central Asia</a:t>
            </a:r>
          </a:p>
          <a:p>
            <a:r>
              <a:rPr lang="en-US" dirty="0"/>
              <a:t>The Chinese rarely travelled along the route themselves</a:t>
            </a:r>
          </a:p>
          <a:p>
            <a:r>
              <a:rPr lang="en-US" dirty="0"/>
              <a:t>Cultural prejudice – trade is not worthy of the Confucian elite</a:t>
            </a:r>
          </a:p>
          <a:p>
            <a:r>
              <a:rPr lang="en-US" b="1" dirty="0"/>
              <a:t>The Chinese state never intentionally supported the trade route</a:t>
            </a:r>
          </a:p>
          <a:p>
            <a:r>
              <a:rPr lang="en-US" dirty="0"/>
              <a:t>Conquest of the western regions helped to make the Silk road safe – but that was not the intention!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3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7E04-111F-4345-903A-D1C41CA6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0622-202C-4426-89B9-1AD7D1CD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</a:t>
            </a:r>
            <a:r>
              <a:rPr lang="en-US" dirty="0"/>
              <a:t>. What are the advantages of </a:t>
            </a:r>
            <a:r>
              <a:rPr lang="cs-CZ" dirty="0" err="1"/>
              <a:t>issuing</a:t>
            </a:r>
            <a:r>
              <a:rPr lang="en-US" dirty="0"/>
              <a:t> an international currency?</a:t>
            </a:r>
          </a:p>
          <a:p>
            <a:pPr marL="0" indent="0">
              <a:buNone/>
            </a:pPr>
            <a:r>
              <a:rPr lang="cs-CZ" dirty="0"/>
              <a:t>7</a:t>
            </a:r>
            <a:r>
              <a:rPr lang="en-US" dirty="0"/>
              <a:t>. How does China strive to expand the international use of the renminbi?</a:t>
            </a:r>
          </a:p>
          <a:p>
            <a:pPr marL="0" indent="0">
              <a:buNone/>
            </a:pPr>
            <a:r>
              <a:rPr lang="cs-CZ" dirty="0"/>
              <a:t>8</a:t>
            </a:r>
            <a:r>
              <a:rPr lang="en-US" dirty="0"/>
              <a:t>. What is the purpose of the IMF?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1556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Overland trade was </a:t>
            </a:r>
            <a:r>
              <a:rPr lang="en-US" b="1" dirty="0"/>
              <a:t>tolerable</a:t>
            </a:r>
            <a:r>
              <a:rPr lang="en-US" dirty="0"/>
              <a:t> – only a small trickle of extremely valuable </a:t>
            </a:r>
            <a:r>
              <a:rPr lang="en-US" b="1" dirty="0"/>
              <a:t>luxury products for the elite</a:t>
            </a:r>
          </a:p>
        </p:txBody>
      </p:sp>
    </p:spTree>
    <p:extLst>
      <p:ext uri="{BB962C8B-B14F-4D97-AF65-F5344CB8AC3E}">
        <p14:creationId xmlns:p14="http://schemas.microsoft.com/office/powerpoint/2010/main" val="5507096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Maritime trade with Southeast Asia and India – far more dangerous - </a:t>
            </a:r>
            <a:r>
              <a:rPr lang="en-US" b="1" dirty="0"/>
              <a:t>less expensive products accessible to the wider population</a:t>
            </a:r>
          </a:p>
        </p:txBody>
      </p:sp>
    </p:spTree>
    <p:extLst>
      <p:ext uri="{BB962C8B-B14F-4D97-AF65-F5344CB8AC3E}">
        <p14:creationId xmlns:p14="http://schemas.microsoft.com/office/powerpoint/2010/main" val="28462924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Maritime trade with Southeast Asia and India – far more dangerous - </a:t>
            </a:r>
            <a:r>
              <a:rPr lang="en-US" b="1" dirty="0"/>
              <a:t>less expensive products accessible to the wider population</a:t>
            </a:r>
          </a:p>
          <a:p>
            <a:r>
              <a:rPr lang="en-US" dirty="0"/>
              <a:t>&gt; Fear of foreign ideas (Islam, Christianity, Hinduism…)</a:t>
            </a:r>
          </a:p>
        </p:txBody>
      </p:sp>
    </p:spTree>
    <p:extLst>
      <p:ext uri="{BB962C8B-B14F-4D97-AF65-F5344CB8AC3E}">
        <p14:creationId xmlns:p14="http://schemas.microsoft.com/office/powerpoint/2010/main" val="5563822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Maritime trade with Southeast Asia and India – far more dangerous - </a:t>
            </a:r>
            <a:r>
              <a:rPr lang="en-US" b="1" dirty="0"/>
              <a:t>less expensive products accessible to the wider population</a:t>
            </a:r>
          </a:p>
          <a:p>
            <a:r>
              <a:rPr lang="en-US" dirty="0"/>
              <a:t>&gt; Fear of foreign ideas (Islam, Christianity, Hinduism…)</a:t>
            </a:r>
          </a:p>
          <a:p>
            <a:r>
              <a:rPr lang="en-US" b="1" dirty="0"/>
              <a:t>Harsh crackdowns on overseas trade</a:t>
            </a:r>
          </a:p>
        </p:txBody>
      </p:sp>
    </p:spTree>
    <p:extLst>
      <p:ext uri="{BB962C8B-B14F-4D97-AF65-F5344CB8AC3E}">
        <p14:creationId xmlns:p14="http://schemas.microsoft.com/office/powerpoint/2010/main" val="13859960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6E11E-8556-4F78-95FF-C4EC3D8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9820-18A3-406D-A7CA-536EC4C4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Maritime trade with Southeast Asia and India – far more dangerous - </a:t>
            </a:r>
            <a:r>
              <a:rPr lang="en-US" b="1" dirty="0"/>
              <a:t>less expensive products accessible to the wider population</a:t>
            </a:r>
          </a:p>
          <a:p>
            <a:r>
              <a:rPr lang="en-US" dirty="0"/>
              <a:t>&gt; Fear of foreign ideas (Islam, Christianity, Hinduism…)</a:t>
            </a:r>
          </a:p>
          <a:p>
            <a:r>
              <a:rPr lang="en-US" b="1" dirty="0"/>
              <a:t>Harsh crackdowns on overseas trade </a:t>
            </a:r>
          </a:p>
          <a:p>
            <a:r>
              <a:rPr lang="en-US" dirty="0"/>
              <a:t>„Chinese treasure voyages“ – brief attempt to show off and create new tributary relations</a:t>
            </a:r>
          </a:p>
        </p:txBody>
      </p:sp>
    </p:spTree>
    <p:extLst>
      <p:ext uri="{BB962C8B-B14F-4D97-AF65-F5344CB8AC3E}">
        <p14:creationId xmlns:p14="http://schemas.microsoft.com/office/powerpoint/2010/main" val="3921385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A5C14-927C-42D0-A848-3E36DC97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00AD4D-5A23-4EED-B990-A802853C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Re-interpreted by propaganda as China‘s gift to the world </a:t>
            </a:r>
            <a:r>
              <a:rPr lang="en-US" dirty="0"/>
              <a:t>– trade, cultural understanding, China‘s innovations</a:t>
            </a:r>
          </a:p>
        </p:txBody>
      </p:sp>
    </p:spTree>
    <p:extLst>
      <p:ext uri="{BB962C8B-B14F-4D97-AF65-F5344CB8AC3E}">
        <p14:creationId xmlns:p14="http://schemas.microsoft.com/office/powerpoint/2010/main" val="1273581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A5C14-927C-42D0-A848-3E36DC97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00AD4D-5A23-4EED-B990-A802853C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Re-interpreted by propaganda as China‘s gift to the world </a:t>
            </a:r>
            <a:r>
              <a:rPr lang="en-US" dirty="0"/>
              <a:t>– trade, cultural understanding, China‘s innovations</a:t>
            </a:r>
          </a:p>
          <a:p>
            <a:endParaRPr lang="en-US" dirty="0"/>
          </a:p>
          <a:p>
            <a:r>
              <a:rPr lang="en-US" b="1" dirty="0"/>
              <a:t>Desire to frame new policies as rediscovered ancient wisdom</a:t>
            </a:r>
            <a:r>
              <a:rPr lang="en-US" dirty="0"/>
              <a:t>, find old precedents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3484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A5C14-927C-42D0-A848-3E36DC97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Silk road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00AD4D-5A23-4EED-B990-A802853C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Re-interpreted by propaganda as China‘s gift to the world </a:t>
            </a:r>
            <a:r>
              <a:rPr lang="en-US" dirty="0"/>
              <a:t>– trade, cultural understanding, China‘s innovations</a:t>
            </a:r>
          </a:p>
          <a:p>
            <a:endParaRPr lang="en-US" dirty="0"/>
          </a:p>
          <a:p>
            <a:r>
              <a:rPr lang="en-US" b="1" dirty="0"/>
              <a:t>Desire to frame new policies as rediscovered ancient wisdom</a:t>
            </a:r>
            <a:r>
              <a:rPr lang="en-US" dirty="0"/>
              <a:t>, find old precedents</a:t>
            </a:r>
            <a:endParaRPr lang="cs-CZ" dirty="0"/>
          </a:p>
          <a:p>
            <a:endParaRPr lang="en-US" dirty="0"/>
          </a:p>
          <a:p>
            <a:r>
              <a:rPr lang="en-US" dirty="0"/>
              <a:t>This makes the program even more vague</a:t>
            </a:r>
          </a:p>
        </p:txBody>
      </p:sp>
    </p:spTree>
    <p:extLst>
      <p:ext uri="{BB962C8B-B14F-4D97-AF65-F5344CB8AC3E}">
        <p14:creationId xmlns:p14="http://schemas.microsoft.com/office/powerpoint/2010/main" val="15981090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3B990-96E4-41F2-821A-FC9525B9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6F215-8427-44A4-8771-209B996A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91390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3B990-96E4-41F2-821A-FC9525B9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BRI works – legal aspects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6F215-8427-44A4-8771-209B996A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signs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en-US" b="1" dirty="0"/>
              <a:t>„</a:t>
            </a:r>
            <a:r>
              <a:rPr lang="en-US" b="1" i="1" dirty="0"/>
              <a:t>cooperation agreement</a:t>
            </a:r>
            <a:r>
              <a:rPr lang="en-US" b="1" dirty="0"/>
              <a:t>“ or „</a:t>
            </a:r>
            <a:r>
              <a:rPr lang="en-US" b="1" i="1" dirty="0"/>
              <a:t>memorandum of understanding</a:t>
            </a:r>
            <a:r>
              <a:rPr lang="en-US" b="1" dirty="0"/>
              <a:t>“</a:t>
            </a:r>
            <a:r>
              <a:rPr lang="cs-CZ" b="1" dirty="0"/>
              <a:t> </a:t>
            </a:r>
            <a:r>
              <a:rPr lang="en-US" dirty="0"/>
              <a:t>with the host country government</a:t>
            </a:r>
          </a:p>
        </p:txBody>
      </p:sp>
    </p:spTree>
    <p:extLst>
      <p:ext uri="{BB962C8B-B14F-4D97-AF65-F5344CB8AC3E}">
        <p14:creationId xmlns:p14="http://schemas.microsoft.com/office/powerpoint/2010/main" val="2026388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6536</Words>
  <Application>Microsoft Office PowerPoint</Application>
  <PresentationFormat>Widescreen</PresentationFormat>
  <Paragraphs>682</Paragraphs>
  <Slides>215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215</vt:i4>
      </vt:variant>
    </vt:vector>
  </HeadingPairs>
  <TitlesOfParts>
    <vt:vector size="219" baseType="lpstr">
      <vt:lpstr>Arial</vt:lpstr>
      <vt:lpstr>Calibri</vt:lpstr>
      <vt:lpstr>Calibri Light</vt:lpstr>
      <vt:lpstr>Motiv Office</vt:lpstr>
      <vt:lpstr>The Belt and Road Initiative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Today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World Bank and BRI</vt:lpstr>
      <vt:lpstr>The Belt and Road Initiative</vt:lpstr>
      <vt:lpstr>The Belt and Road Initiative</vt:lpstr>
      <vt:lpstr>The Belt and Road Initiative</vt:lpstr>
      <vt:lpstr>The Belt and Road Initiative</vt:lpstr>
      <vt:lpstr>BRI‘s evolution</vt:lpstr>
      <vt:lpstr>PowerPoint Presentation</vt:lpstr>
      <vt:lpstr>BRI‘s evolution</vt:lpstr>
      <vt:lpstr>BRI‘s evolution</vt:lpstr>
      <vt:lpstr>BRI‘s evolution</vt:lpstr>
      <vt:lpstr>BRI‘s evolution</vt:lpstr>
      <vt:lpstr>Goals of the BRI</vt:lpstr>
      <vt:lpstr>Goals of the BRI</vt:lpstr>
      <vt:lpstr>PowerPoint Presentation</vt:lpstr>
      <vt:lpstr>Goals of the BRI</vt:lpstr>
      <vt:lpstr>Goals of the BRI</vt:lpstr>
      <vt:lpstr>Goals of the BRI</vt:lpstr>
      <vt:lpstr>Goals of the BRI</vt:lpstr>
      <vt:lpstr>Goals of the BRI</vt:lpstr>
      <vt:lpstr>Goals of the BRI</vt:lpstr>
      <vt:lpstr>Goals of the BRI</vt:lpstr>
      <vt:lpstr>PowerPoint Presentation</vt:lpstr>
      <vt:lpstr>Goals of the BRI</vt:lpstr>
      <vt:lpstr>Goals of the BRI</vt:lpstr>
      <vt:lpstr>Goals of the BRI</vt:lpstr>
      <vt:lpstr>Goals of the BRI</vt:lpstr>
      <vt:lpstr>Goals of the BRI</vt:lpstr>
      <vt:lpstr>Goals of the BRI</vt:lpstr>
      <vt:lpstr>Goals of the BRI</vt:lpstr>
      <vt:lpstr>Goals of the BRI</vt:lpstr>
      <vt:lpstr>Goals of the BRI</vt:lpstr>
      <vt:lpstr>Goals of the BRI</vt:lpstr>
      <vt:lpstr>PowerPoint Presentation</vt:lpstr>
      <vt:lpstr>PowerPoint Presentation</vt:lpstr>
      <vt:lpstr>PowerPoint Presentation</vt:lpstr>
      <vt:lpstr>Goals of the BRI</vt:lpstr>
      <vt:lpstr>Goals of the BRI</vt:lpstr>
      <vt:lpstr>Goals of the BRI</vt:lpstr>
      <vt:lpstr>Goals of the BRI</vt:lpstr>
      <vt:lpstr>PowerPoint Presentation</vt:lpstr>
      <vt:lpstr>Goals of the BRI</vt:lpstr>
      <vt:lpstr>Goals of the BRI</vt:lpstr>
      <vt:lpstr>Historical Silk road</vt:lpstr>
      <vt:lpstr>Historical Silk road</vt:lpstr>
      <vt:lpstr>PowerPoint Presentation</vt:lpstr>
      <vt:lpstr>PowerPoint Presentation</vt:lpstr>
      <vt:lpstr>Historical Silk road</vt:lpstr>
      <vt:lpstr>Historical Silk road</vt:lpstr>
      <vt:lpstr>Historical Silk road</vt:lpstr>
      <vt:lpstr>Historical Silk road</vt:lpstr>
      <vt:lpstr>Historical Silk road</vt:lpstr>
      <vt:lpstr>Historical Silk road</vt:lpstr>
      <vt:lpstr>Historical Silk road</vt:lpstr>
      <vt:lpstr>Historical Silk road</vt:lpstr>
      <vt:lpstr>Historical Silk road</vt:lpstr>
      <vt:lpstr>Historical Silk road</vt:lpstr>
      <vt:lpstr>Historical Silk road</vt:lpstr>
      <vt:lpstr>Historical Silk road</vt:lpstr>
      <vt:lpstr>Historical Silk road</vt:lpstr>
      <vt:lpstr>Historical Silk road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PowerPoint Presentation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legal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PowerPoint Presentation</vt:lpstr>
      <vt:lpstr>PowerPoint Presentation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PowerPoint Presentation</vt:lpstr>
      <vt:lpstr>How the BRI works – economic aspects</vt:lpstr>
      <vt:lpstr>How the BRI works – economic aspects</vt:lpstr>
      <vt:lpstr>How the BRI works – economic aspects</vt:lpstr>
      <vt:lpstr>How the BRI works – economic aspects</vt:lpstr>
      <vt:lpstr>Geography of the BRI</vt:lpstr>
      <vt:lpstr>PowerPoint Presentation</vt:lpstr>
      <vt:lpstr>Geography of the BRI</vt:lpstr>
      <vt:lpstr>Geography of the BRI</vt:lpstr>
      <vt:lpstr>Geography of the BRI</vt:lpstr>
      <vt:lpstr>Geography of the BRI</vt:lpstr>
      <vt:lpstr>PowerPoint Presentation</vt:lpstr>
      <vt:lpstr>Geography of the BRI</vt:lpstr>
      <vt:lpstr>Geography of the BRI</vt:lpstr>
      <vt:lpstr>Geography of the BRI</vt:lpstr>
      <vt:lpstr>Geography of the BRI</vt:lpstr>
      <vt:lpstr>Geography of the BRI</vt:lpstr>
      <vt:lpstr>How the BRI works – economic aspects</vt:lpstr>
      <vt:lpstr>How the BRI works – economic aspects</vt:lpstr>
      <vt:lpstr>How the BRI works – economic aspects</vt:lpstr>
      <vt:lpstr>Geography of the BRI</vt:lpstr>
      <vt:lpstr>PowerPoint Presentation</vt:lpstr>
      <vt:lpstr>Geography of the BRI</vt:lpstr>
      <vt:lpstr>PowerPoint Presentation</vt:lpstr>
      <vt:lpstr>Geography of the BRI</vt:lpstr>
      <vt:lpstr>PowerPoint Presentation</vt:lpstr>
      <vt:lpstr>Geography of the BRI</vt:lpstr>
      <vt:lpstr>PowerPoint Presentation</vt:lpstr>
      <vt:lpstr>Geography of the BRI</vt:lpstr>
      <vt:lpstr>PowerPoint Presentation</vt:lpstr>
      <vt:lpstr>Geography of the BRI</vt:lpstr>
      <vt:lpstr>Geography of the BRI</vt:lpstr>
      <vt:lpstr>Geography of the BRI</vt:lpstr>
      <vt:lpstr>PowerPoint Presentation</vt:lpstr>
      <vt:lpstr>PowerPoint Presentation</vt:lpstr>
      <vt:lpstr>Geography of the BRI</vt:lpstr>
      <vt:lpstr>PowerPoint Presentation</vt:lpstr>
      <vt:lpstr>PowerPoint Presentation</vt:lpstr>
      <vt:lpstr>Problems</vt:lpstr>
      <vt:lpstr>Problems</vt:lpstr>
      <vt:lpstr>Problems</vt:lpstr>
      <vt:lpstr>Problems</vt:lpstr>
      <vt:lpstr>PowerPoint Presentation</vt:lpstr>
      <vt:lpstr>PowerPoint Presentation</vt:lpstr>
      <vt:lpstr>Problems</vt:lpstr>
      <vt:lpstr>PowerPoint Presentation</vt:lpstr>
      <vt:lpstr>Problems</vt:lpstr>
      <vt:lpstr>Problems</vt:lpstr>
      <vt:lpstr>Problems</vt:lpstr>
      <vt:lpstr>Is BRI a form of imperialism?</vt:lpstr>
      <vt:lpstr>Is BRI a form of imperialism?</vt:lpstr>
      <vt:lpstr>Is BRI a form of imperialism?</vt:lpstr>
      <vt:lpstr>Is BRI a form of imperialism?</vt:lpstr>
      <vt:lpstr>Is BRI a form of imperialism?</vt:lpstr>
      <vt:lpstr>Is BRI a form of imperialism?</vt:lpstr>
      <vt:lpstr>Is BRI a form of imperialism?</vt:lpstr>
      <vt:lpstr>Is BRI a form of imperialism?</vt:lpstr>
      <vt:lpstr>PowerPoint Presentation</vt:lpstr>
      <vt:lpstr>Is BRI a form of imperialism?</vt:lpstr>
      <vt:lpstr>The main idea</vt:lpstr>
      <vt:lpstr>The main idea</vt:lpstr>
      <vt:lpstr>The main idea</vt:lpstr>
      <vt:lpstr>The main idea</vt:lpstr>
      <vt:lpstr>PowerPoint Presentation</vt:lpstr>
      <vt:lpstr>The Belt and Road Initiative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Belt and Road Initiative</dc:title>
  <dc:creator>Petr Svatoň</dc:creator>
  <cp:lastModifiedBy>Petr Svatoň</cp:lastModifiedBy>
  <cp:revision>83</cp:revision>
  <dcterms:created xsi:type="dcterms:W3CDTF">2021-11-14T17:34:00Z</dcterms:created>
  <dcterms:modified xsi:type="dcterms:W3CDTF">2023-12-11T12:39:15Z</dcterms:modified>
</cp:coreProperties>
</file>