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803" r:id="rId3"/>
    <p:sldId id="788" r:id="rId4"/>
    <p:sldId id="804" r:id="rId5"/>
    <p:sldId id="805" r:id="rId6"/>
    <p:sldId id="806" r:id="rId7"/>
    <p:sldId id="789" r:id="rId8"/>
    <p:sldId id="807" r:id="rId9"/>
    <p:sldId id="808" r:id="rId10"/>
    <p:sldId id="784" r:id="rId11"/>
    <p:sldId id="801" r:id="rId12"/>
    <p:sldId id="802" r:id="rId13"/>
    <p:sldId id="614" r:id="rId14"/>
    <p:sldId id="676" r:id="rId15"/>
    <p:sldId id="677" r:id="rId16"/>
    <p:sldId id="678" r:id="rId17"/>
    <p:sldId id="680" r:id="rId18"/>
    <p:sldId id="679" r:id="rId19"/>
    <p:sldId id="684" r:id="rId20"/>
    <p:sldId id="615" r:id="rId21"/>
    <p:sldId id="681" r:id="rId22"/>
    <p:sldId id="612" r:id="rId23"/>
    <p:sldId id="682" r:id="rId24"/>
    <p:sldId id="685" r:id="rId25"/>
    <p:sldId id="616" r:id="rId26"/>
    <p:sldId id="686" r:id="rId27"/>
    <p:sldId id="687" r:id="rId28"/>
    <p:sldId id="688" r:id="rId29"/>
    <p:sldId id="690" r:id="rId30"/>
    <p:sldId id="691" r:id="rId31"/>
    <p:sldId id="618" r:id="rId32"/>
    <p:sldId id="785" r:id="rId33"/>
    <p:sldId id="692" r:id="rId34"/>
    <p:sldId id="619" r:id="rId35"/>
    <p:sldId id="694" r:id="rId36"/>
    <p:sldId id="620" r:id="rId37"/>
    <p:sldId id="695" r:id="rId38"/>
    <p:sldId id="696" r:id="rId39"/>
    <p:sldId id="697" r:id="rId40"/>
    <p:sldId id="361" r:id="rId41"/>
    <p:sldId id="700" r:id="rId42"/>
    <p:sldId id="656" r:id="rId43"/>
    <p:sldId id="698" r:id="rId44"/>
    <p:sldId id="699" r:id="rId45"/>
    <p:sldId id="362" r:id="rId46"/>
    <p:sldId id="701" r:id="rId47"/>
    <p:sldId id="621" r:id="rId48"/>
    <p:sldId id="622" r:id="rId49"/>
    <p:sldId id="702" r:id="rId50"/>
    <p:sldId id="623" r:id="rId51"/>
    <p:sldId id="703" r:id="rId52"/>
    <p:sldId id="704" r:id="rId53"/>
    <p:sldId id="624" r:id="rId54"/>
    <p:sldId id="705" r:id="rId55"/>
    <p:sldId id="706" r:id="rId56"/>
    <p:sldId id="790" r:id="rId57"/>
    <p:sldId id="791" r:id="rId58"/>
    <p:sldId id="793" r:id="rId59"/>
    <p:sldId id="792" r:id="rId60"/>
    <p:sldId id="794" r:id="rId61"/>
    <p:sldId id="796" r:id="rId62"/>
    <p:sldId id="707" r:id="rId63"/>
    <p:sldId id="625" r:id="rId64"/>
    <p:sldId id="708" r:id="rId65"/>
    <p:sldId id="709" r:id="rId66"/>
    <p:sldId id="710" r:id="rId67"/>
    <p:sldId id="786" r:id="rId68"/>
    <p:sldId id="787" r:id="rId69"/>
    <p:sldId id="712" r:id="rId70"/>
    <p:sldId id="795" r:id="rId71"/>
    <p:sldId id="627" r:id="rId72"/>
    <p:sldId id="797" r:id="rId73"/>
    <p:sldId id="798" r:id="rId74"/>
    <p:sldId id="628" r:id="rId75"/>
    <p:sldId id="799" r:id="rId76"/>
    <p:sldId id="800" r:id="rId77"/>
    <p:sldId id="766" r:id="rId78"/>
    <p:sldId id="629" r:id="rId79"/>
    <p:sldId id="715" r:id="rId80"/>
    <p:sldId id="716" r:id="rId81"/>
    <p:sldId id="717" r:id="rId82"/>
    <p:sldId id="718" r:id="rId83"/>
    <p:sldId id="630" r:id="rId84"/>
    <p:sldId id="719" r:id="rId85"/>
    <p:sldId id="720" r:id="rId86"/>
    <p:sldId id="721" r:id="rId87"/>
    <p:sldId id="631" r:id="rId88"/>
    <p:sldId id="632" r:id="rId89"/>
    <p:sldId id="633" r:id="rId90"/>
    <p:sldId id="722" r:id="rId91"/>
    <p:sldId id="723" r:id="rId92"/>
    <p:sldId id="724" r:id="rId93"/>
    <p:sldId id="657" r:id="rId94"/>
    <p:sldId id="634" r:id="rId95"/>
    <p:sldId id="725" r:id="rId96"/>
    <p:sldId id="726" r:id="rId97"/>
    <p:sldId id="635" r:id="rId98"/>
    <p:sldId id="727" r:id="rId99"/>
    <p:sldId id="728" r:id="rId100"/>
    <p:sldId id="729" r:id="rId101"/>
    <p:sldId id="636" r:id="rId102"/>
    <p:sldId id="730" r:id="rId103"/>
    <p:sldId id="731" r:id="rId104"/>
    <p:sldId id="732" r:id="rId105"/>
    <p:sldId id="809" r:id="rId106"/>
    <p:sldId id="810" r:id="rId107"/>
    <p:sldId id="811" r:id="rId108"/>
    <p:sldId id="765" r:id="rId10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E137FD-65D0-49FF-A390-BD081EDEC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CE7D1BE-9DA9-4A76-B936-E0564348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B5BD12-6072-4BFD-9F75-59851A42D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C1356E-7822-4F22-BD30-88364EC1F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08357B-7D36-4DCC-B7E7-600B9E11E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51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9F382C-FE5B-4470-AB8A-BCD2A97E1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FC2C86B-ACFA-4EF4-9A67-E009CDD623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70BB0B-AD5F-4FCC-94F3-5322EB76C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C75D15-C100-439A-9FBB-FD0E15494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8E9AA5-2786-46AE-835E-27C9F3CA7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22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B0145A1-286A-4A44-A4C9-077A8FC791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16FF550-00F5-45D2-88D0-3627C0233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9E856E-EDB6-438F-97E6-3A918D6F1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AEFC8C-A09D-470E-A801-777BD4C1E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70D55E-8B07-454C-B4E7-FD5207166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53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5B208B-8F9A-4376-8835-41FD029C5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680948-F288-4499-AD47-6BB48D2B3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B2FBA0-8298-4299-A144-6084D1A80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A314FB3-08F9-40A9-AD6D-CFAC77410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239776-EEA5-4D25-A569-9707E80B9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8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779A2D-6129-497B-AF19-E20CAD856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5760928-E0FE-4B4A-A371-916BF67F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F94885-46FF-4E04-96C3-18A1067C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F2F03A-EB72-4B8E-8231-EE6DE3D3E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388A40-BCED-4888-BBCA-FEE43FBEC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8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95B125-1B6E-420D-B27D-A37A449C6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72D313-211A-4081-A5EF-B149D21F04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CB83980-0B6E-41FC-BA69-FBD5CC7F3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398E5C3-F66B-4704-A571-E4025DD32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71CB56-99D8-4BE7-8B8D-42A19108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8E71201-DE2D-4E1D-BF0B-5589349A9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91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5CDF66-CBBC-44DF-9407-AD9BC42A5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01C941C-FC1E-4D59-9FB9-E5B462704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88FE211-76D2-4C90-A722-9079C761F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715ACDE-7712-4F6F-872A-A8042CCECF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2050DFA-1A4B-410C-B24D-8A18FCBEE9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F99DEA2-5B71-4788-B6D1-A98AA8EE1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7136FCF-23A4-4DB5-A9CB-DF3D9FE47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8E91242-AF96-4744-9774-DB83C43A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63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AEB7BF-1640-46BD-BEF6-0BADDF376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292EAF3-1B42-42A0-B3DD-9C2489EBA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11D2FBC-E606-4CC0-81D8-0BE69056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D8DB7F-489A-4D0F-86DF-FE68EF528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5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3DB445D-1D8D-4022-A7C1-C18810D98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E48C1E7-ECBE-4825-9280-79034F5B8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FC560E3-8282-4C6C-8B51-08E327EA6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8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D2707E-330C-4D9E-A467-E58121C3E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C8DC7C-F00D-48A5-903D-1B03F6614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9835B65-2194-47D7-BFB9-D76938420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BDA2909-CFDE-481E-88BB-62F7C5320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BFA1C6-88A3-4AD9-B773-444124FB9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182D0D8-29B7-4F8A-96AC-8C2F041AA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9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CAE8ED-3B29-4F10-B646-444E79DE4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47111D1-ED78-44B9-8EF9-7E1FFF143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E482212-D837-461F-B8DD-8F26201C0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1B83E66-A022-4429-81A2-D54019D0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9002B-20B1-4A08-84BD-C586CF3ADE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8EAD51C-A5F5-41E8-A1A0-31901F2B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5FD4FFC-674F-4AB8-A35F-8A474B710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35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BBCC224-D841-4C33-B9C9-25473D0F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8380690-D4C9-48EC-9C0F-3A4808E48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4BB6E3-6047-4374-A8A7-F455368C2B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9002B-20B1-4A08-84BD-C586CF3ADEA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0BBE2D-FEC3-4AEC-BB85-5B165426B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EB097A-95AD-429B-87AB-42909E101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6C17-B148-43BC-9EB4-0F63CCAA4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8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10A24E-00D5-4793-89B4-0AF9A2E79E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The</a:t>
            </a:r>
            <a:r>
              <a:rPr lang="cs-CZ" dirty="0"/>
              <a:t> US-</a:t>
            </a:r>
            <a:r>
              <a:rPr lang="cs-CZ" dirty="0" err="1"/>
              <a:t>China</a:t>
            </a:r>
            <a:r>
              <a:rPr lang="cs-CZ" dirty="0"/>
              <a:t> </a:t>
            </a:r>
            <a:r>
              <a:rPr lang="cs-CZ" dirty="0" err="1"/>
              <a:t>rivalry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F0E34CE-148B-49CE-AA0C-B0A3451C76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err="1"/>
              <a:t>China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World</a:t>
            </a:r>
            <a:r>
              <a:rPr lang="cs-CZ" dirty="0"/>
              <a:t> </a:t>
            </a:r>
            <a:r>
              <a:rPr lang="cs-CZ" dirty="0" err="1"/>
              <a:t>Economy</a:t>
            </a:r>
            <a:r>
              <a:rPr lang="cs-CZ" dirty="0"/>
              <a:t>,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424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52A04-3B6D-4FC3-AB7E-D8F359622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pic>
        <p:nvPicPr>
          <p:cNvPr id="4" name="Zástupný obsah 4" descr="Obsah obrázku stůl&#10;&#10;Popis byl vytvořen automaticky">
            <a:extLst>
              <a:ext uri="{FF2B5EF4-FFF2-40B4-BE49-F238E27FC236}">
                <a16:creationId xmlns:a16="http://schemas.microsoft.com/office/drawing/2014/main" id="{971B4F2E-2C86-40B6-A6DF-97025ECFE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923" y="2543894"/>
            <a:ext cx="5912154" cy="2914800"/>
          </a:xfrm>
        </p:spPr>
      </p:pic>
    </p:spTree>
    <p:extLst>
      <p:ext uri="{BB962C8B-B14F-4D97-AF65-F5344CB8AC3E}">
        <p14:creationId xmlns:p14="http://schemas.microsoft.com/office/powerpoint/2010/main" val="179954375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FAACB-B2A7-4058-97ED-A7BDD031B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A1E7A8-D26F-46B5-AA8C-1B66D4299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Goal – „onshoring“ </a:t>
            </a:r>
            <a:r>
              <a:rPr lang="en-US" dirty="0"/>
              <a:t>– forcing companies </a:t>
            </a:r>
            <a:r>
              <a:rPr lang="en-US" b="1" dirty="0"/>
              <a:t>to return home, </a:t>
            </a:r>
            <a:r>
              <a:rPr lang="en-US" dirty="0"/>
              <a:t>or at least to relocate from China into another country</a:t>
            </a:r>
          </a:p>
          <a:p>
            <a:r>
              <a:rPr lang="en-US" b="1" dirty="0"/>
              <a:t>Far less successful </a:t>
            </a:r>
            <a:r>
              <a:rPr lang="en-US" dirty="0"/>
              <a:t>– China remains paramount for large multinational companies</a:t>
            </a:r>
          </a:p>
          <a:p>
            <a:r>
              <a:rPr lang="en-US" dirty="0"/>
              <a:t>- a giant market</a:t>
            </a:r>
          </a:p>
          <a:p>
            <a:r>
              <a:rPr lang="en-US" b="1" dirty="0"/>
              <a:t>Returns on investment </a:t>
            </a:r>
            <a:r>
              <a:rPr lang="en-US" dirty="0"/>
              <a:t>in China are higher than anywhere else in the world</a:t>
            </a:r>
          </a:p>
          <a:p>
            <a:r>
              <a:rPr lang="en-US" dirty="0"/>
              <a:t>Sometimes – </a:t>
            </a:r>
            <a:r>
              <a:rPr lang="en-US" b="1" dirty="0"/>
              <a:t>feigned moves abroad </a:t>
            </a:r>
            <a:r>
              <a:rPr lang="en-US" dirty="0"/>
              <a:t>– products are completed in another country, so they avoid US tariffs etc.</a:t>
            </a:r>
          </a:p>
        </p:txBody>
      </p:sp>
    </p:spTree>
    <p:extLst>
      <p:ext uri="{BB962C8B-B14F-4D97-AF65-F5344CB8AC3E}">
        <p14:creationId xmlns:p14="http://schemas.microsoft.com/office/powerpoint/2010/main" val="7105351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D3C0DB-4582-4BFD-B45A-0EADFF6A2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AF8C83-C8FA-4881-9FBA-71F993518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has China‘s role changed from the perspective of a multinational corporation between 2000 to 2020?</a:t>
            </a:r>
          </a:p>
        </p:txBody>
      </p:sp>
    </p:spTree>
    <p:extLst>
      <p:ext uri="{BB962C8B-B14F-4D97-AF65-F5344CB8AC3E}">
        <p14:creationId xmlns:p14="http://schemas.microsoft.com/office/powerpoint/2010/main" val="375171908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D3C0DB-4582-4BFD-B45A-0EADFF6A2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AF8C83-C8FA-4881-9FBA-71F993518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has China‘s role changed from the perspective of a multinational corporation between 2000 to 2020?</a:t>
            </a:r>
          </a:p>
          <a:p>
            <a:r>
              <a:rPr lang="en-US" b="1" dirty="0"/>
              <a:t>From a source of cheap labor to a market </a:t>
            </a:r>
            <a:r>
              <a:rPr lang="en-US" dirty="0"/>
              <a:t>– the Chinese are rich enough to consume</a:t>
            </a:r>
          </a:p>
        </p:txBody>
      </p:sp>
    </p:spTree>
    <p:extLst>
      <p:ext uri="{BB962C8B-B14F-4D97-AF65-F5344CB8AC3E}">
        <p14:creationId xmlns:p14="http://schemas.microsoft.com/office/powerpoint/2010/main" val="197733308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D3C0DB-4582-4BFD-B45A-0EADFF6A2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AF8C83-C8FA-4881-9FBA-71F993518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has China‘s role changed from the perspective of a multinational corporation between 2000 to 2020?</a:t>
            </a:r>
          </a:p>
          <a:p>
            <a:r>
              <a:rPr lang="en-US" b="1" dirty="0"/>
              <a:t>From a source of cheap labor to a market </a:t>
            </a:r>
            <a:r>
              <a:rPr lang="en-US" dirty="0"/>
              <a:t>– the Chinese are rich enough to consume</a:t>
            </a:r>
          </a:p>
          <a:p>
            <a:endParaRPr lang="cs-CZ" dirty="0"/>
          </a:p>
          <a:p>
            <a:r>
              <a:rPr lang="en-US" dirty="0"/>
              <a:t>This goes hand</a:t>
            </a:r>
            <a:r>
              <a:rPr lang="cs-CZ" dirty="0"/>
              <a:t> </a:t>
            </a:r>
            <a:r>
              <a:rPr lang="en-US" dirty="0"/>
              <a:t>in</a:t>
            </a:r>
            <a:r>
              <a:rPr lang="cs-CZ" dirty="0"/>
              <a:t> </a:t>
            </a:r>
            <a:r>
              <a:rPr lang="en-US" dirty="0"/>
              <a:t>hand with China‘s drive to decrease its dependence on exports – </a:t>
            </a:r>
            <a:r>
              <a:rPr lang="en-US" b="1" dirty="0"/>
              <a:t>promotion of domestic consumption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29497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D3C0DB-4582-4BFD-B45A-0EADFF6A2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AF8C83-C8FA-4881-9FBA-71F993518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has China‘s role changed from the perspective of a multinational corporation between 2000 to 2020?</a:t>
            </a:r>
          </a:p>
          <a:p>
            <a:r>
              <a:rPr lang="en-US" b="1" dirty="0"/>
              <a:t>From a source of cheap labor to a market </a:t>
            </a:r>
            <a:r>
              <a:rPr lang="en-US" dirty="0"/>
              <a:t>– the Chinese are rich enough to consume</a:t>
            </a:r>
          </a:p>
          <a:p>
            <a:endParaRPr lang="cs-CZ" dirty="0"/>
          </a:p>
          <a:p>
            <a:r>
              <a:rPr lang="en-US" dirty="0"/>
              <a:t>This goes hand</a:t>
            </a:r>
            <a:r>
              <a:rPr lang="cs-CZ" dirty="0"/>
              <a:t> </a:t>
            </a:r>
            <a:r>
              <a:rPr lang="en-US" dirty="0"/>
              <a:t>in</a:t>
            </a:r>
            <a:r>
              <a:rPr lang="cs-CZ" dirty="0"/>
              <a:t> </a:t>
            </a:r>
            <a:r>
              <a:rPr lang="en-US" dirty="0"/>
              <a:t>hand with China‘s drive to decrease its dependence on exports – </a:t>
            </a:r>
            <a:r>
              <a:rPr lang="en-US" b="1" dirty="0"/>
              <a:t>promotion of domestic consumption</a:t>
            </a:r>
            <a:endParaRPr lang="cs-CZ" b="1" dirty="0"/>
          </a:p>
          <a:p>
            <a:r>
              <a:rPr lang="en-US" dirty="0"/>
              <a:t>Trade war = another incentive to make China less dependent on exports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2976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A153-110F-4C61-A63B-05255CAD0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geopolitics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4CE362-D672-420B-A040-4F041E5CD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10" y="1690688"/>
            <a:ext cx="7867303" cy="4431011"/>
          </a:xfrm>
        </p:spPr>
      </p:pic>
    </p:spTree>
    <p:extLst>
      <p:ext uri="{BB962C8B-B14F-4D97-AF65-F5344CB8AC3E}">
        <p14:creationId xmlns:p14="http://schemas.microsoft.com/office/powerpoint/2010/main" val="409275333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A153-110F-4C61-A63B-05255CAD0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geopolitics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4A9124-ECD0-418F-9BBE-3228D9C05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732" y="1825625"/>
            <a:ext cx="5976536" cy="4351338"/>
          </a:xfrm>
        </p:spPr>
      </p:pic>
    </p:spTree>
    <p:extLst>
      <p:ext uri="{BB962C8B-B14F-4D97-AF65-F5344CB8AC3E}">
        <p14:creationId xmlns:p14="http://schemas.microsoft.com/office/powerpoint/2010/main" val="13338058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A153-110F-4C61-A63B-05255CAD0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geopolitics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5F5B2B-91E1-4BF9-9A7F-1E3232343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80" y="1825625"/>
            <a:ext cx="6041840" cy="4351338"/>
          </a:xfrm>
        </p:spPr>
      </p:pic>
    </p:spTree>
    <p:extLst>
      <p:ext uri="{BB962C8B-B14F-4D97-AF65-F5344CB8AC3E}">
        <p14:creationId xmlns:p14="http://schemas.microsoft.com/office/powerpoint/2010/main" val="196155383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F2B6F2-D31A-4C32-B41D-5211435DB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438568-D289-4069-907E-B3E63B3B6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China in the World Trade Organization</a:t>
            </a:r>
          </a:p>
        </p:txBody>
      </p:sp>
    </p:spTree>
    <p:extLst>
      <p:ext uri="{BB962C8B-B14F-4D97-AF65-F5344CB8AC3E}">
        <p14:creationId xmlns:p14="http://schemas.microsoft.com/office/powerpoint/2010/main" val="4138945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E81C26-5CA0-4CC6-9966-A193C6867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0B5E33-199A-4227-B5AB-2876A1F88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Semiconductors</a:t>
            </a:r>
            <a:r>
              <a:rPr lang="cs-CZ" dirty="0"/>
              <a:t> </a:t>
            </a:r>
            <a:r>
              <a:rPr lang="cs-CZ" dirty="0" err="1"/>
              <a:t>lay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very </a:t>
            </a: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China‘s</a:t>
            </a:r>
            <a:r>
              <a:rPr lang="cs-CZ" dirty="0"/>
              <a:t> </a:t>
            </a:r>
            <a:r>
              <a:rPr lang="cs-CZ" dirty="0" err="1"/>
              <a:t>technological</a:t>
            </a:r>
            <a:r>
              <a:rPr lang="cs-CZ" dirty="0"/>
              <a:t> </a:t>
            </a:r>
            <a:r>
              <a:rPr lang="cs-CZ" dirty="0" err="1"/>
              <a:t>ambitions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5009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E81C26-5CA0-4CC6-9966-A193C6867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0B5E33-199A-4227-B5AB-2876A1F88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Semiconductors</a:t>
            </a:r>
            <a:r>
              <a:rPr lang="cs-CZ" dirty="0"/>
              <a:t> </a:t>
            </a:r>
            <a:r>
              <a:rPr lang="cs-CZ" dirty="0" err="1"/>
              <a:t>lay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very </a:t>
            </a: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China‘s</a:t>
            </a:r>
            <a:r>
              <a:rPr lang="cs-CZ" dirty="0"/>
              <a:t> </a:t>
            </a:r>
            <a:r>
              <a:rPr lang="cs-CZ" dirty="0" err="1"/>
              <a:t>technological</a:t>
            </a:r>
            <a:r>
              <a:rPr lang="cs-CZ" dirty="0"/>
              <a:t> </a:t>
            </a:r>
            <a:r>
              <a:rPr lang="cs-CZ" dirty="0" err="1"/>
              <a:t>ambitions</a:t>
            </a:r>
            <a:endParaRPr lang="cs-CZ" dirty="0"/>
          </a:p>
          <a:p>
            <a:r>
              <a:rPr lang="cs-CZ" dirty="0" err="1"/>
              <a:t>Desire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:</a:t>
            </a:r>
          </a:p>
          <a:p>
            <a:r>
              <a:rPr lang="cs-CZ" dirty="0"/>
              <a:t>&gt; a </a:t>
            </a:r>
            <a:r>
              <a:rPr lang="cs-CZ" dirty="0" err="1"/>
              <a:t>technological</a:t>
            </a:r>
            <a:r>
              <a:rPr lang="cs-CZ" dirty="0"/>
              <a:t> upgrade</a:t>
            </a:r>
          </a:p>
          <a:p>
            <a:r>
              <a:rPr lang="cs-CZ" dirty="0"/>
              <a:t>&gt; </a:t>
            </a:r>
            <a:r>
              <a:rPr lang="cs-CZ" dirty="0" err="1"/>
              <a:t>moving</a:t>
            </a:r>
            <a:r>
              <a:rPr lang="cs-CZ" dirty="0"/>
              <a:t> up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dirty="0" err="1"/>
              <a:t>higher</a:t>
            </a:r>
            <a:r>
              <a:rPr lang="cs-CZ" dirty="0"/>
              <a:t> </a:t>
            </a:r>
            <a:r>
              <a:rPr lang="cs-CZ" dirty="0" err="1"/>
              <a:t>value</a:t>
            </a:r>
            <a:r>
              <a:rPr lang="cs-CZ" dirty="0"/>
              <a:t> </a:t>
            </a:r>
            <a:r>
              <a:rPr lang="cs-CZ" dirty="0" err="1"/>
              <a:t>added</a:t>
            </a:r>
            <a:r>
              <a:rPr lang="cs-CZ" dirty="0"/>
              <a:t> </a:t>
            </a:r>
            <a:r>
              <a:rPr lang="cs-CZ" dirty="0" err="1"/>
              <a:t>production</a:t>
            </a:r>
            <a:endParaRPr lang="cs-CZ" dirty="0"/>
          </a:p>
          <a:p>
            <a:r>
              <a:rPr lang="cs-CZ" dirty="0"/>
              <a:t>&gt; </a:t>
            </a:r>
            <a:r>
              <a:rPr lang="cs-CZ" dirty="0" err="1"/>
              <a:t>self-reliance</a:t>
            </a:r>
            <a:r>
              <a:rPr lang="cs-CZ" dirty="0"/>
              <a:t>, </a:t>
            </a:r>
            <a:r>
              <a:rPr lang="cs-CZ" dirty="0" err="1"/>
              <a:t>limiting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imports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468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53A925-74D9-4394-8555-47FE2E74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94EF9A-2585-4CD7-ABD5-6CDDAE9BF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Basic unit – a transistor </a:t>
            </a:r>
            <a:r>
              <a:rPr lang="en-US" dirty="0"/>
              <a:t>– either allows electric current to pass through, or it does not</a:t>
            </a:r>
          </a:p>
        </p:txBody>
      </p:sp>
    </p:spTree>
    <p:extLst>
      <p:ext uri="{BB962C8B-B14F-4D97-AF65-F5344CB8AC3E}">
        <p14:creationId xmlns:p14="http://schemas.microsoft.com/office/powerpoint/2010/main" val="306142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53A925-74D9-4394-8555-47FE2E74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94EF9A-2585-4CD7-ABD5-6CDDAE9BF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Basic unit – a transistor </a:t>
            </a:r>
            <a:r>
              <a:rPr lang="en-US" dirty="0"/>
              <a:t>– either allows electric current to pass through, or it does not</a:t>
            </a:r>
          </a:p>
          <a:p>
            <a:r>
              <a:rPr lang="en-US" dirty="0"/>
              <a:t>&gt; </a:t>
            </a:r>
            <a:r>
              <a:rPr lang="en-US" b="1" dirty="0"/>
              <a:t>coding of 0s and 1s</a:t>
            </a:r>
          </a:p>
        </p:txBody>
      </p:sp>
    </p:spTree>
    <p:extLst>
      <p:ext uri="{BB962C8B-B14F-4D97-AF65-F5344CB8AC3E}">
        <p14:creationId xmlns:p14="http://schemas.microsoft.com/office/powerpoint/2010/main" val="3398646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53A925-74D9-4394-8555-47FE2E74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94EF9A-2585-4CD7-ABD5-6CDDAE9BF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Basic unit – a transistor </a:t>
            </a:r>
            <a:r>
              <a:rPr lang="en-US" dirty="0"/>
              <a:t>– either allows electric current to pass through, or it does not</a:t>
            </a:r>
          </a:p>
          <a:p>
            <a:r>
              <a:rPr lang="en-US" dirty="0"/>
              <a:t>&gt; </a:t>
            </a:r>
            <a:r>
              <a:rPr lang="en-US" b="1" dirty="0"/>
              <a:t>coding of 0s and 1s</a:t>
            </a:r>
          </a:p>
          <a:p>
            <a:r>
              <a:rPr lang="en-US" b="1" dirty="0"/>
              <a:t>Semiconductor</a:t>
            </a:r>
            <a:r>
              <a:rPr lang="en-US" dirty="0"/>
              <a:t> materials must be used to do this</a:t>
            </a:r>
            <a:r>
              <a:rPr lang="cs-CZ" dirty="0"/>
              <a:t> - </a:t>
            </a:r>
            <a:r>
              <a:rPr lang="en-US" b="1" dirty="0"/>
              <a:t>silicon</a:t>
            </a:r>
          </a:p>
        </p:txBody>
      </p:sp>
    </p:spTree>
    <p:extLst>
      <p:ext uri="{BB962C8B-B14F-4D97-AF65-F5344CB8AC3E}">
        <p14:creationId xmlns:p14="http://schemas.microsoft.com/office/powerpoint/2010/main" val="300271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53A925-74D9-4394-8555-47FE2E74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94EF9A-2585-4CD7-ABD5-6CDDAE9BF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Basic unit – a transistor </a:t>
            </a:r>
            <a:r>
              <a:rPr lang="en-US" dirty="0"/>
              <a:t>– either allows electric current to pass through, or it does not</a:t>
            </a:r>
          </a:p>
          <a:p>
            <a:r>
              <a:rPr lang="en-US" dirty="0"/>
              <a:t>&gt; </a:t>
            </a:r>
            <a:r>
              <a:rPr lang="en-US" b="1" dirty="0"/>
              <a:t>coding of 0s and 1s</a:t>
            </a:r>
          </a:p>
          <a:p>
            <a:r>
              <a:rPr lang="en-US" b="1" dirty="0"/>
              <a:t>Semiconductor</a:t>
            </a:r>
            <a:r>
              <a:rPr lang="en-US" dirty="0"/>
              <a:t> materials must be used to do this</a:t>
            </a:r>
            <a:r>
              <a:rPr lang="cs-CZ" dirty="0"/>
              <a:t> - </a:t>
            </a:r>
            <a:r>
              <a:rPr lang="en-US" b="1" dirty="0"/>
              <a:t>silicon</a:t>
            </a:r>
          </a:p>
          <a:p>
            <a:r>
              <a:rPr lang="en-US" b="1" dirty="0"/>
              <a:t>Chip – lots of transistors on a silicon wafer</a:t>
            </a:r>
          </a:p>
        </p:txBody>
      </p:sp>
    </p:spTree>
    <p:extLst>
      <p:ext uri="{BB962C8B-B14F-4D97-AF65-F5344CB8AC3E}">
        <p14:creationId xmlns:p14="http://schemas.microsoft.com/office/powerpoint/2010/main" val="1225652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4C713B-F543-412A-A2CA-40105193B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Zástupný obsah 8" descr="Obsah obrázku elektronika, obvod&#10;&#10;Popis byl vytvořen automaticky">
            <a:extLst>
              <a:ext uri="{FF2B5EF4-FFF2-40B4-BE49-F238E27FC236}">
                <a16:creationId xmlns:a16="http://schemas.microsoft.com/office/drawing/2014/main" id="{D228BEF6-02FF-4AFC-BA7E-750A09F87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33" y="1825625"/>
            <a:ext cx="6539333" cy="4351338"/>
          </a:xfrm>
        </p:spPr>
      </p:pic>
    </p:spTree>
    <p:extLst>
      <p:ext uri="{BB962C8B-B14F-4D97-AF65-F5344CB8AC3E}">
        <p14:creationId xmlns:p14="http://schemas.microsoft.com/office/powerpoint/2010/main" val="1104081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53A925-74D9-4394-8555-47FE2E749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94EF9A-2585-4CD7-ABD5-6CDDAE9BF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Basic unit – a transistor </a:t>
            </a:r>
            <a:r>
              <a:rPr lang="en-US" dirty="0"/>
              <a:t>– either allows electric current to pass through, or it does not</a:t>
            </a:r>
          </a:p>
          <a:p>
            <a:r>
              <a:rPr lang="en-US" dirty="0"/>
              <a:t>&gt; </a:t>
            </a:r>
            <a:r>
              <a:rPr lang="en-US" b="1" dirty="0"/>
              <a:t>coding of 0s and 1s</a:t>
            </a:r>
          </a:p>
          <a:p>
            <a:r>
              <a:rPr lang="en-US" b="1" dirty="0"/>
              <a:t>Semiconductor</a:t>
            </a:r>
            <a:r>
              <a:rPr lang="en-US" dirty="0"/>
              <a:t> materials must be used to do this</a:t>
            </a:r>
            <a:r>
              <a:rPr lang="cs-CZ" dirty="0"/>
              <a:t> - </a:t>
            </a:r>
            <a:r>
              <a:rPr lang="en-US" b="1" dirty="0"/>
              <a:t>silicon</a:t>
            </a:r>
          </a:p>
          <a:p>
            <a:r>
              <a:rPr lang="en-US" b="1" dirty="0"/>
              <a:t>Chip – lots of transistors on a silicon wafer</a:t>
            </a:r>
          </a:p>
          <a:p>
            <a:r>
              <a:rPr lang="en-US" dirty="0"/>
              <a:t>Invented – Bell labs, late 1950s</a:t>
            </a:r>
          </a:p>
        </p:txBody>
      </p:sp>
    </p:spTree>
    <p:extLst>
      <p:ext uri="{BB962C8B-B14F-4D97-AF65-F5344CB8AC3E}">
        <p14:creationId xmlns:p14="http://schemas.microsoft.com/office/powerpoint/2010/main" val="1660798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4D06F-F8C0-4AFA-93F5-ECF10CB99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935318-8D1C-4361-B534-6FC5C6163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1970s – </a:t>
            </a:r>
            <a:r>
              <a:rPr lang="en-US" b="1" dirty="0"/>
              <a:t>Moore‘s La</a:t>
            </a:r>
            <a:r>
              <a:rPr lang="cs-CZ" b="1" dirty="0"/>
              <a:t>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09508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6A94-D0D7-4FC0-AC94-C0513A355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ntro - The Party Strikes Back">
            <a:hlinkClick r:id="" action="ppaction://media"/>
            <a:extLst>
              <a:ext uri="{FF2B5EF4-FFF2-40B4-BE49-F238E27FC236}">
                <a16:creationId xmlns:a16="http://schemas.microsoft.com/office/drawing/2014/main" id="{17B94C95-DF28-45F4-BA03-701641381B1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55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99012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4D06F-F8C0-4AFA-93F5-ECF10CB99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935318-8D1C-4361-B534-6FC5C6163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1970s – </a:t>
            </a:r>
            <a:r>
              <a:rPr lang="en-US" b="1" dirty="0"/>
              <a:t>Moore‘s Law</a:t>
            </a:r>
          </a:p>
          <a:p>
            <a:r>
              <a:rPr lang="en-US" b="1" dirty="0"/>
              <a:t>Every two years, the number of transistors in a chip of equal size doubles</a:t>
            </a:r>
          </a:p>
        </p:txBody>
      </p:sp>
    </p:spTree>
    <p:extLst>
      <p:ext uri="{BB962C8B-B14F-4D97-AF65-F5344CB8AC3E}">
        <p14:creationId xmlns:p14="http://schemas.microsoft.com/office/powerpoint/2010/main" val="3433526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4D06F-F8C0-4AFA-93F5-ECF10CB99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935318-8D1C-4361-B534-6FC5C6163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1970s – </a:t>
            </a:r>
            <a:r>
              <a:rPr lang="en-US" b="1" dirty="0"/>
              <a:t>Moore‘s Law</a:t>
            </a:r>
          </a:p>
          <a:p>
            <a:r>
              <a:rPr lang="en-US" b="1" dirty="0"/>
              <a:t>Every two years, the number of transistors in a chip of equal size doubles </a:t>
            </a:r>
          </a:p>
          <a:p>
            <a:r>
              <a:rPr lang="en-US" dirty="0"/>
              <a:t>&gt; double brute computing force</a:t>
            </a:r>
          </a:p>
        </p:txBody>
      </p:sp>
    </p:spTree>
    <p:extLst>
      <p:ext uri="{BB962C8B-B14F-4D97-AF65-F5344CB8AC3E}">
        <p14:creationId xmlns:p14="http://schemas.microsoft.com/office/powerpoint/2010/main" val="3566258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232910-0625-4FEC-A0E3-147990864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CFC0DF4A-62BB-49A6-8EF9-B690A6D78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38" y="1825625"/>
            <a:ext cx="5878324" cy="4351338"/>
          </a:xfrm>
        </p:spPr>
      </p:pic>
    </p:spTree>
    <p:extLst>
      <p:ext uri="{BB962C8B-B14F-4D97-AF65-F5344CB8AC3E}">
        <p14:creationId xmlns:p14="http://schemas.microsoft.com/office/powerpoint/2010/main" val="3632624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4D06F-F8C0-4AFA-93F5-ECF10CB99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935318-8D1C-4361-B534-6FC5C6163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1970s – </a:t>
            </a:r>
            <a:r>
              <a:rPr lang="en-US" b="1" dirty="0"/>
              <a:t>Moore‘s Law</a:t>
            </a:r>
          </a:p>
          <a:p>
            <a:r>
              <a:rPr lang="en-US" b="1" dirty="0"/>
              <a:t>Every two years, the number of transistors in a chip of equal size doubles </a:t>
            </a:r>
          </a:p>
          <a:p>
            <a:r>
              <a:rPr lang="en-US" dirty="0"/>
              <a:t>&gt; double brute computing force</a:t>
            </a:r>
          </a:p>
          <a:p>
            <a:r>
              <a:rPr lang="en-US" b="1" dirty="0"/>
              <a:t>Self-fulfilling prophecy </a:t>
            </a:r>
            <a:r>
              <a:rPr lang="en-US" dirty="0"/>
              <a:t>– if you want to stay in business, you must keep up with the Law</a:t>
            </a:r>
          </a:p>
        </p:txBody>
      </p:sp>
    </p:spTree>
    <p:extLst>
      <p:ext uri="{BB962C8B-B14F-4D97-AF65-F5344CB8AC3E}">
        <p14:creationId xmlns:p14="http://schemas.microsoft.com/office/powerpoint/2010/main" val="2932849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4D06F-F8C0-4AFA-93F5-ECF10CB99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935318-8D1C-4361-B534-6FC5C6163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1970s – </a:t>
            </a:r>
            <a:r>
              <a:rPr lang="en-US" b="1" dirty="0"/>
              <a:t>Moore‘s Law</a:t>
            </a:r>
          </a:p>
          <a:p>
            <a:r>
              <a:rPr lang="en-US" b="1" dirty="0"/>
              <a:t>Every two years, the number of transistors in a chip of equal size doubles </a:t>
            </a:r>
          </a:p>
          <a:p>
            <a:r>
              <a:rPr lang="en-US" dirty="0"/>
              <a:t>&gt; double brute computing force</a:t>
            </a:r>
          </a:p>
          <a:p>
            <a:r>
              <a:rPr lang="en-US" b="1" dirty="0"/>
              <a:t>Self-fulfilling prophecy </a:t>
            </a:r>
            <a:r>
              <a:rPr lang="en-US" dirty="0"/>
              <a:t>– if you want to stay in business, you must keep up with the Law</a:t>
            </a:r>
          </a:p>
          <a:p>
            <a:r>
              <a:rPr lang="en-US" dirty="0"/>
              <a:t>Or focus on specific types of rudimentary, trailing edge chips</a:t>
            </a:r>
            <a:r>
              <a:rPr lang="cs-CZ" dirty="0"/>
              <a:t> – </a:t>
            </a:r>
            <a:r>
              <a:rPr lang="en-US" b="1" dirty="0"/>
              <a:t>Europe</a:t>
            </a:r>
            <a:r>
              <a:rPr lang="cs-CZ" b="1" dirty="0"/>
              <a:t>!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70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935EA-7B3B-43CE-A855-D9DF7433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42832C-98C6-4790-BE23-88BA0A12A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China </a:t>
            </a:r>
            <a:r>
              <a:rPr lang="en-US" b="1" dirty="0"/>
              <a:t>imports the vast majority of its chips</a:t>
            </a:r>
          </a:p>
        </p:txBody>
      </p:sp>
    </p:spTree>
    <p:extLst>
      <p:ext uri="{BB962C8B-B14F-4D97-AF65-F5344CB8AC3E}">
        <p14:creationId xmlns:p14="http://schemas.microsoft.com/office/powerpoint/2010/main" val="1134412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935EA-7B3B-43CE-A855-D9DF7433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42832C-98C6-4790-BE23-88BA0A12A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China </a:t>
            </a:r>
            <a:r>
              <a:rPr lang="en-US" b="1" dirty="0"/>
              <a:t>imports the vast majority of its chips</a:t>
            </a:r>
          </a:p>
          <a:p>
            <a:r>
              <a:rPr lang="en-US" dirty="0"/>
              <a:t>Its national chip maker- </a:t>
            </a:r>
            <a:r>
              <a:rPr lang="en-US" b="1" dirty="0">
                <a:solidFill>
                  <a:srgbClr val="FF0000"/>
                </a:solidFill>
              </a:rPr>
              <a:t>SMIC</a:t>
            </a:r>
            <a:r>
              <a:rPr lang="en-US" dirty="0"/>
              <a:t> – Semiconductor Manufacturing International Corporation</a:t>
            </a:r>
          </a:p>
        </p:txBody>
      </p:sp>
    </p:spTree>
    <p:extLst>
      <p:ext uri="{BB962C8B-B14F-4D97-AF65-F5344CB8AC3E}">
        <p14:creationId xmlns:p14="http://schemas.microsoft.com/office/powerpoint/2010/main" val="2501939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935EA-7B3B-43CE-A855-D9DF7433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42832C-98C6-4790-BE23-88BA0A12A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China </a:t>
            </a:r>
            <a:r>
              <a:rPr lang="en-US" b="1" dirty="0"/>
              <a:t>imports the vast majority of its chips</a:t>
            </a:r>
          </a:p>
          <a:p>
            <a:r>
              <a:rPr lang="en-US" dirty="0"/>
              <a:t>Its national chip maker- </a:t>
            </a:r>
            <a:r>
              <a:rPr lang="en-US" b="1" dirty="0">
                <a:solidFill>
                  <a:srgbClr val="FF0000"/>
                </a:solidFill>
              </a:rPr>
              <a:t>SMIC</a:t>
            </a:r>
            <a:r>
              <a:rPr lang="en-US" dirty="0"/>
              <a:t> – Semiconductor Manufacturing International Corporation</a:t>
            </a:r>
          </a:p>
          <a:p>
            <a:r>
              <a:rPr lang="en-US" b="1" dirty="0"/>
              <a:t>Quintessential</a:t>
            </a:r>
            <a:r>
              <a:rPr lang="cs-CZ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national champion </a:t>
            </a:r>
            <a:r>
              <a:rPr lang="en-US" dirty="0"/>
              <a:t>on part with Huawei!</a:t>
            </a:r>
          </a:p>
        </p:txBody>
      </p:sp>
    </p:spTree>
    <p:extLst>
      <p:ext uri="{BB962C8B-B14F-4D97-AF65-F5344CB8AC3E}">
        <p14:creationId xmlns:p14="http://schemas.microsoft.com/office/powerpoint/2010/main" val="2564035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935EA-7B3B-43CE-A855-D9DF7433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42832C-98C6-4790-BE23-88BA0A12A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China </a:t>
            </a:r>
            <a:r>
              <a:rPr lang="en-US" b="1" dirty="0"/>
              <a:t>imports the vast majority of its chips</a:t>
            </a:r>
          </a:p>
          <a:p>
            <a:r>
              <a:rPr lang="en-US" dirty="0"/>
              <a:t>Its national chip maker- </a:t>
            </a:r>
            <a:r>
              <a:rPr lang="en-US" b="1" dirty="0">
                <a:solidFill>
                  <a:srgbClr val="FF0000"/>
                </a:solidFill>
              </a:rPr>
              <a:t>SMIC</a:t>
            </a:r>
            <a:r>
              <a:rPr lang="en-US" dirty="0"/>
              <a:t> – Semiconductor Manufacturing International Corporation</a:t>
            </a:r>
          </a:p>
          <a:p>
            <a:r>
              <a:rPr lang="en-US" b="1" dirty="0"/>
              <a:t>Quintessential</a:t>
            </a:r>
            <a:r>
              <a:rPr lang="cs-CZ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national champion </a:t>
            </a:r>
            <a:r>
              <a:rPr lang="en-US" dirty="0"/>
              <a:t>on part with Huawei!</a:t>
            </a:r>
          </a:p>
          <a:p>
            <a:r>
              <a:rPr lang="en-US" b="1" dirty="0"/>
              <a:t>Extremely high</a:t>
            </a:r>
            <a:r>
              <a:rPr lang="cs-CZ" b="1" dirty="0"/>
              <a:t> support - </a:t>
            </a:r>
            <a:r>
              <a:rPr lang="en-US" b="1" dirty="0"/>
              <a:t>50% of its revenue comes from state subsidies</a:t>
            </a:r>
          </a:p>
        </p:txBody>
      </p:sp>
    </p:spTree>
    <p:extLst>
      <p:ext uri="{BB962C8B-B14F-4D97-AF65-F5344CB8AC3E}">
        <p14:creationId xmlns:p14="http://schemas.microsoft.com/office/powerpoint/2010/main" val="3960108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935EA-7B3B-43CE-A855-D9DF7433A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42832C-98C6-4790-BE23-88BA0A12A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China </a:t>
            </a:r>
            <a:r>
              <a:rPr lang="en-US" b="1" dirty="0"/>
              <a:t>imports the vast majority of its chips</a:t>
            </a:r>
          </a:p>
          <a:p>
            <a:r>
              <a:rPr lang="en-US" dirty="0"/>
              <a:t>Its national chip maker- </a:t>
            </a:r>
            <a:r>
              <a:rPr lang="en-US" b="1" dirty="0">
                <a:solidFill>
                  <a:srgbClr val="FF0000"/>
                </a:solidFill>
              </a:rPr>
              <a:t>SMIC</a:t>
            </a:r>
            <a:r>
              <a:rPr lang="en-US" dirty="0"/>
              <a:t> – Semiconductor Manufacturing International Corporation</a:t>
            </a:r>
          </a:p>
          <a:p>
            <a:r>
              <a:rPr lang="en-US" b="1" dirty="0"/>
              <a:t>Quintessential</a:t>
            </a:r>
            <a:r>
              <a:rPr lang="cs-CZ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national champion </a:t>
            </a:r>
            <a:r>
              <a:rPr lang="en-US" dirty="0"/>
              <a:t>on part with Huawei!</a:t>
            </a:r>
          </a:p>
          <a:p>
            <a:r>
              <a:rPr lang="en-US" dirty="0"/>
              <a:t>Extremely h</a:t>
            </a:r>
            <a:r>
              <a:rPr lang="cs-CZ" dirty="0" err="1"/>
              <a:t>igh</a:t>
            </a:r>
            <a:r>
              <a:rPr lang="cs-CZ" dirty="0"/>
              <a:t> support - </a:t>
            </a:r>
            <a:r>
              <a:rPr lang="en-US" dirty="0"/>
              <a:t>50% of its revenue comes from state subsidies</a:t>
            </a:r>
          </a:p>
          <a:p>
            <a:r>
              <a:rPr lang="en-US" dirty="0"/>
              <a:t>But </a:t>
            </a:r>
            <a:r>
              <a:rPr lang="en-US" b="1" dirty="0"/>
              <a:t>it is still far behind industry leaders and only has a small global market share</a:t>
            </a:r>
          </a:p>
        </p:txBody>
      </p:sp>
    </p:spTree>
    <p:extLst>
      <p:ext uri="{BB962C8B-B14F-4D97-AF65-F5344CB8AC3E}">
        <p14:creationId xmlns:p14="http://schemas.microsoft.com/office/powerpoint/2010/main" val="1465257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7F28-1245-47A1-BD2C-3E602ED22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Questions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last </a:t>
            </a:r>
            <a:r>
              <a:rPr lang="cs-CZ" dirty="0" err="1"/>
              <a:t>time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69DC0-6AB2-45D6-85FC-64D7F9609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industrial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?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068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FDC1DB-CC21-4120-9AA5-9F1416DE5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E41767-3E4B-418D-BEB7-99B1750E2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SMIC‘s smallest transistors are </a:t>
            </a:r>
            <a:r>
              <a:rPr lang="cs-CZ" b="1" dirty="0"/>
              <a:t>7</a:t>
            </a:r>
            <a:r>
              <a:rPr lang="en-US" b="1" dirty="0"/>
              <a:t> nm in size</a:t>
            </a:r>
          </a:p>
          <a:p>
            <a:r>
              <a:rPr lang="en-US" dirty="0"/>
              <a:t>The smallest produced on a large scale</a:t>
            </a:r>
            <a:r>
              <a:rPr lang="cs-CZ" dirty="0"/>
              <a:t> are</a:t>
            </a:r>
            <a:r>
              <a:rPr lang="en-US" dirty="0"/>
              <a:t> </a:t>
            </a:r>
            <a:r>
              <a:rPr lang="en-US" b="1" dirty="0"/>
              <a:t>5nm</a:t>
            </a:r>
            <a:r>
              <a:rPr lang="cs-CZ" b="1" dirty="0"/>
              <a:t>, </a:t>
            </a:r>
            <a:r>
              <a:rPr lang="cs-CZ" dirty="0"/>
              <a:t>TSMC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planning</a:t>
            </a:r>
            <a:r>
              <a:rPr lang="cs-CZ" dirty="0"/>
              <a:t> to start 2nm </a:t>
            </a:r>
            <a:r>
              <a:rPr lang="cs-CZ" dirty="0" err="1"/>
              <a:t>production</a:t>
            </a:r>
            <a:r>
              <a:rPr lang="cs-CZ" dirty="0"/>
              <a:t> </a:t>
            </a:r>
            <a:r>
              <a:rPr lang="cs-CZ" dirty="0" err="1"/>
              <a:t>next</a:t>
            </a:r>
            <a:r>
              <a:rPr lang="cs-CZ" dirty="0"/>
              <a:t> </a:t>
            </a:r>
            <a:r>
              <a:rPr lang="cs-CZ" dirty="0" err="1"/>
              <a:t>year</a:t>
            </a:r>
            <a:endParaRPr lang="en-US" dirty="0"/>
          </a:p>
          <a:p>
            <a:r>
              <a:rPr lang="en-US" dirty="0"/>
              <a:t>Most of </a:t>
            </a:r>
            <a:r>
              <a:rPr lang="cs-CZ" dirty="0" err="1"/>
              <a:t>SMIC‘s</a:t>
            </a:r>
            <a:r>
              <a:rPr lang="en-US" dirty="0"/>
              <a:t> production is even further from the frontier!</a:t>
            </a:r>
          </a:p>
        </p:txBody>
      </p:sp>
    </p:spTree>
    <p:extLst>
      <p:ext uri="{BB962C8B-B14F-4D97-AF65-F5344CB8AC3E}">
        <p14:creationId xmlns:p14="http://schemas.microsoft.com/office/powerpoint/2010/main" val="4025560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B4D7D1-A278-4056-8606-B5022CB92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stůl&#10;&#10;Popis byl vytvořen automaticky">
            <a:extLst>
              <a:ext uri="{FF2B5EF4-FFF2-40B4-BE49-F238E27FC236}">
                <a16:creationId xmlns:a16="http://schemas.microsoft.com/office/drawing/2014/main" id="{0D6E0640-4A5B-4092-ADF9-DBCF4FC44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20" y="535161"/>
            <a:ext cx="1704768" cy="5957714"/>
          </a:xfrm>
        </p:spPr>
      </p:pic>
    </p:spTree>
    <p:extLst>
      <p:ext uri="{BB962C8B-B14F-4D97-AF65-F5344CB8AC3E}">
        <p14:creationId xmlns:p14="http://schemas.microsoft.com/office/powerpoint/2010/main" val="2608336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71812-E742-43DE-8629-B0BD8BAC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Chips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84EDF-C8B1-4A2A-A23F-464E954E6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China</a:t>
            </a:r>
            <a:r>
              <a:rPr lang="cs-CZ" dirty="0"/>
              <a:t> </a:t>
            </a:r>
            <a:r>
              <a:rPr lang="cs-CZ" dirty="0" err="1"/>
              <a:t>imports</a:t>
            </a:r>
            <a:r>
              <a:rPr lang="cs-CZ" dirty="0"/>
              <a:t> </a:t>
            </a:r>
            <a:r>
              <a:rPr lang="cs-CZ" dirty="0" err="1"/>
              <a:t>some</a:t>
            </a:r>
            <a:r>
              <a:rPr lang="cs-CZ" dirty="0"/>
              <a:t> 70 % </a:t>
            </a:r>
            <a:r>
              <a:rPr lang="cs-CZ" dirty="0" err="1"/>
              <a:t>of</a:t>
            </a:r>
            <a:r>
              <a:rPr lang="cs-CZ" dirty="0"/>
              <a:t> chips </a:t>
            </a:r>
            <a:r>
              <a:rPr lang="cs-CZ" dirty="0" err="1"/>
              <a:t>produced</a:t>
            </a:r>
            <a:r>
              <a:rPr lang="cs-CZ" dirty="0"/>
              <a:t> </a:t>
            </a:r>
            <a:r>
              <a:rPr lang="cs-CZ" dirty="0" err="1"/>
              <a:t>worldwide</a:t>
            </a:r>
            <a:r>
              <a:rPr lang="cs-CZ" dirty="0"/>
              <a:t>, </a:t>
            </a:r>
            <a:r>
              <a:rPr lang="cs-CZ" dirty="0" err="1"/>
              <a:t>half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then</a:t>
            </a:r>
            <a:r>
              <a:rPr lang="cs-CZ" dirty="0"/>
              <a:t> re-</a:t>
            </a:r>
            <a:r>
              <a:rPr lang="cs-CZ" dirty="0" err="1"/>
              <a:t>exported</a:t>
            </a:r>
            <a:endParaRPr lang="cs-CZ" dirty="0"/>
          </a:p>
          <a:p>
            <a:r>
              <a:rPr lang="cs-CZ" dirty="0"/>
              <a:t>It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produces</a:t>
            </a:r>
            <a:r>
              <a:rPr lang="cs-CZ" dirty="0"/>
              <a:t> 16 %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world</a:t>
            </a:r>
            <a:r>
              <a:rPr lang="cs-CZ" dirty="0"/>
              <a:t> </a:t>
            </a:r>
            <a:r>
              <a:rPr lang="cs-CZ" dirty="0" err="1"/>
              <a:t>production</a:t>
            </a:r>
            <a:r>
              <a:rPr lang="cs-CZ" dirty="0"/>
              <a:t>, </a:t>
            </a:r>
            <a:r>
              <a:rPr lang="cs-CZ" dirty="0" err="1"/>
              <a:t>only</a:t>
            </a:r>
            <a:r>
              <a:rPr lang="cs-CZ" dirty="0"/>
              <a:t> 6 % </a:t>
            </a:r>
            <a:r>
              <a:rPr lang="cs-CZ" dirty="0" err="1"/>
              <a:t>comes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domestically</a:t>
            </a:r>
            <a:r>
              <a:rPr lang="cs-CZ" dirty="0"/>
              <a:t> </a:t>
            </a:r>
            <a:r>
              <a:rPr lang="cs-CZ" dirty="0" err="1"/>
              <a:t>owned</a:t>
            </a:r>
            <a:r>
              <a:rPr lang="cs-CZ" dirty="0"/>
              <a:t> </a:t>
            </a:r>
            <a:r>
              <a:rPr lang="cs-CZ" dirty="0" err="1"/>
              <a:t>firms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757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2AF152-45AC-4F8D-9D0F-1CC1BCE6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AF20E5-CDBF-42AF-A8BE-1A985FF7C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Perhaps the most sophisticated value chain in the world</a:t>
            </a:r>
          </a:p>
        </p:txBody>
      </p:sp>
    </p:spTree>
    <p:extLst>
      <p:ext uri="{BB962C8B-B14F-4D97-AF65-F5344CB8AC3E}">
        <p14:creationId xmlns:p14="http://schemas.microsoft.com/office/powerpoint/2010/main" val="3410426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2AF152-45AC-4F8D-9D0F-1CC1BCE6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AF20E5-CDBF-42AF-A8BE-1A985FF7C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No country or company in the world is able to produce cutting edge chips on its own</a:t>
            </a:r>
          </a:p>
        </p:txBody>
      </p:sp>
    </p:spTree>
    <p:extLst>
      <p:ext uri="{BB962C8B-B14F-4D97-AF65-F5344CB8AC3E}">
        <p14:creationId xmlns:p14="http://schemas.microsoft.com/office/powerpoint/2010/main" val="1088165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2AF152-45AC-4F8D-9D0F-1CC1BCE6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AF20E5-CDBF-42AF-A8BE-1A985FF7C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Dominated by </a:t>
            </a:r>
            <a:r>
              <a:rPr lang="en-US" b="1" dirty="0"/>
              <a:t>USA + Taiwan, Korea, Japan</a:t>
            </a:r>
            <a:r>
              <a:rPr lang="en-US" dirty="0"/>
              <a:t>; Netherlands</a:t>
            </a:r>
          </a:p>
        </p:txBody>
      </p:sp>
    </p:spTree>
    <p:extLst>
      <p:ext uri="{BB962C8B-B14F-4D97-AF65-F5344CB8AC3E}">
        <p14:creationId xmlns:p14="http://schemas.microsoft.com/office/powerpoint/2010/main" val="11593113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15A28-BD3A-4803-94CE-31F6D90C5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AF19DC-680F-4F95-87F2-EF212D20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EDA – software </a:t>
            </a:r>
            <a:r>
              <a:rPr lang="en-US" dirty="0"/>
              <a:t>(US firms)</a:t>
            </a:r>
          </a:p>
        </p:txBody>
      </p:sp>
    </p:spTree>
    <p:extLst>
      <p:ext uri="{BB962C8B-B14F-4D97-AF65-F5344CB8AC3E}">
        <p14:creationId xmlns:p14="http://schemas.microsoft.com/office/powerpoint/2010/main" val="5625124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15A28-BD3A-4803-94CE-31F6D90C5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AF19DC-680F-4F95-87F2-EF212D20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EDA – software </a:t>
            </a:r>
            <a:r>
              <a:rPr lang="en-US" dirty="0"/>
              <a:t>(US firms)</a:t>
            </a:r>
          </a:p>
          <a:p>
            <a:r>
              <a:rPr lang="en-US" b="1" dirty="0"/>
              <a:t>Design</a:t>
            </a:r>
            <a:r>
              <a:rPr lang="en-US" dirty="0"/>
              <a:t> – smartphone manufacturers etc.</a:t>
            </a:r>
          </a:p>
        </p:txBody>
      </p:sp>
    </p:spTree>
    <p:extLst>
      <p:ext uri="{BB962C8B-B14F-4D97-AF65-F5344CB8AC3E}">
        <p14:creationId xmlns:p14="http://schemas.microsoft.com/office/powerpoint/2010/main" val="2973036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15A28-BD3A-4803-94CE-31F6D90C5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AF19DC-680F-4F95-87F2-EF212D20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EDA – software </a:t>
            </a:r>
            <a:r>
              <a:rPr lang="en-US" dirty="0"/>
              <a:t>(US firms)</a:t>
            </a:r>
          </a:p>
          <a:p>
            <a:r>
              <a:rPr lang="en-US" b="1" dirty="0"/>
              <a:t>Design</a:t>
            </a:r>
            <a:r>
              <a:rPr lang="en-US" dirty="0"/>
              <a:t> – smartphone manufacturers etc.</a:t>
            </a:r>
          </a:p>
          <a:p>
            <a:r>
              <a:rPr lang="en-US" b="1" dirty="0"/>
              <a:t>SME – equipment </a:t>
            </a:r>
            <a:r>
              <a:rPr lang="en-US" dirty="0"/>
              <a:t>– US + Japan + </a:t>
            </a:r>
            <a:r>
              <a:rPr lang="en-US" b="1" dirty="0"/>
              <a:t>Netherlands (ASML)</a:t>
            </a:r>
          </a:p>
        </p:txBody>
      </p:sp>
    </p:spTree>
    <p:extLst>
      <p:ext uri="{BB962C8B-B14F-4D97-AF65-F5344CB8AC3E}">
        <p14:creationId xmlns:p14="http://schemas.microsoft.com/office/powerpoint/2010/main" val="326273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15A28-BD3A-4803-94CE-31F6D90C5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AF19DC-680F-4F95-87F2-EF212D20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EDA – software </a:t>
            </a:r>
            <a:r>
              <a:rPr lang="en-US" dirty="0"/>
              <a:t>(US firms)</a:t>
            </a:r>
          </a:p>
          <a:p>
            <a:r>
              <a:rPr lang="en-US" b="1" dirty="0"/>
              <a:t>Design</a:t>
            </a:r>
            <a:r>
              <a:rPr lang="en-US" dirty="0"/>
              <a:t> – smartphone manufacturers etc.</a:t>
            </a:r>
          </a:p>
          <a:p>
            <a:r>
              <a:rPr lang="en-US" b="1" dirty="0"/>
              <a:t>SME – equipment </a:t>
            </a:r>
            <a:r>
              <a:rPr lang="en-US" dirty="0"/>
              <a:t>– US + Japan + </a:t>
            </a:r>
            <a:r>
              <a:rPr lang="en-US" b="1" dirty="0"/>
              <a:t>Netherlands (ASML)</a:t>
            </a:r>
          </a:p>
          <a:p>
            <a:r>
              <a:rPr lang="en-US" dirty="0"/>
              <a:t>- extreme-ultraviolet lithography</a:t>
            </a:r>
          </a:p>
        </p:txBody>
      </p:sp>
    </p:spTree>
    <p:extLst>
      <p:ext uri="{BB962C8B-B14F-4D97-AF65-F5344CB8AC3E}">
        <p14:creationId xmlns:p14="http://schemas.microsoft.com/office/powerpoint/2010/main" val="1724636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7F28-1245-47A1-BD2C-3E602ED22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Questions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last </a:t>
            </a:r>
            <a:r>
              <a:rPr lang="cs-CZ" dirty="0" err="1"/>
              <a:t>time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69DC0-6AB2-45D6-85FC-64D7F9609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industrial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?</a:t>
            </a:r>
          </a:p>
          <a:p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did</a:t>
            </a:r>
            <a:r>
              <a:rPr lang="cs-CZ" dirty="0"/>
              <a:t> </a:t>
            </a:r>
            <a:r>
              <a:rPr lang="cs-CZ" dirty="0" err="1"/>
              <a:t>China</a:t>
            </a:r>
            <a:r>
              <a:rPr lang="cs-CZ" dirty="0"/>
              <a:t> start to re-</a:t>
            </a:r>
            <a:r>
              <a:rPr lang="cs-CZ" dirty="0" err="1"/>
              <a:t>establish</a:t>
            </a:r>
            <a:r>
              <a:rPr lang="cs-CZ" dirty="0"/>
              <a:t> </a:t>
            </a:r>
            <a:r>
              <a:rPr lang="cs-CZ" dirty="0" err="1"/>
              <a:t>industrial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abandoning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late</a:t>
            </a:r>
            <a:r>
              <a:rPr lang="cs-CZ" dirty="0"/>
              <a:t> 1990s?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0305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ECC67F-3746-49F6-8F37-378ED0E87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interiér&#10;&#10;Popis byl vytvořen automaticky">
            <a:extLst>
              <a:ext uri="{FF2B5EF4-FFF2-40B4-BE49-F238E27FC236}">
                <a16:creationId xmlns:a16="http://schemas.microsoft.com/office/drawing/2014/main" id="{3CC34AC1-AD6D-4BC6-BC79-96CF54F77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010569"/>
            <a:ext cx="6858000" cy="3981450"/>
          </a:xfrm>
        </p:spPr>
      </p:pic>
    </p:spTree>
    <p:extLst>
      <p:ext uri="{BB962C8B-B14F-4D97-AF65-F5344CB8AC3E}">
        <p14:creationId xmlns:p14="http://schemas.microsoft.com/office/powerpoint/2010/main" val="2732084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15A28-BD3A-4803-94CE-31F6D90C5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AF19DC-680F-4F95-87F2-EF212D20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EDA – software </a:t>
            </a:r>
            <a:r>
              <a:rPr lang="en-US" dirty="0"/>
              <a:t>(US firms)</a:t>
            </a:r>
          </a:p>
          <a:p>
            <a:r>
              <a:rPr lang="en-US" b="1" dirty="0"/>
              <a:t>Design</a:t>
            </a:r>
            <a:r>
              <a:rPr lang="en-US" dirty="0"/>
              <a:t> – smartphone manufacturers etc.</a:t>
            </a:r>
          </a:p>
          <a:p>
            <a:r>
              <a:rPr lang="en-US" b="1" dirty="0"/>
              <a:t>SME – equipment </a:t>
            </a:r>
            <a:r>
              <a:rPr lang="en-US" dirty="0"/>
              <a:t>– US + Japan + </a:t>
            </a:r>
            <a:r>
              <a:rPr lang="en-US" b="1" dirty="0"/>
              <a:t>Netherlands (ASML)</a:t>
            </a:r>
          </a:p>
          <a:p>
            <a:r>
              <a:rPr lang="en-US" dirty="0"/>
              <a:t>- extreme-ultraviolet lithography – largest bumps on their mirrors are </a:t>
            </a:r>
            <a:r>
              <a:rPr lang="en-US" b="1" dirty="0"/>
              <a:t>smaller than one atom!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328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3CE646-0543-4690-871C-DF07D7112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40C7974-92F8-4FB5-8A5F-B9BFC75E2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537" y="2334419"/>
            <a:ext cx="7400925" cy="3333750"/>
          </a:xfrm>
        </p:spPr>
      </p:pic>
    </p:spTree>
    <p:extLst>
      <p:ext uri="{BB962C8B-B14F-4D97-AF65-F5344CB8AC3E}">
        <p14:creationId xmlns:p14="http://schemas.microsoft.com/office/powerpoint/2010/main" val="31105389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15A28-BD3A-4803-94CE-31F6D90C5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AF19DC-680F-4F95-87F2-EF212D20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Together – </a:t>
            </a:r>
            <a:r>
              <a:rPr lang="en-US" b="1" dirty="0"/>
              <a:t>„fabs“ </a:t>
            </a:r>
            <a:r>
              <a:rPr lang="en-US" dirty="0"/>
              <a:t>– most expensive factories in the world – circa 20 billion dollars to create a production link</a:t>
            </a:r>
          </a:p>
        </p:txBody>
      </p:sp>
    </p:spTree>
    <p:extLst>
      <p:ext uri="{BB962C8B-B14F-4D97-AF65-F5344CB8AC3E}">
        <p14:creationId xmlns:p14="http://schemas.microsoft.com/office/powerpoint/2010/main" val="14725351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15A28-BD3A-4803-94CE-31F6D90C5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AF19DC-680F-4F95-87F2-EF212D20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Together – </a:t>
            </a:r>
            <a:r>
              <a:rPr lang="en-US" b="1" dirty="0"/>
              <a:t>„fabs“ </a:t>
            </a:r>
            <a:r>
              <a:rPr lang="en-US" dirty="0"/>
              <a:t>– most expensive factories in the world – circa 20 billion dollars to create a production link</a:t>
            </a:r>
          </a:p>
          <a:p>
            <a:r>
              <a:rPr lang="en-US" b="1" dirty="0"/>
              <a:t>Non-monetary inputs – need for engineers with experience</a:t>
            </a:r>
            <a:r>
              <a:rPr lang="en-US" dirty="0"/>
              <a:t>, which is extremely rare</a:t>
            </a:r>
          </a:p>
        </p:txBody>
      </p:sp>
    </p:spTree>
    <p:extLst>
      <p:ext uri="{BB962C8B-B14F-4D97-AF65-F5344CB8AC3E}">
        <p14:creationId xmlns:p14="http://schemas.microsoft.com/office/powerpoint/2010/main" val="1907113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30A1F-5433-4137-BB9F-18F010F82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interiér, patro&#10;&#10;Popis byl vytvořen automaticky">
            <a:extLst>
              <a:ext uri="{FF2B5EF4-FFF2-40B4-BE49-F238E27FC236}">
                <a16:creationId xmlns:a16="http://schemas.microsoft.com/office/drawing/2014/main" id="{E4C2FD97-4C6A-4875-B7A3-50E591EBE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915319"/>
            <a:ext cx="7620000" cy="4171950"/>
          </a:xfrm>
        </p:spPr>
      </p:pic>
    </p:spTree>
    <p:extLst>
      <p:ext uri="{BB962C8B-B14F-4D97-AF65-F5344CB8AC3E}">
        <p14:creationId xmlns:p14="http://schemas.microsoft.com/office/powerpoint/2010/main" val="24455925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48BB49-6CB1-40DA-8584-E7E2BF497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E96A31-1C9E-426A-97A0-9CB3A35F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Most important producer of chips in the world</a:t>
            </a:r>
            <a:r>
              <a:rPr lang="cs-CZ" b="1" dirty="0"/>
              <a:t> </a:t>
            </a:r>
            <a:r>
              <a:rPr lang="en-US" dirty="0"/>
              <a:t>– </a:t>
            </a:r>
            <a:r>
              <a:rPr lang="en-US" b="1" dirty="0"/>
              <a:t>TSMC – Taiwan</a:t>
            </a:r>
            <a:r>
              <a:rPr lang="cs-CZ" b="1" dirty="0"/>
              <a:t> </a:t>
            </a:r>
            <a:r>
              <a:rPr lang="en-US" dirty="0"/>
              <a:t>Semiconductor Manufacturing Company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4954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48BB49-6CB1-40DA-8584-E7E2BF497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E96A31-1C9E-426A-97A0-9CB3A35F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Most important producer of chips in the world</a:t>
            </a:r>
            <a:r>
              <a:rPr lang="cs-CZ" b="1" dirty="0"/>
              <a:t> </a:t>
            </a:r>
            <a:r>
              <a:rPr lang="en-US" dirty="0"/>
              <a:t>– </a:t>
            </a:r>
            <a:r>
              <a:rPr lang="en-US" b="1" dirty="0"/>
              <a:t>TSMC – Taiwan</a:t>
            </a:r>
            <a:r>
              <a:rPr lang="cs-CZ" b="1" dirty="0"/>
              <a:t> </a:t>
            </a:r>
            <a:r>
              <a:rPr lang="en-US" dirty="0"/>
              <a:t>Semiconductor Manufacturing Company</a:t>
            </a:r>
          </a:p>
          <a:p>
            <a:r>
              <a:rPr lang="en-US" dirty="0"/>
              <a:t>- </a:t>
            </a:r>
            <a:r>
              <a:rPr lang="en-US" b="1" dirty="0"/>
              <a:t>50% of global production </a:t>
            </a:r>
            <a:r>
              <a:rPr lang="en-US" dirty="0"/>
              <a:t>or so, even stronger on the cutting edge</a:t>
            </a:r>
          </a:p>
        </p:txBody>
      </p:sp>
    </p:spTree>
    <p:extLst>
      <p:ext uri="{BB962C8B-B14F-4D97-AF65-F5344CB8AC3E}">
        <p14:creationId xmlns:p14="http://schemas.microsoft.com/office/powerpoint/2010/main" val="17990980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77320-4330-4200-B9F3-B1DDBA02F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8EF1FC4-5A15-40DF-B90F-8D9193D49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969" y="2036137"/>
            <a:ext cx="4219271" cy="3879788"/>
          </a:xfrm>
        </p:spPr>
      </p:pic>
    </p:spTree>
    <p:extLst>
      <p:ext uri="{BB962C8B-B14F-4D97-AF65-F5344CB8AC3E}">
        <p14:creationId xmlns:p14="http://schemas.microsoft.com/office/powerpoint/2010/main" val="18890256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48BB49-6CB1-40DA-8584-E7E2BF497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E96A31-1C9E-426A-97A0-9CB3A35F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China – no </a:t>
            </a:r>
            <a:r>
              <a:rPr lang="en-US" b="1" dirty="0"/>
              <a:t>EDA or SME</a:t>
            </a:r>
            <a:r>
              <a:rPr lang="en-US" dirty="0"/>
              <a:t>, few experiences engineers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852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7F28-1245-47A1-BD2C-3E602ED22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Questions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last </a:t>
            </a:r>
            <a:r>
              <a:rPr lang="cs-CZ" dirty="0" err="1"/>
              <a:t>time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69DC0-6AB2-45D6-85FC-64D7F9609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industrial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?</a:t>
            </a:r>
          </a:p>
          <a:p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did</a:t>
            </a:r>
            <a:r>
              <a:rPr lang="cs-CZ" dirty="0"/>
              <a:t> </a:t>
            </a:r>
            <a:r>
              <a:rPr lang="cs-CZ" dirty="0" err="1"/>
              <a:t>China</a:t>
            </a:r>
            <a:r>
              <a:rPr lang="cs-CZ" dirty="0"/>
              <a:t> start to re-</a:t>
            </a:r>
            <a:r>
              <a:rPr lang="cs-CZ" dirty="0" err="1"/>
              <a:t>establish</a:t>
            </a:r>
            <a:r>
              <a:rPr lang="cs-CZ" dirty="0"/>
              <a:t> </a:t>
            </a:r>
            <a:r>
              <a:rPr lang="cs-CZ" dirty="0" err="1"/>
              <a:t>industrial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abandoning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late</a:t>
            </a:r>
            <a:r>
              <a:rPr lang="cs-CZ" dirty="0"/>
              <a:t> 1990s?</a:t>
            </a:r>
          </a:p>
          <a:p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did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Financial</a:t>
            </a:r>
            <a:r>
              <a:rPr lang="cs-CZ" dirty="0"/>
              <a:t> </a:t>
            </a:r>
            <a:r>
              <a:rPr lang="cs-CZ" dirty="0" err="1"/>
              <a:t>crisis</a:t>
            </a:r>
            <a:r>
              <a:rPr lang="cs-CZ" dirty="0"/>
              <a:t> influence </a:t>
            </a:r>
            <a:r>
              <a:rPr lang="cs-CZ" dirty="0" err="1"/>
              <a:t>Chinese</a:t>
            </a:r>
            <a:r>
              <a:rPr lang="cs-CZ" dirty="0"/>
              <a:t> </a:t>
            </a:r>
            <a:r>
              <a:rPr lang="cs-CZ" dirty="0" err="1"/>
              <a:t>thinking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government</a:t>
            </a:r>
            <a:r>
              <a:rPr lang="cs-CZ" dirty="0"/>
              <a:t> </a:t>
            </a:r>
            <a:r>
              <a:rPr lang="cs-CZ" dirty="0" err="1"/>
              <a:t>intervention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economy</a:t>
            </a:r>
            <a:r>
              <a:rPr lang="cs-CZ" dirty="0"/>
              <a:t>?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8291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47FB1-C377-44F2-9A86-F90C76048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C23C1C-61EB-4173-A65E-5EEF4C034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China‘s Achilles</a:t>
            </a:r>
            <a:r>
              <a:rPr lang="cs-CZ" b="1" dirty="0"/>
              <a:t>‘</a:t>
            </a:r>
            <a:r>
              <a:rPr lang="en-US" b="1" dirty="0"/>
              <a:t> heel!</a:t>
            </a:r>
          </a:p>
        </p:txBody>
      </p:sp>
    </p:spTree>
    <p:extLst>
      <p:ext uri="{BB962C8B-B14F-4D97-AF65-F5344CB8AC3E}">
        <p14:creationId xmlns:p14="http://schemas.microsoft.com/office/powerpoint/2010/main" val="25552546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47FB1-C377-44F2-9A86-F90C76048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C23C1C-61EB-4173-A65E-5EEF4C034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China‘s Achilles</a:t>
            </a:r>
            <a:r>
              <a:rPr lang="cs-CZ" b="1" dirty="0"/>
              <a:t>‘</a:t>
            </a:r>
            <a:r>
              <a:rPr lang="en-US" b="1" dirty="0"/>
              <a:t> heel!</a:t>
            </a:r>
          </a:p>
          <a:p>
            <a:endParaRPr lang="en-US" b="1" dirty="0"/>
          </a:p>
          <a:p>
            <a:r>
              <a:rPr lang="en-US" b="1" dirty="0"/>
              <a:t>&gt; huge resources are being invested into redressing it</a:t>
            </a:r>
          </a:p>
        </p:txBody>
      </p:sp>
    </p:spTree>
    <p:extLst>
      <p:ext uri="{BB962C8B-B14F-4D97-AF65-F5344CB8AC3E}">
        <p14:creationId xmlns:p14="http://schemas.microsoft.com/office/powerpoint/2010/main" val="2457611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47FB1-C377-44F2-9A86-F90C76048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semiconductor value chain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C23C1C-61EB-4173-A65E-5EEF4C034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China‘s Achilles</a:t>
            </a:r>
            <a:r>
              <a:rPr lang="cs-CZ" b="1" dirty="0"/>
              <a:t>‘</a:t>
            </a:r>
            <a:r>
              <a:rPr lang="en-US" b="1" dirty="0"/>
              <a:t> heel!</a:t>
            </a:r>
          </a:p>
          <a:p>
            <a:endParaRPr lang="en-US" b="1" dirty="0"/>
          </a:p>
          <a:p>
            <a:r>
              <a:rPr lang="en-US" b="1" dirty="0"/>
              <a:t>&gt; huge resources are being invested into redressing it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&gt; </a:t>
            </a:r>
            <a:r>
              <a:rPr lang="en-US" b="1" dirty="0">
                <a:solidFill>
                  <a:srgbClr val="FF0000"/>
                </a:solidFill>
              </a:rPr>
              <a:t>US </a:t>
            </a:r>
            <a:r>
              <a:rPr lang="cs-CZ" b="1" dirty="0" err="1">
                <a:solidFill>
                  <a:srgbClr val="FF0000"/>
                </a:solidFill>
              </a:rPr>
              <a:t>steps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agains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China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are</a:t>
            </a:r>
            <a:r>
              <a:rPr lang="en-US" b="1" dirty="0">
                <a:solidFill>
                  <a:srgbClr val="FF0000"/>
                </a:solidFill>
              </a:rPr>
              <a:t> concentrated in this area</a:t>
            </a:r>
            <a:r>
              <a:rPr lang="cs-CZ" b="1" dirty="0">
                <a:solidFill>
                  <a:srgbClr val="FF0000"/>
                </a:solidFill>
              </a:rPr>
              <a:t>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550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119534-5B2D-4D0D-9BA1-15B60BE3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– Chinese technological rivalry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81C660-2280-462A-8917-22CE642EE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Khan</a:t>
            </a:r>
            <a:r>
              <a:rPr lang="cs-CZ" dirty="0"/>
              <a:t> and </a:t>
            </a:r>
            <a:r>
              <a:rPr lang="cs-CZ" dirty="0" err="1"/>
              <a:t>Flynn</a:t>
            </a:r>
            <a:r>
              <a:rPr lang="cs-CZ" dirty="0"/>
              <a:t>: </a:t>
            </a:r>
            <a:r>
              <a:rPr lang="en-US" i="1" dirty="0"/>
              <a:t>Maintaining China s Dependence on Democracies for Advanced Computer Chips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905240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119534-5B2D-4D0D-9BA1-15B60BE3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– Chinese technological rivalry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81C660-2280-462A-8917-22CE642EE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Khan</a:t>
            </a:r>
            <a:r>
              <a:rPr lang="cs-CZ" dirty="0"/>
              <a:t> and </a:t>
            </a:r>
            <a:r>
              <a:rPr lang="cs-CZ" dirty="0" err="1"/>
              <a:t>Flynn</a:t>
            </a:r>
            <a:r>
              <a:rPr lang="cs-CZ" dirty="0"/>
              <a:t>: </a:t>
            </a:r>
            <a:r>
              <a:rPr lang="en-US" i="1" dirty="0"/>
              <a:t>Maintaining China s Dependence on Democracies for Advanced Computer Chips</a:t>
            </a:r>
            <a:endParaRPr lang="cs-CZ" i="1" dirty="0"/>
          </a:p>
          <a:p>
            <a:r>
              <a:rPr lang="en-US" dirty="0"/>
              <a:t>The goal should be </a:t>
            </a:r>
            <a:r>
              <a:rPr lang="en-US" b="1" dirty="0"/>
              <a:t>to prevent China from </a:t>
            </a:r>
            <a:r>
              <a:rPr lang="en-US" b="1" dirty="0">
                <a:solidFill>
                  <a:srgbClr val="FF0000"/>
                </a:solidFill>
              </a:rPr>
              <a:t>gaining a capacity to produce cutting edge chips</a:t>
            </a:r>
          </a:p>
        </p:txBody>
      </p:sp>
    </p:spTree>
    <p:extLst>
      <p:ext uri="{BB962C8B-B14F-4D97-AF65-F5344CB8AC3E}">
        <p14:creationId xmlns:p14="http://schemas.microsoft.com/office/powerpoint/2010/main" val="41296924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119534-5B2D-4D0D-9BA1-15B60BE3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– Chinese technological rivalry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81C660-2280-462A-8917-22CE642EE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Khan</a:t>
            </a:r>
            <a:r>
              <a:rPr lang="cs-CZ" dirty="0"/>
              <a:t> and </a:t>
            </a:r>
            <a:r>
              <a:rPr lang="cs-CZ" dirty="0" err="1"/>
              <a:t>Flynn</a:t>
            </a:r>
            <a:r>
              <a:rPr lang="cs-CZ" dirty="0"/>
              <a:t>: </a:t>
            </a:r>
            <a:r>
              <a:rPr lang="en-US" i="1" dirty="0"/>
              <a:t>Maintaining China s Dependence on Democracies for Advanced Computer Chips</a:t>
            </a:r>
            <a:endParaRPr lang="cs-CZ" i="1" dirty="0"/>
          </a:p>
          <a:p>
            <a:r>
              <a:rPr lang="en-US" dirty="0"/>
              <a:t>The goal should be </a:t>
            </a:r>
            <a:r>
              <a:rPr lang="en-US" b="1" dirty="0"/>
              <a:t>to prevent China from </a:t>
            </a:r>
            <a:r>
              <a:rPr lang="en-US" b="1" dirty="0">
                <a:solidFill>
                  <a:srgbClr val="FF0000"/>
                </a:solidFill>
              </a:rPr>
              <a:t>gaining a capacity to produce cutting edge chips</a:t>
            </a:r>
          </a:p>
          <a:p>
            <a:r>
              <a:rPr lang="en-US" dirty="0"/>
              <a:t>&gt; China must be </a:t>
            </a:r>
            <a:r>
              <a:rPr lang="en-US" b="1" dirty="0"/>
              <a:t>prevented from importing SME (equipment) or licensing EDA software</a:t>
            </a:r>
          </a:p>
        </p:txBody>
      </p:sp>
    </p:spTree>
    <p:extLst>
      <p:ext uri="{BB962C8B-B14F-4D97-AF65-F5344CB8AC3E}">
        <p14:creationId xmlns:p14="http://schemas.microsoft.com/office/powerpoint/2010/main" val="8700761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15314-C54C-4815-8933-895740901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Export </a:t>
            </a:r>
            <a:r>
              <a:rPr lang="cs-CZ" dirty="0" err="1"/>
              <a:t>controls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B9331-3B63-4FD3-B664-2DF8FC64F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 </a:t>
            </a:r>
            <a:r>
              <a:rPr lang="cs-CZ" dirty="0" err="1"/>
              <a:t>complicated</a:t>
            </a:r>
            <a:r>
              <a:rPr lang="cs-CZ" dirty="0"/>
              <a:t> type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b="1" dirty="0" err="1"/>
              <a:t>sanctions-like</a:t>
            </a:r>
            <a:r>
              <a:rPr lang="cs-CZ" b="1" dirty="0"/>
              <a:t> </a:t>
            </a:r>
            <a:r>
              <a:rPr lang="cs-CZ" b="1" dirty="0" err="1"/>
              <a:t>legislation</a:t>
            </a:r>
            <a:endParaRPr lang="cs-CZ" b="1" dirty="0"/>
          </a:p>
          <a:p>
            <a:r>
              <a:rPr lang="cs-CZ" dirty="0" err="1"/>
              <a:t>Reserved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geopolitical</a:t>
            </a:r>
            <a:r>
              <a:rPr lang="cs-CZ" dirty="0"/>
              <a:t> </a:t>
            </a:r>
            <a:r>
              <a:rPr lang="cs-CZ" dirty="0" err="1"/>
              <a:t>rivals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60309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15314-C54C-4815-8933-895740901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Export </a:t>
            </a:r>
            <a:r>
              <a:rPr lang="cs-CZ" dirty="0" err="1"/>
              <a:t>controls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B9331-3B63-4FD3-B664-2DF8FC64F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 </a:t>
            </a:r>
            <a:r>
              <a:rPr lang="cs-CZ" dirty="0" err="1"/>
              <a:t>complicated</a:t>
            </a:r>
            <a:r>
              <a:rPr lang="cs-CZ" dirty="0"/>
              <a:t> type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sanctions-like</a:t>
            </a:r>
            <a:r>
              <a:rPr lang="cs-CZ" dirty="0"/>
              <a:t> </a:t>
            </a:r>
            <a:r>
              <a:rPr lang="cs-CZ" dirty="0" err="1"/>
              <a:t>legislation</a:t>
            </a:r>
            <a:endParaRPr lang="cs-CZ" dirty="0"/>
          </a:p>
          <a:p>
            <a:r>
              <a:rPr lang="cs-CZ" dirty="0" err="1"/>
              <a:t>Reserved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geopolitical</a:t>
            </a:r>
            <a:r>
              <a:rPr lang="cs-CZ" dirty="0"/>
              <a:t> </a:t>
            </a:r>
            <a:r>
              <a:rPr lang="cs-CZ" dirty="0" err="1"/>
              <a:t>rivals</a:t>
            </a:r>
            <a:endParaRPr lang="cs-CZ" dirty="0"/>
          </a:p>
          <a:p>
            <a:r>
              <a:rPr lang="cs-CZ" dirty="0"/>
              <a:t>Export Controls </a:t>
            </a:r>
            <a:r>
              <a:rPr lang="cs-CZ" dirty="0" err="1"/>
              <a:t>Act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1940 – </a:t>
            </a:r>
            <a:r>
              <a:rPr lang="cs-CZ" dirty="0" err="1"/>
              <a:t>against</a:t>
            </a:r>
            <a:r>
              <a:rPr lang="cs-CZ" dirty="0"/>
              <a:t> Japan</a:t>
            </a:r>
          </a:p>
        </p:txBody>
      </p:sp>
    </p:spTree>
    <p:extLst>
      <p:ext uri="{BB962C8B-B14F-4D97-AF65-F5344CB8AC3E}">
        <p14:creationId xmlns:p14="http://schemas.microsoft.com/office/powerpoint/2010/main" val="31287044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15314-C54C-4815-8933-895740901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Export </a:t>
            </a:r>
            <a:r>
              <a:rPr lang="cs-CZ" dirty="0" err="1"/>
              <a:t>controls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B9331-3B63-4FD3-B664-2DF8FC64F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 </a:t>
            </a:r>
            <a:r>
              <a:rPr lang="cs-CZ" dirty="0" err="1"/>
              <a:t>complicated</a:t>
            </a:r>
            <a:r>
              <a:rPr lang="cs-CZ" dirty="0"/>
              <a:t> type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sanctions-like</a:t>
            </a:r>
            <a:r>
              <a:rPr lang="cs-CZ" dirty="0"/>
              <a:t> </a:t>
            </a:r>
            <a:r>
              <a:rPr lang="cs-CZ" dirty="0" err="1"/>
              <a:t>legislation</a:t>
            </a:r>
            <a:endParaRPr lang="cs-CZ" dirty="0"/>
          </a:p>
          <a:p>
            <a:r>
              <a:rPr lang="cs-CZ" dirty="0" err="1"/>
              <a:t>Reserved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geopolitical</a:t>
            </a:r>
            <a:r>
              <a:rPr lang="cs-CZ" dirty="0"/>
              <a:t> </a:t>
            </a:r>
            <a:r>
              <a:rPr lang="cs-CZ" dirty="0" err="1"/>
              <a:t>rivals</a:t>
            </a:r>
            <a:endParaRPr lang="cs-CZ" dirty="0"/>
          </a:p>
          <a:p>
            <a:r>
              <a:rPr lang="cs-CZ" dirty="0"/>
              <a:t>Export Controls </a:t>
            </a:r>
            <a:r>
              <a:rPr lang="cs-CZ" dirty="0" err="1"/>
              <a:t>Act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1940 – </a:t>
            </a:r>
            <a:r>
              <a:rPr lang="cs-CZ" dirty="0" err="1"/>
              <a:t>against</a:t>
            </a:r>
            <a:r>
              <a:rPr lang="cs-CZ" dirty="0"/>
              <a:t> Japan</a:t>
            </a:r>
          </a:p>
          <a:p>
            <a:r>
              <a:rPr lang="cs-CZ" dirty="0" err="1"/>
              <a:t>Later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</a:t>
            </a:r>
            <a:r>
              <a:rPr lang="cs-CZ" dirty="0" err="1"/>
              <a:t>against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USSR, in </a:t>
            </a:r>
            <a:r>
              <a:rPr lang="cs-CZ" dirty="0" err="1"/>
              <a:t>cooperation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US </a:t>
            </a:r>
            <a:r>
              <a:rPr lang="cs-CZ" dirty="0" err="1"/>
              <a:t>allies</a:t>
            </a:r>
            <a:endParaRPr lang="cs-CZ" dirty="0"/>
          </a:p>
          <a:p>
            <a:r>
              <a:rPr lang="cs-CZ" dirty="0" err="1"/>
              <a:t>Later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„rouge </a:t>
            </a:r>
            <a:r>
              <a:rPr lang="cs-CZ" dirty="0" err="1"/>
              <a:t>states</a:t>
            </a:r>
            <a:r>
              <a:rPr lang="cs-CZ" dirty="0"/>
              <a:t>“ (</a:t>
            </a:r>
            <a:r>
              <a:rPr lang="cs-CZ" dirty="0" err="1"/>
              <a:t>North</a:t>
            </a:r>
            <a:r>
              <a:rPr lang="cs-CZ" dirty="0"/>
              <a:t> Korea, </a:t>
            </a:r>
            <a:r>
              <a:rPr lang="cs-CZ" dirty="0" err="1"/>
              <a:t>Iraq</a:t>
            </a:r>
            <a:r>
              <a:rPr lang="cs-CZ" dirty="0"/>
              <a:t>…), </a:t>
            </a:r>
            <a:r>
              <a:rPr lang="cs-CZ" b="1" dirty="0" err="1"/>
              <a:t>now</a:t>
            </a:r>
            <a:r>
              <a:rPr lang="cs-CZ" b="1" dirty="0"/>
              <a:t> </a:t>
            </a:r>
            <a:r>
              <a:rPr lang="cs-CZ" b="1" dirty="0" err="1"/>
              <a:t>for</a:t>
            </a:r>
            <a:r>
              <a:rPr lang="cs-CZ" b="1" dirty="0"/>
              <a:t> </a:t>
            </a:r>
            <a:r>
              <a:rPr lang="cs-CZ" b="1" dirty="0" err="1"/>
              <a:t>China</a:t>
            </a:r>
            <a:r>
              <a:rPr lang="cs-CZ" b="1" dirty="0"/>
              <a:t>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56347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15314-C54C-4815-8933-895740901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Export </a:t>
            </a:r>
            <a:r>
              <a:rPr lang="cs-CZ" dirty="0" err="1"/>
              <a:t>controls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B9331-3B63-4FD3-B664-2DF8FC64F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Basic </a:t>
            </a:r>
            <a:r>
              <a:rPr lang="cs-CZ" dirty="0" err="1"/>
              <a:t>principle</a:t>
            </a:r>
            <a:r>
              <a:rPr lang="cs-CZ" dirty="0"/>
              <a:t> </a:t>
            </a:r>
          </a:p>
          <a:p>
            <a:r>
              <a:rPr lang="cs-CZ" dirty="0"/>
              <a:t>–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b="1" dirty="0" err="1"/>
              <a:t>goods</a:t>
            </a:r>
            <a:r>
              <a:rPr lang="cs-CZ" b="1" dirty="0"/>
              <a:t> are </a:t>
            </a:r>
            <a:r>
              <a:rPr lang="cs-CZ" b="1" dirty="0" err="1"/>
              <a:t>proclaimed</a:t>
            </a:r>
            <a:r>
              <a:rPr lang="cs-CZ" b="1" dirty="0"/>
              <a:t> </a:t>
            </a:r>
            <a:r>
              <a:rPr lang="cs-CZ" b="1" dirty="0" err="1"/>
              <a:t>strategic</a:t>
            </a:r>
            <a:endParaRPr lang="cs-CZ" b="1" dirty="0"/>
          </a:p>
          <a:p>
            <a:r>
              <a:rPr lang="cs-CZ" dirty="0"/>
              <a:t>–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b="1" dirty="0" err="1"/>
              <a:t>countries</a:t>
            </a:r>
            <a:r>
              <a:rPr lang="cs-CZ" b="1" dirty="0"/>
              <a:t> are </a:t>
            </a:r>
            <a:r>
              <a:rPr lang="cs-CZ" b="1" dirty="0" err="1"/>
              <a:t>proclaimed</a:t>
            </a:r>
            <a:r>
              <a:rPr lang="cs-CZ" b="1" dirty="0"/>
              <a:t> to </a:t>
            </a:r>
            <a:r>
              <a:rPr lang="cs-CZ" b="1" dirty="0" err="1"/>
              <a:t>pose</a:t>
            </a:r>
            <a:r>
              <a:rPr lang="cs-CZ" b="1" dirty="0"/>
              <a:t> a </a:t>
            </a:r>
            <a:r>
              <a:rPr lang="cs-CZ" b="1" dirty="0" err="1"/>
              <a:t>strategic</a:t>
            </a:r>
            <a:r>
              <a:rPr lang="cs-CZ" b="1" dirty="0"/>
              <a:t> </a:t>
            </a:r>
            <a:r>
              <a:rPr lang="cs-CZ" b="1" dirty="0" err="1"/>
              <a:t>risks</a:t>
            </a:r>
            <a:r>
              <a:rPr lang="cs-CZ" b="1" dirty="0"/>
              <a:t> </a:t>
            </a:r>
            <a:r>
              <a:rPr lang="cs-CZ" b="1" dirty="0" err="1"/>
              <a:t>for</a:t>
            </a:r>
            <a:r>
              <a:rPr lang="cs-CZ" b="1" dirty="0"/>
              <a:t> US </a:t>
            </a:r>
            <a:r>
              <a:rPr lang="cs-CZ" b="1" dirty="0" err="1"/>
              <a:t>national</a:t>
            </a:r>
            <a:r>
              <a:rPr lang="cs-CZ" b="1" dirty="0"/>
              <a:t> </a:t>
            </a:r>
            <a:r>
              <a:rPr lang="cs-CZ" b="1" dirty="0" err="1"/>
              <a:t>security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115837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7F28-1245-47A1-BD2C-3E602ED22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Questions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last </a:t>
            </a:r>
            <a:r>
              <a:rPr lang="cs-CZ" dirty="0" err="1"/>
              <a:t>time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69DC0-6AB2-45D6-85FC-64D7F9609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industrial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?</a:t>
            </a:r>
          </a:p>
          <a:p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did</a:t>
            </a:r>
            <a:r>
              <a:rPr lang="cs-CZ" dirty="0"/>
              <a:t> </a:t>
            </a:r>
            <a:r>
              <a:rPr lang="cs-CZ" dirty="0" err="1"/>
              <a:t>China</a:t>
            </a:r>
            <a:r>
              <a:rPr lang="cs-CZ" dirty="0"/>
              <a:t> start to re-</a:t>
            </a:r>
            <a:r>
              <a:rPr lang="cs-CZ" dirty="0" err="1"/>
              <a:t>establish</a:t>
            </a:r>
            <a:r>
              <a:rPr lang="cs-CZ" dirty="0"/>
              <a:t> </a:t>
            </a:r>
            <a:r>
              <a:rPr lang="cs-CZ" dirty="0" err="1"/>
              <a:t>industrial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abandoning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late</a:t>
            </a:r>
            <a:r>
              <a:rPr lang="cs-CZ" dirty="0"/>
              <a:t> 1990s?</a:t>
            </a:r>
          </a:p>
          <a:p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did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Financial</a:t>
            </a:r>
            <a:r>
              <a:rPr lang="cs-CZ" dirty="0"/>
              <a:t> </a:t>
            </a:r>
            <a:r>
              <a:rPr lang="cs-CZ" dirty="0" err="1"/>
              <a:t>crisis</a:t>
            </a:r>
            <a:r>
              <a:rPr lang="cs-CZ" dirty="0"/>
              <a:t> influence </a:t>
            </a:r>
            <a:r>
              <a:rPr lang="cs-CZ" dirty="0" err="1"/>
              <a:t>Chinese</a:t>
            </a:r>
            <a:r>
              <a:rPr lang="cs-CZ" dirty="0"/>
              <a:t> </a:t>
            </a:r>
            <a:r>
              <a:rPr lang="cs-CZ" dirty="0" err="1"/>
              <a:t>thinking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government</a:t>
            </a:r>
            <a:r>
              <a:rPr lang="cs-CZ" dirty="0"/>
              <a:t> </a:t>
            </a:r>
            <a:r>
              <a:rPr lang="cs-CZ" dirty="0" err="1"/>
              <a:t>intervention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economy</a:t>
            </a:r>
            <a:r>
              <a:rPr lang="cs-CZ" dirty="0"/>
              <a:t>?</a:t>
            </a:r>
          </a:p>
          <a:p>
            <a:r>
              <a:rPr lang="cs-CZ" dirty="0" err="1"/>
              <a:t>How</a:t>
            </a:r>
            <a:r>
              <a:rPr lang="cs-CZ" dirty="0"/>
              <a:t> are </a:t>
            </a:r>
            <a:r>
              <a:rPr lang="cs-CZ" dirty="0" err="1"/>
              <a:t>newer</a:t>
            </a:r>
            <a:r>
              <a:rPr lang="cs-CZ" dirty="0"/>
              <a:t> </a:t>
            </a:r>
            <a:r>
              <a:rPr lang="cs-CZ" dirty="0" err="1"/>
              <a:t>Chinese</a:t>
            </a:r>
            <a:r>
              <a:rPr lang="cs-CZ" dirty="0"/>
              <a:t> </a:t>
            </a:r>
            <a:r>
              <a:rPr lang="cs-CZ" dirty="0" err="1"/>
              <a:t>industrial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 </a:t>
            </a:r>
            <a:r>
              <a:rPr lang="cs-CZ" dirty="0" err="1"/>
              <a:t>programs</a:t>
            </a:r>
            <a:r>
              <a:rPr lang="cs-CZ" dirty="0"/>
              <a:t>, such as Made in </a:t>
            </a:r>
            <a:r>
              <a:rPr lang="cs-CZ" dirty="0" err="1"/>
              <a:t>China</a:t>
            </a:r>
            <a:r>
              <a:rPr lang="cs-CZ" dirty="0"/>
              <a:t> 2025, </a:t>
            </a:r>
            <a:r>
              <a:rPr lang="cs-CZ" dirty="0" err="1"/>
              <a:t>distinct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„</a:t>
            </a:r>
            <a:r>
              <a:rPr lang="cs-CZ" dirty="0" err="1"/>
              <a:t>normal</a:t>
            </a:r>
            <a:r>
              <a:rPr lang="cs-CZ" dirty="0"/>
              <a:t>“ </a:t>
            </a:r>
            <a:r>
              <a:rPr lang="cs-CZ" dirty="0" err="1"/>
              <a:t>industrial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?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5627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15314-C54C-4815-8933-895740901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Export </a:t>
            </a:r>
            <a:r>
              <a:rPr lang="cs-CZ" dirty="0" err="1"/>
              <a:t>controls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B9331-3B63-4FD3-B664-2DF8FC64F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Basic </a:t>
            </a:r>
            <a:r>
              <a:rPr lang="cs-CZ" dirty="0" err="1"/>
              <a:t>principle</a:t>
            </a:r>
            <a:r>
              <a:rPr lang="cs-CZ" dirty="0"/>
              <a:t> </a:t>
            </a:r>
          </a:p>
          <a:p>
            <a:r>
              <a:rPr lang="cs-CZ" dirty="0"/>
              <a:t>–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b="1" dirty="0" err="1"/>
              <a:t>goods</a:t>
            </a:r>
            <a:r>
              <a:rPr lang="cs-CZ" b="1" dirty="0"/>
              <a:t> are </a:t>
            </a:r>
            <a:r>
              <a:rPr lang="cs-CZ" b="1" dirty="0" err="1"/>
              <a:t>proclaimed</a:t>
            </a:r>
            <a:r>
              <a:rPr lang="cs-CZ" b="1" dirty="0"/>
              <a:t> </a:t>
            </a:r>
            <a:r>
              <a:rPr lang="cs-CZ" b="1" dirty="0" err="1"/>
              <a:t>strategic</a:t>
            </a:r>
            <a:endParaRPr lang="cs-CZ" b="1" dirty="0"/>
          </a:p>
          <a:p>
            <a:r>
              <a:rPr lang="cs-CZ" dirty="0"/>
              <a:t>–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b="1" dirty="0" err="1"/>
              <a:t>countries</a:t>
            </a:r>
            <a:r>
              <a:rPr lang="cs-CZ" b="1" dirty="0"/>
              <a:t> are </a:t>
            </a:r>
            <a:r>
              <a:rPr lang="cs-CZ" b="1" dirty="0" err="1"/>
              <a:t>proclaimed</a:t>
            </a:r>
            <a:r>
              <a:rPr lang="cs-CZ" b="1" dirty="0"/>
              <a:t> to </a:t>
            </a:r>
            <a:r>
              <a:rPr lang="cs-CZ" b="1" dirty="0" err="1"/>
              <a:t>pose</a:t>
            </a:r>
            <a:r>
              <a:rPr lang="cs-CZ" b="1" dirty="0"/>
              <a:t> a </a:t>
            </a:r>
            <a:r>
              <a:rPr lang="cs-CZ" b="1" dirty="0" err="1"/>
              <a:t>strategic</a:t>
            </a:r>
            <a:r>
              <a:rPr lang="cs-CZ" b="1" dirty="0"/>
              <a:t> </a:t>
            </a:r>
            <a:r>
              <a:rPr lang="cs-CZ" b="1" dirty="0" err="1"/>
              <a:t>risks</a:t>
            </a:r>
            <a:r>
              <a:rPr lang="cs-CZ" b="1" dirty="0"/>
              <a:t> </a:t>
            </a:r>
            <a:r>
              <a:rPr lang="cs-CZ" b="1" dirty="0" err="1"/>
              <a:t>for</a:t>
            </a:r>
            <a:r>
              <a:rPr lang="cs-CZ" b="1" dirty="0"/>
              <a:t> US </a:t>
            </a:r>
            <a:r>
              <a:rPr lang="cs-CZ" b="1" dirty="0" err="1"/>
              <a:t>national</a:t>
            </a:r>
            <a:r>
              <a:rPr lang="cs-CZ" b="1" dirty="0"/>
              <a:t> </a:t>
            </a:r>
            <a:r>
              <a:rPr lang="cs-CZ" b="1" dirty="0" err="1"/>
              <a:t>security</a:t>
            </a:r>
            <a:endParaRPr lang="cs-CZ" b="1" dirty="0"/>
          </a:p>
          <a:p>
            <a:r>
              <a:rPr lang="cs-CZ" dirty="0"/>
              <a:t>&gt;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want</a:t>
            </a:r>
            <a:r>
              <a:rPr lang="cs-CZ" dirty="0"/>
              <a:t> to export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product</a:t>
            </a:r>
            <a:r>
              <a:rPr lang="cs-CZ" dirty="0"/>
              <a:t> in </a:t>
            </a:r>
            <a:r>
              <a:rPr lang="cs-CZ" dirty="0" err="1"/>
              <a:t>question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country in </a:t>
            </a:r>
            <a:r>
              <a:rPr lang="cs-CZ" dirty="0" err="1"/>
              <a:t>question</a:t>
            </a:r>
            <a:r>
              <a:rPr lang="cs-CZ" dirty="0"/>
              <a:t>,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need</a:t>
            </a:r>
            <a:r>
              <a:rPr lang="cs-CZ" dirty="0"/>
              <a:t> a </a:t>
            </a:r>
            <a:r>
              <a:rPr lang="cs-CZ" b="1" dirty="0"/>
              <a:t>licence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US </a:t>
            </a:r>
            <a:r>
              <a:rPr lang="cs-CZ" dirty="0" err="1"/>
              <a:t>government</a:t>
            </a:r>
            <a:endParaRPr lang="cs-CZ" dirty="0"/>
          </a:p>
          <a:p>
            <a:r>
              <a:rPr lang="cs-CZ" dirty="0" err="1"/>
              <a:t>Violating</a:t>
            </a:r>
            <a:r>
              <a:rPr lang="cs-CZ" dirty="0"/>
              <a:t> these </a:t>
            </a:r>
            <a:r>
              <a:rPr lang="cs-CZ" dirty="0" err="1"/>
              <a:t>rules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a </a:t>
            </a:r>
            <a:r>
              <a:rPr lang="cs-CZ" dirty="0" err="1"/>
              <a:t>criminal</a:t>
            </a:r>
            <a:r>
              <a:rPr lang="cs-CZ" dirty="0"/>
              <a:t> </a:t>
            </a:r>
            <a:r>
              <a:rPr lang="cs-CZ" dirty="0" err="1"/>
              <a:t>offense</a:t>
            </a:r>
            <a:r>
              <a:rPr lang="cs-CZ" dirty="0"/>
              <a:t>! (vs. </a:t>
            </a:r>
            <a:r>
              <a:rPr lang="cs-CZ" dirty="0" err="1"/>
              <a:t>tariffs</a:t>
            </a:r>
            <a:r>
              <a:rPr lang="cs-CZ" dirty="0"/>
              <a:t> and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economic</a:t>
            </a:r>
            <a:r>
              <a:rPr lang="cs-CZ" dirty="0"/>
              <a:t> </a:t>
            </a:r>
            <a:r>
              <a:rPr lang="cs-CZ" dirty="0" err="1"/>
              <a:t>policies</a:t>
            </a:r>
            <a:r>
              <a:rPr lang="cs-CZ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6749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119534-5B2D-4D0D-9BA1-15B60BE3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– Chinese technological rivalry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81C660-2280-462A-8917-22CE642EE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Khan</a:t>
            </a:r>
            <a:r>
              <a:rPr lang="cs-CZ" dirty="0"/>
              <a:t> and </a:t>
            </a:r>
            <a:r>
              <a:rPr lang="cs-CZ" dirty="0" err="1"/>
              <a:t>Flynn</a:t>
            </a:r>
            <a:r>
              <a:rPr lang="cs-CZ" dirty="0"/>
              <a:t>: </a:t>
            </a:r>
            <a:r>
              <a:rPr lang="en-US" i="1" dirty="0"/>
              <a:t>Maintaining China s Dependence on Democracies for Advanced Computer Chips</a:t>
            </a:r>
            <a:endParaRPr lang="cs-CZ" i="1" dirty="0"/>
          </a:p>
          <a:p>
            <a:r>
              <a:rPr lang="en-US" dirty="0"/>
              <a:t>The goal should be </a:t>
            </a:r>
            <a:r>
              <a:rPr lang="en-US" b="1" dirty="0"/>
              <a:t>to prevent China from </a:t>
            </a:r>
            <a:r>
              <a:rPr lang="en-US" b="1" dirty="0">
                <a:solidFill>
                  <a:srgbClr val="FF0000"/>
                </a:solidFill>
              </a:rPr>
              <a:t>gaining a capacity to produce cutting edge chips</a:t>
            </a:r>
          </a:p>
          <a:p>
            <a:r>
              <a:rPr lang="en-US" dirty="0"/>
              <a:t>&gt; China must be </a:t>
            </a:r>
            <a:r>
              <a:rPr lang="en-US" b="1" dirty="0"/>
              <a:t>prevented from importing SME (equipment) or licensing EDA software</a:t>
            </a:r>
          </a:p>
        </p:txBody>
      </p:sp>
    </p:spTree>
    <p:extLst>
      <p:ext uri="{BB962C8B-B14F-4D97-AF65-F5344CB8AC3E}">
        <p14:creationId xmlns:p14="http://schemas.microsoft.com/office/powerpoint/2010/main" val="20073178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119534-5B2D-4D0D-9BA1-15B60BE3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– Chinese technological rivalry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81C660-2280-462A-8917-22CE642EE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Khan</a:t>
            </a:r>
            <a:r>
              <a:rPr lang="cs-CZ" dirty="0"/>
              <a:t> and </a:t>
            </a:r>
            <a:r>
              <a:rPr lang="cs-CZ" dirty="0" err="1"/>
              <a:t>Flynn</a:t>
            </a:r>
            <a:r>
              <a:rPr lang="cs-CZ" dirty="0"/>
              <a:t>: </a:t>
            </a:r>
            <a:r>
              <a:rPr lang="en-US" i="1" dirty="0"/>
              <a:t>Maintaining China s Dependence on Democracies for Advanced Computer Chips</a:t>
            </a:r>
            <a:endParaRPr lang="cs-CZ" i="1" dirty="0"/>
          </a:p>
          <a:p>
            <a:r>
              <a:rPr lang="en-US" dirty="0"/>
              <a:t>The goal should be </a:t>
            </a:r>
            <a:r>
              <a:rPr lang="en-US" b="1" dirty="0"/>
              <a:t>to prevent China from </a:t>
            </a:r>
            <a:r>
              <a:rPr lang="en-US" b="1" dirty="0">
                <a:solidFill>
                  <a:srgbClr val="FF0000"/>
                </a:solidFill>
              </a:rPr>
              <a:t>gaining a capacity to produce cutting edge chips</a:t>
            </a:r>
          </a:p>
          <a:p>
            <a:r>
              <a:rPr lang="en-US" dirty="0"/>
              <a:t>&gt; China must be </a:t>
            </a:r>
            <a:r>
              <a:rPr lang="en-US" b="1" dirty="0"/>
              <a:t>prevented from importing SME (equipment) or licensing EDA software</a:t>
            </a:r>
          </a:p>
          <a:p>
            <a:r>
              <a:rPr lang="en-US" b="1" dirty="0"/>
              <a:t>This embargo must include US allies </a:t>
            </a:r>
            <a:r>
              <a:rPr lang="en-US" dirty="0"/>
              <a:t>(Korea, Japan, Taiwan, Netherlands)</a:t>
            </a:r>
          </a:p>
        </p:txBody>
      </p:sp>
    </p:spTree>
    <p:extLst>
      <p:ext uri="{BB962C8B-B14F-4D97-AF65-F5344CB8AC3E}">
        <p14:creationId xmlns:p14="http://schemas.microsoft.com/office/powerpoint/2010/main" val="7554847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210481-ADFA-495E-B067-D1B71A221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– Chinese technological rivalry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FF7AC5-7BAD-44C7-A8F4-0AC402560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goal is not to prevent China from importing chips!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7222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210481-ADFA-495E-B067-D1B71A221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– Chinese technological rivalry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FF7AC5-7BAD-44C7-A8F4-0AC402560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goal is not to prevent China from importing chips! </a:t>
            </a:r>
            <a:r>
              <a:rPr lang="en-US" dirty="0"/>
              <a:t>&gt; that would give them an even greater motivation to develop an indigenous production capacity!</a:t>
            </a:r>
          </a:p>
        </p:txBody>
      </p:sp>
    </p:spTree>
    <p:extLst>
      <p:ext uri="{BB962C8B-B14F-4D97-AF65-F5344CB8AC3E}">
        <p14:creationId xmlns:p14="http://schemas.microsoft.com/office/powerpoint/2010/main" val="29621117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210481-ADFA-495E-B067-D1B71A221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– Chinese technological rivalry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FF7AC5-7BAD-44C7-A8F4-0AC402560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goal is not to prevent China from importing chips! </a:t>
            </a:r>
            <a:r>
              <a:rPr lang="en-US" dirty="0"/>
              <a:t>&gt; that would give them an even greater motivation to develop an indigenous production capacity!</a:t>
            </a:r>
          </a:p>
          <a:p>
            <a:r>
              <a:rPr lang="en-US" b="1" dirty="0"/>
              <a:t>When China is dependent, the US and its allies can impose conditions for usage</a:t>
            </a:r>
            <a:r>
              <a:rPr lang="en-US" dirty="0"/>
              <a:t> – so that chips are not used for military purposes, surveillance of Uighurs, etc.</a:t>
            </a:r>
          </a:p>
        </p:txBody>
      </p:sp>
    </p:spTree>
    <p:extLst>
      <p:ext uri="{BB962C8B-B14F-4D97-AF65-F5344CB8AC3E}">
        <p14:creationId xmlns:p14="http://schemas.microsoft.com/office/powerpoint/2010/main" val="34622331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210481-ADFA-495E-B067-D1B71A221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 – Chinese technological rivalry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FF7AC5-7BAD-44C7-A8F4-0AC402560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goal is not to prevent China from importing chips! </a:t>
            </a:r>
            <a:r>
              <a:rPr lang="en-US" dirty="0"/>
              <a:t>&gt; that would give them an even greater motivation to develop an indigenous production capacity!</a:t>
            </a:r>
          </a:p>
          <a:p>
            <a:r>
              <a:rPr lang="en-US" b="1" dirty="0"/>
              <a:t>When China is dependent, the US and its allies can impose conditions for usage</a:t>
            </a:r>
            <a:r>
              <a:rPr lang="en-US" dirty="0"/>
              <a:t> – so that chips are not used for military purposes, surveillance of Uighurs, etc.</a:t>
            </a:r>
          </a:p>
          <a:p>
            <a:endParaRPr lang="en-US" dirty="0"/>
          </a:p>
          <a:p>
            <a:r>
              <a:rPr lang="en-US" dirty="0"/>
              <a:t>Biden‘s strategy - in line with this </a:t>
            </a:r>
            <a:r>
              <a:rPr lang="en-US" dirty="0" err="1"/>
              <a:t>approac</a:t>
            </a:r>
            <a:r>
              <a:rPr lang="cs-CZ" dirty="0"/>
              <a:t>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107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6BF39-C7DC-4F5F-B554-73F962479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Biden‘s</a:t>
            </a:r>
            <a:r>
              <a:rPr lang="cs-CZ" dirty="0"/>
              <a:t> export </a:t>
            </a:r>
            <a:r>
              <a:rPr lang="cs-CZ" dirty="0" err="1"/>
              <a:t>controls</a:t>
            </a:r>
            <a:r>
              <a:rPr lang="cs-CZ" dirty="0"/>
              <a:t> on </a:t>
            </a:r>
            <a:r>
              <a:rPr lang="cs-CZ" dirty="0" err="1"/>
              <a:t>China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09582-30DB-4B37-A880-3AB4065D3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Wide</a:t>
            </a:r>
            <a:r>
              <a:rPr lang="cs-CZ" dirty="0"/>
              <a:t> </a:t>
            </a:r>
            <a:r>
              <a:rPr lang="cs-CZ" b="1" dirty="0" err="1"/>
              <a:t>ban</a:t>
            </a:r>
            <a:r>
              <a:rPr lang="cs-CZ" b="1" dirty="0"/>
              <a:t> on SME </a:t>
            </a:r>
            <a:r>
              <a:rPr lang="cs-CZ" b="1" dirty="0" err="1"/>
              <a:t>exports</a:t>
            </a:r>
            <a:r>
              <a:rPr lang="cs-CZ" b="1" dirty="0"/>
              <a:t> to </a:t>
            </a:r>
            <a:r>
              <a:rPr lang="cs-CZ" b="1" dirty="0" err="1"/>
              <a:t>China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mostly</a:t>
            </a:r>
            <a:r>
              <a:rPr lang="cs-CZ" dirty="0"/>
              <a:t> ASML – </a:t>
            </a:r>
            <a:r>
              <a:rPr lang="cs-CZ" dirty="0" err="1"/>
              <a:t>achieved</a:t>
            </a:r>
            <a:r>
              <a:rPr lang="cs-CZ" dirty="0"/>
              <a:t> </a:t>
            </a:r>
            <a:r>
              <a:rPr lang="cs-CZ" dirty="0" err="1"/>
              <a:t>because</a:t>
            </a:r>
            <a:r>
              <a:rPr lang="cs-CZ" dirty="0"/>
              <a:t> ASML </a:t>
            </a:r>
            <a:r>
              <a:rPr lang="cs-CZ" dirty="0" err="1"/>
              <a:t>uses</a:t>
            </a:r>
            <a:r>
              <a:rPr lang="cs-CZ" dirty="0"/>
              <a:t> US </a:t>
            </a:r>
            <a:r>
              <a:rPr lang="cs-CZ" dirty="0" err="1"/>
              <a:t>technologies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Ban</a:t>
            </a:r>
            <a:r>
              <a:rPr lang="cs-CZ" dirty="0"/>
              <a:t> on </a:t>
            </a:r>
            <a:r>
              <a:rPr lang="cs-CZ" b="1" dirty="0"/>
              <a:t>US </a:t>
            </a:r>
            <a:r>
              <a:rPr lang="cs-CZ" b="1" dirty="0" err="1"/>
              <a:t>engineers</a:t>
            </a:r>
            <a:r>
              <a:rPr lang="cs-CZ" b="1" dirty="0"/>
              <a:t> </a:t>
            </a:r>
            <a:r>
              <a:rPr lang="cs-CZ" b="1" dirty="0" err="1"/>
              <a:t>working</a:t>
            </a:r>
            <a:r>
              <a:rPr lang="cs-CZ" b="1" dirty="0"/>
              <a:t> </a:t>
            </a:r>
            <a:r>
              <a:rPr lang="cs-CZ" b="1" dirty="0" err="1"/>
              <a:t>for</a:t>
            </a:r>
            <a:r>
              <a:rPr lang="cs-CZ" b="1" dirty="0"/>
              <a:t> </a:t>
            </a:r>
            <a:r>
              <a:rPr lang="cs-CZ" b="1" dirty="0" err="1"/>
              <a:t>Chinese</a:t>
            </a:r>
            <a:r>
              <a:rPr lang="cs-CZ" b="1" dirty="0"/>
              <a:t> </a:t>
            </a:r>
            <a:r>
              <a:rPr lang="cs-CZ" b="1" dirty="0" err="1"/>
              <a:t>semiconductor</a:t>
            </a:r>
            <a:r>
              <a:rPr lang="cs-CZ" b="1" dirty="0"/>
              <a:t> </a:t>
            </a:r>
            <a:r>
              <a:rPr lang="cs-CZ" b="1" dirty="0" err="1"/>
              <a:t>companies</a:t>
            </a:r>
            <a:endParaRPr lang="cs-CZ" b="1" dirty="0"/>
          </a:p>
          <a:p>
            <a:endParaRPr lang="cs-CZ" b="1" dirty="0"/>
          </a:p>
          <a:p>
            <a:r>
              <a:rPr lang="cs-CZ" b="1" dirty="0" err="1"/>
              <a:t>Ban</a:t>
            </a:r>
            <a:r>
              <a:rPr lang="cs-CZ" b="1" dirty="0"/>
              <a:t> on </a:t>
            </a:r>
            <a:r>
              <a:rPr lang="cs-CZ" b="1" dirty="0" err="1"/>
              <a:t>exporting</a:t>
            </a:r>
            <a:r>
              <a:rPr lang="cs-CZ" b="1" dirty="0"/>
              <a:t> </a:t>
            </a:r>
            <a:r>
              <a:rPr lang="cs-CZ" b="1" dirty="0" err="1"/>
              <a:t>specific</a:t>
            </a:r>
            <a:r>
              <a:rPr lang="cs-CZ" b="1" dirty="0"/>
              <a:t> </a:t>
            </a:r>
            <a:r>
              <a:rPr lang="cs-CZ" b="1" dirty="0" err="1"/>
              <a:t>advanced</a:t>
            </a:r>
            <a:r>
              <a:rPr lang="cs-CZ" b="1" dirty="0"/>
              <a:t> chips </a:t>
            </a:r>
            <a:r>
              <a:rPr lang="cs-CZ" dirty="0"/>
              <a:t>to </a:t>
            </a:r>
            <a:r>
              <a:rPr lang="cs-CZ" dirty="0" err="1"/>
              <a:t>China</a:t>
            </a:r>
            <a:r>
              <a:rPr lang="cs-CZ" dirty="0"/>
              <a:t> – AI chips</a:t>
            </a:r>
          </a:p>
          <a:p>
            <a:endParaRPr lang="cs-CZ" dirty="0"/>
          </a:p>
          <a:p>
            <a:r>
              <a:rPr lang="cs-CZ" dirty="0"/>
              <a:t>More </a:t>
            </a:r>
            <a:r>
              <a:rPr lang="cs-CZ" dirty="0" err="1"/>
              <a:t>drastic</a:t>
            </a:r>
            <a:r>
              <a:rPr lang="cs-CZ" dirty="0"/>
              <a:t> </a:t>
            </a:r>
            <a:r>
              <a:rPr lang="cs-CZ" dirty="0" err="1"/>
              <a:t>bans</a:t>
            </a:r>
            <a:r>
              <a:rPr lang="cs-CZ" dirty="0"/>
              <a:t> on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companies</a:t>
            </a:r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1353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CFC63-32A9-4298-A928-551E8EB09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076DE-D95F-4ABF-A379-629C24387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Trump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targeted</a:t>
            </a:r>
            <a:r>
              <a:rPr lang="cs-CZ" dirty="0"/>
              <a:t> Huawei and SMIC!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2924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175A14-B9B7-450A-A621-8280671BE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Export controls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4C5E88-1C59-429F-B3E5-76FC0928A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Exterritorial</a:t>
            </a:r>
            <a:r>
              <a:rPr lang="en-US" dirty="0"/>
              <a:t> – falls on foreign companies using US inputs or IP</a:t>
            </a:r>
          </a:p>
        </p:txBody>
      </p:sp>
    </p:spTree>
    <p:extLst>
      <p:ext uri="{BB962C8B-B14F-4D97-AF65-F5344CB8AC3E}">
        <p14:creationId xmlns:p14="http://schemas.microsoft.com/office/powerpoint/2010/main" val="3628670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DF7CC-1240-46AC-BFBA-7BD8E098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Questions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last </a:t>
            </a:r>
            <a:r>
              <a:rPr lang="cs-CZ" dirty="0" err="1"/>
              <a:t>time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FA107-FDDC-44CA-96EF-B9D5AB96A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Why</a:t>
            </a:r>
            <a:r>
              <a:rPr lang="cs-CZ" dirty="0"/>
              <a:t> are </a:t>
            </a:r>
            <a:r>
              <a:rPr lang="cs-CZ" dirty="0" err="1"/>
              <a:t>Chinese</a:t>
            </a:r>
            <a:r>
              <a:rPr lang="cs-CZ" dirty="0"/>
              <a:t> </a:t>
            </a:r>
            <a:r>
              <a:rPr lang="cs-CZ" dirty="0" err="1"/>
              <a:t>leaders</a:t>
            </a:r>
            <a:r>
              <a:rPr lang="cs-CZ" dirty="0"/>
              <a:t> </a:t>
            </a:r>
            <a:r>
              <a:rPr lang="cs-CZ" dirty="0" err="1"/>
              <a:t>disatisfied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China‘s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in </a:t>
            </a:r>
            <a:r>
              <a:rPr lang="cs-CZ" dirty="0" err="1"/>
              <a:t>global</a:t>
            </a:r>
            <a:r>
              <a:rPr lang="cs-CZ" dirty="0"/>
              <a:t> </a:t>
            </a:r>
            <a:r>
              <a:rPr lang="cs-CZ" dirty="0" err="1"/>
              <a:t>value</a:t>
            </a:r>
            <a:r>
              <a:rPr lang="cs-CZ" dirty="0"/>
              <a:t> </a:t>
            </a:r>
            <a:r>
              <a:rPr lang="cs-CZ" dirty="0" err="1"/>
              <a:t>chains</a:t>
            </a:r>
            <a:r>
              <a:rPr lang="cs-CZ" dirty="0"/>
              <a:t> </a:t>
            </a:r>
            <a:r>
              <a:rPr lang="cs-CZ" dirty="0" err="1"/>
              <a:t>despite</a:t>
            </a:r>
            <a:r>
              <a:rPr lang="cs-CZ" dirty="0"/>
              <a:t> </a:t>
            </a:r>
            <a:r>
              <a:rPr lang="cs-CZ" dirty="0" err="1"/>
              <a:t>exporting</a:t>
            </a:r>
            <a:r>
              <a:rPr lang="cs-CZ" dirty="0"/>
              <a:t> so many </a:t>
            </a:r>
            <a:r>
              <a:rPr lang="cs-CZ" dirty="0" err="1"/>
              <a:t>advanced</a:t>
            </a:r>
            <a:r>
              <a:rPr lang="cs-CZ" dirty="0"/>
              <a:t> </a:t>
            </a:r>
            <a:r>
              <a:rPr lang="cs-CZ" dirty="0" err="1"/>
              <a:t>products</a:t>
            </a:r>
            <a:r>
              <a:rPr lang="cs-CZ" dirty="0"/>
              <a:t>?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170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15314-C54C-4815-8933-895740901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Export </a:t>
            </a:r>
            <a:r>
              <a:rPr lang="cs-CZ" dirty="0" err="1"/>
              <a:t>controls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B9331-3B63-4FD3-B664-2DF8FC64F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nations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EU </a:t>
            </a:r>
            <a:r>
              <a:rPr lang="cs-CZ" dirty="0" err="1"/>
              <a:t>have</a:t>
            </a:r>
            <a:r>
              <a:rPr lang="cs-CZ" dirty="0"/>
              <a:t> </a:t>
            </a:r>
            <a:r>
              <a:rPr lang="cs-CZ" dirty="0" err="1"/>
              <a:t>similar</a:t>
            </a:r>
            <a:r>
              <a:rPr lang="cs-CZ" dirty="0"/>
              <a:t> </a:t>
            </a:r>
            <a:r>
              <a:rPr lang="cs-CZ" dirty="0" err="1"/>
              <a:t>legislation</a:t>
            </a:r>
            <a:r>
              <a:rPr lang="cs-CZ" dirty="0"/>
              <a:t> in 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8023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C759D1-48AB-413D-AC23-39E071309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screenings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A1A39B-0081-45A0-BECE-CC715F684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circa 2014, China ramped up </a:t>
            </a:r>
            <a:r>
              <a:rPr lang="en-US" b="1" dirty="0"/>
              <a:t>strategic purchases of foreign technological companies</a:t>
            </a:r>
          </a:p>
        </p:txBody>
      </p:sp>
    </p:spTree>
    <p:extLst>
      <p:ext uri="{BB962C8B-B14F-4D97-AF65-F5344CB8AC3E}">
        <p14:creationId xmlns:p14="http://schemas.microsoft.com/office/powerpoint/2010/main" val="18103158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7F241-F2C3-47B9-A493-A323380C2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screenings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02B73-95A5-4754-A8C8-9AA931AD3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Screening – a </a:t>
            </a:r>
            <a:r>
              <a:rPr lang="cs-CZ" b="1" dirty="0" err="1"/>
              <a:t>process</a:t>
            </a:r>
            <a:r>
              <a:rPr lang="cs-CZ" b="1" dirty="0"/>
              <a:t> </a:t>
            </a:r>
            <a:r>
              <a:rPr lang="cs-CZ" b="1" dirty="0" err="1"/>
              <a:t>that</a:t>
            </a:r>
            <a:r>
              <a:rPr lang="cs-CZ" b="1" dirty="0"/>
              <a:t> </a:t>
            </a:r>
            <a:r>
              <a:rPr lang="cs-CZ" b="1" dirty="0" err="1"/>
              <a:t>allows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government</a:t>
            </a:r>
            <a:r>
              <a:rPr lang="cs-CZ" b="1" dirty="0"/>
              <a:t> to stop a </a:t>
            </a:r>
            <a:r>
              <a:rPr lang="cs-CZ" b="1" dirty="0" err="1"/>
              <a:t>foreign</a:t>
            </a:r>
            <a:r>
              <a:rPr lang="cs-CZ" b="1" dirty="0"/>
              <a:t> </a:t>
            </a:r>
            <a:r>
              <a:rPr lang="cs-CZ" b="1" dirty="0" err="1"/>
              <a:t>investment</a:t>
            </a:r>
            <a:r>
              <a:rPr lang="cs-CZ" b="1" dirty="0"/>
              <a:t> </a:t>
            </a:r>
            <a:r>
              <a:rPr lang="cs-CZ" b="1" dirty="0" err="1"/>
              <a:t>from</a:t>
            </a:r>
            <a:r>
              <a:rPr lang="cs-CZ" b="1" dirty="0"/>
              <a:t> </a:t>
            </a:r>
            <a:r>
              <a:rPr lang="cs-CZ" b="1" dirty="0" err="1"/>
              <a:t>being</a:t>
            </a:r>
            <a:r>
              <a:rPr lang="cs-CZ" b="1" dirty="0"/>
              <a:t> </a:t>
            </a:r>
            <a:r>
              <a:rPr lang="cs-CZ" b="1" dirty="0" err="1"/>
              <a:t>carried</a:t>
            </a:r>
            <a:r>
              <a:rPr lang="cs-CZ" b="1" dirty="0"/>
              <a:t> out</a:t>
            </a:r>
          </a:p>
          <a:p>
            <a:r>
              <a:rPr lang="cs-CZ" dirty="0"/>
              <a:t>-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poses</a:t>
            </a:r>
            <a:r>
              <a:rPr lang="cs-CZ" dirty="0"/>
              <a:t> a </a:t>
            </a:r>
            <a:r>
              <a:rPr lang="cs-CZ" dirty="0" err="1"/>
              <a:t>threat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security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22104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7F241-F2C3-47B9-A493-A323380C2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screenings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02B73-95A5-4754-A8C8-9AA931AD3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Screening – a </a:t>
            </a:r>
            <a:r>
              <a:rPr lang="cs-CZ" b="1" dirty="0" err="1"/>
              <a:t>process</a:t>
            </a:r>
            <a:r>
              <a:rPr lang="cs-CZ" b="1" dirty="0"/>
              <a:t> </a:t>
            </a:r>
            <a:r>
              <a:rPr lang="cs-CZ" b="1" dirty="0" err="1"/>
              <a:t>that</a:t>
            </a:r>
            <a:r>
              <a:rPr lang="cs-CZ" b="1" dirty="0"/>
              <a:t> </a:t>
            </a:r>
            <a:r>
              <a:rPr lang="cs-CZ" b="1" dirty="0" err="1"/>
              <a:t>allows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government</a:t>
            </a:r>
            <a:r>
              <a:rPr lang="cs-CZ" b="1" dirty="0"/>
              <a:t> to stop a </a:t>
            </a:r>
            <a:r>
              <a:rPr lang="cs-CZ" b="1" dirty="0" err="1"/>
              <a:t>foreign</a:t>
            </a:r>
            <a:r>
              <a:rPr lang="cs-CZ" b="1" dirty="0"/>
              <a:t> </a:t>
            </a:r>
            <a:r>
              <a:rPr lang="cs-CZ" b="1" dirty="0" err="1"/>
              <a:t>investment</a:t>
            </a:r>
            <a:r>
              <a:rPr lang="cs-CZ" b="1" dirty="0"/>
              <a:t> </a:t>
            </a:r>
            <a:r>
              <a:rPr lang="cs-CZ" b="1" dirty="0" err="1"/>
              <a:t>from</a:t>
            </a:r>
            <a:r>
              <a:rPr lang="cs-CZ" b="1" dirty="0"/>
              <a:t> </a:t>
            </a:r>
            <a:r>
              <a:rPr lang="cs-CZ" b="1" dirty="0" err="1"/>
              <a:t>being</a:t>
            </a:r>
            <a:r>
              <a:rPr lang="cs-CZ" b="1" dirty="0"/>
              <a:t> </a:t>
            </a:r>
            <a:r>
              <a:rPr lang="cs-CZ" b="1" dirty="0" err="1"/>
              <a:t>carried</a:t>
            </a:r>
            <a:r>
              <a:rPr lang="cs-CZ" b="1" dirty="0"/>
              <a:t> out</a:t>
            </a:r>
          </a:p>
          <a:p>
            <a:r>
              <a:rPr lang="cs-CZ" dirty="0"/>
              <a:t>-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poses</a:t>
            </a:r>
            <a:r>
              <a:rPr lang="cs-CZ" dirty="0"/>
              <a:t> a </a:t>
            </a:r>
            <a:r>
              <a:rPr lang="cs-CZ" dirty="0" err="1"/>
              <a:t>threat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security</a:t>
            </a:r>
            <a:endParaRPr lang="cs-CZ" dirty="0"/>
          </a:p>
          <a:p>
            <a:r>
              <a:rPr lang="cs-CZ" dirty="0"/>
              <a:t>2018 – a </a:t>
            </a:r>
            <a:r>
              <a:rPr lang="cs-CZ" dirty="0" err="1"/>
              <a:t>new</a:t>
            </a:r>
            <a:r>
              <a:rPr lang="cs-CZ" dirty="0"/>
              <a:t> and more </a:t>
            </a:r>
            <a:r>
              <a:rPr lang="cs-CZ" dirty="0" err="1"/>
              <a:t>restrictive</a:t>
            </a:r>
            <a:r>
              <a:rPr lang="cs-CZ" dirty="0"/>
              <a:t> </a:t>
            </a:r>
            <a:r>
              <a:rPr lang="cs-CZ" dirty="0" err="1"/>
              <a:t>legislation</a:t>
            </a:r>
            <a:r>
              <a:rPr lang="cs-CZ" dirty="0"/>
              <a:t> („FIRRMA“)</a:t>
            </a:r>
          </a:p>
          <a:p>
            <a:r>
              <a:rPr lang="cs-CZ" b="1" dirty="0"/>
              <a:t>CFIUS </a:t>
            </a:r>
            <a:r>
              <a:rPr lang="cs-CZ" dirty="0"/>
              <a:t>– </a:t>
            </a:r>
            <a:r>
              <a:rPr lang="cs-CZ" dirty="0" err="1"/>
              <a:t>Committe</a:t>
            </a:r>
            <a:r>
              <a:rPr lang="cs-CZ" dirty="0"/>
              <a:t> </a:t>
            </a:r>
            <a:r>
              <a:rPr lang="cs-CZ" dirty="0" err="1"/>
              <a:t>charged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screening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604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323E93-786F-420F-84F0-F76F3CD1A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screenings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FEF055-470B-4D48-A878-752FDA135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tighter regime of export controls and investment screenings </a:t>
            </a:r>
            <a:r>
              <a:rPr lang="en-US" b="1" dirty="0"/>
              <a:t>is being created in the EU as well! </a:t>
            </a:r>
          </a:p>
          <a:p>
            <a:r>
              <a:rPr lang="en-US" dirty="0"/>
              <a:t>– </a:t>
            </a:r>
            <a:r>
              <a:rPr lang="en-US" b="1" dirty="0"/>
              <a:t>two new EU regulations in 2021!</a:t>
            </a:r>
          </a:p>
        </p:txBody>
      </p:sp>
    </p:spTree>
    <p:extLst>
      <p:ext uri="{BB962C8B-B14F-4D97-AF65-F5344CB8AC3E}">
        <p14:creationId xmlns:p14="http://schemas.microsoft.com/office/powerpoint/2010/main" val="11780073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323E93-786F-420F-84F0-F76F3CD1A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screenings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FEF055-470B-4D48-A878-752FDA135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tighter regime of export controls and investment screenings </a:t>
            </a:r>
            <a:r>
              <a:rPr lang="en-US" b="1" dirty="0"/>
              <a:t>is being created in the EU as well! </a:t>
            </a:r>
          </a:p>
          <a:p>
            <a:r>
              <a:rPr lang="en-US" dirty="0"/>
              <a:t>– </a:t>
            </a:r>
            <a:r>
              <a:rPr lang="en-US" b="1" dirty="0"/>
              <a:t>two new EU regulations in 2021!</a:t>
            </a:r>
            <a:endParaRPr lang="cs-CZ" b="1" dirty="0"/>
          </a:p>
          <a:p>
            <a:endParaRPr lang="cs-CZ" b="1" dirty="0"/>
          </a:p>
          <a:p>
            <a:r>
              <a:rPr lang="cs-CZ" dirty="0"/>
              <a:t>They </a:t>
            </a:r>
            <a:r>
              <a:rPr lang="cs-CZ" dirty="0" err="1"/>
              <a:t>explicitly</a:t>
            </a:r>
            <a:r>
              <a:rPr lang="cs-CZ" dirty="0"/>
              <a:t> </a:t>
            </a:r>
            <a:r>
              <a:rPr lang="cs-CZ" dirty="0" err="1"/>
              <a:t>allow</a:t>
            </a:r>
            <a:r>
              <a:rPr lang="cs-CZ" dirty="0"/>
              <a:t> </a:t>
            </a:r>
            <a:r>
              <a:rPr lang="cs-CZ" dirty="0" err="1"/>
              <a:t>member</a:t>
            </a:r>
            <a:r>
              <a:rPr lang="cs-CZ" dirty="0"/>
              <a:t> </a:t>
            </a:r>
            <a:r>
              <a:rPr lang="cs-CZ" dirty="0" err="1"/>
              <a:t>states</a:t>
            </a:r>
            <a:r>
              <a:rPr lang="cs-CZ" dirty="0"/>
              <a:t> to </a:t>
            </a:r>
            <a:r>
              <a:rPr lang="cs-CZ" dirty="0" err="1"/>
              <a:t>establish</a:t>
            </a:r>
            <a:r>
              <a:rPr lang="cs-CZ" dirty="0"/>
              <a:t>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own</a:t>
            </a:r>
            <a:r>
              <a:rPr lang="cs-CZ" dirty="0"/>
              <a:t> screening </a:t>
            </a:r>
            <a:r>
              <a:rPr lang="cs-CZ" dirty="0" err="1"/>
              <a:t>laws</a:t>
            </a:r>
            <a:r>
              <a:rPr lang="cs-CZ" dirty="0"/>
              <a:t> + call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cooperation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68351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323E93-786F-420F-84F0-F76F3CD1A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screenings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FEF055-470B-4D48-A878-752FDA135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tighter regime of export controls and investment screenings </a:t>
            </a:r>
            <a:r>
              <a:rPr lang="en-US" b="1" dirty="0"/>
              <a:t>is being created in the EU as well! </a:t>
            </a:r>
          </a:p>
          <a:p>
            <a:r>
              <a:rPr lang="en-US" dirty="0"/>
              <a:t>– </a:t>
            </a:r>
            <a:r>
              <a:rPr lang="en-US" b="1" dirty="0"/>
              <a:t>two new EU regulations in 2021!</a:t>
            </a:r>
            <a:endParaRPr lang="cs-CZ" b="1" dirty="0"/>
          </a:p>
          <a:p>
            <a:endParaRPr lang="cs-CZ" b="1" dirty="0"/>
          </a:p>
          <a:p>
            <a:r>
              <a:rPr lang="cs-CZ" dirty="0"/>
              <a:t>They </a:t>
            </a:r>
            <a:r>
              <a:rPr lang="cs-CZ" dirty="0" err="1"/>
              <a:t>explicitly</a:t>
            </a:r>
            <a:r>
              <a:rPr lang="cs-CZ" dirty="0"/>
              <a:t> </a:t>
            </a:r>
            <a:r>
              <a:rPr lang="cs-CZ" dirty="0" err="1"/>
              <a:t>allow</a:t>
            </a:r>
            <a:r>
              <a:rPr lang="cs-CZ" dirty="0"/>
              <a:t> </a:t>
            </a:r>
            <a:r>
              <a:rPr lang="cs-CZ" dirty="0" err="1"/>
              <a:t>member</a:t>
            </a:r>
            <a:r>
              <a:rPr lang="cs-CZ" dirty="0"/>
              <a:t> </a:t>
            </a:r>
            <a:r>
              <a:rPr lang="cs-CZ" dirty="0" err="1"/>
              <a:t>states</a:t>
            </a:r>
            <a:r>
              <a:rPr lang="cs-CZ" dirty="0"/>
              <a:t> to </a:t>
            </a:r>
            <a:r>
              <a:rPr lang="cs-CZ" dirty="0" err="1"/>
              <a:t>establish</a:t>
            </a:r>
            <a:r>
              <a:rPr lang="cs-CZ" dirty="0"/>
              <a:t>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own</a:t>
            </a:r>
            <a:r>
              <a:rPr lang="cs-CZ" dirty="0"/>
              <a:t> screening </a:t>
            </a:r>
            <a:r>
              <a:rPr lang="cs-CZ" dirty="0" err="1"/>
              <a:t>laws</a:t>
            </a:r>
            <a:r>
              <a:rPr lang="cs-CZ" dirty="0"/>
              <a:t> + call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cooperation</a:t>
            </a:r>
            <a:endParaRPr lang="cs-CZ" dirty="0"/>
          </a:p>
          <a:p>
            <a:endParaRPr lang="cs-CZ" dirty="0"/>
          </a:p>
          <a:p>
            <a:r>
              <a:rPr lang="cs-CZ" dirty="0"/>
              <a:t>But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there</a:t>
            </a:r>
            <a:r>
              <a:rPr lang="cs-CZ" dirty="0"/>
              <a:t> </a:t>
            </a:r>
            <a:r>
              <a:rPr lang="cs-CZ" dirty="0" err="1"/>
              <a:t>political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and </a:t>
            </a:r>
            <a:r>
              <a:rPr lang="cs-CZ" dirty="0" err="1"/>
              <a:t>administrative</a:t>
            </a:r>
            <a:r>
              <a:rPr lang="cs-CZ" dirty="0"/>
              <a:t> </a:t>
            </a:r>
            <a:r>
              <a:rPr lang="cs-CZ" dirty="0" err="1"/>
              <a:t>capacity</a:t>
            </a:r>
            <a:r>
              <a:rPr lang="cs-CZ" dirty="0"/>
              <a:t> to </a:t>
            </a:r>
            <a:r>
              <a:rPr lang="cs-CZ" dirty="0" err="1"/>
              <a:t>enforce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…?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5010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FA091-1267-4F90-8A65-5F1BA7B3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0FA44E-3496-4760-A004-578C796F9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6476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FA091-1267-4F90-8A65-5F1BA7B3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0FA44E-3496-4760-A004-578C796F9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„China shock“ </a:t>
            </a:r>
            <a:r>
              <a:rPr lang="en-US" dirty="0"/>
              <a:t>– contrary to expectations of economists, the post-2000 surge of imports had negative impacts on many parts of US society</a:t>
            </a:r>
          </a:p>
        </p:txBody>
      </p:sp>
    </p:spTree>
    <p:extLst>
      <p:ext uri="{BB962C8B-B14F-4D97-AF65-F5344CB8AC3E}">
        <p14:creationId xmlns:p14="http://schemas.microsoft.com/office/powerpoint/2010/main" val="35400814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FA091-1267-4F90-8A65-5F1BA7B3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0FA44E-3496-4760-A004-578C796F9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„China shock“ </a:t>
            </a:r>
            <a:r>
              <a:rPr lang="en-US" dirty="0"/>
              <a:t>– contrary to expectations of economists, the post-2000 surge of imports had negative impacts on many parts of US society</a:t>
            </a:r>
          </a:p>
          <a:p>
            <a:r>
              <a:rPr lang="en-US" dirty="0"/>
              <a:t>&gt; de-industrialization, followed by </a:t>
            </a:r>
            <a:r>
              <a:rPr lang="en-US" b="1" dirty="0"/>
              <a:t>permanently decreased wages and employment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769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DF7CC-1240-46AC-BFBA-7BD8E098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Questions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last </a:t>
            </a:r>
            <a:r>
              <a:rPr lang="cs-CZ" dirty="0" err="1"/>
              <a:t>time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FA107-FDDC-44CA-96EF-B9D5AB96A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Why</a:t>
            </a:r>
            <a:r>
              <a:rPr lang="cs-CZ" dirty="0"/>
              <a:t> are </a:t>
            </a:r>
            <a:r>
              <a:rPr lang="cs-CZ" dirty="0" err="1"/>
              <a:t>Chinese</a:t>
            </a:r>
            <a:r>
              <a:rPr lang="cs-CZ" dirty="0"/>
              <a:t> </a:t>
            </a:r>
            <a:r>
              <a:rPr lang="cs-CZ" dirty="0" err="1"/>
              <a:t>leaders</a:t>
            </a:r>
            <a:r>
              <a:rPr lang="cs-CZ" dirty="0"/>
              <a:t> </a:t>
            </a:r>
            <a:r>
              <a:rPr lang="cs-CZ" dirty="0" err="1"/>
              <a:t>disatisfied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China‘s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in </a:t>
            </a:r>
            <a:r>
              <a:rPr lang="cs-CZ" dirty="0" err="1"/>
              <a:t>global</a:t>
            </a:r>
            <a:r>
              <a:rPr lang="cs-CZ" dirty="0"/>
              <a:t> </a:t>
            </a:r>
            <a:r>
              <a:rPr lang="cs-CZ" dirty="0" err="1"/>
              <a:t>value</a:t>
            </a:r>
            <a:r>
              <a:rPr lang="cs-CZ" dirty="0"/>
              <a:t> </a:t>
            </a:r>
            <a:r>
              <a:rPr lang="cs-CZ" dirty="0" err="1"/>
              <a:t>chains</a:t>
            </a:r>
            <a:r>
              <a:rPr lang="cs-CZ" dirty="0"/>
              <a:t> </a:t>
            </a:r>
            <a:r>
              <a:rPr lang="cs-CZ" dirty="0" err="1"/>
              <a:t>despite</a:t>
            </a:r>
            <a:r>
              <a:rPr lang="cs-CZ" dirty="0"/>
              <a:t> </a:t>
            </a:r>
            <a:r>
              <a:rPr lang="cs-CZ" dirty="0" err="1"/>
              <a:t>exporting</a:t>
            </a:r>
            <a:r>
              <a:rPr lang="cs-CZ" dirty="0"/>
              <a:t> so many </a:t>
            </a:r>
            <a:r>
              <a:rPr lang="cs-CZ" dirty="0" err="1"/>
              <a:t>advanced</a:t>
            </a:r>
            <a:r>
              <a:rPr lang="cs-CZ" dirty="0"/>
              <a:t> </a:t>
            </a:r>
            <a:r>
              <a:rPr lang="cs-CZ" dirty="0" err="1"/>
              <a:t>products</a:t>
            </a:r>
            <a:r>
              <a:rPr lang="cs-CZ" dirty="0"/>
              <a:t>?</a:t>
            </a:r>
          </a:p>
          <a:p>
            <a:r>
              <a:rPr lang="cs-CZ" dirty="0" err="1"/>
              <a:t>Why</a:t>
            </a:r>
            <a:r>
              <a:rPr lang="cs-CZ" dirty="0"/>
              <a:t> are </a:t>
            </a:r>
            <a:r>
              <a:rPr lang="cs-CZ" dirty="0" err="1"/>
              <a:t>semiconductors</a:t>
            </a:r>
            <a:r>
              <a:rPr lang="cs-CZ" dirty="0"/>
              <a:t> so </a:t>
            </a:r>
            <a:r>
              <a:rPr lang="cs-CZ" dirty="0" err="1"/>
              <a:t>important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China</a:t>
            </a:r>
            <a:r>
              <a:rPr lang="cs-CZ" dirty="0"/>
              <a:t>?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9223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FA091-1267-4F90-8A65-5F1BA7B3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0FA44E-3496-4760-A004-578C796F9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Political conflict </a:t>
            </a:r>
            <a:r>
              <a:rPr lang="en-US" dirty="0"/>
              <a:t>– winners vs. losers of globalization</a:t>
            </a:r>
          </a:p>
        </p:txBody>
      </p:sp>
    </p:spTree>
    <p:extLst>
      <p:ext uri="{BB962C8B-B14F-4D97-AF65-F5344CB8AC3E}">
        <p14:creationId xmlns:p14="http://schemas.microsoft.com/office/powerpoint/2010/main" val="27607682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FA091-1267-4F90-8A65-5F1BA7B3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0FA44E-3496-4760-A004-578C796F9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Political conflict </a:t>
            </a:r>
            <a:r>
              <a:rPr lang="en-US" dirty="0"/>
              <a:t>– winners vs. losers of globalization</a:t>
            </a:r>
          </a:p>
          <a:p>
            <a:r>
              <a:rPr lang="en-US" dirty="0" err="1"/>
              <a:t>Branko</a:t>
            </a:r>
            <a:r>
              <a:rPr lang="en-US" dirty="0"/>
              <a:t> Milanovic </a:t>
            </a:r>
            <a:r>
              <a:rPr lang="cs-CZ" dirty="0"/>
              <a:t>- </a:t>
            </a:r>
            <a:r>
              <a:rPr lang="en-US" b="1" dirty="0"/>
              <a:t>paradox</a:t>
            </a:r>
            <a:r>
              <a:rPr lang="en-US" dirty="0"/>
              <a:t>ically – rich urban American are on the same side as the poor from the Global South – in favor of (US) free trade</a:t>
            </a:r>
          </a:p>
        </p:txBody>
      </p:sp>
    </p:spTree>
    <p:extLst>
      <p:ext uri="{BB962C8B-B14F-4D97-AF65-F5344CB8AC3E}">
        <p14:creationId xmlns:p14="http://schemas.microsoft.com/office/powerpoint/2010/main" val="7232342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FA091-1267-4F90-8A65-5F1BA7B3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0FA44E-3496-4760-A004-578C796F9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Political conflict </a:t>
            </a:r>
            <a:r>
              <a:rPr lang="en-US" dirty="0"/>
              <a:t>– winners vs. losers of globalization</a:t>
            </a:r>
          </a:p>
          <a:p>
            <a:r>
              <a:rPr lang="en-US" dirty="0" err="1"/>
              <a:t>Branko</a:t>
            </a:r>
            <a:r>
              <a:rPr lang="en-US" dirty="0"/>
              <a:t> Milanovic </a:t>
            </a:r>
            <a:r>
              <a:rPr lang="cs-CZ" dirty="0"/>
              <a:t>- </a:t>
            </a:r>
            <a:r>
              <a:rPr lang="en-US" dirty="0"/>
              <a:t>paradoxically – rich urban American are on the same side as the poor from the Global South – in favor of (US) free trade</a:t>
            </a:r>
          </a:p>
          <a:p>
            <a:r>
              <a:rPr lang="en-US" dirty="0"/>
              <a:t>&gt; Donald Trump</a:t>
            </a:r>
          </a:p>
        </p:txBody>
      </p:sp>
    </p:spTree>
    <p:extLst>
      <p:ext uri="{BB962C8B-B14F-4D97-AF65-F5344CB8AC3E}">
        <p14:creationId xmlns:p14="http://schemas.microsoft.com/office/powerpoint/2010/main" val="28359814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49459C-A238-49D9-9183-A3826556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5B5268-F72A-423A-A778-49EA0E593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2018-2019 – </a:t>
            </a:r>
            <a:r>
              <a:rPr lang="en-US" b="1" dirty="0"/>
              <a:t>4 waves of tariffs on Chinese goods</a:t>
            </a:r>
          </a:p>
        </p:txBody>
      </p:sp>
    </p:spTree>
    <p:extLst>
      <p:ext uri="{BB962C8B-B14F-4D97-AF65-F5344CB8AC3E}">
        <p14:creationId xmlns:p14="http://schemas.microsoft.com/office/powerpoint/2010/main" val="15067659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49459C-A238-49D9-9183-A3826556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5B5268-F72A-423A-A778-49EA0E593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2018-2019 – </a:t>
            </a:r>
            <a:r>
              <a:rPr lang="en-US" b="1" dirty="0"/>
              <a:t>4 waves of tariffs on Chinese goods</a:t>
            </a:r>
          </a:p>
          <a:p>
            <a:r>
              <a:rPr lang="en-US" dirty="0"/>
              <a:t>Tariffs on Chinese products increased from circa </a:t>
            </a:r>
            <a:r>
              <a:rPr lang="en-US" b="1" dirty="0"/>
              <a:t>3 % to circa 20 %</a:t>
            </a:r>
          </a:p>
        </p:txBody>
      </p:sp>
    </p:spTree>
    <p:extLst>
      <p:ext uri="{BB962C8B-B14F-4D97-AF65-F5344CB8AC3E}">
        <p14:creationId xmlns:p14="http://schemas.microsoft.com/office/powerpoint/2010/main" val="9086601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49459C-A238-49D9-9183-A3826556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5B5268-F72A-423A-A778-49EA0E593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2018-2019 – </a:t>
            </a:r>
            <a:r>
              <a:rPr lang="en-US" b="1" dirty="0"/>
              <a:t>4 waves of tariffs on Chinese goods</a:t>
            </a:r>
          </a:p>
          <a:p>
            <a:r>
              <a:rPr lang="en-US" dirty="0"/>
              <a:t>Tariffs on Chinese products increased from circa </a:t>
            </a:r>
            <a:r>
              <a:rPr lang="en-US" b="1" dirty="0"/>
              <a:t>3 % to circa 20 %</a:t>
            </a:r>
          </a:p>
          <a:p>
            <a:r>
              <a:rPr lang="en-US" dirty="0"/>
              <a:t>Usually, tariffs were increased by </a:t>
            </a:r>
            <a:r>
              <a:rPr lang="en-US" b="1" dirty="0"/>
              <a:t>25 percentage points</a:t>
            </a:r>
            <a:r>
              <a:rPr lang="en-US" dirty="0"/>
              <a:t>, some goods were given exceptions</a:t>
            </a:r>
          </a:p>
        </p:txBody>
      </p:sp>
    </p:spTree>
    <p:extLst>
      <p:ext uri="{BB962C8B-B14F-4D97-AF65-F5344CB8AC3E}">
        <p14:creationId xmlns:p14="http://schemas.microsoft.com/office/powerpoint/2010/main" val="14825265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49459C-A238-49D9-9183-A38265567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5B5268-F72A-423A-A778-49EA0E593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2018-2019 – </a:t>
            </a:r>
            <a:r>
              <a:rPr lang="en-US" b="1" dirty="0"/>
              <a:t>4 waves of tariffs on Chinese goods</a:t>
            </a:r>
          </a:p>
          <a:p>
            <a:r>
              <a:rPr lang="en-US" dirty="0"/>
              <a:t>Tariffs on Chinese products increased from circa </a:t>
            </a:r>
            <a:r>
              <a:rPr lang="en-US" b="1" dirty="0"/>
              <a:t>3 % to circa 20 %</a:t>
            </a:r>
          </a:p>
          <a:p>
            <a:r>
              <a:rPr lang="en-US" dirty="0"/>
              <a:t>Usually, tariffs were increased by </a:t>
            </a:r>
            <a:r>
              <a:rPr lang="en-US" b="1" dirty="0"/>
              <a:t>25 percentage points</a:t>
            </a:r>
            <a:r>
              <a:rPr lang="en-US" dirty="0"/>
              <a:t>, some goods were given exceptions</a:t>
            </a:r>
          </a:p>
          <a:p>
            <a:r>
              <a:rPr lang="en-US" dirty="0"/>
              <a:t>Chinese retaliation</a:t>
            </a:r>
          </a:p>
        </p:txBody>
      </p:sp>
    </p:spTree>
    <p:extLst>
      <p:ext uri="{BB962C8B-B14F-4D97-AF65-F5344CB8AC3E}">
        <p14:creationId xmlns:p14="http://schemas.microsoft.com/office/powerpoint/2010/main" val="16544137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6A3495-E588-43C7-B59E-0A61AB4F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B531306A-C17A-4635-BF10-03119EAED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75" y="1825625"/>
            <a:ext cx="6347250" cy="4351338"/>
          </a:xfrm>
        </p:spPr>
      </p:pic>
    </p:spTree>
    <p:extLst>
      <p:ext uri="{BB962C8B-B14F-4D97-AF65-F5344CB8AC3E}">
        <p14:creationId xmlns:p14="http://schemas.microsoft.com/office/powerpoint/2010/main" val="12574733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47BCE7-3C3A-4D6B-A5A0-D4B36926A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B0F761B-EB9A-48CF-9CF8-2398BC0BC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667" y="1825625"/>
            <a:ext cx="7844665" cy="4351338"/>
          </a:xfrm>
        </p:spPr>
      </p:pic>
    </p:spTree>
    <p:extLst>
      <p:ext uri="{BB962C8B-B14F-4D97-AF65-F5344CB8AC3E}">
        <p14:creationId xmlns:p14="http://schemas.microsoft.com/office/powerpoint/2010/main" val="34719649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AB01C-AE8B-4AFB-AF14-F5E7C216B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26E864-9E45-4849-A684-F66A25326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Much worse for China </a:t>
            </a:r>
            <a:r>
              <a:rPr lang="en-US" dirty="0"/>
              <a:t>– far more dependent on exports, has more to loose</a:t>
            </a:r>
          </a:p>
        </p:txBody>
      </p:sp>
    </p:spTree>
    <p:extLst>
      <p:ext uri="{BB962C8B-B14F-4D97-AF65-F5344CB8AC3E}">
        <p14:creationId xmlns:p14="http://schemas.microsoft.com/office/powerpoint/2010/main" val="1764487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DF7CC-1240-46AC-BFBA-7BD8E098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Questions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last </a:t>
            </a:r>
            <a:r>
              <a:rPr lang="cs-CZ" dirty="0" err="1"/>
              <a:t>time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FA107-FDDC-44CA-96EF-B9D5AB96A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Why</a:t>
            </a:r>
            <a:r>
              <a:rPr lang="cs-CZ" dirty="0"/>
              <a:t> are </a:t>
            </a:r>
            <a:r>
              <a:rPr lang="cs-CZ" dirty="0" err="1"/>
              <a:t>Chinese</a:t>
            </a:r>
            <a:r>
              <a:rPr lang="cs-CZ" dirty="0"/>
              <a:t> </a:t>
            </a:r>
            <a:r>
              <a:rPr lang="cs-CZ" dirty="0" err="1"/>
              <a:t>leaders</a:t>
            </a:r>
            <a:r>
              <a:rPr lang="cs-CZ" dirty="0"/>
              <a:t> </a:t>
            </a:r>
            <a:r>
              <a:rPr lang="cs-CZ" dirty="0" err="1"/>
              <a:t>disatisfied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China‘s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in </a:t>
            </a:r>
            <a:r>
              <a:rPr lang="cs-CZ" dirty="0" err="1"/>
              <a:t>global</a:t>
            </a:r>
            <a:r>
              <a:rPr lang="cs-CZ" dirty="0"/>
              <a:t> </a:t>
            </a:r>
            <a:r>
              <a:rPr lang="cs-CZ" dirty="0" err="1"/>
              <a:t>value</a:t>
            </a:r>
            <a:r>
              <a:rPr lang="cs-CZ" dirty="0"/>
              <a:t> </a:t>
            </a:r>
            <a:r>
              <a:rPr lang="cs-CZ" dirty="0" err="1"/>
              <a:t>chains</a:t>
            </a:r>
            <a:r>
              <a:rPr lang="cs-CZ" dirty="0"/>
              <a:t> </a:t>
            </a:r>
            <a:r>
              <a:rPr lang="cs-CZ" dirty="0" err="1"/>
              <a:t>despite</a:t>
            </a:r>
            <a:r>
              <a:rPr lang="cs-CZ" dirty="0"/>
              <a:t> </a:t>
            </a:r>
            <a:r>
              <a:rPr lang="cs-CZ" dirty="0" err="1"/>
              <a:t>exporting</a:t>
            </a:r>
            <a:r>
              <a:rPr lang="cs-CZ" dirty="0"/>
              <a:t> so many </a:t>
            </a:r>
            <a:r>
              <a:rPr lang="cs-CZ" dirty="0" err="1"/>
              <a:t>advanced</a:t>
            </a:r>
            <a:r>
              <a:rPr lang="cs-CZ" dirty="0"/>
              <a:t> </a:t>
            </a:r>
            <a:r>
              <a:rPr lang="cs-CZ" dirty="0" err="1"/>
              <a:t>products</a:t>
            </a:r>
            <a:r>
              <a:rPr lang="cs-CZ" dirty="0"/>
              <a:t>?</a:t>
            </a:r>
          </a:p>
          <a:p>
            <a:r>
              <a:rPr lang="cs-CZ" dirty="0" err="1"/>
              <a:t>Why</a:t>
            </a:r>
            <a:r>
              <a:rPr lang="cs-CZ" dirty="0"/>
              <a:t> are </a:t>
            </a:r>
            <a:r>
              <a:rPr lang="cs-CZ" dirty="0" err="1"/>
              <a:t>semiconductors</a:t>
            </a:r>
            <a:r>
              <a:rPr lang="cs-CZ" dirty="0"/>
              <a:t> so </a:t>
            </a:r>
            <a:r>
              <a:rPr lang="cs-CZ" dirty="0" err="1"/>
              <a:t>important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China</a:t>
            </a:r>
            <a:r>
              <a:rPr lang="cs-CZ" dirty="0"/>
              <a:t>?</a:t>
            </a:r>
          </a:p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China‘s</a:t>
            </a:r>
            <a:r>
              <a:rPr lang="cs-CZ" dirty="0"/>
              <a:t> </a:t>
            </a:r>
            <a:r>
              <a:rPr lang="cs-CZ" dirty="0" err="1"/>
              <a:t>position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global</a:t>
            </a:r>
            <a:r>
              <a:rPr lang="cs-CZ" dirty="0"/>
              <a:t> </a:t>
            </a:r>
            <a:r>
              <a:rPr lang="cs-CZ" dirty="0" err="1"/>
              <a:t>semiconductor</a:t>
            </a:r>
            <a:r>
              <a:rPr lang="cs-CZ" dirty="0"/>
              <a:t> </a:t>
            </a:r>
            <a:r>
              <a:rPr lang="cs-CZ" dirty="0" err="1"/>
              <a:t>value</a:t>
            </a:r>
            <a:r>
              <a:rPr lang="cs-CZ" dirty="0"/>
              <a:t> </a:t>
            </a:r>
            <a:r>
              <a:rPr lang="cs-CZ" dirty="0" err="1"/>
              <a:t>chain</a:t>
            </a:r>
            <a:r>
              <a:rPr lang="cs-CZ" dirty="0"/>
              <a:t>?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7252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AB01C-AE8B-4AFB-AF14-F5E7C216B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26E864-9E45-4849-A684-F66A25326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Much worse for China </a:t>
            </a:r>
            <a:r>
              <a:rPr lang="en-US" dirty="0"/>
              <a:t>– far more dependent on exports, has more to loose</a:t>
            </a:r>
          </a:p>
          <a:p>
            <a:r>
              <a:rPr lang="en-US" b="1" dirty="0"/>
              <a:t>Also not great for US customers</a:t>
            </a:r>
          </a:p>
        </p:txBody>
      </p:sp>
    </p:spTree>
    <p:extLst>
      <p:ext uri="{BB962C8B-B14F-4D97-AF65-F5344CB8AC3E}">
        <p14:creationId xmlns:p14="http://schemas.microsoft.com/office/powerpoint/2010/main" val="29836593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AB01C-AE8B-4AFB-AF14-F5E7C216B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26E864-9E45-4849-A684-F66A25326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Much worse for China </a:t>
            </a:r>
            <a:r>
              <a:rPr lang="en-US" dirty="0"/>
              <a:t>– far more dependent on exports, has more to loose</a:t>
            </a:r>
          </a:p>
          <a:p>
            <a:r>
              <a:rPr lang="en-US" b="1" dirty="0"/>
              <a:t>Also not great for US customers</a:t>
            </a:r>
          </a:p>
          <a:p>
            <a:r>
              <a:rPr lang="en-US" dirty="0"/>
              <a:t>Winners – </a:t>
            </a:r>
            <a:r>
              <a:rPr lang="en-US" b="1" dirty="0"/>
              <a:t>US workers in import-competing industries; third countries – EU!</a:t>
            </a:r>
          </a:p>
        </p:txBody>
      </p:sp>
    </p:spTree>
    <p:extLst>
      <p:ext uri="{BB962C8B-B14F-4D97-AF65-F5344CB8AC3E}">
        <p14:creationId xmlns:p14="http://schemas.microsoft.com/office/powerpoint/2010/main" val="23097414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AB01C-AE8B-4AFB-AF14-F5E7C216B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26E864-9E45-4849-A684-F66A25326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Much worse for China </a:t>
            </a:r>
            <a:r>
              <a:rPr lang="en-US" dirty="0"/>
              <a:t>– far more dependent on exports, has more to loose</a:t>
            </a:r>
          </a:p>
          <a:p>
            <a:r>
              <a:rPr lang="en-US" b="1" dirty="0"/>
              <a:t>Also not great for US customers</a:t>
            </a:r>
          </a:p>
          <a:p>
            <a:r>
              <a:rPr lang="en-US" dirty="0"/>
              <a:t>Winners – </a:t>
            </a:r>
            <a:r>
              <a:rPr lang="en-US" b="1" dirty="0"/>
              <a:t>US workers in import-competing industries; third countries – EU!</a:t>
            </a:r>
          </a:p>
          <a:p>
            <a:r>
              <a:rPr lang="en-US" dirty="0"/>
              <a:t>Popular in the US – Biden continues the same policy</a:t>
            </a:r>
          </a:p>
        </p:txBody>
      </p:sp>
    </p:spTree>
    <p:extLst>
      <p:ext uri="{BB962C8B-B14F-4D97-AF65-F5344CB8AC3E}">
        <p14:creationId xmlns:p14="http://schemas.microsoft.com/office/powerpoint/2010/main" val="36829743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80673A-9B66-4961-B69C-7C69139A4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170970-44CF-446F-9C3E-1A0B40FC4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Mattoo</a:t>
            </a:r>
            <a:r>
              <a:rPr lang="en-US" dirty="0"/>
              <a:t> and </a:t>
            </a:r>
            <a:r>
              <a:rPr lang="en-US" dirty="0" err="1"/>
              <a:t>Staiger</a:t>
            </a:r>
            <a:endParaRPr lang="en-US" dirty="0"/>
          </a:p>
          <a:p>
            <a:r>
              <a:rPr lang="en-US" dirty="0"/>
              <a:t>The tariffs serve as </a:t>
            </a:r>
            <a:r>
              <a:rPr lang="en-US" b="1" dirty="0"/>
              <a:t>leverage to force China to carry out reforms </a:t>
            </a:r>
            <a:r>
              <a:rPr lang="en-US" dirty="0"/>
              <a:t>that the US demands</a:t>
            </a:r>
          </a:p>
        </p:txBody>
      </p:sp>
    </p:spTree>
    <p:extLst>
      <p:ext uri="{BB962C8B-B14F-4D97-AF65-F5344CB8AC3E}">
        <p14:creationId xmlns:p14="http://schemas.microsoft.com/office/powerpoint/2010/main" val="28305332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13566D-F68C-4CEC-95C8-4A864C7DD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3D084-BBBB-4AC5-917B-4312C8D41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the beginning of Covid, </a:t>
            </a:r>
            <a:r>
              <a:rPr lang="en-US" b="1" dirty="0"/>
              <a:t>US imports from China returned to 2011 levels</a:t>
            </a:r>
          </a:p>
        </p:txBody>
      </p:sp>
    </p:spTree>
    <p:extLst>
      <p:ext uri="{BB962C8B-B14F-4D97-AF65-F5344CB8AC3E}">
        <p14:creationId xmlns:p14="http://schemas.microsoft.com/office/powerpoint/2010/main" val="19386794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13566D-F68C-4CEC-95C8-4A864C7DD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3D084-BBBB-4AC5-917B-4312C8D41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the beginning of Covid, </a:t>
            </a:r>
            <a:r>
              <a:rPr lang="en-US" b="1" dirty="0"/>
              <a:t>US imports from China returned to 2011 levels</a:t>
            </a:r>
          </a:p>
          <a:p>
            <a:r>
              <a:rPr lang="en-US" dirty="0"/>
              <a:t>China‘s </a:t>
            </a:r>
            <a:r>
              <a:rPr lang="en-US" b="1" dirty="0"/>
              <a:t>share</a:t>
            </a:r>
            <a:r>
              <a:rPr lang="en-US" dirty="0"/>
              <a:t> </a:t>
            </a:r>
            <a:r>
              <a:rPr lang="en-US" b="1" dirty="0"/>
              <a:t>of US imports dropped to 2008 levels</a:t>
            </a:r>
          </a:p>
        </p:txBody>
      </p:sp>
    </p:spTree>
    <p:extLst>
      <p:ext uri="{BB962C8B-B14F-4D97-AF65-F5344CB8AC3E}">
        <p14:creationId xmlns:p14="http://schemas.microsoft.com/office/powerpoint/2010/main" val="19619822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13566D-F68C-4CEC-95C8-4A864C7DD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93D084-BBBB-4AC5-917B-4312C8D41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the beginning of Covid, </a:t>
            </a:r>
            <a:r>
              <a:rPr lang="en-US" b="1" dirty="0"/>
              <a:t>US imports from China returned to 2011 levels</a:t>
            </a:r>
          </a:p>
          <a:p>
            <a:r>
              <a:rPr lang="en-US" dirty="0"/>
              <a:t>China‘s </a:t>
            </a:r>
            <a:r>
              <a:rPr lang="en-US" b="1" dirty="0"/>
              <a:t>share</a:t>
            </a:r>
            <a:r>
              <a:rPr lang="en-US" dirty="0"/>
              <a:t> </a:t>
            </a:r>
            <a:r>
              <a:rPr lang="en-US" b="1" dirty="0"/>
              <a:t>of US imports dropped to 2008 levels</a:t>
            </a:r>
          </a:p>
          <a:p>
            <a:r>
              <a:rPr lang="en-US" dirty="0"/>
              <a:t>= decoupling?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444397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FAACB-B2A7-4058-97ED-A7BDD031B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A1E7A8-D26F-46B5-AA8C-1B66D4299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Goal – „onshoring“ </a:t>
            </a:r>
            <a:r>
              <a:rPr lang="en-US" dirty="0"/>
              <a:t>– forcing companies </a:t>
            </a:r>
            <a:r>
              <a:rPr lang="en-US" b="1" dirty="0"/>
              <a:t>to return home, </a:t>
            </a:r>
            <a:r>
              <a:rPr lang="en-US" dirty="0"/>
              <a:t>or at least to relocate from China into another country</a:t>
            </a:r>
          </a:p>
        </p:txBody>
      </p:sp>
    </p:spTree>
    <p:extLst>
      <p:ext uri="{BB962C8B-B14F-4D97-AF65-F5344CB8AC3E}">
        <p14:creationId xmlns:p14="http://schemas.microsoft.com/office/powerpoint/2010/main" val="7649953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FAACB-B2A7-4058-97ED-A7BDD031B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A1E7A8-D26F-46B5-AA8C-1B66D4299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Goal – „onshoring“ </a:t>
            </a:r>
            <a:r>
              <a:rPr lang="en-US" dirty="0"/>
              <a:t>– forcing companies </a:t>
            </a:r>
            <a:r>
              <a:rPr lang="en-US" b="1" dirty="0"/>
              <a:t>to return home, </a:t>
            </a:r>
            <a:r>
              <a:rPr lang="en-US" dirty="0"/>
              <a:t>or at least to relocate from China into another country</a:t>
            </a:r>
          </a:p>
          <a:p>
            <a:r>
              <a:rPr lang="en-US" b="1" dirty="0"/>
              <a:t>Far less successful </a:t>
            </a:r>
            <a:r>
              <a:rPr lang="en-US" dirty="0"/>
              <a:t>– China remains paramount for large multinational companies</a:t>
            </a:r>
          </a:p>
        </p:txBody>
      </p:sp>
    </p:spTree>
    <p:extLst>
      <p:ext uri="{BB962C8B-B14F-4D97-AF65-F5344CB8AC3E}">
        <p14:creationId xmlns:p14="http://schemas.microsoft.com/office/powerpoint/2010/main" val="10973860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FAACB-B2A7-4058-97ED-A7BDD031B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US-China trade war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A1E7A8-D26F-46B5-AA8C-1B66D4299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Goal – „onshoring“ </a:t>
            </a:r>
            <a:r>
              <a:rPr lang="en-US" dirty="0"/>
              <a:t>– forcing companies </a:t>
            </a:r>
            <a:r>
              <a:rPr lang="en-US" b="1" dirty="0"/>
              <a:t>to return home, </a:t>
            </a:r>
            <a:r>
              <a:rPr lang="en-US" dirty="0"/>
              <a:t>or at least to relocate from China into another country</a:t>
            </a:r>
          </a:p>
          <a:p>
            <a:r>
              <a:rPr lang="en-US" b="1" dirty="0"/>
              <a:t>Far less successful </a:t>
            </a:r>
            <a:r>
              <a:rPr lang="en-US" dirty="0"/>
              <a:t>– China remains paramount for large multinational companies</a:t>
            </a:r>
          </a:p>
          <a:p>
            <a:r>
              <a:rPr lang="en-US" dirty="0"/>
              <a:t>- a giant market</a:t>
            </a:r>
          </a:p>
          <a:p>
            <a:r>
              <a:rPr lang="en-US" b="1" dirty="0"/>
              <a:t>Returns on investment </a:t>
            </a:r>
            <a:r>
              <a:rPr lang="en-US" dirty="0"/>
              <a:t>in China are higher than anywhere else in the world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161725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3049</TotalTime>
  <Words>3037</Words>
  <Application>Microsoft Office PowerPoint</Application>
  <PresentationFormat>Widescreen</PresentationFormat>
  <Paragraphs>332</Paragraphs>
  <Slides>108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2" baseType="lpstr">
      <vt:lpstr>Arial</vt:lpstr>
      <vt:lpstr>Calibri</vt:lpstr>
      <vt:lpstr>Calibri Light</vt:lpstr>
      <vt:lpstr>Motiv Office</vt:lpstr>
      <vt:lpstr>The US-China rivalry</vt:lpstr>
      <vt:lpstr>PowerPoint Presentation</vt:lpstr>
      <vt:lpstr>Questions from last time</vt:lpstr>
      <vt:lpstr>Questions from last time</vt:lpstr>
      <vt:lpstr>Questions from last time</vt:lpstr>
      <vt:lpstr>Questions from last time</vt:lpstr>
      <vt:lpstr>Questions from last time</vt:lpstr>
      <vt:lpstr>Questions from last time</vt:lpstr>
      <vt:lpstr>Questions from last time</vt:lpstr>
      <vt:lpstr>Chips</vt:lpstr>
      <vt:lpstr>Chips</vt:lpstr>
      <vt:lpstr>Chips</vt:lpstr>
      <vt:lpstr>Chips</vt:lpstr>
      <vt:lpstr>Chips</vt:lpstr>
      <vt:lpstr>Chips</vt:lpstr>
      <vt:lpstr>Chips</vt:lpstr>
      <vt:lpstr>PowerPoint Presentation</vt:lpstr>
      <vt:lpstr>Chips</vt:lpstr>
      <vt:lpstr>Chips</vt:lpstr>
      <vt:lpstr>Chips</vt:lpstr>
      <vt:lpstr>Chips</vt:lpstr>
      <vt:lpstr>PowerPoint Presentation</vt:lpstr>
      <vt:lpstr>Chips</vt:lpstr>
      <vt:lpstr>Chips</vt:lpstr>
      <vt:lpstr>Chips</vt:lpstr>
      <vt:lpstr>Chips</vt:lpstr>
      <vt:lpstr>Chips</vt:lpstr>
      <vt:lpstr>Chips</vt:lpstr>
      <vt:lpstr>Chips</vt:lpstr>
      <vt:lpstr>Chips</vt:lpstr>
      <vt:lpstr>PowerPoint Presentation</vt:lpstr>
      <vt:lpstr>Chips</vt:lpstr>
      <vt:lpstr>The semiconductor value chain</vt:lpstr>
      <vt:lpstr>The semiconductor value chain</vt:lpstr>
      <vt:lpstr>The semiconductor value chain</vt:lpstr>
      <vt:lpstr>The semiconductor value chain</vt:lpstr>
      <vt:lpstr>The semiconductor value chain</vt:lpstr>
      <vt:lpstr>The semiconductor value chain</vt:lpstr>
      <vt:lpstr>The semiconductor value chain</vt:lpstr>
      <vt:lpstr>PowerPoint Presentation</vt:lpstr>
      <vt:lpstr>The semiconductor value chain</vt:lpstr>
      <vt:lpstr>PowerPoint Presentation</vt:lpstr>
      <vt:lpstr>The semiconductor value chain</vt:lpstr>
      <vt:lpstr>The semiconductor value chain</vt:lpstr>
      <vt:lpstr>PowerPoint Presentation</vt:lpstr>
      <vt:lpstr>The semiconductor value chain</vt:lpstr>
      <vt:lpstr>The semiconductor value chain</vt:lpstr>
      <vt:lpstr>PowerPoint Presentation</vt:lpstr>
      <vt:lpstr>The semiconductor value chain</vt:lpstr>
      <vt:lpstr>The semiconductor value chain</vt:lpstr>
      <vt:lpstr>The semiconductor value chain</vt:lpstr>
      <vt:lpstr>The semiconductor value chain</vt:lpstr>
      <vt:lpstr>US – Chinese technological rivalry</vt:lpstr>
      <vt:lpstr>US – Chinese technological rivalry</vt:lpstr>
      <vt:lpstr>US – Chinese technological rivalry</vt:lpstr>
      <vt:lpstr>Export controls</vt:lpstr>
      <vt:lpstr>Export controls</vt:lpstr>
      <vt:lpstr>Export controls</vt:lpstr>
      <vt:lpstr>Export controls</vt:lpstr>
      <vt:lpstr>Export controls</vt:lpstr>
      <vt:lpstr>US – Chinese technological rivalry</vt:lpstr>
      <vt:lpstr>US – Chinese technological rivalry</vt:lpstr>
      <vt:lpstr>US – Chinese technological rivalry</vt:lpstr>
      <vt:lpstr>US – Chinese technological rivalry</vt:lpstr>
      <vt:lpstr>US – Chinese technological rivalry</vt:lpstr>
      <vt:lpstr>US – Chinese technological rivalry</vt:lpstr>
      <vt:lpstr>Biden‘s export controls on China</vt:lpstr>
      <vt:lpstr>PowerPoint Presentation</vt:lpstr>
      <vt:lpstr>Export controls</vt:lpstr>
      <vt:lpstr>Export controls</vt:lpstr>
      <vt:lpstr>Investment screenings</vt:lpstr>
      <vt:lpstr>Investment screenings</vt:lpstr>
      <vt:lpstr>Investment screenings</vt:lpstr>
      <vt:lpstr>Investment screenings</vt:lpstr>
      <vt:lpstr>Investment screenings</vt:lpstr>
      <vt:lpstr>Investment screenings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PowerPoint Presentation</vt:lpstr>
      <vt:lpstr>PowerPoint Presentation</vt:lpstr>
      <vt:lpstr>The US-China trade war</vt:lpstr>
      <vt:lpstr>The US-China trade war</vt:lpstr>
      <vt:lpstr>The US-China trade war</vt:lpstr>
      <vt:lpstr>The US-China trade war</vt:lpstr>
      <vt:lpstr>PowerPoint Presentation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US-China trade war</vt:lpstr>
      <vt:lpstr>The geopolitics</vt:lpstr>
      <vt:lpstr>The geopolitics</vt:lpstr>
      <vt:lpstr>The geopolitics</vt:lpstr>
      <vt:lpstr>Next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Xi Jinping era II.</dc:title>
  <dc:creator>Petr Svatoň</dc:creator>
  <cp:lastModifiedBy>Petr Svatoň</cp:lastModifiedBy>
  <cp:revision>60</cp:revision>
  <dcterms:created xsi:type="dcterms:W3CDTF">2021-10-16T08:29:17Z</dcterms:created>
  <dcterms:modified xsi:type="dcterms:W3CDTF">2023-11-01T07:28:08Z</dcterms:modified>
</cp:coreProperties>
</file>