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2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21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2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87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850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1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87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82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2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34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3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08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84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24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AF2B-83CF-412E-A0AC-4E4EBD2FEFD4}" type="datetimeFigureOut">
              <a:rPr lang="cs-CZ" smtClean="0"/>
              <a:t>15.09.2023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01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5EC5C-464F-3A73-E70D-6C92DC40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831" y="187569"/>
            <a:ext cx="11129107" cy="3704493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MVZb2073 Napoleonské války a zrod nové Evropy</a:t>
            </a:r>
            <a:br>
              <a:rPr lang="cs-CZ" sz="4000" dirty="0">
                <a:solidFill>
                  <a:schemeClr val="tx1"/>
                </a:solidFill>
              </a:rPr>
            </a:b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Seznámení s předmětem, popis vhodné literatury. </a:t>
            </a:r>
            <a:br>
              <a:rPr lang="cs-CZ" sz="3200" dirty="0">
                <a:solidFill>
                  <a:schemeClr val="tx1"/>
                </a:solidFill>
              </a:rPr>
            </a:br>
            <a:br>
              <a:rPr lang="cs-CZ" sz="3200" dirty="0">
                <a:solidFill>
                  <a:schemeClr val="tx1"/>
                </a:solidFill>
              </a:rPr>
            </a:br>
            <a:r>
              <a:rPr lang="pl-PL" sz="3200" dirty="0">
                <a:solidFill>
                  <a:schemeClr val="tx1"/>
                </a:solidFill>
              </a:rPr>
              <a:t>Úvod do studia napoleonských válek a jejich dopadů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129828-512B-B59D-F845-6E5660F0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892062"/>
            <a:ext cx="7766936" cy="515816"/>
          </a:xfrm>
        </p:spPr>
        <p:txBody>
          <a:bodyPr/>
          <a:lstStyle/>
          <a:p>
            <a:pPr algn="ctr"/>
            <a:r>
              <a:rPr lang="cs-CZ" dirty="0"/>
              <a:t>Mgr. Bc. Tomáš Řepa, Ph.D.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AF358A-C826-DD9A-14AC-5464CBA33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585" y="4333767"/>
            <a:ext cx="2176461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BCC3280-584E-AC93-A727-09B27E8B2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" y="78153"/>
            <a:ext cx="4853352" cy="67798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2555949-0E72-EFA3-71EF-62EA4E86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801" y="78153"/>
            <a:ext cx="4855199" cy="671341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6F09320-B3EB-09D4-FC4B-91E839BE5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598" y="816707"/>
            <a:ext cx="4420803" cy="5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7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8CD0631-695F-278B-D704-46F1CD660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5663" y="3341386"/>
            <a:ext cx="6166338" cy="35166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5BAA8BD-153F-A897-BCB2-74C93754F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723" y="-2"/>
            <a:ext cx="6338277" cy="33413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3CD4DF5-B024-D0DD-9CFD-A6F19F3B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25662" cy="33413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3E0AE87-0A7B-09EB-D75F-D5527FF2B5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19" t="10029" r="4646" b="9857"/>
          <a:stretch/>
        </p:blipFill>
        <p:spPr>
          <a:xfrm>
            <a:off x="0" y="3341385"/>
            <a:ext cx="6025662" cy="351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18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693876-6B93-9274-B05D-1CF4D5703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17415"/>
            <a:ext cx="8596668" cy="5400501"/>
          </a:xfrm>
        </p:spPr>
        <p:txBody>
          <a:bodyPr/>
          <a:lstStyle/>
          <a:p>
            <a:pPr algn="just"/>
            <a:r>
              <a:rPr lang="cs-CZ" dirty="0"/>
              <a:t>Cíle předmětu	: </a:t>
            </a:r>
          </a:p>
          <a:p>
            <a:pPr algn="just"/>
            <a:r>
              <a:rPr lang="cs-CZ" dirty="0"/>
              <a:t>Kurs se zabývá problematikou dynamického období napoleonských válek. Hlavním cílem kurzu je pochopit základní trendy v historickém vývoji v celoevropském kontextu, jeho nejdůležitější aktéry a dopad politiky a úspěchů na poli vojenství tehdejších mocností s ohledem na rozdělení sfér vlivu a počátky mnoha společenských trendů. Po úspěšném absolvování kurzu budou studenti schopni chápat vývoj během napoleonských válek v mezinárodním měřítku, nastínit hlavní milníky politických a vojenských dějin; interpretovat hlavní historické události v daném období a používat nabyté znalosti k argumentaci na expertní úrovni.</a:t>
            </a:r>
          </a:p>
          <a:p>
            <a:pPr algn="just"/>
            <a:r>
              <a:rPr lang="cs-CZ" dirty="0"/>
              <a:t>Výstupy z učení:</a:t>
            </a:r>
          </a:p>
          <a:p>
            <a:pPr algn="just"/>
            <a:r>
              <a:rPr lang="cs-CZ" dirty="0"/>
              <a:t>Prohloubení znalostí evropských dějin s důrazem na 19. století s jeho globálním přesahem</a:t>
            </a:r>
          </a:p>
        </p:txBody>
      </p:sp>
    </p:spTree>
    <p:extLst>
      <p:ext uri="{BB962C8B-B14F-4D97-AF65-F5344CB8AC3E}">
        <p14:creationId xmlns:p14="http://schemas.microsoft.com/office/powerpoint/2010/main" val="287459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7078F-1DB0-EEB9-1BAE-B631F4CE8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2954"/>
            <a:ext cx="8596668" cy="93003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Osnova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AA4F52-2A38-012F-B63F-01AC7C9E9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69" y="984738"/>
            <a:ext cx="9011139" cy="570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1) Seznámení s předmětem, popis vhodné literatury. Úvod do studia napoleonských válek a jejich dopadů</a:t>
            </a:r>
          </a:p>
          <a:p>
            <a:pPr marL="0" indent="0">
              <a:buNone/>
            </a:pPr>
            <a:r>
              <a:rPr lang="cs-CZ" dirty="0"/>
              <a:t>2) Situace na kontinentě po Velké francouzské revoluci – příčiny napoleonských válek</a:t>
            </a:r>
          </a:p>
          <a:p>
            <a:pPr marL="0" indent="0">
              <a:buNone/>
            </a:pPr>
            <a:r>
              <a:rPr lang="cs-CZ" dirty="0"/>
              <a:t>3) Osobnost, mládí a vzestup Napoleona Bonaparta (nejen) na bojišti </a:t>
            </a:r>
          </a:p>
          <a:p>
            <a:pPr marL="0" indent="0">
              <a:buNone/>
            </a:pPr>
            <a:r>
              <a:rPr lang="cs-CZ" dirty="0"/>
              <a:t>4) Vojenství na počátku napoleonských válek a jeho další vývoj</a:t>
            </a:r>
          </a:p>
          <a:p>
            <a:pPr marL="0" indent="0">
              <a:buNone/>
            </a:pPr>
            <a:r>
              <a:rPr lang="cs-CZ" dirty="0"/>
              <a:t>5) Válka druhé koalice a egyptské tažení 1798–1799 – konec revolučních válek</a:t>
            </a:r>
          </a:p>
          <a:p>
            <a:pPr marL="0" indent="0">
              <a:buNone/>
            </a:pPr>
            <a:r>
              <a:rPr lang="cs-CZ" dirty="0"/>
              <a:t>6) Válka třetí koalice zakončená bitvou u Slavkova 1805</a:t>
            </a:r>
          </a:p>
          <a:p>
            <a:pPr marL="0" indent="0">
              <a:buNone/>
            </a:pPr>
            <a:r>
              <a:rPr lang="cs-CZ" dirty="0"/>
              <a:t>7) Porážka Pruska a Ruska ve válce čtvrté koalice 1806–1807</a:t>
            </a:r>
          </a:p>
          <a:p>
            <a:pPr marL="0" indent="0">
              <a:buNone/>
            </a:pPr>
            <a:r>
              <a:rPr lang="cs-CZ" dirty="0"/>
              <a:t>8) Španělské tažení 1808–1812 - počátek konce francouzské dominance </a:t>
            </a:r>
          </a:p>
          <a:p>
            <a:pPr marL="0" indent="0">
              <a:buNone/>
            </a:pPr>
            <a:r>
              <a:rPr lang="cs-CZ" dirty="0"/>
              <a:t>9) Rakouská porážka během války páté koalice roku 1809</a:t>
            </a:r>
          </a:p>
          <a:p>
            <a:pPr marL="0" indent="0">
              <a:buNone/>
            </a:pPr>
            <a:r>
              <a:rPr lang="cs-CZ" dirty="0"/>
              <a:t>10) Napoleonovo ruské tažení – katastrofa roku 1812</a:t>
            </a:r>
          </a:p>
          <a:p>
            <a:pPr marL="0" indent="0">
              <a:buNone/>
            </a:pPr>
            <a:r>
              <a:rPr lang="cs-CZ" dirty="0"/>
              <a:t>11) Závěr španělského tažení a britsko-americká válka 1812–1814</a:t>
            </a:r>
          </a:p>
          <a:p>
            <a:pPr marL="0" indent="0">
              <a:buNone/>
            </a:pPr>
            <a:r>
              <a:rPr lang="cs-CZ" dirty="0"/>
              <a:t>12) Válka šesté koalice – bitva národů u Lipska, boje ve Francii roku 1814</a:t>
            </a:r>
          </a:p>
          <a:p>
            <a:pPr marL="0" indent="0">
              <a:buNone/>
            </a:pPr>
            <a:r>
              <a:rPr lang="cs-CZ" dirty="0"/>
              <a:t>13) Waterloo 1815, konec napoleonských válek a jejich mezinárodní dopady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686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095D68-ADB8-76F2-499F-4A874E5E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0962"/>
            <a:ext cx="8664402" cy="1113622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Metody 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101BD2-2FC1-B0B1-5C53-42D130C2B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7600"/>
            <a:ext cx="8664402" cy="4923763"/>
          </a:xfrm>
        </p:spPr>
        <p:txBody>
          <a:bodyPr/>
          <a:lstStyle/>
          <a:p>
            <a:pPr algn="just"/>
            <a:r>
              <a:rPr lang="cs-CZ" dirty="0"/>
              <a:t>Zakončení kurzu proběhne formou závěrečného písemného testu v rozsahu literatury, která bude k dispozici ve studijních materiálech</a:t>
            </a:r>
          </a:p>
          <a:p>
            <a:pPr algn="just"/>
            <a:r>
              <a:rPr lang="cs-CZ" dirty="0"/>
              <a:t>K udělení zápočtu je nutné splnit závěrečný elektronický test (20 minut) na alespoň 60 %, </a:t>
            </a:r>
            <a:r>
              <a:rPr lang="da-DK" b="1" dirty="0"/>
              <a:t>kter</a:t>
            </a:r>
            <a:r>
              <a:rPr lang="cs-CZ" b="1" dirty="0"/>
              <a:t>ý</a:t>
            </a:r>
            <a:r>
              <a:rPr lang="da-DK" b="1" dirty="0"/>
              <a:t> se bude </a:t>
            </a:r>
            <a:r>
              <a:rPr lang="cs-CZ" b="1" dirty="0"/>
              <a:t>konat minimálně ve třech termínech na závěr semestru</a:t>
            </a:r>
            <a:r>
              <a:rPr lang="cs-CZ" dirty="0"/>
              <a:t>. V testu student odpoví na 10 uzavřených otázek se třemi variantami odpovědí, kde pouze jedna z nich je správná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CCB337-01D5-07A8-8AB6-80FF84112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182" y="3105077"/>
            <a:ext cx="2914891" cy="37529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0FE6A1-5FB4-6C40-D736-1AA7B3684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647" y="3105077"/>
            <a:ext cx="2852615" cy="37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27123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</TotalTime>
  <Words>376</Words>
  <Application>Microsoft Office PowerPoint</Application>
  <PresentationFormat>Širokoúhlá obrazovka</PresentationFormat>
  <Paragraphs>23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Fazeta</vt:lpstr>
      <vt:lpstr>MVZb2073 Napoleonské války a zrod nové Evropy  Seznámení s předmětem, popis vhodné literatury.   Úvod do studia napoleonských válek a jejich dopadů</vt:lpstr>
      <vt:lpstr>Prezentace aplikace PowerPoint</vt:lpstr>
      <vt:lpstr>Prezentace aplikace PowerPoint</vt:lpstr>
      <vt:lpstr>Prezentace aplikace PowerPoint</vt:lpstr>
      <vt:lpstr>Osnova</vt:lpstr>
      <vt:lpstr>Metody hodnocení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MVZb2104 Ukrajina na křižovatkách dějin a zájmů mocností   Seznámení s předmětem, popis dostupné vhodné literatury   Úvod do studia dějin Ukrajiny</dc:title>
  <dc:creator>Tomáš Řepa</dc:creator>
  <cp:lastModifiedBy>Tomáš Řepa</cp:lastModifiedBy>
  <cp:revision>15</cp:revision>
  <dcterms:created xsi:type="dcterms:W3CDTF">2023-02-13T19:09:27Z</dcterms:created>
  <dcterms:modified xsi:type="dcterms:W3CDTF">2023-09-15T13:45:14Z</dcterms:modified>
</cp:coreProperties>
</file>