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87" r:id="rId4"/>
    <p:sldId id="289" r:id="rId5"/>
    <p:sldId id="294" r:id="rId6"/>
    <p:sldId id="295" r:id="rId7"/>
    <p:sldId id="297" r:id="rId8"/>
    <p:sldId id="298" r:id="rId9"/>
    <p:sldId id="299" r:id="rId10"/>
    <p:sldId id="302" r:id="rId11"/>
    <p:sldId id="266" r:id="rId12"/>
    <p:sldId id="264" r:id="rId13"/>
    <p:sldId id="300" r:id="rId14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09"/>
  </p:normalViewPr>
  <p:slideViewPr>
    <p:cSldViewPr snapToGrid="0">
      <p:cViewPr varScale="1">
        <p:scale>
          <a:sx n="84" d="100"/>
          <a:sy n="84" d="100"/>
        </p:scale>
        <p:origin x="20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5E70-DFC6-0547-8D25-9683D3C2E103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34D37-76AD-314D-BD9F-E2716A91C30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5772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19D4-55DA-F24A-8660-1B74A3FF2286}" type="slidenum">
              <a:rPr lang="en-SK" smtClean="0"/>
              <a:t>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6618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6563-EA85-4478-4EF6-9A61DA258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A63F8-6104-9B91-99FD-0A92C7FAF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5CC9A-C2ED-8CB4-D233-3C6E98D7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FDA4-1DAB-C351-CA29-3D464DE4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D293-3799-2CEE-725E-A67C055B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7452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9CB6-B7DF-454D-CDAD-53D66029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C2FB2-1E7F-455B-5DF8-C5451EFA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73552-5ACF-58D8-CBD6-AAE6F7C1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3627-FC40-ADF0-F6D5-D3F7B05C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74FC-7464-9945-C0F4-472A4F3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5183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DCBB3-1C77-CBA3-F8DA-7335CF213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1F2ED-693D-F8A4-74BD-B4BAA7C1D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C95E-309D-636C-60B8-F139F38E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09591-E643-8DCE-BC16-93AB3FC6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F1BF-B623-B845-4E40-EF24F9CF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60150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0A55-F091-298D-4FEC-E40FBCBE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FCBA-26DF-52E6-A7B4-7A740ECAA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E7143-3607-A108-B4D0-1456E314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BF537-C04E-C70A-625C-8E775C15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6D41E-0DE5-716D-F57A-70568AA6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6839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3DA9-2111-5BD0-ABE6-3B6FD7B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E576-3574-B146-7B61-A5597B9D9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A6A48-AFD9-A401-BB0A-6F96D467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31CF9-4EEE-CB3E-BFD8-9DB00536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9F2A-8BA6-2E22-A13B-CE3A1D92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5582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04F3-FC92-97D5-98ED-84C56FC0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357A-798D-4361-7A7F-965FDC2C7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F28B6-A39B-B992-40F6-1AE738AD7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03C53-D6A5-16F6-533C-408F1218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B202C-513B-E90E-C198-5D6C6495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8FC16-E2D4-AD6A-1B98-10381AC6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3822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595-EC5C-1030-C763-A67DAD6A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4F79-8A67-3150-C044-3A8296DB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DDDCE-5E6C-75EB-BF24-624B29ADC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875AB-DA83-DECC-9F6B-A158501FC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BEDE6-8CCB-59F6-CC21-D5FC6228C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D9A78-2353-3D5F-B86A-352D5B3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E03FD-F2ED-645C-B4A9-AC505521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9A661-7354-2584-ABFD-40C15A23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60276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D9DE-1AB6-E32D-0A10-74E3408A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A2915-92E7-1AFD-B7A0-8F35B11F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2697E-90FB-B823-5A99-00AF859F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240F-7141-1ADF-2261-840F9C6D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35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1109F-C354-4B26-5414-B9F3F4A8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94E20-E5E1-ABF8-239E-EF23E9E3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BFF07-BA4D-C74A-3BA6-6E8E9345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1841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FE79-4CDE-3E63-984D-2ECFEB75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B8C8-EE74-AD96-BCC9-A50F32C6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FF9AD-367E-6B9D-76A1-637BD656F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2A8A4-AA0D-497C-4388-370F60BC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F48CA-6528-2A0C-E364-C38CF204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FA968-D978-6ABA-8855-71F70273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91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1D8-5312-E65F-FCA7-D2FF3AE1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BF114-A8BB-00B8-DEF8-DADB971F1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ADAA5-BE05-DFB3-786C-030E13B2A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CB91-C12B-A73D-DF20-AF4E5A0C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8DF8E-2C20-3B0F-4285-8D913487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794B2-ED9C-B3D2-2EBE-E44CF831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856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58339B-781D-70CC-F371-24CBEC53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D60E4-AC79-0930-8DC7-DAF0FC81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E5ED9-F782-7476-0AEE-C62761EDC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C9C3-B62E-0147-BF2F-C7F4866DB29D}" type="datetimeFigureOut">
              <a:rPr lang="en-SK" smtClean="0"/>
              <a:t>24/11/2023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C6ED-1E17-0DDB-44C4-9FD33391F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45DE-2143-B16C-3E90-6082D31F0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40A65-F7DE-EF4A-B681-067F540489E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1179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jazeera.com/opinions/2021/1/24/why-the-us-is-wrong-to-designate-the-houthis-as-terrorists" TargetMode="External"/><Relationship Id="rId3" Type="http://schemas.openxmlformats.org/officeDocument/2006/relationships/hyperlink" Target="https://commons.wikimedia.org/wiki/File:Huthi-Logo_in_Jemen.png" TargetMode="External"/><Relationship Id="rId7" Type="http://schemas.openxmlformats.org/officeDocument/2006/relationships/hyperlink" Target="https://commons.wikimedia.org/wiki/File:Flag_of_South_Yemen.svg" TargetMode="External"/><Relationship Id="rId2" Type="http://schemas.openxmlformats.org/officeDocument/2006/relationships/hyperlink" Target="https://www.cfr.org/article/saudi-arabias-war-yemen-has-fail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QMI_Flag_asymmetric.svg" TargetMode="External"/><Relationship Id="rId5" Type="http://schemas.openxmlformats.org/officeDocument/2006/relationships/hyperlink" Target="https://en.m.wikipedia.org/wiki/File:Flag_of_Saudi_Arabia.svg" TargetMode="External"/><Relationship Id="rId4" Type="http://schemas.openxmlformats.org/officeDocument/2006/relationships/hyperlink" Target="https://commons.wikimedia.org/wiki/File:Emblem_of_Yemen_(2)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bnews.com/node/1783251/middle-east" TargetMode="External"/><Relationship Id="rId2" Type="http://schemas.openxmlformats.org/officeDocument/2006/relationships/hyperlink" Target="https://www.arabnews.com/node/1575111/saudi-arab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m/travel/article/20211209-the-hermit-of-socotra-island" TargetMode="External"/><Relationship Id="rId5" Type="http://schemas.openxmlformats.org/officeDocument/2006/relationships/hyperlink" Target="https://www.arabnews.com/node/2170576/middle-east" TargetMode="External"/><Relationship Id="rId4" Type="http://schemas.openxmlformats.org/officeDocument/2006/relationships/hyperlink" Target="https://www.vg.no/nyheter/utenriks/i/knEWk/yemen-s-al-qaida-entered-agreement-with-tribal-leaders-not-to-attack-the-we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carrying a child in a destroyed area&#10;&#10;Description automatically generated">
            <a:extLst>
              <a:ext uri="{FF2B5EF4-FFF2-40B4-BE49-F238E27FC236}">
                <a16:creationId xmlns:a16="http://schemas.microsoft.com/office/drawing/2014/main" id="{1DA1CA37-38AB-DAF4-9905-67E813626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92E1-1C34-6B4A-9270-A23E5254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SK" sz="6600" b="1" dirty="0">
                <a:solidFill>
                  <a:schemeClr val="bg1"/>
                </a:solidFill>
                <a:latin typeface="+mn-lt"/>
              </a:rPr>
              <a:t>Yemen vs. KSA and the non-state actors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AD46D-CDDF-7534-CC12-C04AB4FA2EC4}"/>
              </a:ext>
            </a:extLst>
          </p:cNvPr>
          <p:cNvSpPr/>
          <p:nvPr/>
        </p:nvSpPr>
        <p:spPr>
          <a:xfrm>
            <a:off x="0" y="5575039"/>
            <a:ext cx="9785897" cy="6858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33B81-AE1C-5542-CEAE-C63332093598}"/>
              </a:ext>
            </a:extLst>
          </p:cNvPr>
          <p:cNvSpPr txBox="1"/>
          <p:nvPr/>
        </p:nvSpPr>
        <p:spPr>
          <a:xfrm>
            <a:off x="150018" y="6280227"/>
            <a:ext cx="948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K" sz="1400" dirty="0">
                <a:solidFill>
                  <a:schemeClr val="bg1"/>
                </a:solidFill>
                <a:latin typeface="+mj-lt"/>
              </a:rPr>
              <a:t>Goboňová Sarah,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učo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548936;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Goldrat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Elisa,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učo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545698;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Kantorová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Anastázie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učo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549051; </a:t>
            </a:r>
          </a:p>
          <a:p>
            <a:r>
              <a:rPr lang="en-GB" sz="1400" dirty="0" err="1">
                <a:solidFill>
                  <a:schemeClr val="bg1"/>
                </a:solidFill>
                <a:latin typeface="+mj-lt"/>
              </a:rPr>
              <a:t>Martonová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Natália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učo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548725;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Vališová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Klára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učo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548762  </a:t>
            </a:r>
            <a:r>
              <a:rPr lang="en-SK" sz="1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14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423DA-204E-4C6D-CEBB-4A9757F748D0}"/>
              </a:ext>
            </a:extLst>
          </p:cNvPr>
          <p:cNvPicPr>
            <a:picLocks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122031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392E1-1C34-6B4A-9270-A23E5254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SK" sz="6600" b="1" dirty="0">
                <a:solidFill>
                  <a:schemeClr val="bg1"/>
                </a:solidFill>
                <a:latin typeface="+mn-lt"/>
              </a:rPr>
              <a:t>What does the future hold?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AD46D-CDDF-7534-CC12-C04AB4FA2EC4}"/>
              </a:ext>
            </a:extLst>
          </p:cNvPr>
          <p:cNvSpPr/>
          <p:nvPr/>
        </p:nvSpPr>
        <p:spPr>
          <a:xfrm>
            <a:off x="0" y="5575039"/>
            <a:ext cx="9785897" cy="6858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220-DEEF-3383-8693-F5BE128E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262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SK" sz="6600" b="1" dirty="0">
                <a:solidFill>
                  <a:srgbClr val="0000DC"/>
                </a:solidFill>
                <a:latin typeface="+mn-lt"/>
              </a:rPr>
              <a:t>Thank you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303498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FAC3-74BA-94BC-F50C-7CF9EBF2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K" b="1" dirty="0">
                <a:solidFill>
                  <a:srgbClr val="0000DC"/>
                </a:solidFill>
                <a:latin typeface="+mn-lt"/>
              </a:rPr>
              <a:t>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F92F2-2A8A-3EF3-3EE0-EB5177EA5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SK" sz="2400" b="1" dirty="0"/>
              <a:t>Slide 1</a:t>
            </a:r>
          </a:p>
          <a:p>
            <a:r>
              <a:rPr lang="en-GB" sz="1400" b="0" i="1" u="none" strike="noStrike" dirty="0">
                <a:effectLst/>
              </a:rPr>
              <a:t>A child is rescued from the site of an air strike in Sanaa carried out by the Saudi-led coalition, </a:t>
            </a:r>
            <a:r>
              <a:rPr lang="en-SK" sz="1400" dirty="0"/>
              <a:t>Khaled Abdullah, Reuters</a:t>
            </a:r>
          </a:p>
          <a:p>
            <a:r>
              <a:rPr lang="en-SK" sz="1400" dirty="0"/>
              <a:t>Image source: </a:t>
            </a:r>
            <a:r>
              <a:rPr lang="en-GB" sz="1400" dirty="0">
                <a:hlinkClick r:id="rId2"/>
              </a:rPr>
              <a:t>https://www.cfr.org/article/saudi-arabias-war-yemen-has-failed</a:t>
            </a:r>
            <a:endParaRPr lang="en-SK" sz="1400" dirty="0"/>
          </a:p>
          <a:p>
            <a:pPr marL="0" indent="0">
              <a:buNone/>
            </a:pPr>
            <a:r>
              <a:rPr lang="en-SK" sz="2400" b="1" dirty="0"/>
              <a:t>Slide 4</a:t>
            </a:r>
          </a:p>
          <a:p>
            <a:r>
              <a:rPr lang="en-GB" sz="1400" i="1" u="none" strike="noStrike" dirty="0">
                <a:solidFill>
                  <a:srgbClr val="202122"/>
                </a:solidFill>
                <a:effectLst/>
              </a:rPr>
              <a:t>Emblem or quasi-flag of the Houthis, with Arabic text</a:t>
            </a:r>
            <a:r>
              <a:rPr lang="en-GB" sz="1400" i="0" u="none" strike="noStrike" dirty="0">
                <a:solidFill>
                  <a:srgbClr val="202122"/>
                </a:solidFill>
                <a:effectLst/>
              </a:rPr>
              <a:t>, </a:t>
            </a:r>
            <a:r>
              <a:rPr lang="en-GB" sz="1400" dirty="0"/>
              <a:t>Abdullah </a:t>
            </a:r>
            <a:r>
              <a:rPr lang="en-GB" sz="1400" dirty="0" err="1"/>
              <a:t>Sarhan</a:t>
            </a:r>
            <a:endParaRPr lang="en-GB" sz="1400" dirty="0"/>
          </a:p>
          <a:p>
            <a:r>
              <a:rPr lang="en-GB" sz="1400" dirty="0"/>
              <a:t>Image source: </a:t>
            </a:r>
            <a:r>
              <a:rPr lang="en-GB" sz="1400" dirty="0">
                <a:hlinkClick r:id="rId3"/>
              </a:rPr>
              <a:t>https://commons.wikimedia.org/wiki/File:Huthi-Logo_in_Jemen.png</a:t>
            </a:r>
            <a:endParaRPr lang="en-GB" sz="1400" dirty="0"/>
          </a:p>
          <a:p>
            <a:r>
              <a:rPr lang="en-GB" sz="1400" b="0" i="1" u="none" strike="noStrike" dirty="0">
                <a:solidFill>
                  <a:srgbClr val="202122"/>
                </a:solidFill>
                <a:effectLst/>
              </a:rPr>
              <a:t>The original emblem of the Republic of Yemen, as used by the Government &amp; other state institutions, </a:t>
            </a:r>
            <a:r>
              <a:rPr lang="en-GB" sz="1400" b="0" u="none" strike="noStrike" dirty="0">
                <a:solidFill>
                  <a:srgbClr val="202122"/>
                </a:solidFill>
                <a:effectLst/>
              </a:rPr>
              <a:t>Rune </a:t>
            </a:r>
            <a:r>
              <a:rPr lang="en-GB" sz="1400" b="0" u="none" strike="noStrike" dirty="0" err="1">
                <a:solidFill>
                  <a:srgbClr val="202122"/>
                </a:solidFill>
                <a:effectLst/>
              </a:rPr>
              <a:t>Agerhus</a:t>
            </a:r>
            <a:endParaRPr lang="en-GB" sz="1400" b="0" u="none" strike="noStrike" dirty="0">
              <a:solidFill>
                <a:srgbClr val="202122"/>
              </a:solidFill>
              <a:effectLst/>
            </a:endParaRPr>
          </a:p>
          <a:p>
            <a:r>
              <a:rPr lang="en-GB" sz="1400" dirty="0">
                <a:solidFill>
                  <a:srgbClr val="202122"/>
                </a:solidFill>
              </a:rPr>
              <a:t>Image source: </a:t>
            </a:r>
            <a:r>
              <a:rPr lang="en-GB" sz="1400" dirty="0">
                <a:solidFill>
                  <a:srgbClr val="202122"/>
                </a:solidFill>
                <a:hlinkClick r:id="rId4"/>
              </a:rPr>
              <a:t>https://commons.wikimedia.org/wiki/File:Emblem_of_Yemen_(2).svg</a:t>
            </a:r>
            <a:endParaRPr lang="en-GB" sz="1400" dirty="0">
              <a:solidFill>
                <a:srgbClr val="202122"/>
              </a:solidFill>
            </a:endParaRPr>
          </a:p>
          <a:p>
            <a:r>
              <a:rPr lang="en-GB" sz="1400" i="1" dirty="0">
                <a:solidFill>
                  <a:srgbClr val="202122"/>
                </a:solidFill>
              </a:rPr>
              <a:t>Flag of Saudi Arabia</a:t>
            </a:r>
          </a:p>
          <a:p>
            <a:r>
              <a:rPr lang="en-GB" sz="1400" dirty="0">
                <a:solidFill>
                  <a:srgbClr val="202122"/>
                </a:solidFill>
              </a:rPr>
              <a:t>Image source: </a:t>
            </a:r>
            <a:r>
              <a:rPr lang="en-GB" sz="1400" dirty="0">
                <a:solidFill>
                  <a:srgbClr val="202122"/>
                </a:solidFill>
                <a:hlinkClick r:id="rId5"/>
              </a:rPr>
              <a:t>https://en.m.wikipedia.org/wiki/File:Flag_of_Saudi_Arabia.svg</a:t>
            </a:r>
            <a:endParaRPr lang="en-GB" sz="1400" dirty="0">
              <a:solidFill>
                <a:srgbClr val="202122"/>
              </a:solidFill>
            </a:endParaRPr>
          </a:p>
          <a:p>
            <a:r>
              <a:rPr lang="en-GB" sz="1400" i="1" dirty="0">
                <a:solidFill>
                  <a:srgbClr val="202122"/>
                </a:solidFill>
              </a:rPr>
              <a:t>Flag of Islamic state also used by al-Qaeda in the Arabian Peninsula</a:t>
            </a:r>
          </a:p>
          <a:p>
            <a:r>
              <a:rPr lang="en-SK" sz="1400" dirty="0"/>
              <a:t>Image source: </a:t>
            </a:r>
            <a:r>
              <a:rPr lang="en-GB" sz="1400" dirty="0">
                <a:hlinkClick r:id="rId6"/>
              </a:rPr>
              <a:t>https://commons.wikimedia.org/wiki/File:AQMI_Flag_asymmetric.svg</a:t>
            </a:r>
            <a:endParaRPr lang="en-GB" sz="1400" dirty="0"/>
          </a:p>
          <a:p>
            <a:r>
              <a:rPr lang="en-SK" sz="1400" i="1" dirty="0"/>
              <a:t>Flag of South Yemen</a:t>
            </a:r>
          </a:p>
          <a:p>
            <a:r>
              <a:rPr lang="en-SK" sz="1400" dirty="0"/>
              <a:t>Image source: </a:t>
            </a:r>
            <a:r>
              <a:rPr lang="en-GB" sz="1400" dirty="0">
                <a:hlinkClick r:id="rId7"/>
              </a:rPr>
              <a:t>https://commons.wikimedia.org/wiki/File:Flag_of_South_Yemen.svg</a:t>
            </a:r>
            <a:endParaRPr lang="en-SK" sz="2400" b="1" dirty="0"/>
          </a:p>
          <a:p>
            <a:pPr marL="0" indent="0">
              <a:buNone/>
            </a:pPr>
            <a:r>
              <a:rPr lang="en-SK" sz="2400" b="1" dirty="0"/>
              <a:t>Slide 5</a:t>
            </a:r>
          </a:p>
          <a:p>
            <a:r>
              <a:rPr lang="en-GB" sz="1400" b="0" i="1" u="none" strike="noStrike" dirty="0">
                <a:effectLst/>
              </a:rPr>
              <a:t>Houthi supporters hold up their weapons during a demonstration outside the US embassy against the US decision to designate the Houthis a foreign terrorist organisation in Sanaa, Yemen on January 18, 2021, </a:t>
            </a:r>
            <a:r>
              <a:rPr lang="en-GB" sz="1400" b="0" u="none" strike="noStrike" dirty="0">
                <a:effectLst/>
              </a:rPr>
              <a:t>Khaled Abdullah</a:t>
            </a:r>
          </a:p>
          <a:p>
            <a:r>
              <a:rPr lang="en-GB" sz="1400" dirty="0"/>
              <a:t>Image source: </a:t>
            </a:r>
            <a:r>
              <a:rPr lang="en-GB" sz="1400" dirty="0">
                <a:solidFill>
                  <a:srgbClr val="595959"/>
                </a:solidFill>
                <a:hlinkClick r:id="rId8"/>
              </a:rPr>
              <a:t>https://www.aljazeera.com/opinions/2021/1/24/why-the-us-is-wrong-to-designate-the-houthis-as-terrorists</a:t>
            </a:r>
            <a:endParaRPr lang="en-SK" sz="1400" b="1" dirty="0"/>
          </a:p>
        </p:txBody>
      </p:sp>
    </p:spTree>
    <p:extLst>
      <p:ext uri="{BB962C8B-B14F-4D97-AF65-F5344CB8AC3E}">
        <p14:creationId xmlns:p14="http://schemas.microsoft.com/office/powerpoint/2010/main" val="13000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0C38-52C4-1338-48E3-8E5DE1E1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b="1" dirty="0">
                <a:solidFill>
                  <a:srgbClr val="0000DC"/>
                </a:solidFill>
                <a:latin typeface="+mn-lt"/>
              </a:rPr>
              <a:t>Attributions</a:t>
            </a:r>
            <a:endParaRPr lang="en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78E4-37C4-7CDE-9301-69525AD7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SK" sz="2400" b="1" dirty="0"/>
              <a:t>Slide 6</a:t>
            </a:r>
          </a:p>
          <a:p>
            <a:r>
              <a:rPr lang="en-GB" sz="1500" b="0" i="1" u="none" strike="noStrike" dirty="0">
                <a:effectLst/>
              </a:rPr>
              <a:t>Arab coalition soldier patrolling the Saudi border in Yemen</a:t>
            </a:r>
            <a:r>
              <a:rPr lang="en-GB" sz="1500" b="0" i="0" u="none" strike="noStrike" dirty="0">
                <a:effectLst/>
              </a:rPr>
              <a:t>, AFP</a:t>
            </a:r>
            <a:endParaRPr lang="en-SK" sz="1500" dirty="0"/>
          </a:p>
          <a:p>
            <a:r>
              <a:rPr lang="en-SK" sz="1500" dirty="0"/>
              <a:t>Image source: </a:t>
            </a:r>
            <a:r>
              <a:rPr lang="en-GB" sz="1500" dirty="0">
                <a:hlinkClick r:id="rId2"/>
              </a:rPr>
              <a:t>https://www.arabnews.com/node/1575111/saudi-arabia</a:t>
            </a:r>
            <a:endParaRPr lang="en-SK" sz="1500" dirty="0"/>
          </a:p>
          <a:p>
            <a:pPr marL="0" indent="0">
              <a:buNone/>
            </a:pPr>
            <a:r>
              <a:rPr lang="en-SK" sz="2400" b="1" dirty="0"/>
              <a:t>Slide 7</a:t>
            </a:r>
          </a:p>
          <a:p>
            <a:r>
              <a:rPr lang="en-SK" sz="1500" i="1" dirty="0"/>
              <a:t> Ye</a:t>
            </a:r>
            <a:r>
              <a:rPr lang="en-GB" sz="1500" i="1" u="none" strike="noStrike" dirty="0">
                <a:effectLst/>
              </a:rPr>
              <a:t>men’s </a:t>
            </a:r>
            <a:r>
              <a:rPr lang="en-GB" sz="1500" b="0" i="1" u="none" strike="noStrike" dirty="0">
                <a:effectLst/>
              </a:rPr>
              <a:t>new unity government was sworn in on Saturday before President Abed </a:t>
            </a:r>
            <a:r>
              <a:rPr lang="en-GB" sz="1500" b="0" i="1" u="none" strike="noStrike" dirty="0" err="1">
                <a:effectLst/>
              </a:rPr>
              <a:t>Rabbo</a:t>
            </a:r>
            <a:r>
              <a:rPr lang="en-GB" sz="1500" b="0" i="1" u="none" strike="noStrike" dirty="0">
                <a:effectLst/>
              </a:rPr>
              <a:t> Mansour </a:t>
            </a:r>
            <a:r>
              <a:rPr lang="en-GB" sz="1500" b="0" i="1" u="none" strike="noStrike" dirty="0" err="1">
                <a:effectLst/>
              </a:rPr>
              <a:t>Hadi</a:t>
            </a:r>
            <a:r>
              <a:rPr lang="en-GB" sz="1500" b="0" i="1" u="none" strike="noStrike" dirty="0">
                <a:effectLst/>
              </a:rPr>
              <a:t> in Riyadh</a:t>
            </a:r>
            <a:r>
              <a:rPr lang="en-GB" sz="1500" b="0" i="0" u="none" strike="noStrike" dirty="0">
                <a:effectLst/>
              </a:rPr>
              <a:t>, Saba News Agency</a:t>
            </a:r>
          </a:p>
          <a:p>
            <a:r>
              <a:rPr lang="en-GB" sz="1500" dirty="0"/>
              <a:t>Image source: </a:t>
            </a:r>
            <a:r>
              <a:rPr lang="en-GB" sz="1500" b="1" dirty="0">
                <a:hlinkClick r:id="rId3"/>
              </a:rPr>
              <a:t>https://www.arabnews.com/node/1783251/middle-east</a:t>
            </a:r>
            <a:endParaRPr lang="en-SK" sz="1500" b="1" dirty="0"/>
          </a:p>
          <a:p>
            <a:pPr marL="0" indent="0">
              <a:buNone/>
            </a:pPr>
            <a:r>
              <a:rPr lang="en-SK" sz="2400" b="1" dirty="0"/>
              <a:t>Slide 8</a:t>
            </a:r>
          </a:p>
          <a:p>
            <a:r>
              <a:rPr lang="en-SK" sz="1500" i="1" dirty="0"/>
              <a:t>Yemen’s al-Qaeda</a:t>
            </a:r>
          </a:p>
          <a:p>
            <a:r>
              <a:rPr lang="en-SK" sz="1500" dirty="0"/>
              <a:t>Image source: </a:t>
            </a:r>
            <a:r>
              <a:rPr lang="en-GB" sz="1500" dirty="0">
                <a:hlinkClick r:id="rId4"/>
              </a:rPr>
              <a:t>https://www.vg.no/nyheter/utenriks/i/knEWk/yemen-s-al-qaida-entered-agreement-with-tribal-leaders-not-to-attack-the-west</a:t>
            </a:r>
            <a:endParaRPr lang="en-SK" sz="1500" dirty="0"/>
          </a:p>
          <a:p>
            <a:pPr marL="0" indent="0">
              <a:buNone/>
            </a:pPr>
            <a:r>
              <a:rPr lang="en-SK" sz="2400" b="1" dirty="0"/>
              <a:t>Slide 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STC joined forces with several rival groups to combat the threat posed by Al-Qaeda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Reuters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Image source: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https://www.arabnews.com/node/2170576/middle-east</a:t>
            </a:r>
            <a:endParaRPr lang="en-GB" sz="15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Slide 10</a:t>
            </a:r>
          </a:p>
          <a:p>
            <a:pPr>
              <a:defRPr/>
            </a:pPr>
            <a:r>
              <a:rPr lang="en-GB" sz="1500" b="0" i="1" u="none" strike="noStrike" dirty="0">
                <a:effectLst/>
              </a:rPr>
              <a:t>John M Lund Photography Inc</a:t>
            </a:r>
          </a:p>
          <a:p>
            <a:pPr>
              <a:defRPr/>
            </a:pPr>
            <a:r>
              <a:rPr kumimoji="0" lang="en-GB" sz="1500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Image </a:t>
            </a:r>
            <a:r>
              <a:rPr lang="en-GB" sz="1500" dirty="0"/>
              <a:t>source: </a:t>
            </a:r>
            <a:r>
              <a:rPr lang="en-GB" sz="1500" dirty="0">
                <a:hlinkClick r:id="rId6"/>
              </a:rPr>
              <a:t>https://www.bbc.com/travel/article/20211209-the-hermit-of-socotra-island</a:t>
            </a:r>
            <a:endParaRPr kumimoji="0" lang="en-SK" sz="15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K" sz="1500" b="1" dirty="0"/>
          </a:p>
          <a:p>
            <a:pPr marL="0" indent="0">
              <a:buNone/>
            </a:pPr>
            <a:endParaRPr lang="en-SK" sz="4400" b="1" dirty="0"/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78827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8242-D076-5D57-93E8-8D6869148B37}"/>
              </a:ext>
            </a:extLst>
          </p:cNvPr>
          <p:cNvSpPr/>
          <p:nvPr/>
        </p:nvSpPr>
        <p:spPr>
          <a:xfrm>
            <a:off x="-21" y="0"/>
            <a:ext cx="12192021" cy="6892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5" name="Picture 4" descr="A group of people standing in a ruined building&#10;&#10;Description automatically generated">
            <a:extLst>
              <a:ext uri="{FF2B5EF4-FFF2-40B4-BE49-F238E27FC236}">
                <a16:creationId xmlns:a16="http://schemas.microsoft.com/office/drawing/2014/main" id="{E2CA7C65-5F24-4C66-0BEF-B26C09FB31FD}"/>
              </a:ext>
            </a:extLst>
          </p:cNvPr>
          <p:cNvPicPr>
            <a:picLocks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766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D37D0B-2328-BF4D-7677-4283F5C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196844"/>
            <a:ext cx="4471988" cy="968385"/>
          </a:xfrm>
        </p:spPr>
        <p:txBody>
          <a:bodyPr/>
          <a:lstStyle/>
          <a:p>
            <a:r>
              <a:rPr lang="en-SK" b="1" dirty="0">
                <a:solidFill>
                  <a:schemeClr val="bg1"/>
                </a:solidFill>
                <a:latin typeface="+mn-lt"/>
              </a:rPr>
              <a:t>The conflict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FB55B-799D-56A7-03FC-54F5919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1735932"/>
            <a:ext cx="5848350" cy="4351338"/>
          </a:xfrm>
        </p:spPr>
        <p:txBody>
          <a:bodyPr>
            <a:norm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War in Yemen started in 2014 when Houthi rebels took control of Sana'a.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A Saudi-led coalition intervened in 2015, escalating the conflict.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The war has caused a devastating humanitarian crisis with millions affected.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Infrastructure like schools and hospitals have been destroyed.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Efforts for peace have been made, but a lasting solution is yet to be achieved.</a:t>
            </a:r>
          </a:p>
          <a:p>
            <a:endParaRPr lang="en-SK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5474-98B9-8D57-5F9D-2B18E685E5C0}"/>
              </a:ext>
            </a:extLst>
          </p:cNvPr>
          <p:cNvSpPr/>
          <p:nvPr/>
        </p:nvSpPr>
        <p:spPr>
          <a:xfrm>
            <a:off x="-21" y="1017598"/>
            <a:ext cx="4600596" cy="382582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9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436FA-D3B2-7417-619C-6A4DFD2CFF92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576552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D7DFB3F-67F0-B911-7600-4E4C0A4C81D0}"/>
              </a:ext>
            </a:extLst>
          </p:cNvPr>
          <p:cNvSpPr/>
          <p:nvPr/>
        </p:nvSpPr>
        <p:spPr>
          <a:xfrm>
            <a:off x="1571555" y="3253787"/>
            <a:ext cx="355441" cy="350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70C0"/>
              </a:solidFill>
            </a:endParaRPr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7CDFE36F-B17D-1877-E1C4-937F1B9B0265}"/>
              </a:ext>
            </a:extLst>
          </p:cNvPr>
          <p:cNvSpPr/>
          <p:nvPr/>
        </p:nvSpPr>
        <p:spPr>
          <a:xfrm>
            <a:off x="1374617" y="3064377"/>
            <a:ext cx="742109" cy="729244"/>
          </a:xfrm>
          <a:prstGeom prst="donut">
            <a:avLst>
              <a:gd name="adj" fmla="val 3431"/>
            </a:avLst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1CF316C5-35D9-D2D9-3A0C-D6731C4A1061}"/>
              </a:ext>
            </a:extLst>
          </p:cNvPr>
          <p:cNvSpPr/>
          <p:nvPr/>
        </p:nvSpPr>
        <p:spPr>
          <a:xfrm>
            <a:off x="1174172" y="2872779"/>
            <a:ext cx="1143000" cy="1112441"/>
          </a:xfrm>
          <a:prstGeom prst="donut">
            <a:avLst>
              <a:gd name="adj" fmla="val 33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143A04-F647-3737-7A56-2A6F93016B6C}"/>
              </a:ext>
            </a:extLst>
          </p:cNvPr>
          <p:cNvCxnSpPr>
            <a:cxnSpLocks/>
          </p:cNvCxnSpPr>
          <p:nvPr/>
        </p:nvCxnSpPr>
        <p:spPr>
          <a:xfrm flipV="1">
            <a:off x="1745671" y="3985220"/>
            <a:ext cx="0" cy="916564"/>
          </a:xfrm>
          <a:prstGeom prst="line">
            <a:avLst/>
          </a:prstGeom>
          <a:ln w="19050" cmpd="sng">
            <a:solidFill>
              <a:srgbClr val="0000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6F932DD-5EAA-0C38-B92B-33FA1777697F}"/>
              </a:ext>
            </a:extLst>
          </p:cNvPr>
          <p:cNvSpPr/>
          <p:nvPr/>
        </p:nvSpPr>
        <p:spPr>
          <a:xfrm>
            <a:off x="1656816" y="4830322"/>
            <a:ext cx="177720" cy="191599"/>
          </a:xfrm>
          <a:prstGeom prst="ellipse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0F689F-A351-5799-B76D-98C4591A9882}"/>
              </a:ext>
            </a:extLst>
          </p:cNvPr>
          <p:cNvSpPr/>
          <p:nvPr/>
        </p:nvSpPr>
        <p:spPr>
          <a:xfrm>
            <a:off x="3900930" y="3259965"/>
            <a:ext cx="355441" cy="350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id="{F98434E2-89F6-81AA-42F1-3E937C84F027}"/>
              </a:ext>
            </a:extLst>
          </p:cNvPr>
          <p:cNvSpPr/>
          <p:nvPr/>
        </p:nvSpPr>
        <p:spPr>
          <a:xfrm>
            <a:off x="3703992" y="3070555"/>
            <a:ext cx="742109" cy="729244"/>
          </a:xfrm>
          <a:prstGeom prst="donut">
            <a:avLst>
              <a:gd name="adj" fmla="val 3431"/>
            </a:avLst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id="{66D13F72-EB2E-BE7A-1EA6-860D31424962}"/>
              </a:ext>
            </a:extLst>
          </p:cNvPr>
          <p:cNvSpPr/>
          <p:nvPr/>
        </p:nvSpPr>
        <p:spPr>
          <a:xfrm>
            <a:off x="3503547" y="2878957"/>
            <a:ext cx="1143000" cy="1112441"/>
          </a:xfrm>
          <a:prstGeom prst="donut">
            <a:avLst>
              <a:gd name="adj" fmla="val 33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43DC72-6371-67D3-36E5-C2BA10541C8A}"/>
              </a:ext>
            </a:extLst>
          </p:cNvPr>
          <p:cNvSpPr/>
          <p:nvPr/>
        </p:nvSpPr>
        <p:spPr>
          <a:xfrm>
            <a:off x="3989790" y="1811588"/>
            <a:ext cx="177720" cy="191599"/>
          </a:xfrm>
          <a:prstGeom prst="ellipse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74F6E0-FBD2-CEF0-A749-81B5CF66C39D}"/>
              </a:ext>
            </a:extLst>
          </p:cNvPr>
          <p:cNvCxnSpPr>
            <a:cxnSpLocks/>
          </p:cNvCxnSpPr>
          <p:nvPr/>
        </p:nvCxnSpPr>
        <p:spPr>
          <a:xfrm>
            <a:off x="2317172" y="3422822"/>
            <a:ext cx="1576552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8036C29-579E-2E26-4656-E66AB45E2032}"/>
              </a:ext>
            </a:extLst>
          </p:cNvPr>
          <p:cNvSpPr/>
          <p:nvPr/>
        </p:nvSpPr>
        <p:spPr>
          <a:xfrm>
            <a:off x="6230304" y="3247609"/>
            <a:ext cx="355441" cy="350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93F23A43-964B-20FA-5B6A-998926E97A82}"/>
              </a:ext>
            </a:extLst>
          </p:cNvPr>
          <p:cNvSpPr/>
          <p:nvPr/>
        </p:nvSpPr>
        <p:spPr>
          <a:xfrm>
            <a:off x="6033366" y="3058199"/>
            <a:ext cx="742109" cy="729244"/>
          </a:xfrm>
          <a:prstGeom prst="donut">
            <a:avLst>
              <a:gd name="adj" fmla="val 3431"/>
            </a:avLst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495C80AD-BB6C-4317-33F6-CC77AF84344D}"/>
              </a:ext>
            </a:extLst>
          </p:cNvPr>
          <p:cNvSpPr/>
          <p:nvPr/>
        </p:nvSpPr>
        <p:spPr>
          <a:xfrm>
            <a:off x="5832921" y="2866601"/>
            <a:ext cx="1143000" cy="1112441"/>
          </a:xfrm>
          <a:prstGeom prst="donut">
            <a:avLst>
              <a:gd name="adj" fmla="val 33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5211EB-A8C8-8842-4DF2-62EB78E54A51}"/>
              </a:ext>
            </a:extLst>
          </p:cNvPr>
          <p:cNvCxnSpPr>
            <a:cxnSpLocks/>
          </p:cNvCxnSpPr>
          <p:nvPr/>
        </p:nvCxnSpPr>
        <p:spPr>
          <a:xfrm flipV="1">
            <a:off x="6404420" y="3979042"/>
            <a:ext cx="0" cy="851280"/>
          </a:xfrm>
          <a:prstGeom prst="line">
            <a:avLst/>
          </a:prstGeom>
          <a:ln w="19050" cmpd="sng">
            <a:solidFill>
              <a:srgbClr val="0000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063CE51-2AE0-40C4-2E6E-46CB3907FC1B}"/>
              </a:ext>
            </a:extLst>
          </p:cNvPr>
          <p:cNvSpPr/>
          <p:nvPr/>
        </p:nvSpPr>
        <p:spPr>
          <a:xfrm>
            <a:off x="6315560" y="4830322"/>
            <a:ext cx="177720" cy="191599"/>
          </a:xfrm>
          <a:prstGeom prst="ellipse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88C09A-4AC3-77F1-5166-91B120C874CF}"/>
              </a:ext>
            </a:extLst>
          </p:cNvPr>
          <p:cNvCxnSpPr>
            <a:cxnSpLocks/>
          </p:cNvCxnSpPr>
          <p:nvPr/>
        </p:nvCxnSpPr>
        <p:spPr>
          <a:xfrm>
            <a:off x="4646547" y="3422822"/>
            <a:ext cx="1576552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EE4051-F901-E900-160D-7617A13D4370}"/>
              </a:ext>
            </a:extLst>
          </p:cNvPr>
          <p:cNvCxnSpPr>
            <a:cxnSpLocks/>
          </p:cNvCxnSpPr>
          <p:nvPr/>
        </p:nvCxnSpPr>
        <p:spPr>
          <a:xfrm>
            <a:off x="6975921" y="3422822"/>
            <a:ext cx="1576552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FC8C07-1932-492A-6365-BFB557DAAED3}"/>
              </a:ext>
            </a:extLst>
          </p:cNvPr>
          <p:cNvSpPr/>
          <p:nvPr/>
        </p:nvSpPr>
        <p:spPr>
          <a:xfrm>
            <a:off x="8559677" y="3247609"/>
            <a:ext cx="355441" cy="350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33" name="Doughnut 32">
            <a:extLst>
              <a:ext uri="{FF2B5EF4-FFF2-40B4-BE49-F238E27FC236}">
                <a16:creationId xmlns:a16="http://schemas.microsoft.com/office/drawing/2014/main" id="{63C3F524-D47D-C69B-3E78-E159586DB9D6}"/>
              </a:ext>
            </a:extLst>
          </p:cNvPr>
          <p:cNvSpPr/>
          <p:nvPr/>
        </p:nvSpPr>
        <p:spPr>
          <a:xfrm>
            <a:off x="8362739" y="3058199"/>
            <a:ext cx="742109" cy="729244"/>
          </a:xfrm>
          <a:prstGeom prst="donut">
            <a:avLst>
              <a:gd name="adj" fmla="val 3431"/>
            </a:avLst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sp>
        <p:nvSpPr>
          <p:cNvPr id="34" name="Doughnut 33">
            <a:extLst>
              <a:ext uri="{FF2B5EF4-FFF2-40B4-BE49-F238E27FC236}">
                <a16:creationId xmlns:a16="http://schemas.microsoft.com/office/drawing/2014/main" id="{362E0946-B51E-D7F1-25C3-2411241895C5}"/>
              </a:ext>
            </a:extLst>
          </p:cNvPr>
          <p:cNvSpPr/>
          <p:nvPr/>
        </p:nvSpPr>
        <p:spPr>
          <a:xfrm>
            <a:off x="8162294" y="2866601"/>
            <a:ext cx="1143000" cy="1112441"/>
          </a:xfrm>
          <a:prstGeom prst="donut">
            <a:avLst>
              <a:gd name="adj" fmla="val 33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EED2C5-F561-4BFB-43DD-30A30BD309EF}"/>
              </a:ext>
            </a:extLst>
          </p:cNvPr>
          <p:cNvCxnSpPr>
            <a:cxnSpLocks/>
          </p:cNvCxnSpPr>
          <p:nvPr/>
        </p:nvCxnSpPr>
        <p:spPr>
          <a:xfrm flipV="1">
            <a:off x="8733793" y="1729703"/>
            <a:ext cx="0" cy="1167245"/>
          </a:xfrm>
          <a:prstGeom prst="line">
            <a:avLst/>
          </a:prstGeom>
          <a:ln w="19050" cmpd="sng">
            <a:solidFill>
              <a:srgbClr val="0000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AC56FDE5-7646-02DE-C5C5-4FBE571591D5}"/>
              </a:ext>
            </a:extLst>
          </p:cNvPr>
          <p:cNvSpPr/>
          <p:nvPr/>
        </p:nvSpPr>
        <p:spPr>
          <a:xfrm>
            <a:off x="8644933" y="1633903"/>
            <a:ext cx="177720" cy="191599"/>
          </a:xfrm>
          <a:prstGeom prst="ellipse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7189C7-1C07-A3C8-35AB-4FC13A7F77B4}"/>
              </a:ext>
            </a:extLst>
          </p:cNvPr>
          <p:cNvCxnSpPr>
            <a:cxnSpLocks/>
          </p:cNvCxnSpPr>
          <p:nvPr/>
        </p:nvCxnSpPr>
        <p:spPr>
          <a:xfrm>
            <a:off x="9305294" y="3422822"/>
            <a:ext cx="1576552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FC79588-E77B-06CF-3B54-181E13625A30}"/>
              </a:ext>
            </a:extLst>
          </p:cNvPr>
          <p:cNvSpPr/>
          <p:nvPr/>
        </p:nvSpPr>
        <p:spPr>
          <a:xfrm>
            <a:off x="10889049" y="3247609"/>
            <a:ext cx="355441" cy="350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41" name="Doughnut 40">
            <a:extLst>
              <a:ext uri="{FF2B5EF4-FFF2-40B4-BE49-F238E27FC236}">
                <a16:creationId xmlns:a16="http://schemas.microsoft.com/office/drawing/2014/main" id="{1EDF0A0A-07B7-CF31-DF7C-A5093CA38AF8}"/>
              </a:ext>
            </a:extLst>
          </p:cNvPr>
          <p:cNvSpPr/>
          <p:nvPr/>
        </p:nvSpPr>
        <p:spPr>
          <a:xfrm>
            <a:off x="10692111" y="3058199"/>
            <a:ext cx="742109" cy="729244"/>
          </a:xfrm>
          <a:prstGeom prst="donut">
            <a:avLst>
              <a:gd name="adj" fmla="val 3431"/>
            </a:avLst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sp>
        <p:nvSpPr>
          <p:cNvPr id="42" name="Doughnut 41">
            <a:extLst>
              <a:ext uri="{FF2B5EF4-FFF2-40B4-BE49-F238E27FC236}">
                <a16:creationId xmlns:a16="http://schemas.microsoft.com/office/drawing/2014/main" id="{B647904C-339C-1639-0D79-A3BAF8AC4011}"/>
              </a:ext>
            </a:extLst>
          </p:cNvPr>
          <p:cNvSpPr/>
          <p:nvPr/>
        </p:nvSpPr>
        <p:spPr>
          <a:xfrm>
            <a:off x="10491666" y="2866601"/>
            <a:ext cx="1143000" cy="1112441"/>
          </a:xfrm>
          <a:prstGeom prst="donut">
            <a:avLst>
              <a:gd name="adj" fmla="val 33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63BC1C-D5F5-B518-B36E-D7141BEB0E49}"/>
              </a:ext>
            </a:extLst>
          </p:cNvPr>
          <p:cNvCxnSpPr>
            <a:cxnSpLocks/>
          </p:cNvCxnSpPr>
          <p:nvPr/>
        </p:nvCxnSpPr>
        <p:spPr>
          <a:xfrm flipV="1">
            <a:off x="11063165" y="3979042"/>
            <a:ext cx="0" cy="947079"/>
          </a:xfrm>
          <a:prstGeom prst="line">
            <a:avLst/>
          </a:prstGeom>
          <a:ln w="19050" cmpd="sng">
            <a:solidFill>
              <a:srgbClr val="0000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A293131-F4EA-09D0-7DBB-2E884CFC5AA8}"/>
              </a:ext>
            </a:extLst>
          </p:cNvPr>
          <p:cNvSpPr/>
          <p:nvPr/>
        </p:nvSpPr>
        <p:spPr>
          <a:xfrm>
            <a:off x="10974308" y="4805984"/>
            <a:ext cx="177720" cy="191599"/>
          </a:xfrm>
          <a:prstGeom prst="ellipse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67E2B7-7F1B-542D-6C18-2FEB7194B051}"/>
              </a:ext>
            </a:extLst>
          </p:cNvPr>
          <p:cNvCxnSpPr>
            <a:cxnSpLocks/>
          </p:cNvCxnSpPr>
          <p:nvPr/>
        </p:nvCxnSpPr>
        <p:spPr>
          <a:xfrm>
            <a:off x="11634666" y="3422822"/>
            <a:ext cx="1576552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246ADDA-8970-274C-15EC-537779E098B4}"/>
              </a:ext>
            </a:extLst>
          </p:cNvPr>
          <p:cNvSpPr txBox="1"/>
          <p:nvPr/>
        </p:nvSpPr>
        <p:spPr>
          <a:xfrm>
            <a:off x="961839" y="2140770"/>
            <a:ext cx="156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sz="2400" b="1" dirty="0"/>
              <a:t>2011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7D989A-35DD-75C4-7099-F2BC11881AF5}"/>
              </a:ext>
            </a:extLst>
          </p:cNvPr>
          <p:cNvSpPr txBox="1"/>
          <p:nvPr/>
        </p:nvSpPr>
        <p:spPr>
          <a:xfrm>
            <a:off x="599288" y="5054931"/>
            <a:ext cx="23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Arab Sring in Yemen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AD7B37-CC92-7EF1-AB29-A5E383E829E5}"/>
              </a:ext>
            </a:extLst>
          </p:cNvPr>
          <p:cNvCxnSpPr>
            <a:cxnSpLocks/>
          </p:cNvCxnSpPr>
          <p:nvPr/>
        </p:nvCxnSpPr>
        <p:spPr>
          <a:xfrm flipV="1">
            <a:off x="4071581" y="1980384"/>
            <a:ext cx="0" cy="916564"/>
          </a:xfrm>
          <a:prstGeom prst="line">
            <a:avLst/>
          </a:prstGeom>
          <a:ln w="19050" cmpd="sng">
            <a:solidFill>
              <a:srgbClr val="0000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D7124E0-0873-6216-D492-3B5C356CE102}"/>
              </a:ext>
            </a:extLst>
          </p:cNvPr>
          <p:cNvSpPr txBox="1"/>
          <p:nvPr/>
        </p:nvSpPr>
        <p:spPr>
          <a:xfrm>
            <a:off x="3661744" y="4115064"/>
            <a:ext cx="81967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sz="2400" b="1" dirty="0"/>
              <a:t>2014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8DEB4D-1683-9672-02F3-EB33FFD9E954}"/>
              </a:ext>
            </a:extLst>
          </p:cNvPr>
          <p:cNvSpPr txBox="1"/>
          <p:nvPr/>
        </p:nvSpPr>
        <p:spPr>
          <a:xfrm>
            <a:off x="5925689" y="2140770"/>
            <a:ext cx="87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sz="2400" b="1" dirty="0"/>
              <a:t>2015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816884-85C5-14F2-34DE-063DF3876550}"/>
              </a:ext>
            </a:extLst>
          </p:cNvPr>
          <p:cNvSpPr txBox="1"/>
          <p:nvPr/>
        </p:nvSpPr>
        <p:spPr>
          <a:xfrm>
            <a:off x="8205848" y="4173849"/>
            <a:ext cx="105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sz="2400" b="1" dirty="0"/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C2B6D-4EBD-7ACA-94CE-E7DA118F06A7}"/>
              </a:ext>
            </a:extLst>
          </p:cNvPr>
          <p:cNvSpPr txBox="1"/>
          <p:nvPr/>
        </p:nvSpPr>
        <p:spPr>
          <a:xfrm>
            <a:off x="2906897" y="975848"/>
            <a:ext cx="232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Houthi insurgency </a:t>
            </a:r>
            <a:endParaRPr lang="en-S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EBFA5-48BC-2337-3352-2889C7DF7001}"/>
              </a:ext>
            </a:extLst>
          </p:cNvPr>
          <p:cNvSpPr txBox="1"/>
          <p:nvPr/>
        </p:nvSpPr>
        <p:spPr>
          <a:xfrm>
            <a:off x="5044798" y="5126421"/>
            <a:ext cx="2719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Operation Decisive Storm begins</a:t>
            </a:r>
            <a:endParaRPr lang="en-SK" dirty="0"/>
          </a:p>
          <a:p>
            <a:pPr algn="ctr"/>
            <a:endParaRPr lang="en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F9C94-3739-CCB7-D297-03CBBF7703F7}"/>
              </a:ext>
            </a:extLst>
          </p:cNvPr>
          <p:cNvSpPr txBox="1"/>
          <p:nvPr/>
        </p:nvSpPr>
        <p:spPr>
          <a:xfrm>
            <a:off x="7696196" y="592804"/>
            <a:ext cx="207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Southern Transitional Council is founded</a:t>
            </a:r>
            <a:endParaRPr lang="en-SK" dirty="0"/>
          </a:p>
          <a:p>
            <a:pPr algn="ctr"/>
            <a:endParaRPr lang="en-S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0921A-BAD1-D763-A2FC-2D7E42936D7E}"/>
              </a:ext>
            </a:extLst>
          </p:cNvPr>
          <p:cNvSpPr txBox="1"/>
          <p:nvPr/>
        </p:nvSpPr>
        <p:spPr>
          <a:xfrm>
            <a:off x="10274889" y="1844005"/>
            <a:ext cx="1576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sz="2400" b="1" dirty="0"/>
              <a:t>The present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A92AB-DEA3-36AB-B7B4-CB3123C4B53D}"/>
              </a:ext>
            </a:extLst>
          </p:cNvPr>
          <p:cNvSpPr txBox="1"/>
          <p:nvPr/>
        </p:nvSpPr>
        <p:spPr>
          <a:xfrm>
            <a:off x="10274889" y="5054681"/>
            <a:ext cx="157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Ongoing humanitarian crisis</a:t>
            </a:r>
          </a:p>
        </p:txBody>
      </p:sp>
    </p:spTree>
    <p:extLst>
      <p:ext uri="{BB962C8B-B14F-4D97-AF65-F5344CB8AC3E}">
        <p14:creationId xmlns:p14="http://schemas.microsoft.com/office/powerpoint/2010/main" val="414560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C1D2-140B-0701-77BE-DCE2AC558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555505" cy="1038225"/>
          </a:xfrm>
        </p:spPr>
        <p:txBody>
          <a:bodyPr>
            <a:normAutofit/>
          </a:bodyPr>
          <a:lstStyle/>
          <a:p>
            <a:r>
              <a:rPr lang="en-SK" sz="4400" b="1" dirty="0">
                <a:solidFill>
                  <a:srgbClr val="0000DC"/>
                </a:solidFill>
                <a:latin typeface="+mn-lt"/>
              </a:rPr>
              <a:t>Actors of the conflict </a:t>
            </a:r>
            <a:endParaRPr lang="en-SK" sz="4400" dirty="0">
              <a:solidFill>
                <a:srgbClr val="0000D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BE0F5-4D4D-6CB4-5C1E-714F65F4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4" y="1311853"/>
            <a:ext cx="3252903" cy="2171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582B9-277E-D741-3159-272F5B82B928}"/>
              </a:ext>
            </a:extLst>
          </p:cNvPr>
          <p:cNvSpPr txBox="1"/>
          <p:nvPr/>
        </p:nvSpPr>
        <p:spPr>
          <a:xfrm>
            <a:off x="456141" y="3646683"/>
            <a:ext cx="325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K" b="1" dirty="0"/>
              <a:t>Saudi-led coalition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678CD-7E47-C734-03CA-432321A2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1" y="4183076"/>
            <a:ext cx="3252903" cy="1894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D67907-A5DA-88B6-B517-738DCCC684DC}"/>
              </a:ext>
            </a:extLst>
          </p:cNvPr>
          <p:cNvSpPr txBox="1"/>
          <p:nvPr/>
        </p:nvSpPr>
        <p:spPr>
          <a:xfrm>
            <a:off x="-967789" y="610778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K" b="1" dirty="0"/>
              <a:t>Internationally Recognised Government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6E470A3F-3A4F-0861-6BF4-3E6435A59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549" y="1891520"/>
            <a:ext cx="3252903" cy="351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357062-DDE7-EC1E-ADFE-1AD93DC374D1}"/>
              </a:ext>
            </a:extLst>
          </p:cNvPr>
          <p:cNvSpPr txBox="1"/>
          <p:nvPr/>
        </p:nvSpPr>
        <p:spPr>
          <a:xfrm>
            <a:off x="4658346" y="5464820"/>
            <a:ext cx="2518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K" b="1" dirty="0"/>
              <a:t>The Houthis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A1A6EF-C797-7E42-CB31-7A48C9012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958" y="1298382"/>
            <a:ext cx="3191938" cy="21306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B3AA7D-9889-6A03-1992-E192A0E1B99A}"/>
              </a:ext>
            </a:extLst>
          </p:cNvPr>
          <p:cNvSpPr txBox="1"/>
          <p:nvPr/>
        </p:nvSpPr>
        <p:spPr>
          <a:xfrm>
            <a:off x="8548378" y="3575449"/>
            <a:ext cx="3061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K" b="1" dirty="0"/>
              <a:t>The Southern Movement</a:t>
            </a:r>
          </a:p>
        </p:txBody>
      </p:sp>
      <p:pic>
        <p:nvPicPr>
          <p:cNvPr id="16" name="Picture 15" descr="A black and white image of a circle with a white circle and a black background&#10;&#10;Description automatically generated">
            <a:extLst>
              <a:ext uri="{FF2B5EF4-FFF2-40B4-BE49-F238E27FC236}">
                <a16:creationId xmlns:a16="http://schemas.microsoft.com/office/drawing/2014/main" id="{486DE9E5-7C6A-30F5-8460-099BD3FAE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958" y="4124302"/>
            <a:ext cx="3191938" cy="2093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6A1891-C592-024C-C7B2-FA63B9BCC07D}"/>
              </a:ext>
            </a:extLst>
          </p:cNvPr>
          <p:cNvSpPr txBox="1"/>
          <p:nvPr/>
        </p:nvSpPr>
        <p:spPr>
          <a:xfrm>
            <a:off x="8819840" y="6292446"/>
            <a:ext cx="2518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K" b="1" dirty="0"/>
              <a:t>Radical groups</a:t>
            </a:r>
          </a:p>
        </p:txBody>
      </p:sp>
    </p:spTree>
    <p:extLst>
      <p:ext uri="{BB962C8B-B14F-4D97-AF65-F5344CB8AC3E}">
        <p14:creationId xmlns:p14="http://schemas.microsoft.com/office/powerpoint/2010/main" val="227121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8242-D076-5D57-93E8-8D6869148B37}"/>
              </a:ext>
            </a:extLst>
          </p:cNvPr>
          <p:cNvSpPr/>
          <p:nvPr/>
        </p:nvSpPr>
        <p:spPr>
          <a:xfrm>
            <a:off x="-21" y="0"/>
            <a:ext cx="12192021" cy="6892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3" name="Content Placeholder 4" descr="A group of people holding guns&#10;&#10;Description automatically generated">
            <a:extLst>
              <a:ext uri="{FF2B5EF4-FFF2-40B4-BE49-F238E27FC236}">
                <a16:creationId xmlns:a16="http://schemas.microsoft.com/office/drawing/2014/main" id="{47D21FA0-A5EF-6CAA-E7B1-E09F96B7E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413"/>
          <a:stretch/>
        </p:blipFill>
        <p:spPr>
          <a:xfrm>
            <a:off x="-62086" y="0"/>
            <a:ext cx="12254086" cy="68929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D37D0B-2328-BF4D-7677-4283F5C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196844"/>
            <a:ext cx="4471988" cy="968385"/>
          </a:xfrm>
        </p:spPr>
        <p:txBody>
          <a:bodyPr/>
          <a:lstStyle/>
          <a:p>
            <a:r>
              <a:rPr lang="en-SK" b="1" dirty="0">
                <a:solidFill>
                  <a:schemeClr val="bg1"/>
                </a:solidFill>
                <a:latin typeface="+mn-lt"/>
              </a:rPr>
              <a:t>The Houthis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FB55B-799D-56A7-03FC-54F5919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489064"/>
            <a:ext cx="6324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The Houthis, also known as Ansar Allah, are a group based in Yemen that emerged in the early 2000s.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They represent the Zaidi Shia Muslim minority and were founded by Hussein </a:t>
            </a:r>
            <a:r>
              <a:rPr lang="en-GB" sz="2000" b="0" i="0" u="none" strike="noStrike" dirty="0" err="1">
                <a:solidFill>
                  <a:schemeClr val="bg1"/>
                </a:solidFill>
                <a:effectLst/>
              </a:rPr>
              <a:t>Badreddin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 al-Houthi.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 The Houthis gained control of the capital, Sana'a, in 2014, leading to a conflict with the internationally recognized government.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A Saudi-led coalition intervened in 2015 to support the government against the Houthi rebels, escalating the conflict.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The ongoing conflict has resulted in a severe humanitarian crisis, with millions of Yemenis facing food and medical shortages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5474-98B9-8D57-5F9D-2B18E685E5C0}"/>
              </a:ext>
            </a:extLst>
          </p:cNvPr>
          <p:cNvSpPr/>
          <p:nvPr/>
        </p:nvSpPr>
        <p:spPr>
          <a:xfrm>
            <a:off x="-21" y="1017598"/>
            <a:ext cx="4600596" cy="382582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8242-D076-5D57-93E8-8D6869148B37}"/>
              </a:ext>
            </a:extLst>
          </p:cNvPr>
          <p:cNvSpPr/>
          <p:nvPr/>
        </p:nvSpPr>
        <p:spPr>
          <a:xfrm>
            <a:off x="-21" y="0"/>
            <a:ext cx="12192021" cy="6892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A8F46-AD64-A9F9-2DC1-F614182B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-22" y="0"/>
            <a:ext cx="12192021" cy="70940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385474-98B9-8D57-5F9D-2B18E685E5C0}"/>
              </a:ext>
            </a:extLst>
          </p:cNvPr>
          <p:cNvSpPr/>
          <p:nvPr/>
        </p:nvSpPr>
        <p:spPr>
          <a:xfrm>
            <a:off x="-21" y="1017598"/>
            <a:ext cx="4600596" cy="382582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D37D0B-2328-BF4D-7677-4283F5C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49213"/>
            <a:ext cx="10515600" cy="1325563"/>
          </a:xfrm>
        </p:spPr>
        <p:txBody>
          <a:bodyPr/>
          <a:lstStyle/>
          <a:p>
            <a:r>
              <a:rPr lang="en-SK" b="1" dirty="0">
                <a:solidFill>
                  <a:schemeClr val="bg1"/>
                </a:solidFill>
                <a:latin typeface="+mn-lt"/>
              </a:rPr>
              <a:t>Saudi-led coalition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FB55B-799D-56A7-03FC-54F5919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95145"/>
            <a:ext cx="5928360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</a:rPr>
              <a:t>Coalition of some of the GCC and north Africa states with the western support.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</a:rPr>
              <a:t>Operation Decisive Storm, launched in 2015, led by Saudi Arabia at Yemeni President </a:t>
            </a:r>
            <a:r>
              <a:rPr lang="en-GB" sz="2000" dirty="0" err="1">
                <a:solidFill>
                  <a:schemeClr val="bg1"/>
                </a:solidFill>
                <a:effectLst/>
              </a:rPr>
              <a:t>Hadi's</a:t>
            </a:r>
            <a:r>
              <a:rPr lang="en-GB" sz="2000" dirty="0">
                <a:solidFill>
                  <a:schemeClr val="bg1"/>
                </a:solidFill>
                <a:effectLst/>
              </a:rPr>
              <a:t> request.</a:t>
            </a:r>
          </a:p>
          <a:p>
            <a:r>
              <a:rPr lang="en-GB" sz="2000" dirty="0">
                <a:solidFill>
                  <a:schemeClr val="bg1"/>
                </a:solidFill>
              </a:rPr>
              <a:t>M</a:t>
            </a:r>
            <a:r>
              <a:rPr lang="en-GB" sz="2000" dirty="0">
                <a:solidFill>
                  <a:schemeClr val="bg1"/>
                </a:solidFill>
                <a:effectLst/>
              </a:rPr>
              <a:t>otivation: Houthi-Iran connection, securing an independent pipeline, political ambitions.</a:t>
            </a:r>
          </a:p>
          <a:p>
            <a:r>
              <a:rPr lang="en-GB" sz="2000" dirty="0">
                <a:solidFill>
                  <a:schemeClr val="bg1"/>
                </a:solidFill>
              </a:rPr>
              <a:t>N</a:t>
            </a:r>
            <a:r>
              <a:rPr lang="en-GB" sz="2000" dirty="0">
                <a:solidFill>
                  <a:schemeClr val="bg1"/>
                </a:solidFill>
                <a:effectLst/>
              </a:rPr>
              <a:t>aval blockade, air-based campaign.</a:t>
            </a:r>
          </a:p>
          <a:p>
            <a:r>
              <a:rPr lang="en-GB" sz="2000" dirty="0">
                <a:solidFill>
                  <a:schemeClr val="bg1"/>
                </a:solidFill>
              </a:rPr>
              <a:t>L</a:t>
            </a:r>
            <a:r>
              <a:rPr lang="en-GB" sz="2000" dirty="0">
                <a:solidFill>
                  <a:schemeClr val="bg1"/>
                </a:solidFill>
                <a:effectLst/>
              </a:rPr>
              <a:t>ack of UN Security Council approval.</a:t>
            </a:r>
          </a:p>
          <a:p>
            <a:r>
              <a:rPr lang="en-GB" sz="2000" dirty="0">
                <a:solidFill>
                  <a:schemeClr val="bg1"/>
                </a:solidFill>
              </a:rPr>
              <a:t>2</a:t>
            </a:r>
            <a:r>
              <a:rPr lang="en-GB" sz="2000" dirty="0">
                <a:solidFill>
                  <a:schemeClr val="bg1"/>
                </a:solidFill>
                <a:effectLst/>
              </a:rPr>
              <a:t>021, USA withdraw from providing forces to Saudi Arabia.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endParaRPr lang="en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8242-D076-5D57-93E8-8D6869148B37}"/>
              </a:ext>
            </a:extLst>
          </p:cNvPr>
          <p:cNvSpPr/>
          <p:nvPr/>
        </p:nvSpPr>
        <p:spPr>
          <a:xfrm>
            <a:off x="-21" y="0"/>
            <a:ext cx="12192021" cy="6892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D709D-0736-0FFC-45DB-F51D1084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21" y="0"/>
            <a:ext cx="12192021" cy="6892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385474-98B9-8D57-5F9D-2B18E685E5C0}"/>
              </a:ext>
            </a:extLst>
          </p:cNvPr>
          <p:cNvSpPr/>
          <p:nvPr/>
        </p:nvSpPr>
        <p:spPr>
          <a:xfrm>
            <a:off x="-21" y="1017598"/>
            <a:ext cx="4600596" cy="382582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D37D0B-2328-BF4D-7677-4283F5C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49213"/>
            <a:ext cx="10515600" cy="1325563"/>
          </a:xfrm>
        </p:spPr>
        <p:txBody>
          <a:bodyPr/>
          <a:lstStyle/>
          <a:p>
            <a:r>
              <a:rPr lang="en-SK" b="1" dirty="0">
                <a:solidFill>
                  <a:schemeClr val="bg1"/>
                </a:solidFill>
                <a:latin typeface="+mn-lt"/>
              </a:rPr>
              <a:t>IRG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FB55B-799D-56A7-03FC-54F5919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0640" cy="4351338"/>
          </a:xfrm>
        </p:spPr>
        <p:txBody>
          <a:bodyPr anchor="ctr">
            <a:normAutofit fontScale="92500" lnSpcReduction="20000"/>
          </a:bodyPr>
          <a:lstStyle/>
          <a:p>
            <a:pPr algn="just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b="0" i="0" u="none" strike="noStrike" dirty="0">
                <a:solidFill>
                  <a:schemeClr val="bg1"/>
                </a:solidFill>
                <a:effectLst/>
              </a:rPr>
              <a:t>Parliamentary republic, General People's Congress dominating the political scene since 1993.</a:t>
            </a:r>
          </a:p>
          <a:p>
            <a:pPr algn="just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b="0" i="0" u="none" strike="noStrike" dirty="0">
                <a:solidFill>
                  <a:schemeClr val="bg1"/>
                </a:solidFill>
                <a:effectLst/>
              </a:rPr>
              <a:t>Ali Abdullah Saleh, war with the Houthis 2006-2007.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bg1"/>
                </a:solidFill>
              </a:rPr>
              <a:t>T</a:t>
            </a:r>
            <a:r>
              <a:rPr lang="en-GB" sz="2200" b="0" i="0" u="none" strike="noStrike" dirty="0">
                <a:solidFill>
                  <a:schemeClr val="bg1"/>
                </a:solidFill>
                <a:effectLst/>
              </a:rPr>
              <a:t>he Arab Spring, Saleh and </a:t>
            </a:r>
            <a:r>
              <a:rPr lang="en-GB" sz="2200" b="0" i="0" u="none" strike="noStrike" dirty="0" err="1">
                <a:solidFill>
                  <a:schemeClr val="bg1"/>
                </a:solidFill>
                <a:effectLst/>
              </a:rPr>
              <a:t>Abdrabbuh</a:t>
            </a:r>
            <a:r>
              <a:rPr lang="en-GB" sz="2200" b="0" i="0" u="none" strike="noStrike" dirty="0">
                <a:solidFill>
                  <a:schemeClr val="bg1"/>
                </a:solidFill>
                <a:effectLst/>
              </a:rPr>
              <a:t> Mansur al-</a:t>
            </a:r>
            <a:r>
              <a:rPr lang="en-GB" sz="2200" b="0" i="0" u="none" strike="noStrike" dirty="0" err="1">
                <a:solidFill>
                  <a:schemeClr val="bg1"/>
                </a:solidFill>
                <a:effectLst/>
              </a:rPr>
              <a:t>Hadi</a:t>
            </a:r>
            <a:r>
              <a:rPr lang="en-GB" sz="2200" b="0" i="0" u="none" strike="noStrike" dirty="0">
                <a:solidFill>
                  <a:schemeClr val="bg1"/>
                </a:solidFill>
                <a:effectLst/>
              </a:rPr>
              <a:t> and the civil war.</a:t>
            </a:r>
            <a:endParaRPr lang="en-SK" sz="2200" b="0" i="0" u="none" strike="noStrike" dirty="0">
              <a:solidFill>
                <a:schemeClr val="bg1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bg1"/>
                </a:solidFill>
              </a:rPr>
              <a:t>Saleh´s cooperation with Houthis</a:t>
            </a:r>
          </a:p>
          <a:p>
            <a:pPr>
              <a:lnSpc>
                <a:spcPct val="110000"/>
              </a:lnSpc>
            </a:pPr>
            <a:r>
              <a:rPr lang="en-GB" sz="2200" dirty="0" err="1">
                <a:solidFill>
                  <a:schemeClr val="bg1"/>
                </a:solidFill>
              </a:rPr>
              <a:t>Hadi</a:t>
            </a:r>
            <a:r>
              <a:rPr lang="en-GB" sz="2200" dirty="0">
                <a:solidFill>
                  <a:schemeClr val="bg1"/>
                </a:solidFill>
              </a:rPr>
              <a:t> in exile, internationally recognised government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bg1"/>
                </a:solidFill>
              </a:rPr>
              <a:t>Rashad al-</a:t>
            </a:r>
            <a:r>
              <a:rPr lang="en-GB" sz="2200" dirty="0" err="1">
                <a:solidFill>
                  <a:schemeClr val="bg1"/>
                </a:solidFill>
              </a:rPr>
              <a:t>Alimi</a:t>
            </a:r>
            <a:endParaRPr lang="en-GB" sz="2200" dirty="0">
              <a:solidFill>
                <a:schemeClr val="bg1"/>
              </a:solidFill>
            </a:endParaRPr>
          </a:p>
          <a:p>
            <a:endParaRPr lang="en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2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8242-D076-5D57-93E8-8D6869148B37}"/>
              </a:ext>
            </a:extLst>
          </p:cNvPr>
          <p:cNvSpPr/>
          <p:nvPr/>
        </p:nvSpPr>
        <p:spPr>
          <a:xfrm>
            <a:off x="0" y="-100013"/>
            <a:ext cx="12192000" cy="6992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13F0E-B123-14FC-8953-FA164B7379A3}"/>
              </a:ext>
            </a:extLst>
          </p:cNvPr>
          <p:cNvPicPr>
            <a:picLocks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82551"/>
            <a:ext cx="12192000" cy="69580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D37D0B-2328-BF4D-7677-4283F5C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49213"/>
            <a:ext cx="10515600" cy="1325563"/>
          </a:xfrm>
        </p:spPr>
        <p:txBody>
          <a:bodyPr/>
          <a:lstStyle/>
          <a:p>
            <a:r>
              <a:rPr lang="en-SK" b="1" dirty="0">
                <a:solidFill>
                  <a:schemeClr val="bg1"/>
                </a:solidFill>
                <a:latin typeface="+mn-lt"/>
              </a:rPr>
              <a:t>Radical groups: al-Qaeda and 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5474-98B9-8D57-5F9D-2B18E685E5C0}"/>
              </a:ext>
            </a:extLst>
          </p:cNvPr>
          <p:cNvSpPr/>
          <p:nvPr/>
        </p:nvSpPr>
        <p:spPr>
          <a:xfrm>
            <a:off x="-21" y="1017598"/>
            <a:ext cx="4600596" cy="382582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FB55B-799D-56A7-03FC-54F5919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9" y="1711323"/>
            <a:ext cx="6076950" cy="4802187"/>
          </a:xfrm>
        </p:spPr>
        <p:txBody>
          <a:bodyPr>
            <a:normAutofit fontScale="85000" lnSpcReduction="10000"/>
          </a:bodyPr>
          <a:lstStyle/>
          <a:p>
            <a:pPr algn="just" fontAlgn="base">
              <a:spcBef>
                <a:spcPts val="0"/>
              </a:spcBef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AQAP “most dangerous al-Qaeda affiliate”. </a:t>
            </a:r>
          </a:p>
          <a:p>
            <a:pPr algn="just" fontAlgn="base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upports the anti-Houthi/Saleh bloc, as they are anti-</a:t>
            </a:r>
            <a:r>
              <a:rPr lang="en-GB" sz="2400" b="0" i="0" u="none" strike="noStrike" dirty="0" err="1">
                <a:solidFill>
                  <a:schemeClr val="bg1"/>
                </a:solidFill>
                <a:effectLst/>
              </a:rPr>
              <a:t>Houti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 and view Shias as heretics. </a:t>
            </a:r>
          </a:p>
          <a:p>
            <a:pPr algn="just" fontAlgn="base">
              <a:spcBef>
                <a:spcPts val="0"/>
              </a:spcBef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Three goals: </a:t>
            </a:r>
          </a:p>
          <a:p>
            <a:pPr marL="914400" lvl="1" indent="-457200" algn="just" fontAlgn="base">
              <a:spcBef>
                <a:spcPts val="0"/>
              </a:spcBef>
              <a:buFont typeface="+mj-lt"/>
              <a:buAutoNum type="arabicPeriod"/>
            </a:pPr>
            <a:r>
              <a:rPr lang="en-GB" b="0" i="0" u="none" strike="noStrike" dirty="0">
                <a:solidFill>
                  <a:schemeClr val="bg1"/>
                </a:solidFill>
                <a:effectLst/>
              </a:rPr>
              <a:t>establish an Islamic state that would follow the sharia law, </a:t>
            </a:r>
          </a:p>
          <a:p>
            <a:pPr marL="914400" lvl="1" indent="-457200" algn="just" fontAlgn="base">
              <a:spcBef>
                <a:spcPts val="0"/>
              </a:spcBef>
              <a:buFont typeface="+mj-lt"/>
              <a:buAutoNum type="arabicPeriod"/>
            </a:pPr>
            <a:r>
              <a:rPr lang="en-GB" b="0" i="0" u="none" strike="noStrike" dirty="0">
                <a:solidFill>
                  <a:schemeClr val="bg1"/>
                </a:solidFill>
                <a:effectLst/>
              </a:rPr>
              <a:t>to link this state to the other Islamic countries, </a:t>
            </a:r>
          </a:p>
          <a:p>
            <a:pPr marL="914400" lvl="1" indent="-457200" algn="just" fontAlgn="base">
              <a:spcBef>
                <a:spcPts val="0"/>
              </a:spcBef>
              <a:buFont typeface="+mj-lt"/>
              <a:buAutoNum type="arabicPeriod"/>
            </a:pPr>
            <a:r>
              <a:rPr lang="en-GB" b="0" i="0" u="none" strike="noStrike" dirty="0">
                <a:solidFill>
                  <a:schemeClr val="bg1"/>
                </a:solidFill>
                <a:effectLst/>
              </a:rPr>
              <a:t>and to remove heretics from the territory while liberating Muslims. </a:t>
            </a:r>
          </a:p>
          <a:p>
            <a:pPr algn="just" fontAlgn="base">
              <a:spcBef>
                <a:spcPts val="0"/>
              </a:spcBef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Divided views on Al-Qaeda -&gt; they are using the tribes to extend their ideas and it seems like they can provide more to tribal groups or to the population than the government can, but also -&gt;  Yemenis are religiously conservative and don’t have the same opinions as al-</a:t>
            </a:r>
            <a:r>
              <a:rPr lang="en-GB" sz="2400" dirty="0">
                <a:solidFill>
                  <a:schemeClr val="bg1"/>
                </a:solidFill>
              </a:rPr>
              <a:t>Q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aeda, promoting a version of Salafism and puritanical nihilism that goes against local customs and daily survival needs.</a:t>
            </a:r>
          </a:p>
          <a:p>
            <a:pPr algn="just" fontAlgn="base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They’ve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 gained significant political and territorial power in the ongoing war. </a:t>
            </a:r>
          </a:p>
          <a:p>
            <a:endParaRPr lang="en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5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8242-D076-5D57-93E8-8D6869148B37}"/>
              </a:ext>
            </a:extLst>
          </p:cNvPr>
          <p:cNvSpPr/>
          <p:nvPr/>
        </p:nvSpPr>
        <p:spPr>
          <a:xfrm>
            <a:off x="-21" y="0"/>
            <a:ext cx="12192021" cy="6892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5DBB9-D6BC-61A9-6A73-CAABC039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21" y="-171451"/>
            <a:ext cx="12192021" cy="70643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D37D0B-2328-BF4D-7677-4283F5C1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49213"/>
            <a:ext cx="10515600" cy="1325563"/>
          </a:xfrm>
        </p:spPr>
        <p:txBody>
          <a:bodyPr/>
          <a:lstStyle/>
          <a:p>
            <a:r>
              <a:rPr lang="en-SK" b="1" dirty="0">
                <a:solidFill>
                  <a:schemeClr val="bg1"/>
                </a:solidFill>
                <a:latin typeface="+mn-lt"/>
              </a:rPr>
              <a:t>The Southern Movement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5474-98B9-8D57-5F9D-2B18E685E5C0}"/>
              </a:ext>
            </a:extLst>
          </p:cNvPr>
          <p:cNvSpPr/>
          <p:nvPr/>
        </p:nvSpPr>
        <p:spPr>
          <a:xfrm>
            <a:off x="-21" y="1017598"/>
            <a:ext cx="4600596" cy="382582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0000DC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FB55B-799D-56A7-03FC-54F5919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97050"/>
            <a:ext cx="6334125" cy="4351338"/>
          </a:xfrm>
        </p:spPr>
        <p:txBody>
          <a:bodyPr>
            <a:normAutofit fontScale="70000" lnSpcReduction="20000"/>
          </a:bodyPr>
          <a:lstStyle/>
          <a:p>
            <a:r>
              <a:rPr lang="en-SK" dirty="0">
                <a:solidFill>
                  <a:schemeClr val="bg1"/>
                </a:solidFill>
              </a:rPr>
              <a:t>Yemeni separatist movement seeking independence for the southern regions of Yemen. </a:t>
            </a:r>
          </a:p>
          <a:p>
            <a:r>
              <a:rPr lang="en-SK" dirty="0">
                <a:solidFill>
                  <a:schemeClr val="bg1"/>
                </a:solidFill>
              </a:rPr>
              <a:t>Firstly established after minor protests in 2007, but it traces its origins to the unification of Yemen, the 1994 Civil War and the ”southern grievances that followed”.</a:t>
            </a:r>
          </a:p>
          <a:p>
            <a:r>
              <a:rPr lang="en-SK" dirty="0">
                <a:solidFill>
                  <a:schemeClr val="bg1"/>
                </a:solidFill>
              </a:rPr>
              <a:t>After the erruption of the 2015 war, the Southern Movement has joined the fights on the side of the anti-Houthi bloc and was greatly supported by the UAE.</a:t>
            </a:r>
          </a:p>
          <a:p>
            <a:r>
              <a:rPr lang="en-SK" dirty="0">
                <a:solidFill>
                  <a:schemeClr val="bg1"/>
                </a:solidFill>
              </a:rPr>
              <a:t>Since 2017 The Southern Transitional Council, one of the many organistations that form the Southern Movement, had gained a prominent position in the organisation, declaring itself its leader.</a:t>
            </a:r>
          </a:p>
          <a:p>
            <a:r>
              <a:rPr lang="en-SK" dirty="0">
                <a:solidFill>
                  <a:schemeClr val="bg1"/>
                </a:solidFill>
              </a:rPr>
              <a:t>In 2020 the Southern Transitional Council is a member of Yemen’s new executive body, the Presidential Leadership Council and it will play a pivotal role in the future development.  </a:t>
            </a:r>
          </a:p>
          <a:p>
            <a:endParaRPr lang="en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1091</Words>
  <Application>Microsoft Macintosh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Yemen vs. KSA and the non-state actors</vt:lpstr>
      <vt:lpstr>The conflict</vt:lpstr>
      <vt:lpstr>PowerPoint Presentation</vt:lpstr>
      <vt:lpstr>Actors of the conflict </vt:lpstr>
      <vt:lpstr>The Houthis </vt:lpstr>
      <vt:lpstr>Saudi-led coalition</vt:lpstr>
      <vt:lpstr>IRG </vt:lpstr>
      <vt:lpstr>Radical groups: al-Qaeda and IS</vt:lpstr>
      <vt:lpstr>The Southern Movement </vt:lpstr>
      <vt:lpstr>What does the future hold?</vt:lpstr>
      <vt:lpstr>Thank you for your attention! </vt:lpstr>
      <vt:lpstr>Attributions</vt:lpstr>
      <vt:lpstr>Attributions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Yemen vs. KSA and the non-state actors</dc:title>
  <dc:creator>Natália Martonová</dc:creator>
  <cp:lastModifiedBy>Natália Martonová</cp:lastModifiedBy>
  <cp:revision>11</cp:revision>
  <dcterms:created xsi:type="dcterms:W3CDTF">2023-11-22T16:09:31Z</dcterms:created>
  <dcterms:modified xsi:type="dcterms:W3CDTF">2023-11-24T15:32:32Z</dcterms:modified>
</cp:coreProperties>
</file>