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3" r:id="rId3"/>
    <p:sldId id="286" r:id="rId4"/>
    <p:sldId id="288" r:id="rId5"/>
    <p:sldId id="289" r:id="rId6"/>
    <p:sldId id="281" r:id="rId7"/>
    <p:sldId id="266" r:id="rId8"/>
    <p:sldId id="267" r:id="rId9"/>
    <p:sldId id="268" r:id="rId10"/>
    <p:sldId id="269" r:id="rId11"/>
    <p:sldId id="270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8" r:id="rId20"/>
    <p:sldId id="299" r:id="rId21"/>
    <p:sldId id="29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30857B-5DAB-4AC3-AAA3-CD427AFE2423}" v="34" dt="2022-09-13T17:47:49.8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27" autoAdjust="0"/>
    <p:restoredTop sz="94624"/>
  </p:normalViewPr>
  <p:slideViewPr>
    <p:cSldViewPr>
      <p:cViewPr varScale="1">
        <p:scale>
          <a:sx n="106" d="100"/>
          <a:sy n="106" d="100"/>
        </p:scale>
        <p:origin x="10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FA1A9-7E96-49D2-94AC-7455662747D9}" type="datetimeFigureOut">
              <a:rPr lang="cs-CZ" smtClean="0"/>
              <a:pPr/>
              <a:t>30.10.2023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F6DDA-D306-46D2-B682-11907C27E3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805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30.10.2023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30.10.2023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30.10.2023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30.10.2023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30.10.2023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30.10.2023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78C8B-F809-475B-9ADB-02E08F1CCD5A}" type="datetimeFigureOut">
              <a:rPr lang="cs-CZ" smtClean="0"/>
              <a:pPr/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Mezinárodní instituce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cs-CZ" dirty="0"/>
              <a:t>Mgr. Zinaida </a:t>
            </a:r>
            <a:r>
              <a:rPr lang="cs-CZ" dirty="0" err="1"/>
              <a:t>Bechná</a:t>
            </a:r>
            <a:r>
              <a:rPr lang="cs-CZ" dirty="0"/>
              <a:t>, Ph.D.</a:t>
            </a:r>
            <a:endParaRPr lang="en-US" dirty="0"/>
          </a:p>
          <a:p>
            <a:pPr algn="r"/>
            <a:r>
              <a:rPr lang="cs-CZ" b="1" dirty="0">
                <a:ea typeface="+mn-lt"/>
                <a:cs typeface="+mn-lt"/>
              </a:rPr>
              <a:t>MVZn4007</a:t>
            </a:r>
            <a:r>
              <a:rPr lang="cs-CZ" dirty="0">
                <a:ea typeface="+mn-lt"/>
                <a:cs typeface="+mn-lt"/>
              </a:rPr>
              <a:t> Mezinárodní instituce</a:t>
            </a:r>
            <a:endParaRPr lang="cs-CZ" dirty="0">
              <a:cs typeface="Calibri"/>
            </a:endParaRPr>
          </a:p>
          <a:p>
            <a:pPr algn="r"/>
            <a:r>
              <a:rPr lang="cs-CZ" dirty="0">
                <a:cs typeface="Calibri"/>
              </a:rPr>
              <a:t>2.11.2023. </a:t>
            </a:r>
          </a:p>
          <a:p>
            <a:endParaRPr lang="cs-CZ" dirty="0"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404664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Mezinárodní režimy: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40871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cs-CZ" sz="1800" b="1" dirty="0"/>
              <a:t>Struktura režimů - </a:t>
            </a:r>
            <a:r>
              <a:rPr lang="cs-CZ" sz="1800" dirty="0"/>
              <a:t>mají diferencovanou strukturu, 4 hierarchické a propojené mechanismy – </a:t>
            </a:r>
            <a:r>
              <a:rPr lang="cs-CZ" sz="1800" b="1" dirty="0"/>
              <a:t>principy, normami, pravidly a procedurami.</a:t>
            </a:r>
          </a:p>
          <a:p>
            <a:pPr algn="just">
              <a:buNone/>
            </a:pPr>
            <a:endParaRPr lang="cs-CZ" sz="1800" i="1" dirty="0"/>
          </a:p>
          <a:p>
            <a:pPr algn="just">
              <a:buNone/>
            </a:pPr>
            <a:r>
              <a:rPr lang="cs-CZ" sz="1800" b="1" dirty="0"/>
              <a:t>Principy  </a:t>
            </a:r>
            <a:r>
              <a:rPr lang="cs-CZ" sz="1800" i="1" dirty="0"/>
              <a:t>- předpoklad jejich institucionální </a:t>
            </a:r>
            <a:r>
              <a:rPr lang="cs-CZ" sz="1800" dirty="0"/>
              <a:t>struktury. Existence principů umožňuje odvozování podrobnějších předpisů chování a interpretaci skutečností, které mají být kooperativně zpracovány. Navzdory možné konfliktní situaci principy formulují společná hlediska na určité problémy a představy o možnosti dosažení cílů. </a:t>
            </a:r>
            <a:r>
              <a:rPr lang="cs-CZ" sz="1800" b="1" dirty="0"/>
              <a:t>Režim regulace konvenčních sil v E. – parita mezi bloky!</a:t>
            </a:r>
          </a:p>
          <a:p>
            <a:pPr algn="just">
              <a:buNone/>
            </a:pPr>
            <a:endParaRPr lang="cs-CZ" sz="1800" b="1" dirty="0"/>
          </a:p>
          <a:p>
            <a:pPr algn="just">
              <a:buNone/>
            </a:pPr>
            <a:r>
              <a:rPr lang="cs-CZ" sz="1800" b="1" dirty="0"/>
              <a:t>Normy </a:t>
            </a:r>
            <a:r>
              <a:rPr lang="cs-CZ" sz="1800" i="1" dirty="0"/>
              <a:t>- </a:t>
            </a:r>
            <a:r>
              <a:rPr lang="cs-CZ" sz="1800" dirty="0"/>
              <a:t>stěžejní část konstrukce režimů. Stanovují pro členy režimu všeobecné směrnice chování, a to ve formě práv a povinností. Normy tvoří důležitou spojnici, ale i možné ohnisko sporu mezi kooperací a svépomocí </a:t>
            </a:r>
            <a:r>
              <a:rPr lang="cs-CZ" sz="1800" i="1" dirty="0"/>
              <a:t>(</a:t>
            </a:r>
            <a:r>
              <a:rPr lang="cs-CZ" sz="1800" i="1" dirty="0" err="1"/>
              <a:t>self-help</a:t>
            </a:r>
            <a:r>
              <a:rPr lang="cs-CZ" sz="1800" i="1" dirty="0"/>
              <a:t>).</a:t>
            </a:r>
            <a:r>
              <a:rPr lang="cs-CZ" sz="1800" b="1" dirty="0"/>
              <a:t> Režim regulace konvenčních sil v E. – S-KOS.</a:t>
            </a:r>
            <a:endParaRPr lang="cs-CZ" sz="1800" i="1" dirty="0"/>
          </a:p>
          <a:p>
            <a:pPr algn="just">
              <a:buNone/>
            </a:pPr>
            <a:endParaRPr lang="cs-CZ" sz="1800" b="1" dirty="0"/>
          </a:p>
          <a:p>
            <a:pPr algn="just">
              <a:buNone/>
            </a:pPr>
            <a:r>
              <a:rPr lang="cs-CZ" sz="1800" b="1" dirty="0"/>
              <a:t>Pravidla </a:t>
            </a:r>
            <a:r>
              <a:rPr lang="cs-CZ" sz="1800" i="1" dirty="0"/>
              <a:t>- </a:t>
            </a:r>
            <a:r>
              <a:rPr lang="cs-CZ" sz="1800" dirty="0"/>
              <a:t>silněji formalizovaná oblast režimů. Pravidla obsahují přesná ustanovení pro chování, která konkretizují normy, činí je přezkoumatelnými a umožňují jejich hodnocení.</a:t>
            </a:r>
            <a:r>
              <a:rPr lang="cs-CZ" sz="1800" b="1" dirty="0"/>
              <a:t> Režim regulace konvenčních sil v E – např. jak změnit princip od bloku k národním buňkám. </a:t>
            </a:r>
            <a:endParaRPr lang="cs-CZ" sz="1800" dirty="0"/>
          </a:p>
          <a:p>
            <a:pPr algn="just">
              <a:buNone/>
            </a:pPr>
            <a:endParaRPr lang="cs-CZ" sz="1800" b="1" dirty="0"/>
          </a:p>
          <a:p>
            <a:pPr algn="just">
              <a:buNone/>
            </a:pPr>
            <a:r>
              <a:rPr lang="cs-CZ" sz="1800" b="1" dirty="0"/>
              <a:t>Procedury </a:t>
            </a:r>
            <a:r>
              <a:rPr lang="cs-CZ" sz="1800" i="1" dirty="0"/>
              <a:t>- s</a:t>
            </a:r>
            <a:r>
              <a:rPr lang="cs-CZ" sz="1800" dirty="0"/>
              <a:t>tanovené procedury a postupy umožňují režimu reagovat na nejnovější vývoj, na aktuální problémy a otázky, aniž by musel řešit konflikt (týkající se těchto otázek a problémů). Procedury obsahují možnost změny režimu. Jsou to např. </a:t>
            </a:r>
            <a:r>
              <a:rPr lang="cs-CZ" sz="1800" b="1" dirty="0"/>
              <a:t>procedury revizní, sankční, konzultační, verifikační či procedury regulující přijímání nových členů. Režim regulace konvenčních sil v E. – detailní systém inspekcí na místě.  </a:t>
            </a:r>
          </a:p>
          <a:p>
            <a:pPr>
              <a:buNone/>
            </a:pPr>
            <a:endParaRPr lang="cs-CZ" sz="1800" i="1" dirty="0"/>
          </a:p>
          <a:p>
            <a:pPr>
              <a:buNone/>
            </a:pPr>
            <a:r>
              <a:rPr lang="cs-CZ" sz="1800" b="1" dirty="0"/>
              <a:t>Principy a normy tvoří základní charakteristiku režimů. 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dirty="0"/>
              <a:t>Změny v pravidlech a v rozhodovacích procedurách jsou změnami uvnitř režimu, změny v principech a v normách jsou změnami režimu samotného.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2606781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404664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Mezinárodní režimy: význam a přínos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408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b="1" dirty="0"/>
              <a:t>1. Snižování nákladů.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dirty="0"/>
              <a:t>Režim umožňuje snížit investice státu do určité oblasti (např. do obrany nebo do oblasti</a:t>
            </a:r>
          </a:p>
          <a:p>
            <a:pPr>
              <a:buNone/>
            </a:pPr>
            <a:r>
              <a:rPr lang="cs-CZ" sz="1800" dirty="0"/>
              <a:t>získávání informací), které jsou spojeny s vyjednávacími, pozorovatelskými a donucovacími</a:t>
            </a:r>
          </a:p>
          <a:p>
            <a:pPr>
              <a:buNone/>
            </a:pPr>
            <a:r>
              <a:rPr lang="cs-CZ" sz="1800" dirty="0"/>
              <a:t>opatřeními. Režimy mohou tyto informace získat za mnohem nižší cenu.</a:t>
            </a:r>
          </a:p>
          <a:p>
            <a:pPr>
              <a:buNone/>
            </a:pPr>
            <a:endParaRPr lang="cs-CZ" sz="1800" b="1" i="1" dirty="0"/>
          </a:p>
          <a:p>
            <a:pPr>
              <a:buNone/>
            </a:pPr>
            <a:r>
              <a:rPr lang="cs-CZ" sz="1800" b="1" dirty="0"/>
              <a:t>2. Vytváří a udržuje veřejný statek</a:t>
            </a:r>
          </a:p>
          <a:p>
            <a:pPr>
              <a:buNone/>
            </a:pPr>
            <a:endParaRPr lang="cs-CZ" sz="1800" b="1" i="1" dirty="0"/>
          </a:p>
          <a:p>
            <a:pPr>
              <a:buNone/>
            </a:pPr>
            <a:r>
              <a:rPr lang="cs-CZ" sz="1800" dirty="0"/>
              <a:t>Ústřední výhodou režimu je, že všem účastníkům umožňuje jednat řízeně v rámci určité dohody. Režim tak může zasáhnout jako nadřazená instituce v případě existence dilematu o veřejném statku, které sdílí dostatečně velký počet států.</a:t>
            </a:r>
          </a:p>
          <a:p>
            <a:pPr>
              <a:buNone/>
            </a:pPr>
            <a:endParaRPr lang="cs-CZ" sz="1800" b="1" i="1" dirty="0"/>
          </a:p>
          <a:p>
            <a:pPr>
              <a:buNone/>
            </a:pPr>
            <a:r>
              <a:rPr lang="cs-CZ" sz="1800" b="1" dirty="0"/>
              <a:t>3. Měřítko pro správné chování</a:t>
            </a:r>
          </a:p>
          <a:p>
            <a:pPr>
              <a:buNone/>
            </a:pPr>
            <a:endParaRPr lang="cs-CZ" sz="1800" b="1" dirty="0"/>
          </a:p>
          <a:p>
            <a:pPr>
              <a:buNone/>
            </a:pPr>
            <a:r>
              <a:rPr lang="cs-CZ" sz="1800" dirty="0"/>
              <a:t>Mezinárodní režimy poskytují měřítko k posuzování správného a chybného chování, které je v mezinárodním styku závazné. Režimy obsahují pravidla pro výměnu informací a konečně zkracují i vyjednávací procesy. Režimy určují rozhodovací pravidla pro danou problémovou oblast, a tím usnadňují vládám jednání, osvobozují je od hledání alternativ.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606781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504056"/>
          </a:xfrm>
        </p:spPr>
        <p:txBody>
          <a:bodyPr>
            <a:normAutofit/>
          </a:bodyPr>
          <a:lstStyle/>
          <a:p>
            <a:r>
              <a:rPr lang="cs-CZ" sz="2400" b="1" dirty="0"/>
              <a:t>Mezinárodní instituce a realismus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764704"/>
            <a:ext cx="8373616" cy="583264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1800" b="1" dirty="0"/>
              <a:t>Realismus</a:t>
            </a:r>
          </a:p>
          <a:p>
            <a:pPr algn="just">
              <a:buNone/>
            </a:pPr>
            <a:r>
              <a:rPr lang="cs-CZ" sz="1800" dirty="0"/>
              <a:t>Realismus chápe jako základní aktéry mezinárodních vztahů politické skupiny, které v průběhu historického vývoje existovaly ve formě kmenů, městských států nebo národních států.</a:t>
            </a:r>
            <a:r>
              <a:rPr lang="cs-CZ" sz="1800" b="1" dirty="0"/>
              <a:t> </a:t>
            </a:r>
          </a:p>
          <a:p>
            <a:pPr algn="just">
              <a:buNone/>
            </a:pPr>
            <a:endParaRPr lang="cs-CZ" sz="1800" b="1" dirty="0"/>
          </a:p>
          <a:p>
            <a:pPr algn="just">
              <a:buNone/>
            </a:pPr>
            <a:r>
              <a:rPr lang="cs-CZ" sz="1800" dirty="0"/>
              <a:t>Za základní motivy zahraničněpolitického jednání považují realisté moc a bezpečnost.</a:t>
            </a:r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cs-CZ" sz="1800" b="1" dirty="0"/>
              <a:t>Mezinárodní vztahy jako na vztahy primárně konfliktní</a:t>
            </a:r>
            <a:r>
              <a:rPr lang="cs-CZ" sz="1800" dirty="0"/>
              <a:t>. Mezinárodní dění je v realistickém pojetí primárně určováno rozložením moci mezi jednotlivými státy. </a:t>
            </a:r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cs-CZ" sz="1800" dirty="0"/>
              <a:t>Instituce v minulosti nepatřily a ve větší míře nepatří ani v současnosti k hlavním předmětům realistického výzkumu – zaměření na obecnou problematikou mezinárodní politiky a zejména na bezpečnost. </a:t>
            </a:r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cs-CZ" sz="1800" dirty="0"/>
              <a:t>Realisté ve svých teoriích a pracích zaměřujících se na jiná témata, často vyjadřovali k povaze a roli institucí – zejména první debata mezi realisty a idealisty.</a:t>
            </a:r>
          </a:p>
          <a:p>
            <a:pPr algn="just">
              <a:buNone/>
            </a:pPr>
            <a:endParaRPr lang="cs-CZ" sz="1800" b="1" dirty="0"/>
          </a:p>
          <a:p>
            <a:pPr algn="just">
              <a:buNone/>
            </a:pPr>
            <a:r>
              <a:rPr lang="cs-CZ" sz="1800" b="1" dirty="0"/>
              <a:t>Vpravdě skeptický pohled na instituce jako na zdroj mezinárodního dění.</a:t>
            </a:r>
          </a:p>
        </p:txBody>
      </p:sp>
    </p:spTree>
    <p:extLst>
      <p:ext uri="{BB962C8B-B14F-4D97-AF65-F5344CB8AC3E}">
        <p14:creationId xmlns:p14="http://schemas.microsoft.com/office/powerpoint/2010/main" val="1820296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504056"/>
          </a:xfrm>
        </p:spPr>
        <p:txBody>
          <a:bodyPr>
            <a:normAutofit/>
          </a:bodyPr>
          <a:lstStyle/>
          <a:p>
            <a:r>
              <a:rPr lang="cs-CZ" sz="2400" b="1" dirty="0"/>
              <a:t>Mezinárodní instituce a realismus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764704"/>
            <a:ext cx="8373616" cy="583264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sz="1800" dirty="0"/>
              <a:t>Jak vznik, tak i vliv mezinárodních institucí určovány především zájmy a mocí států – instituce samy o sobě nemají příliš smysl. </a:t>
            </a:r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cs-CZ" sz="1800" dirty="0"/>
              <a:t>Ústřední teze, týkající se vzniku institucí, kterou je možné v realistických pracích najít, tedy říká, že vznik institucí ovlivňují státní zájmy a moc. </a:t>
            </a:r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cs-CZ" sz="1800" b="1" dirty="0"/>
              <a:t>Přesnější teze – instituce jsou vytvářeny mocensky nejsilnějšími státy, tedy velmocemi. </a:t>
            </a:r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cs-CZ" sz="1800" dirty="0"/>
              <a:t>Vliv mezinárodních institucí buď zcela dán, nebo podstatně určován zájmy a mocí států a zejména velmocí. </a:t>
            </a:r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cs-CZ" sz="1800" dirty="0"/>
              <a:t>Podle převažujícího pojetí tedy realismus nepřisuzuje institucím samostatný vliv a nepovažuje je za vysvětlující – nebo jinak řečeno nezávislou – proměnnou. </a:t>
            </a:r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cs-CZ" sz="1800" dirty="0"/>
              <a:t>Instituce - zprostředkující proměnná, která určitým způsobem upravuje působení jiných, základních proměnných.</a:t>
            </a:r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cs-CZ" sz="1800" dirty="0"/>
              <a:t> </a:t>
            </a:r>
            <a:r>
              <a:rPr lang="cs-CZ" sz="1800" b="1" dirty="0"/>
              <a:t>Realisté připouštějí tedy pouze regulativní vliv institucí, to znamená, že instituce podle nich mohou ovlivňovat pouze jednání států.</a:t>
            </a:r>
          </a:p>
        </p:txBody>
      </p:sp>
    </p:spTree>
    <p:extLst>
      <p:ext uri="{BB962C8B-B14F-4D97-AF65-F5344CB8AC3E}">
        <p14:creationId xmlns:p14="http://schemas.microsoft.com/office/powerpoint/2010/main" val="1670448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16632"/>
            <a:ext cx="8186766" cy="454848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Teorie hegemonické stability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 fontScale="92500" lnSpcReduction="10000"/>
          </a:bodyPr>
          <a:lstStyle/>
          <a:p>
            <a:pPr algn="just">
              <a:buAutoNum type="arabicPeriod"/>
            </a:pPr>
            <a:r>
              <a:rPr lang="cs-CZ" sz="1800" b="1" dirty="0"/>
              <a:t>vznik a vývoj režimů determinuje především existence hegemona. </a:t>
            </a:r>
          </a:p>
          <a:p>
            <a:pPr marL="0" indent="0" algn="just">
              <a:buNone/>
            </a:pPr>
            <a:r>
              <a:rPr lang="cs-CZ" sz="1800" dirty="0"/>
              <a:t>Teorie konkrétně tvrdí, že vznik efektivních mezinárodních režimů podmiňuje existence hegemonické struktury moci, v níž dominuje jedna země. V důsledku oslabení hegemonických struktur můžeme analogicky očekávat přinejmenším oslabování nebo zánik příslušných režimů.</a:t>
            </a:r>
          </a:p>
          <a:p>
            <a:pPr marL="0" indent="0" algn="just">
              <a:buNone/>
            </a:pPr>
            <a:endParaRPr lang="cs-CZ" sz="1800" b="1" dirty="0"/>
          </a:p>
          <a:p>
            <a:pPr algn="just">
              <a:buNone/>
            </a:pPr>
            <a:r>
              <a:rPr lang="cs-CZ" sz="1800" b="1" dirty="0"/>
              <a:t>2. mezinárodní instituce jako veřejné statky</a:t>
            </a:r>
          </a:p>
          <a:p>
            <a:pPr algn="just">
              <a:buNone/>
            </a:pPr>
            <a:r>
              <a:rPr lang="cs-CZ" sz="1800" dirty="0"/>
              <a:t>Veřejné statky (public </a:t>
            </a:r>
            <a:r>
              <a:rPr lang="cs-CZ" sz="1800" dirty="0" err="1"/>
              <a:t>goods</a:t>
            </a:r>
            <a:r>
              <a:rPr lang="cs-CZ" sz="1800" dirty="0"/>
              <a:t>) slouží k naplnění společného zájmu určité skupiny nebo společenství a vyznačují se dvěma definičními znaky</a:t>
            </a:r>
          </a:p>
          <a:p>
            <a:pPr algn="just">
              <a:buNone/>
            </a:pPr>
            <a:r>
              <a:rPr lang="cs-CZ" sz="1800" b="1" dirty="0"/>
              <a:t>a) nevylučitelnost</a:t>
            </a:r>
            <a:r>
              <a:rPr lang="cs-CZ" sz="1800" dirty="0"/>
              <a:t>(non-</a:t>
            </a:r>
            <a:r>
              <a:rPr lang="cs-CZ" sz="1800" dirty="0" err="1"/>
              <a:t>exclusion</a:t>
            </a:r>
            <a:r>
              <a:rPr lang="cs-CZ" sz="1800" dirty="0"/>
              <a:t>) -nemožnost vyloučit jednotlivé členy skupiny z využívání</a:t>
            </a:r>
          </a:p>
          <a:p>
            <a:pPr algn="just">
              <a:buNone/>
            </a:pPr>
            <a:r>
              <a:rPr lang="cs-CZ" sz="1800" dirty="0"/>
              <a:t>těchto statků.</a:t>
            </a:r>
          </a:p>
          <a:p>
            <a:pPr algn="just">
              <a:buNone/>
            </a:pPr>
            <a:r>
              <a:rPr lang="cs-CZ" sz="1800" b="1" dirty="0"/>
              <a:t>b) jednotnost </a:t>
            </a:r>
            <a:r>
              <a:rPr lang="cs-CZ" sz="1800" dirty="0"/>
              <a:t>(</a:t>
            </a:r>
            <a:r>
              <a:rPr lang="cs-CZ" sz="1800" dirty="0" err="1"/>
              <a:t>jointness</a:t>
            </a:r>
            <a:r>
              <a:rPr lang="cs-CZ" sz="1800" dirty="0"/>
              <a:t>) - přibývající členové skupiny – spotřebitelé statků – nesnižují</a:t>
            </a:r>
          </a:p>
          <a:p>
            <a:pPr algn="just">
              <a:buNone/>
            </a:pPr>
            <a:r>
              <a:rPr lang="cs-CZ" sz="1800" dirty="0"/>
              <a:t>velikost statků dostupných zbytku skupiny.</a:t>
            </a:r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cs-CZ" sz="1800" b="1" dirty="0"/>
              <a:t>3. v mezinárodní politice dochází k problémům kolektivního jednání kvůli nevylučitelnosti</a:t>
            </a:r>
          </a:p>
          <a:p>
            <a:pPr algn="just">
              <a:buNone/>
            </a:pPr>
            <a:r>
              <a:rPr lang="cs-CZ" sz="1800" dirty="0"/>
              <a:t>Hrozí totiž, že ačkoli se budou moci všichni aktéři podílet na využívání statků, někteří nebudou ochotni sdílet náklady na jejich vytváření – budou tzv. černými pasažéry (free-</a:t>
            </a:r>
            <a:r>
              <a:rPr lang="cs-CZ" sz="1800" dirty="0" err="1"/>
              <a:t>riders</a:t>
            </a:r>
            <a:r>
              <a:rPr lang="cs-CZ" sz="1800" dirty="0"/>
              <a:t>). </a:t>
            </a:r>
          </a:p>
          <a:p>
            <a:pPr algn="just">
              <a:buNone/>
            </a:pPr>
            <a:r>
              <a:rPr lang="cs-CZ" sz="1800" dirty="0"/>
              <a:t>Nevylučitelnost potenciálních „černých pasažérů“ nakonec povede k tomu, že jednotliví členové skupiny nebudou ochotni se na vytváření veřejných statků podílet, a proto nebudou tyto statky vznikat. </a:t>
            </a:r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cs-CZ" sz="1800" b="1" dirty="0"/>
              <a:t>Hegemon ale bude mít dostatečně silné prostředky a motivaci k tomu, aby veřejné statky poskytoval, když to státy nebudou kvůli černému </a:t>
            </a:r>
            <a:r>
              <a:rPr lang="cs-CZ" sz="1800" b="1" dirty="0" err="1"/>
              <a:t>pasažérství</a:t>
            </a:r>
            <a:r>
              <a:rPr lang="cs-CZ" sz="1800" b="1" dirty="0"/>
              <a:t> ochotné. </a:t>
            </a:r>
          </a:p>
        </p:txBody>
      </p:sp>
    </p:spTree>
    <p:extLst>
      <p:ext uri="{BB962C8B-B14F-4D97-AF65-F5344CB8AC3E}">
        <p14:creationId xmlns:p14="http://schemas.microsoft.com/office/powerpoint/2010/main" val="2563388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Neorealismus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b="1" dirty="0"/>
              <a:t>Snaha států zabránit různě velkým relativním výnosům je imanentní.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Hlavní funkci institucí tedy moderní realismus spatřuje v tom, že </a:t>
            </a:r>
            <a:r>
              <a:rPr lang="cs-CZ" sz="1800" b="1" dirty="0"/>
              <a:t>zmírňují problémy relativních výnosů</a:t>
            </a:r>
            <a:r>
              <a:rPr lang="cs-CZ" sz="1800" dirty="0"/>
              <a:t> a umožňují státům naplňovat jejich společné zájmy a spolupracovat.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Tato schopnost institucí spočívá především v tom, že přímo </a:t>
            </a:r>
            <a:r>
              <a:rPr lang="cs-CZ" sz="1800" b="1" dirty="0"/>
              <a:t>snižují rozdíly v relativních výnosech,</a:t>
            </a:r>
            <a:r>
              <a:rPr lang="cs-CZ" sz="1800" dirty="0"/>
              <a:t> ale vedle toho mohou rovněž snižovat i citlivost států vůči relativním výnosům. 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Státy vytvářejí instituce proto, aby jejich prostřednictvím řešily problémy relativních výnosů.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/>
              <a:t>Velmoci „druhého řádu“ konkrétně usilují o to, aby pravidla instituce zvyšovala mocenskou symetrii mezi nimi a dominantní velmocí. 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Slabší z vlivných partnerů se budou snažit zajistit takovou podobu pravidel, která jim zajistí dostatek příležitostí k tomu, aby mohly realizovat své snahy a zájmy a tímto způsobem alespoň zabránit zvětšování svého podřízení silnějším partnerům.</a:t>
            </a:r>
          </a:p>
        </p:txBody>
      </p:sp>
    </p:spTree>
    <p:extLst>
      <p:ext uri="{BB962C8B-B14F-4D97-AF65-F5344CB8AC3E}">
        <p14:creationId xmlns:p14="http://schemas.microsoft.com/office/powerpoint/2010/main" val="1046062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Liberalismus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/>
              <a:t>Situační strukturalismus versus neoliberální </a:t>
            </a:r>
            <a:r>
              <a:rPr lang="cs-CZ" sz="1800" b="1" dirty="0" err="1"/>
              <a:t>intitucionalismus</a:t>
            </a:r>
            <a:r>
              <a:rPr lang="cs-CZ" sz="1800" b="1" dirty="0"/>
              <a:t>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/>
              <a:t>Shoda - instituce pomáhají státům odstraňovat problémy kolektivního jednání.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dirty="0"/>
              <a:t>Dochází k nim konkrétně tehdy, když racionální aktéři, pro něž by bylo výhodné spolupracovat, nejsou spolupráce schopni.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dirty="0"/>
              <a:t>Instituce - regulativní vliv, umožňují státům jednat způsobem, který vede k řešení problémů kolektivní akce a ke spolupráci.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dirty="0"/>
              <a:t>Za vznikem institucí právě racionální odpověď států na problémy kolektivního jednání.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/>
              <a:t>Situační strukturalismus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dirty="0"/>
              <a:t>Instituce umožňují spolupráci v podmínkách koordinačních problémů tím, že jejich existence usměrňuje určitým způsobem očekávání aktérů a tím řeší problém existence více rovnovážných bodů, které jsou </a:t>
            </a:r>
            <a:r>
              <a:rPr lang="cs-CZ" sz="1800" dirty="0" err="1"/>
              <a:t>pareto</a:t>
            </a:r>
            <a:r>
              <a:rPr lang="cs-CZ" sz="1800" dirty="0"/>
              <a:t>-optimální-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dirty="0"/>
              <a:t>V situacích kolaborativních problémů instituce vymezují konkrétní typy jednání a zajišťují, že toto jednání je dodržováno.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dirty="0"/>
              <a:t>Státy sledují dané zájmy -  současně připouštějí, že instituce mohou rovněž ovlivňovat tyto zájmy, tedy měnit samostatnou konstelaci zájmů v mezinárodním systému.</a:t>
            </a:r>
          </a:p>
        </p:txBody>
      </p:sp>
    </p:spTree>
    <p:extLst>
      <p:ext uri="{BB962C8B-B14F-4D97-AF65-F5344CB8AC3E}">
        <p14:creationId xmlns:p14="http://schemas.microsoft.com/office/powerpoint/2010/main" val="4051365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Liberalismus – neoliberální </a:t>
            </a:r>
            <a:r>
              <a:rPr lang="cs-CZ" sz="2400" b="1" dirty="0" err="1"/>
              <a:t>institucionalismus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b="1" dirty="0"/>
              <a:t>Neoliberální </a:t>
            </a:r>
            <a:r>
              <a:rPr lang="cs-CZ" sz="1800" b="1" dirty="0" err="1"/>
              <a:t>institucionalisté</a:t>
            </a:r>
            <a:r>
              <a:rPr lang="cs-CZ" sz="1800" b="1" dirty="0"/>
              <a:t> -  instituce vznikají proto, že je to v zájmu států.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Základem neoliberálního </a:t>
            </a:r>
            <a:r>
              <a:rPr lang="cs-CZ" sz="1800" dirty="0" err="1"/>
              <a:t>institucionalismu</a:t>
            </a:r>
            <a:r>
              <a:rPr lang="cs-CZ" sz="1800" dirty="0"/>
              <a:t> je tzv. funkcionální teorie režimů, podrobně rozpracovaná v </a:t>
            </a:r>
            <a:r>
              <a:rPr lang="cs-CZ" sz="1800" b="1" dirty="0" err="1"/>
              <a:t>Keohanově</a:t>
            </a:r>
            <a:r>
              <a:rPr lang="cs-CZ" sz="1800" b="1" dirty="0"/>
              <a:t> díle </a:t>
            </a:r>
            <a:r>
              <a:rPr lang="cs-CZ" sz="1800" b="1" dirty="0" err="1"/>
              <a:t>After</a:t>
            </a:r>
            <a:r>
              <a:rPr lang="cs-CZ" sz="1800" b="1" dirty="0"/>
              <a:t> Hegemony. 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/>
              <a:t>Příčinou „poptávky“ států po institucích jsou podle neoliberálního </a:t>
            </a:r>
            <a:r>
              <a:rPr lang="cs-CZ" sz="1800" b="1" dirty="0" err="1"/>
              <a:t>institucionalismu</a:t>
            </a:r>
            <a:r>
              <a:rPr lang="cs-CZ" sz="1800" b="1" dirty="0"/>
              <a:t> tedy funkce, které instituce plní. 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 err="1"/>
              <a:t>Keohane</a:t>
            </a:r>
            <a:r>
              <a:rPr lang="cs-CZ" sz="1800" dirty="0"/>
              <a:t>  - anarchické prostředí mezinárodních vztahů se svou povahou blíží k modelu vězňova dilematu. 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Ačkoli mají státy zájem kooperovat, ke kooperaci nedochází. 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Stát se totiž obává, že ostatní státy podmínky dohodnuté spolupráce nedodrží a že jeho snaha dosáhnout určitého cíle bude kvůli nezdaru společného úsilí, na němž je dosažení cíle založeno, zmařena.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/>
              <a:t>Instituce – 1. vytvářejí standardy jednání; 2. snižují pocit nejistoty a poskytují informace a 3. snižují transakční náklady. </a:t>
            </a:r>
          </a:p>
        </p:txBody>
      </p:sp>
    </p:spTree>
    <p:extLst>
      <p:ext uri="{BB962C8B-B14F-4D97-AF65-F5344CB8AC3E}">
        <p14:creationId xmlns:p14="http://schemas.microsoft.com/office/powerpoint/2010/main" val="3545040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Teorie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dirty="0"/>
              <a:t>Důležitá součást liberálního proudu kladoucí důraz na roli institucí </a:t>
            </a:r>
            <a:r>
              <a:rPr lang="cs-CZ" sz="1800" b="1" dirty="0"/>
              <a:t>– </a:t>
            </a:r>
            <a:r>
              <a:rPr lang="cs-CZ" sz="1800" b="1" dirty="0" err="1"/>
              <a:t>transakcionalismus</a:t>
            </a:r>
            <a:r>
              <a:rPr lang="cs-CZ" sz="1800" b="1" dirty="0"/>
              <a:t>.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b="1" dirty="0"/>
              <a:t>Dynamika bezpečnostních režimů je závislá na kvantitě a kvalitě komunikačních kanálů.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b="1" dirty="0"/>
              <a:t>Karel </a:t>
            </a:r>
            <a:r>
              <a:rPr lang="cs-CZ" sz="1800" b="1" dirty="0" err="1"/>
              <a:t>Duetsch</a:t>
            </a:r>
            <a:r>
              <a:rPr lang="cs-CZ" sz="1800" b="1" dirty="0"/>
              <a:t> – inspirace z kybernetiky – </a:t>
            </a:r>
            <a:r>
              <a:rPr lang="cs-CZ" sz="1800" dirty="0"/>
              <a:t>bere se v potaz způsob výměny informací, komunikační kanály, kontrolní systémy a zpětná vazba. 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b="1" dirty="0"/>
              <a:t>Kvalita vztahů mezi státy (kooperace-konflikt) se odvíjejí od množství a kvality interakcí mezi jednotlivci, vnitrostátními aktéry a byrokratickými institucemi.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dirty="0"/>
              <a:t>Proti základní realistické tezi, že hlavní roli hraje kvalita mezivládních vztahů.  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Čím větší intenzita vztahů, tím menší pravděpodobnost vypuknutí války – vrcholem bezpečnostní společenství jako integrované společenství lidí cítící sounáležitost.  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Členové společenství čekávají, že se spory budou řešit mírovou cestou.</a:t>
            </a:r>
          </a:p>
        </p:txBody>
      </p:sp>
    </p:spTree>
    <p:extLst>
      <p:ext uri="{BB962C8B-B14F-4D97-AF65-F5344CB8AC3E}">
        <p14:creationId xmlns:p14="http://schemas.microsoft.com/office/powerpoint/2010/main" val="3545040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1AB9A-5844-D0DB-75D5-79024EB1F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b="1" dirty="0"/>
              <a:t>Konstuktivismus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D7201-BA9D-BE64-111B-60D103C3A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Důraz na roli sdílených idejí : ideové struktury a  normy. </a:t>
            </a:r>
          </a:p>
          <a:p>
            <a:r>
              <a:rPr lang="cs-CZ" dirty="0"/>
              <a:t>Vliv  institucí - identity aktérů a institucí se „vzájemně konstituují“, MO hlavní aktér sociální reality. </a:t>
            </a:r>
          </a:p>
          <a:p>
            <a:r>
              <a:rPr lang="cs-CZ" dirty="0"/>
              <a:t>Specifické normy regulují a konstituují identity a zájmy aktérů. </a:t>
            </a:r>
          </a:p>
          <a:p>
            <a:r>
              <a:rPr lang="cs-CZ" dirty="0"/>
              <a:t>Tezi o sociálním účelu - režimy jsou zapuštěny ve všeobecných institucích- intersubjektivně sdílné pojetí účelu politických institucí.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178073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8147248" cy="504056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Mezinárodní instituce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428604"/>
            <a:ext cx="8858312" cy="6168748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cs-CZ" sz="1800" b="1" dirty="0"/>
              <a:t>Mezinárodní instituce</a:t>
            </a:r>
          </a:p>
          <a:p>
            <a:pPr algn="just">
              <a:buNone/>
            </a:pPr>
            <a:r>
              <a:rPr lang="cs-CZ" sz="1800" dirty="0"/>
              <a:t>Trvalé soubory pravidel vymezující, jak by aktéři mezinárodních vztahů měli jednat.</a:t>
            </a:r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cs-CZ" sz="1800" dirty="0"/>
              <a:t>Jejich počet v průběhu vývoje systému MZV roste, jde o jedenu z hlavních proměnných mezinárodního systému. </a:t>
            </a:r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cs-CZ" sz="1800" dirty="0"/>
              <a:t>Potkáváme je ve všech oblastech – </a:t>
            </a:r>
            <a:r>
              <a:rPr lang="cs-CZ" sz="1800" dirty="0" err="1"/>
              <a:t>institucionalizace</a:t>
            </a:r>
            <a:r>
              <a:rPr lang="cs-CZ" sz="1800" dirty="0"/>
              <a:t> IR.</a:t>
            </a:r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cs-CZ" sz="1800" b="1" dirty="0"/>
              <a:t>Hlavní typy</a:t>
            </a:r>
          </a:p>
          <a:p>
            <a:pPr algn="just">
              <a:buNone/>
            </a:pPr>
            <a:r>
              <a:rPr lang="cs-CZ" sz="1800" b="1" dirty="0"/>
              <a:t>1. Mezinárodní normy (mezinárodní právo),  2. Mezinárodní organizace a 3. Mezinárodní režimy.  </a:t>
            </a:r>
          </a:p>
          <a:p>
            <a:pPr algn="just">
              <a:buNone/>
            </a:pPr>
            <a:endParaRPr lang="cs-CZ" sz="1800" b="1" dirty="0"/>
          </a:p>
          <a:p>
            <a:pPr algn="just">
              <a:buNone/>
            </a:pPr>
            <a:r>
              <a:rPr lang="cs-CZ" sz="1800" b="1" dirty="0"/>
              <a:t>Mezinárodní normy – </a:t>
            </a:r>
            <a:r>
              <a:rPr lang="cs-CZ" sz="1800" dirty="0"/>
              <a:t>standardy vhodného jednání skupiny aktérů se shodnou identitou – </a:t>
            </a:r>
            <a:r>
              <a:rPr lang="cs-CZ" sz="1800" b="1" dirty="0"/>
              <a:t>nejdůležitější je mezinárodní právo!</a:t>
            </a:r>
          </a:p>
          <a:p>
            <a:pPr algn="just">
              <a:buNone/>
            </a:pPr>
            <a:endParaRPr lang="cs-CZ" sz="1800" b="1" dirty="0"/>
          </a:p>
          <a:p>
            <a:pPr algn="just">
              <a:buNone/>
            </a:pPr>
            <a:r>
              <a:rPr lang="cs-CZ" sz="1800" b="1" dirty="0"/>
              <a:t>Mezinárodní organizace – </a:t>
            </a:r>
            <a:r>
              <a:rPr lang="cs-CZ" sz="1800" dirty="0"/>
              <a:t>formální smlouva, byrokratická struktura, jasně definované rozhodovací procedury, v čase stálá a trvalá existence.</a:t>
            </a:r>
          </a:p>
          <a:p>
            <a:pPr algn="just">
              <a:buNone/>
            </a:pPr>
            <a:endParaRPr lang="cs-CZ" sz="1800" b="1" dirty="0"/>
          </a:p>
          <a:p>
            <a:pPr algn="just">
              <a:buNone/>
            </a:pPr>
            <a:r>
              <a:rPr lang="cs-CZ" sz="1800" b="1" dirty="0"/>
              <a:t>Mezinárodní režimy – </a:t>
            </a:r>
            <a:r>
              <a:rPr lang="cs-CZ" sz="1800" dirty="0"/>
              <a:t>pouze soubor pravidel (normy, konvence a řády), které regulují určitou oblast (např. odzbrojovací režim, obchodní režim)</a:t>
            </a:r>
            <a:r>
              <a:rPr lang="cs-CZ" sz="1800" b="1" dirty="0"/>
              <a:t> </a:t>
            </a:r>
          </a:p>
          <a:p>
            <a:pPr algn="just">
              <a:buNone/>
            </a:pPr>
            <a:endParaRPr lang="cs-CZ" sz="1800" b="1" dirty="0"/>
          </a:p>
          <a:p>
            <a:pPr algn="just">
              <a:buNone/>
            </a:pPr>
            <a:r>
              <a:rPr lang="cs-CZ" sz="1800" b="1" dirty="0"/>
              <a:t>Význam institucí – </a:t>
            </a:r>
            <a:r>
              <a:rPr lang="cs-CZ" sz="1800" dirty="0"/>
              <a:t>klíčové téma mezinárodních vztahů, vyjadřují se k němu všechny hlavní proudy teorií mezinárodních vztahů (realismus – klasický realismus, teorie hegemonické stabilit a neorealismus; liberalismus).</a:t>
            </a:r>
            <a:endParaRPr lang="cs-CZ" sz="18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434D4-8A5C-E6DD-9D73-F0670D669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sz="1800" b="1" i="1" dirty="0">
                <a:effectLst/>
                <a:latin typeface="TimesCE"/>
              </a:rPr>
            </a:br>
            <a:br>
              <a:rPr lang="en-GB" sz="1800" b="1" i="1" dirty="0">
                <a:effectLst/>
                <a:latin typeface="TimesCE"/>
              </a:rPr>
            </a:br>
            <a:r>
              <a:rPr lang="en-GB" sz="2700" b="1" dirty="0" err="1">
                <a:effectLst/>
              </a:rPr>
              <a:t>Teoreticke</a:t>
            </a:r>
            <a:r>
              <a:rPr lang="en-GB" sz="2700" b="1" dirty="0">
                <a:effectLst/>
              </a:rPr>
              <a:t>́ </a:t>
            </a:r>
            <a:r>
              <a:rPr lang="en-GB" sz="2700" b="1" dirty="0" err="1">
                <a:effectLst/>
              </a:rPr>
              <a:t>přístupy</a:t>
            </a:r>
            <a:r>
              <a:rPr lang="en-GB" sz="2700" b="1" dirty="0">
                <a:effectLst/>
              </a:rPr>
              <a:t> k </a:t>
            </a:r>
            <a:r>
              <a:rPr lang="en-GB" sz="2700" b="1" dirty="0" err="1">
                <a:effectLst/>
              </a:rPr>
              <a:t>mezinárodním</a:t>
            </a:r>
            <a:r>
              <a:rPr lang="en-GB" sz="2700" b="1" dirty="0">
                <a:effectLst/>
              </a:rPr>
              <a:t> </a:t>
            </a:r>
            <a:r>
              <a:rPr lang="en-GB" sz="2700" b="1" dirty="0" err="1">
                <a:effectLst/>
              </a:rPr>
              <a:t>institucím</a:t>
            </a:r>
            <a:r>
              <a:rPr lang="en-GB" sz="2700" b="1" dirty="0">
                <a:effectLst/>
              </a:rPr>
              <a:t> </a:t>
            </a:r>
            <a:br>
              <a:rPr lang="en-GB" dirty="0">
                <a:effectLst/>
              </a:rPr>
            </a:br>
            <a:endParaRPr lang="en-CZ" dirty="0"/>
          </a:p>
        </p:txBody>
      </p:sp>
      <p:pic>
        <p:nvPicPr>
          <p:cNvPr id="9" name="Content Placeholder 8" descr="A white grid with black text&#10;&#10;Description automatically generated">
            <a:extLst>
              <a:ext uri="{FF2B5EF4-FFF2-40B4-BE49-F238E27FC236}">
                <a16:creationId xmlns:a16="http://schemas.microsoft.com/office/drawing/2014/main" id="{186EFE7D-A4B3-560B-7FBB-EE15A229FA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6" y="1916832"/>
            <a:ext cx="7505114" cy="3698949"/>
          </a:xfrm>
        </p:spPr>
      </p:pic>
    </p:spTree>
    <p:extLst>
      <p:ext uri="{BB962C8B-B14F-4D97-AF65-F5344CB8AC3E}">
        <p14:creationId xmlns:p14="http://schemas.microsoft.com/office/powerpoint/2010/main" val="3529155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/>
              <a:t>DUFFIELD, John. (2007) </a:t>
            </a:r>
            <a:r>
              <a:rPr lang="en-US" sz="1800" dirty="0"/>
              <a:t>What are International Institutions? </a:t>
            </a:r>
            <a:r>
              <a:rPr lang="en-US" sz="1800" i="1" dirty="0"/>
              <a:t>International Studies Review, </a:t>
            </a:r>
            <a:r>
              <a:rPr lang="en-US" sz="1800" dirty="0"/>
              <a:t>No. 1, 1-22.</a:t>
            </a:r>
            <a:br>
              <a:rPr lang="cs-CZ" sz="1800" dirty="0"/>
            </a:br>
            <a:endParaRPr lang="cs-CZ" sz="1800" dirty="0"/>
          </a:p>
          <a:p>
            <a:pPr>
              <a:buNone/>
            </a:pPr>
            <a:r>
              <a:rPr lang="cs-CZ" sz="1800" dirty="0"/>
              <a:t>KRATOCHVÍL, Petr – DRULÁK, Petr. (2009) </a:t>
            </a:r>
            <a:r>
              <a:rPr lang="cs-CZ" sz="1800" i="1" dirty="0"/>
              <a:t>Encyklopedie mezinárodních vztahů. </a:t>
            </a:r>
            <a:r>
              <a:rPr lang="cs-CZ" sz="1800" dirty="0"/>
              <a:t>Praha: Portál, s. 101-104, 154-155, 161-166. 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dirty="0"/>
              <a:t>KARLAS, J. (2007) Současné teorie mezinárodních institucí. </a:t>
            </a:r>
            <a:r>
              <a:rPr lang="cs-CZ" sz="1800" i="1" dirty="0"/>
              <a:t>Mezinárodní vztahy</a:t>
            </a:r>
            <a:r>
              <a:rPr lang="cs-CZ" sz="1800" dirty="0"/>
              <a:t>, 1, s. 66-85.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dirty="0"/>
              <a:t>PŠEJA, Pavel, Petr SUCHÝ, Oldřich KRPEC a Zdeněk KŘÍŽ. </a:t>
            </a:r>
            <a:r>
              <a:rPr lang="cs-CZ" sz="1800" i="1" dirty="0"/>
              <a:t>Moc a zájmy v mezinárodním systému. Procesy, aktéři a problémy v mezinárodních vztazích.</a:t>
            </a:r>
            <a:r>
              <a:rPr lang="cs-CZ" sz="1800" dirty="0"/>
              <a:t> Brno: CDK, 2015, 119-129.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dirty="0"/>
              <a:t>WAISOVÁ, Šárka. Teorie mezinárodních režimů, </a:t>
            </a:r>
            <a:r>
              <a:rPr lang="cs-CZ" sz="1800" i="1" dirty="0"/>
              <a:t>Mezinárodní vztahy,</a:t>
            </a:r>
            <a:r>
              <a:rPr lang="cs-CZ" sz="1800" dirty="0"/>
              <a:t> 2/2002, s. 49-66. </a:t>
            </a:r>
          </a:p>
        </p:txBody>
      </p:sp>
    </p:spTree>
    <p:extLst>
      <p:ext uri="{BB962C8B-B14F-4D97-AF65-F5344CB8AC3E}">
        <p14:creationId xmlns:p14="http://schemas.microsoft.com/office/powerpoint/2010/main" val="3545040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Mezinárodní normy (mezinárodní právo)  a prameny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0688" y="601250"/>
            <a:ext cx="8712968" cy="626469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Mezinárodní právo má svůj původ v antickém Římě. V 19. století se přidává pojem veřejné.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Současný termín je mezinárodní právo veřejné - </a:t>
            </a:r>
            <a:r>
              <a:rPr lang="cs-CZ" sz="1600" dirty="0"/>
              <a:t>v podstatě se jedná o právo mezi státy.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dirty="0"/>
              <a:t>Existuje i mezinárodní právo soukromé, které je odvětvím vnitrostátního právního řádu. Nejsou to tedy normy mezinárodního charakteru – nic pro nás!</a:t>
            </a:r>
            <a:endParaRPr lang="cs-CZ" sz="1600" b="1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Mezinárodní právo veřejné</a:t>
            </a:r>
            <a:r>
              <a:rPr lang="cs-CZ" sz="1600" dirty="0"/>
              <a:t> – „</a:t>
            </a:r>
            <a:r>
              <a:rPr lang="cs-CZ" sz="1600" i="1" dirty="0"/>
              <a:t>je soubor právních pravidel, která upravují vzájemné vztahy rovných (asi) subjektů, zpravidla států. Reguluje chování především států v rámci pravidel mezinárodních společenství. </a:t>
            </a:r>
            <a:r>
              <a:rPr lang="cs-CZ" sz="1600" b="1" i="1" dirty="0"/>
              <a:t>Hlavním cíle je zajistit pokojné soužití států a vytvořit podmínky pro jejich vzájemnou spolupráci.“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Obecné mezinárodní právo</a:t>
            </a:r>
            <a:r>
              <a:rPr lang="cs-CZ" sz="1600" dirty="0"/>
              <a:t> – je zásadně obyčejové povahy a je závazné pro všechny státy a subjekty mezinárodního práva bez ohledu, zda se podílejí na jeho vzniku nebo ne.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dirty="0"/>
              <a:t>Příklad jednoho z pravidel: </a:t>
            </a:r>
            <a:r>
              <a:rPr lang="cs-CZ" sz="1600" b="1" dirty="0"/>
              <a:t>Volná plavba po moři – platí pro všechny subjekty mezinárodního práva.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dirty="0"/>
              <a:t>Normy mezinárodního práva mají stále převážně </a:t>
            </a:r>
            <a:r>
              <a:rPr lang="cs-CZ" sz="1600" b="1" dirty="0"/>
              <a:t>dispozitivní povahu - s</a:t>
            </a:r>
            <a:r>
              <a:rPr lang="cs-CZ" sz="1600" dirty="0"/>
              <a:t>táty ve vzájemných vztazích se mohou od obsahu těchto pravidel odchýlit na základě smluvního vztahu.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Hlavní prameny </a:t>
            </a:r>
            <a:r>
              <a:rPr lang="cs-CZ" sz="1600" dirty="0"/>
              <a:t>– mezinárodní smlouvy, mezinárodní obyčej a obecné právní zásady.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Podpůrné prameny </a:t>
            </a:r>
            <a:r>
              <a:rPr lang="cs-CZ" sz="1600" dirty="0"/>
              <a:t>– soudní rozhodnutí a učení znalců veřejného práva různých národů (doktríny) + jednostranné právní akty států a mezinárodních institucí (rezoluce RB OSN).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714787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Mezinárodní normy (mezinárodní právo) II.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/>
              <a:t>Od vnitrostátního práva se liší</a:t>
            </a:r>
          </a:p>
          <a:p>
            <a:pPr algn="just">
              <a:lnSpc>
                <a:spcPct val="120000"/>
              </a:lnSpc>
              <a:buAutoNum type="alphaLcParenR"/>
            </a:pPr>
            <a:r>
              <a:rPr lang="cs-CZ" sz="1800" dirty="0"/>
              <a:t>Jde o </a:t>
            </a:r>
            <a:r>
              <a:rPr lang="cs-CZ" sz="1800" i="1" dirty="0"/>
              <a:t>horizontálně decentralizovaný systém  </a:t>
            </a:r>
            <a:r>
              <a:rPr lang="cs-CZ" sz="1800" dirty="0"/>
              <a:t>mezi vzájemně rovnými subjekty, státy.  Státy jsou zároveň </a:t>
            </a:r>
            <a:r>
              <a:rPr lang="cs-CZ" sz="1800" i="1" dirty="0"/>
              <a:t>tvůrci práva i jeho příjemci </a:t>
            </a:r>
            <a:r>
              <a:rPr lang="cs-CZ" sz="1800" dirty="0"/>
              <a:t>a v systému absentuje formálně nadřazená autorita, která by jej vynucovala. </a:t>
            </a:r>
          </a:p>
          <a:p>
            <a:pPr algn="just">
              <a:lnSpc>
                <a:spcPct val="120000"/>
              </a:lnSpc>
              <a:buAutoNum type="alphaLcParenR"/>
            </a:pPr>
            <a:r>
              <a:rPr lang="cs-CZ" sz="1800" dirty="0"/>
              <a:t>Mezinárodní právo má konsensuální povahu  - výsledek svobodně projevené vůle států.</a:t>
            </a:r>
          </a:p>
          <a:p>
            <a:pPr algn="just">
              <a:lnSpc>
                <a:spcPct val="120000"/>
              </a:lnSpc>
              <a:buNone/>
            </a:pPr>
            <a:endParaRPr lang="cs-CZ" sz="1800" dirty="0"/>
          </a:p>
          <a:p>
            <a:pPr algn="just">
              <a:lnSpc>
                <a:spcPct val="120000"/>
              </a:lnSpc>
              <a:buNone/>
            </a:pPr>
            <a:r>
              <a:rPr lang="cs-CZ" sz="1800" b="1" dirty="0"/>
              <a:t>Snahy o vertikalizaci a centralizaci mezinárodního práva.</a:t>
            </a:r>
          </a:p>
          <a:p>
            <a:pPr algn="just">
              <a:lnSpc>
                <a:spcPct val="120000"/>
              </a:lnSpc>
              <a:buAutoNum type="alphaLcParenR"/>
            </a:pPr>
            <a:r>
              <a:rPr lang="cs-CZ" sz="1800" dirty="0"/>
              <a:t>v institucionální rovině vznik OSN a pravomoc daná RB OSN v oblasti mezinárodní bezpečnosti přijímat obecně závazné rezoluce. 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dirty="0"/>
              <a:t>b) V normativní rovině  koncept závazků </a:t>
            </a:r>
            <a:r>
              <a:rPr lang="cs-CZ" sz="1800" b="1" dirty="0"/>
              <a:t>ius </a:t>
            </a:r>
            <a:r>
              <a:rPr lang="cs-CZ" sz="1800" b="1" dirty="0" err="1"/>
              <a:t>cognes</a:t>
            </a:r>
            <a:r>
              <a:rPr lang="cs-CZ" sz="1800" dirty="0"/>
              <a:t>, kterými jsou vázáni všechny státy a nemohou se od nich odchýlit ani na základně vlastní smluvní dohody.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/>
              <a:t>Kogentní normy </a:t>
            </a:r>
            <a:r>
              <a:rPr lang="cs-CZ" sz="1800" dirty="0"/>
              <a:t>- pravidla, která byla přijata a uznána mezinárodním společenstvím jako celkem jako normy, od nichž se nelze odchýlit a které mohou být měněny pouze jinými pravidly obecného mezinárodního práva kogentní pravidly obecného mezinárodního práva kogentní povahy.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dirty="0"/>
              <a:t>Příklady kogentních pravidel mezinárodního práva: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dirty="0"/>
              <a:t>1. Delegitimace agresivní války - 1. Zákaz použití síly a hrozby silou. 2. Princip sebeurčení národů, 3. Ochrana lidských práv a 4. Ochrana životního prostředí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b="1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/>
              <a:t>Kodifikace</a:t>
            </a:r>
            <a:r>
              <a:rPr lang="cs-CZ" sz="1800" dirty="0"/>
              <a:t> – znamená zde zpracování obyčejového práva do smluvní podoby (týká se obecného mezinárodního práva).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dirty="0"/>
              <a:t>Kodifikační úmluvy obsahují obyčejové právo, obsahují závazek smluvních stran, po II. válce byla značná část obyčejů kodifikována.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b="1" dirty="0"/>
              <a:t>Např. Pařížský akt – 1928</a:t>
            </a:r>
            <a:r>
              <a:rPr lang="cs-CZ" sz="1800" dirty="0"/>
              <a:t> – zákaz války jako prostředku mezinárodní politiky, tento akt přijala většina národů</a:t>
            </a:r>
          </a:p>
          <a:p>
            <a:pPr>
              <a:buNone/>
            </a:pPr>
            <a:endParaRPr lang="cs-CZ" sz="18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dirty="0"/>
              <a:t>Nejdůležitější mezinárodní institucí v podobě kodifikovaného mezinárodního práva je </a:t>
            </a:r>
            <a:r>
              <a:rPr lang="cs-CZ" sz="1800" b="1" dirty="0"/>
              <a:t>Charta OSN – zákaz agresivní války.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14787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Počátky mezinárodního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Současné MP odráží hodnoty, pravidla a praxi Západu.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Již v období starověku </a:t>
            </a:r>
            <a:r>
              <a:rPr lang="cs-CZ" sz="1600" dirty="0"/>
              <a:t>– smlouvy mezi řeckými městskými státy regulující diplomatické vztahy nebo vedení válek.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dirty="0"/>
              <a:t>Ve středověku vznikla pravidla pro úpravu mezinárodního obchodu.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dirty="0"/>
              <a:t>Ucelený normativní systém – se vznikem národních států, v 18. století.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Hugo </a:t>
            </a:r>
            <a:r>
              <a:rPr lang="cs-CZ" sz="1600" b="1" dirty="0" err="1"/>
              <a:t>Grotius</a:t>
            </a:r>
            <a:r>
              <a:rPr lang="cs-CZ" sz="1600" b="1" dirty="0"/>
              <a:t> (1583-1645), </a:t>
            </a:r>
            <a:r>
              <a:rPr lang="cs-CZ" sz="1600" dirty="0"/>
              <a:t>holandský právník, představitel přirozeného práva. 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dirty="0"/>
              <a:t>Ve své knize </a:t>
            </a:r>
            <a:r>
              <a:rPr lang="cs-CZ" sz="1600" i="1" dirty="0"/>
              <a:t>Mare </a:t>
            </a:r>
            <a:r>
              <a:rPr lang="cs-CZ" sz="1600" i="1" dirty="0" err="1"/>
              <a:t>Liberum</a:t>
            </a:r>
            <a:r>
              <a:rPr lang="cs-CZ" sz="1600" dirty="0"/>
              <a:t> (1609) se zabýval otázkou politického členění moře a zastával názor, že </a:t>
            </a:r>
            <a:r>
              <a:rPr lang="cs-CZ" sz="1600" i="1" dirty="0"/>
              <a:t>„širé moře patří všem.“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Tři knihy o právu válečném a mírovém (</a:t>
            </a:r>
            <a:r>
              <a:rPr lang="cs-CZ" sz="1600" b="1" i="1" dirty="0"/>
              <a:t>De iure </a:t>
            </a:r>
            <a:r>
              <a:rPr lang="cs-CZ" sz="1600" b="1" i="1" dirty="0" err="1"/>
              <a:t>belli</a:t>
            </a:r>
            <a:r>
              <a:rPr lang="cs-CZ" sz="1600" b="1" i="1" dirty="0"/>
              <a:t> </a:t>
            </a:r>
            <a:r>
              <a:rPr lang="cs-CZ" sz="1600" b="1" i="1" dirty="0" err="1"/>
              <a:t>et</a:t>
            </a:r>
            <a:r>
              <a:rPr lang="cs-CZ" sz="1600" b="1" i="1" dirty="0"/>
              <a:t> </a:t>
            </a:r>
            <a:r>
              <a:rPr lang="cs-CZ" sz="1600" b="1" i="1" dirty="0" err="1"/>
              <a:t>pacis</a:t>
            </a:r>
            <a:r>
              <a:rPr lang="cs-CZ" sz="1600" b="1" i="1" dirty="0"/>
              <a:t> </a:t>
            </a:r>
            <a:r>
              <a:rPr lang="cs-CZ" sz="1600" b="1" i="1" dirty="0" err="1"/>
              <a:t>libri</a:t>
            </a:r>
            <a:r>
              <a:rPr lang="cs-CZ" sz="1600" b="1" i="1" dirty="0"/>
              <a:t> </a:t>
            </a:r>
            <a:r>
              <a:rPr lang="cs-CZ" sz="1600" b="1" i="1" dirty="0" err="1"/>
              <a:t>tres</a:t>
            </a:r>
            <a:r>
              <a:rPr lang="cs-CZ" sz="1600" b="1" dirty="0"/>
              <a:t>, 1625).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dirty="0" err="1"/>
              <a:t>Grotius</a:t>
            </a:r>
            <a:r>
              <a:rPr lang="cs-CZ" sz="1600" dirty="0"/>
              <a:t> zakladatelem moderního mezinárodního práva, a proto je dnes sídlo Mezinárodního soudního dvora v Haagu.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dirty="0" err="1"/>
              <a:t>Grotiovo</a:t>
            </a:r>
            <a:r>
              <a:rPr lang="cs-CZ" sz="1600" dirty="0"/>
              <a:t> dílo je základem nejenom mezinárodních dohod, jako jsou například ženevské úmluvy na ochranu obětí válek, ale i Společnosti národů, která vznikla po první světové válce a OSN.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dirty="0" err="1"/>
              <a:t>Grotiovo</a:t>
            </a:r>
            <a:r>
              <a:rPr lang="cs-CZ" sz="1600" dirty="0"/>
              <a:t> pojetí přirozeného práva našlo svůj výraz i ve Všeobecné deklaraci lidských práv z roku 1948.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dirty="0"/>
              <a:t>17. století do poloviny 20. století  - dominantní vliv tradičního, </a:t>
            </a:r>
            <a:r>
              <a:rPr lang="cs-CZ" sz="1600" dirty="0" err="1"/>
              <a:t>státocentrického</a:t>
            </a:r>
            <a:r>
              <a:rPr lang="cs-CZ" sz="1600" dirty="0"/>
              <a:t> mezinárodního práva 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Od poloviny 20. století se formuje moderní mezinárodní právo, komplexnější, větší pluralita aktérů, omezuje užití vojenské síly a staví mezinárodní právo na piedestal.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1714787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Mezinárodní organizace - 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/>
              <a:t>Definice -  </a:t>
            </a:r>
            <a:r>
              <a:rPr lang="cs-CZ" sz="1800" dirty="0"/>
              <a:t>trvalé společenstvím alespoň tří států, které bylo založeno mezinárodní smlouvou, má vlastní orgány a neustále usiluje o dosažení cíle, kvůli němuž bylo založeno.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b="1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/>
              <a:t>MO má také mezinárodní subjektivitu</a:t>
            </a:r>
            <a:r>
              <a:rPr lang="cs-CZ" sz="1800" dirty="0"/>
              <a:t>, odvozenou od zakládajících států, která je ale omezena pouze účelem dané mezinárodní organizace . </a:t>
            </a:r>
            <a:endParaRPr lang="cs-CZ" sz="1800" b="1" dirty="0"/>
          </a:p>
          <a:p>
            <a:pPr marL="0" indent="0" algn="just">
              <a:lnSpc>
                <a:spcPct val="120000"/>
              </a:lnSpc>
              <a:buNone/>
            </a:pPr>
            <a:endParaRPr lang="cs-CZ" sz="1800" b="1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/>
              <a:t>Funkce – zvyšování efektivity mezinárodní spolupráce, u některých i oslabování anarchické povahy systému MZV a bezpečnostního dilematu.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dirty="0"/>
              <a:t>Mezi nejstarší mezinárodní organizace patřila např. společenství řeckých městských států (náboženské </a:t>
            </a:r>
            <a:r>
              <a:rPr lang="cs-CZ" sz="1800" dirty="0" err="1"/>
              <a:t>amfiktionie</a:t>
            </a:r>
            <a:r>
              <a:rPr lang="cs-CZ" sz="1800" dirty="0"/>
              <a:t> a vojenské </a:t>
            </a:r>
            <a:r>
              <a:rPr lang="cs-CZ" sz="1800" dirty="0" err="1"/>
              <a:t>symmachie</a:t>
            </a:r>
            <a:r>
              <a:rPr lang="cs-CZ" sz="1800" dirty="0"/>
              <a:t>).  V moderním slova smyslu vznikaly nejdříve nepolitické mezinárodní organizace (Plavební komise na Rýně – 1815, Mezinárodní úřad pro míry a váhy, Mezinárodní poštovní unie apod.), </a:t>
            </a:r>
            <a:r>
              <a:rPr lang="cs-CZ" sz="1800" b="1" dirty="0"/>
              <a:t>první skutečně politickou a stálou byla Společnost národů (1919).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dirty="0"/>
              <a:t>Spolu s větší propojeností světa se také zvyšoval jejich počet, např. zatímco v roce 1914 jich existovalo 212, v roce 1939 už bylo 618 mezinárodních organizací.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b="1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/>
              <a:t>Dnes cirka 300 vládních a tisíce (40 000) nevládních.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dirty="0"/>
              <a:t>Jejich počet narostl po druhé světové válce, v tu dobu také vznikla dodnes nejvýznamnější mezinárodní organizace, Organizace spojených národů (OSN).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dirty="0"/>
              <a:t>Dalšími významnými jsou např. Organizace pro bezpečnost a spolupráci v Evropě (OBSE), Rada Evropy (RE) nebo Světová obchodní organizace (WTO).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14787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404664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Mezinárodní organizace - klasifikace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408712"/>
          </a:xfrm>
        </p:spPr>
        <p:txBody>
          <a:bodyPr>
            <a:normAutofit/>
          </a:bodyPr>
          <a:lstStyle/>
          <a:p>
            <a:pPr algn="just">
              <a:buAutoNum type="arabicPeriod"/>
            </a:pPr>
            <a:r>
              <a:rPr lang="cs-CZ" sz="1600" b="1" dirty="0"/>
              <a:t>Podle typu členství -  </a:t>
            </a:r>
            <a:r>
              <a:rPr lang="cs-CZ" sz="1600" dirty="0"/>
              <a:t>a. mezinárodní vládní organizace (OSN, NATO, OBSE...), b. mezinárodní nevládní organizace (Greenpeace, </a:t>
            </a:r>
            <a:r>
              <a:rPr lang="cs-CZ" sz="1600" dirty="0" err="1"/>
              <a:t>Amnesty</a:t>
            </a:r>
            <a:r>
              <a:rPr lang="cs-CZ" sz="1600" dirty="0"/>
              <a:t> International, Romský národní kongres...), c. smíšené/hybridní organizace (Mezinárodní organizace práce, Hospodářská a sociální rada OSN – ECOSOC...),d. </a:t>
            </a:r>
            <a:r>
              <a:rPr lang="cs-CZ" sz="1600" dirty="0" err="1"/>
              <a:t>transvládní</a:t>
            </a:r>
            <a:r>
              <a:rPr lang="cs-CZ" sz="1600" dirty="0"/>
              <a:t> organizace (euroregiony, Meziparlamentní unie, Evropský výbor guvernérů centrálních bank...) e. nadnárodní korporace (Google, Shell, Microsoft) 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2. Podle způsobu získání členství </a:t>
            </a:r>
            <a:r>
              <a:rPr lang="cs-CZ" sz="1600" dirty="0"/>
              <a:t>- a. exkluzivní (NATO, OECD...), b. inkluzivní (Mezinárodní organizace pro míry a váhy...)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3. Podle geografického rozsahu členství </a:t>
            </a:r>
            <a:r>
              <a:rPr lang="cs-CZ" sz="1600" dirty="0"/>
              <a:t>a. regionální (exkluzivní, limitované, intenzivní; Rada Evropy, </a:t>
            </a:r>
            <a:r>
              <a:rPr lang="cs-CZ" sz="1600" dirty="0" err="1"/>
              <a:t>Mercosur</a:t>
            </a:r>
            <a:r>
              <a:rPr lang="cs-CZ" sz="1600" dirty="0"/>
              <a:t>...), b. univerzální (inkluzivní, nelimitované, extenzivní; OSN, OECD, IMF...)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4. Podle cílů a pole působnosti - </a:t>
            </a:r>
            <a:r>
              <a:rPr lang="cs-CZ" sz="1600" dirty="0"/>
              <a:t>a. tematicky univerzalistické (OSN...), b. tematicky specializované (WHO, WTO, většina nevládních...), i. Ekonomické, </a:t>
            </a:r>
            <a:r>
              <a:rPr lang="cs-CZ" sz="1600" dirty="0" err="1"/>
              <a:t>ii</a:t>
            </a:r>
            <a:r>
              <a:rPr lang="cs-CZ" sz="1600" dirty="0"/>
              <a:t>. </a:t>
            </a:r>
            <a:r>
              <a:rPr lang="cs-CZ" sz="1600" b="1" dirty="0"/>
              <a:t>bezpečnostní</a:t>
            </a:r>
            <a:r>
              <a:rPr lang="cs-CZ" sz="1600" dirty="0"/>
              <a:t>, </a:t>
            </a:r>
            <a:r>
              <a:rPr lang="cs-CZ" sz="1600" dirty="0" err="1"/>
              <a:t>iii</a:t>
            </a:r>
            <a:r>
              <a:rPr lang="cs-CZ" sz="1600" dirty="0"/>
              <a:t>. Environmentální, </a:t>
            </a:r>
            <a:r>
              <a:rPr lang="cs-CZ" sz="1600" dirty="0" err="1"/>
              <a:t>iv</a:t>
            </a:r>
            <a:r>
              <a:rPr lang="cs-CZ" sz="1600" dirty="0"/>
              <a:t>. Lidskoprávní, v. technické, </a:t>
            </a:r>
            <a:r>
              <a:rPr lang="cs-CZ" sz="1600" dirty="0" err="1"/>
              <a:t>vi</a:t>
            </a:r>
            <a:r>
              <a:rPr lang="cs-CZ" sz="1600" dirty="0"/>
              <a:t>. vědecké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5. Podle druhů vztahů mezi členy a nečleny - </a:t>
            </a:r>
            <a:r>
              <a:rPr lang="cs-CZ" sz="1600" dirty="0"/>
              <a:t>a. budování kooperativních vztahů (IMF, WTO, Mezinárodní visegrádský fond...), b. snižování konfliktního potenciálu mezi členy (OBSE...), c. snižování konfliktního potenciálu mezi členy a nečleny (NATO, Varšavská smlouva...)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6. Podle kategorií členství </a:t>
            </a:r>
            <a:r>
              <a:rPr lang="cs-CZ" sz="1600" dirty="0"/>
              <a:t>a. řádní členové, b. přidružení členové, c. pozorovatelé (Vatikán – OSN)</a:t>
            </a:r>
          </a:p>
        </p:txBody>
      </p:sp>
    </p:spTree>
    <p:extLst>
      <p:ext uri="{BB962C8B-B14F-4D97-AF65-F5344CB8AC3E}">
        <p14:creationId xmlns:p14="http://schemas.microsoft.com/office/powerpoint/2010/main" val="826915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404664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Mezinárodní režimy-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428604"/>
            <a:ext cx="8641530" cy="626583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/>
              <a:t>Definice – </a:t>
            </a:r>
            <a:r>
              <a:rPr lang="cs-CZ" sz="1800" b="1" dirty="0" err="1"/>
              <a:t>Krasner</a:t>
            </a:r>
            <a:r>
              <a:rPr lang="cs-CZ" sz="1800" b="1" dirty="0"/>
              <a:t> – konsenzuální shoda v rámci  disciplíny.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dirty="0"/>
          </a:p>
          <a:p>
            <a:pPr algn="just">
              <a:lnSpc>
                <a:spcPct val="120000"/>
              </a:lnSpc>
              <a:buNone/>
            </a:pPr>
            <a:r>
              <a:rPr lang="cs-CZ" sz="1800" i="1" dirty="0"/>
              <a:t>Mezinárodní režim je „implicitní nebo explicitní principy, normy, pravidla a rozhodovací procesy, v jejichž rámci konvergují očekávání aktérů v dané oblasti mezinárodních vztahů. Principy jsou názory na fakta, příčiny a spravedlnost. Normy jsou standardy chování definované v pojmech práv a povinností. Pravidla jsou specifická ustanovení ve formě zákazů a příkazů k jednání. Rozhodovací proces je tvořen směrodatnými opatřeními pro tvorbu a implementaci kolektivního výběru.“ </a:t>
            </a:r>
          </a:p>
          <a:p>
            <a:pPr algn="just">
              <a:lnSpc>
                <a:spcPct val="120000"/>
              </a:lnSpc>
              <a:buNone/>
            </a:pPr>
            <a:endParaRPr lang="cs-CZ" sz="1800" i="1" dirty="0"/>
          </a:p>
          <a:p>
            <a:pPr algn="just">
              <a:lnSpc>
                <a:spcPct val="120000"/>
              </a:lnSpc>
              <a:buNone/>
            </a:pPr>
            <a:r>
              <a:rPr lang="cs-CZ" sz="1800" b="1" dirty="0" err="1"/>
              <a:t>Krasnerova</a:t>
            </a:r>
            <a:r>
              <a:rPr lang="cs-CZ" sz="1800" b="1" dirty="0"/>
              <a:t> definice chápe režimy jako společenské instituce ve smyslu stabilního systému pravidel, rolí a vztahů. </a:t>
            </a:r>
            <a:r>
              <a:rPr lang="cs-CZ" sz="1800" dirty="0"/>
              <a:t>Současně charakterizuje režimy jako užší (hlubší) mezinárodní instituce ve srovnání s institucionální strukturou mezinárodního společenství – </a:t>
            </a:r>
            <a:r>
              <a:rPr lang="cs-CZ" sz="1800" b="1" dirty="0"/>
              <a:t>nejde pouze o mezinárodní organizace.</a:t>
            </a:r>
          </a:p>
          <a:p>
            <a:pPr algn="just">
              <a:lnSpc>
                <a:spcPct val="120000"/>
              </a:lnSpc>
              <a:buNone/>
            </a:pPr>
            <a:endParaRPr lang="cs-CZ" sz="1800" dirty="0"/>
          </a:p>
          <a:p>
            <a:pPr algn="just">
              <a:lnSpc>
                <a:spcPct val="120000"/>
              </a:lnSpc>
              <a:buNone/>
            </a:pPr>
            <a:r>
              <a:rPr lang="cs-CZ" sz="1800" dirty="0"/>
              <a:t>Režimy jsou instituce s diferencovanou strukturou, která se dělí do čtyř rovin – principy, </a:t>
            </a:r>
            <a:r>
              <a:rPr lang="pl-PL" sz="1800" dirty="0"/>
              <a:t>normy, pravidla a rozhodovací procesy.</a:t>
            </a:r>
            <a:r>
              <a:rPr lang="cs-CZ" sz="1800" dirty="0"/>
              <a:t> </a:t>
            </a:r>
          </a:p>
          <a:p>
            <a:pPr algn="just">
              <a:lnSpc>
                <a:spcPct val="120000"/>
              </a:lnSpc>
              <a:buNone/>
            </a:pPr>
            <a:endParaRPr lang="cs-CZ" sz="1800" dirty="0"/>
          </a:p>
          <a:p>
            <a:pPr algn="just">
              <a:lnSpc>
                <a:spcPct val="120000"/>
              </a:lnSpc>
              <a:buNone/>
            </a:pPr>
            <a:r>
              <a:rPr lang="cs-CZ" sz="1800" b="1" dirty="0"/>
              <a:t>I přes mnohé společné znaky nejsou režimy totožné s mezinárodními organizacemi. </a:t>
            </a:r>
          </a:p>
          <a:p>
            <a:pPr algn="just">
              <a:lnSpc>
                <a:spcPct val="120000"/>
              </a:lnSpc>
              <a:buNone/>
            </a:pPr>
            <a:endParaRPr lang="cs-CZ" sz="1800" dirty="0"/>
          </a:p>
          <a:p>
            <a:pPr algn="just">
              <a:lnSpc>
                <a:spcPct val="120000"/>
              </a:lnSpc>
              <a:buNone/>
            </a:pPr>
            <a:r>
              <a:rPr lang="cs-CZ" sz="1800" dirty="0"/>
              <a:t>Mezinárodní organizace jsou charakterizovány fyzickými formálními strukturami, jasným rozdělením činností a právním postavením. V mnoha případech jsou režimy na činnost mezinárodních organizací odkázány (sběr a tok informací, dohled nad dodržováním stanovených pravidel atd.). </a:t>
            </a:r>
          </a:p>
          <a:p>
            <a:pPr algn="just">
              <a:lnSpc>
                <a:spcPct val="120000"/>
              </a:lnSpc>
              <a:buNone/>
            </a:pPr>
            <a:endParaRPr lang="cs-CZ" sz="1800" dirty="0"/>
          </a:p>
          <a:p>
            <a:pPr algn="just">
              <a:lnSpc>
                <a:spcPct val="120000"/>
              </a:lnSpc>
              <a:buNone/>
            </a:pPr>
            <a:r>
              <a:rPr lang="cs-CZ" sz="1800" b="1" dirty="0"/>
              <a:t>Mezinárodní organizace mohou tvořit část režimu, jedna organizace může být dokonce součástí několika režimů, což platí i obráceně.</a:t>
            </a:r>
          </a:p>
        </p:txBody>
      </p:sp>
    </p:spTree>
    <p:extLst>
      <p:ext uri="{BB962C8B-B14F-4D97-AF65-F5344CB8AC3E}">
        <p14:creationId xmlns:p14="http://schemas.microsoft.com/office/powerpoint/2010/main" val="2606781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404664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Mezinárodní režim: typy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40871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cs-CZ" sz="1800" b="1" dirty="0"/>
              <a:t>Rozlišovat režimy a konvence, tj. </a:t>
            </a:r>
            <a:r>
              <a:rPr lang="cs-CZ" sz="1800" b="1" i="1" dirty="0"/>
              <a:t>ad hoc uskupení. </a:t>
            </a:r>
          </a:p>
          <a:p>
            <a:pPr algn="just">
              <a:buNone/>
            </a:pPr>
            <a:endParaRPr lang="cs-CZ" sz="1800" i="1" dirty="0"/>
          </a:p>
          <a:p>
            <a:pPr algn="just">
              <a:buNone/>
            </a:pPr>
            <a:r>
              <a:rPr lang="cs-CZ" sz="1800" b="1" dirty="0"/>
              <a:t>Režim musíme chápat jako kvalitativně vyšší kategorii</a:t>
            </a:r>
            <a:r>
              <a:rPr lang="cs-CZ" sz="1800" dirty="0"/>
              <a:t>, než jakou je uskupení, které se mění s každou změnou zájmu nebo rozdělení moci. </a:t>
            </a:r>
            <a:r>
              <a:rPr lang="cs-CZ" sz="1800" b="1" dirty="0"/>
              <a:t>Svou přechodnou podstatou konvence předcházejí režimům i organizacím</a:t>
            </a:r>
            <a:r>
              <a:rPr lang="cs-CZ" sz="1800" dirty="0"/>
              <a:t>; umožňují  Mezinárodním režimům jednání, rozšiřují a vyjasňují jednací pravidla režimů.</a:t>
            </a:r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cs-CZ" sz="1800" dirty="0"/>
              <a:t>Z hlediska analýzy režimů rozlišujeme v mezinárodní politice dvě situace: </a:t>
            </a:r>
          </a:p>
          <a:p>
            <a:pPr algn="just">
              <a:buAutoNum type="alphaLcParenR"/>
            </a:pPr>
            <a:r>
              <a:rPr lang="cs-CZ" sz="1800" dirty="0"/>
              <a:t>situace, kdy režim neexistuje a ani zde není potřeba jeho existence (tzv. </a:t>
            </a:r>
            <a:r>
              <a:rPr lang="cs-CZ" sz="1800" dirty="0" err="1"/>
              <a:t>nerežimní</a:t>
            </a:r>
            <a:r>
              <a:rPr lang="cs-CZ" sz="1800" dirty="0"/>
              <a:t> situace); </a:t>
            </a:r>
          </a:p>
          <a:p>
            <a:pPr algn="just">
              <a:buAutoNum type="alphaLcParenR"/>
            </a:pPr>
            <a:r>
              <a:rPr lang="cs-CZ" sz="1800" dirty="0"/>
              <a:t>Situace, kdy režim vzniká a je zde zájem o jeho existenci a udržení (tzv. režimní situace).</a:t>
            </a:r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cs-CZ" sz="1800" dirty="0"/>
              <a:t>Režimy vznikají na základě toho, že se aktéři vzdají nezávislého racionálního rozhodování,</a:t>
            </a:r>
          </a:p>
          <a:p>
            <a:pPr algn="just">
              <a:buNone/>
            </a:pPr>
            <a:r>
              <a:rPr lang="cs-CZ" sz="1800" dirty="0"/>
              <a:t>aby mohli jednat v situaci dilematu společných zájmů a společné averze. </a:t>
            </a:r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cs-CZ" sz="1800" b="1" dirty="0"/>
              <a:t>Dva druhy režimů, a to režimy spolupracující a koordinující. </a:t>
            </a:r>
          </a:p>
          <a:p>
            <a:endParaRPr lang="cs-CZ" sz="1800" dirty="0"/>
          </a:p>
          <a:p>
            <a:pPr>
              <a:buNone/>
            </a:pPr>
            <a:r>
              <a:rPr lang="cs-CZ" sz="1800" dirty="0"/>
              <a:t>Koordinace nemusí být ani formalizovaná, ani institucionalizovaná. V koordinační situaci všichni aktéři režimu jednají společně tak dlouho, dokud tak činí i ostatní. 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dirty="0"/>
              <a:t>Koordinující režimy vytvářejí pravidla chování, která umožňují předpovídat očekávání aktérů, kdykoli vznikne dilema; tyto režimy pouze usnadňují koordinaci a pracují bez určitého mechanismu</a:t>
            </a:r>
          </a:p>
        </p:txBody>
      </p:sp>
    </p:spTree>
    <p:extLst>
      <p:ext uri="{BB962C8B-B14F-4D97-AF65-F5344CB8AC3E}">
        <p14:creationId xmlns:p14="http://schemas.microsoft.com/office/powerpoint/2010/main" val="26067817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5212</TotalTime>
  <Words>3454</Words>
  <Application>Microsoft Macintosh PowerPoint</Application>
  <PresentationFormat>On-screen Show (4:3)</PresentationFormat>
  <Paragraphs>267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TimesCE</vt:lpstr>
      <vt:lpstr>Motiv sady Office</vt:lpstr>
      <vt:lpstr>Mezinárodní instituce</vt:lpstr>
      <vt:lpstr>Mezinárodní instituce</vt:lpstr>
      <vt:lpstr>Mezinárodní normy (mezinárodní právo)  a prameny</vt:lpstr>
      <vt:lpstr>Mezinárodní normy (mezinárodní právo) II. </vt:lpstr>
      <vt:lpstr>Počátky mezinárodního práva</vt:lpstr>
      <vt:lpstr>Mezinárodní organizace -  vymezení</vt:lpstr>
      <vt:lpstr>Mezinárodní organizace - klasifikace</vt:lpstr>
      <vt:lpstr>Mezinárodní režimy- vymezení</vt:lpstr>
      <vt:lpstr>Mezinárodní režim: typy</vt:lpstr>
      <vt:lpstr>Mezinárodní režimy: struktura</vt:lpstr>
      <vt:lpstr>Mezinárodní režimy: význam a přínos</vt:lpstr>
      <vt:lpstr>Mezinárodní instituce a realismus I.</vt:lpstr>
      <vt:lpstr>Mezinárodní instituce a realismus II.</vt:lpstr>
      <vt:lpstr>Teorie hegemonické stability</vt:lpstr>
      <vt:lpstr>Neorealismus</vt:lpstr>
      <vt:lpstr>Liberalismus</vt:lpstr>
      <vt:lpstr>Liberalismus – neoliberální institucionalismus</vt:lpstr>
      <vt:lpstr>Teorie komunikace</vt:lpstr>
      <vt:lpstr>Konstuktivismus </vt:lpstr>
      <vt:lpstr>  Teoretické přístupy k mezinárodním institucím  </vt:lpstr>
      <vt:lpstr>Literatura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Zdenek Kriz</dc:creator>
  <cp:lastModifiedBy>Zinaida Bechná</cp:lastModifiedBy>
  <cp:revision>73</cp:revision>
  <dcterms:created xsi:type="dcterms:W3CDTF">2016-02-16T04:50:23Z</dcterms:created>
  <dcterms:modified xsi:type="dcterms:W3CDTF">2023-11-02T11:02:44Z</dcterms:modified>
</cp:coreProperties>
</file>