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88" r:id="rId7"/>
    <p:sldId id="284" r:id="rId8"/>
    <p:sldId id="281" r:id="rId9"/>
    <p:sldId id="279" r:id="rId10"/>
    <p:sldId id="282" r:id="rId11"/>
    <p:sldId id="259" r:id="rId12"/>
    <p:sldId id="258" r:id="rId13"/>
    <p:sldId id="262" r:id="rId14"/>
    <p:sldId id="261" r:id="rId15"/>
    <p:sldId id="271" r:id="rId16"/>
    <p:sldId id="265" r:id="rId17"/>
    <p:sldId id="268" r:id="rId18"/>
    <p:sldId id="266" r:id="rId19"/>
    <p:sldId id="269" r:id="rId20"/>
    <p:sldId id="260" r:id="rId21"/>
    <p:sldId id="274" r:id="rId22"/>
    <p:sldId id="270" r:id="rId23"/>
    <p:sldId id="278" r:id="rId24"/>
    <p:sldId id="286" r:id="rId25"/>
    <p:sldId id="287" r:id="rId26"/>
    <p:sldId id="285" r:id="rId27"/>
    <p:sldId id="272" r:id="rId28"/>
    <p:sldId id="273" r:id="rId29"/>
    <p:sldId id="275"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FB0B67-4892-59A7-A5E1-B222027B588D}" v="13" dt="2023-11-01T05:33:26.978"/>
    <p1510:client id="{25964184-DF3D-46F8-87EC-3E0170DB992A}" v="1738" dt="2022-11-01T17:51:49.377"/>
    <p1510:client id="{C5C26F56-5519-DDE9-13C3-DEBA18FEADF8}" v="169" dt="2022-11-02T05:29:39.646"/>
    <p1510:client id="{D019DAC3-B81C-51B1-ED64-0AB577AF9B50}" v="667" dt="2021-11-03T05:42:42.209"/>
    <p1510:client id="{D19C55F2-C6B5-4FCB-BCCA-330390A37729}" v="2902" dt="2021-11-03T04:35:29.54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microsoft.com/office/2015/10/relationships/revisionInfo" Target="revisionInfo.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27.11.2023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27.11.2023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27.11.2023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27.11.2023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27.11.2023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27.11.2023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27.11.2023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27.11.2023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27.11.2023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27.11.2023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27.11.2023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27.11.2023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cs typeface="Calibri Light"/>
              </a:rPr>
              <a:t>Sociální konstruktivismus</a:t>
            </a:r>
            <a:endParaRPr lang="cs-CZ"/>
          </a:p>
        </p:txBody>
      </p:sp>
      <p:sp>
        <p:nvSpPr>
          <p:cNvPr id="3" name="Podnadpis 2"/>
          <p:cNvSpPr>
            <a:spLocks noGrp="1"/>
          </p:cNvSpPr>
          <p:nvPr>
            <p:ph type="subTitle" idx="1"/>
          </p:nvPr>
        </p:nvSpPr>
        <p:spPr/>
        <p:txBody>
          <a:bodyPr vert="horz" lIns="91440" tIns="45720" rIns="91440" bIns="45720" rtlCol="0" anchor="t">
            <a:normAutofit/>
          </a:bodyPr>
          <a:lstStyle/>
          <a:p>
            <a:r>
              <a:rPr lang="cs-CZ">
                <a:ea typeface="+mn-lt"/>
                <a:cs typeface="+mn-lt"/>
              </a:rPr>
              <a:t>"people and societies construct or constitute each other"</a:t>
            </a:r>
            <a:endParaRPr lang="cs-CZ"/>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9116C4-878A-4157-9876-846971E814DA}"/>
              </a:ext>
            </a:extLst>
          </p:cNvPr>
          <p:cNvSpPr>
            <a:spLocks noGrp="1"/>
          </p:cNvSpPr>
          <p:nvPr>
            <p:ph type="title"/>
          </p:nvPr>
        </p:nvSpPr>
        <p:spPr/>
        <p:txBody>
          <a:bodyPr/>
          <a:lstStyle/>
          <a:p>
            <a:r>
              <a:rPr lang="cs-CZ">
                <a:cs typeface="Calibri Light"/>
              </a:rPr>
              <a:t>Vysvětlení vs. Pochopení</a:t>
            </a:r>
            <a:endParaRPr lang="cs-CZ"/>
          </a:p>
        </p:txBody>
      </p:sp>
      <p:sp>
        <p:nvSpPr>
          <p:cNvPr id="3" name="Zástupný obsah 2">
            <a:extLst>
              <a:ext uri="{FF2B5EF4-FFF2-40B4-BE49-F238E27FC236}">
                <a16:creationId xmlns:a16="http://schemas.microsoft.com/office/drawing/2014/main" id="{12C48B1F-3AD8-4BDA-ADC8-76CC798CED7A}"/>
              </a:ext>
            </a:extLst>
          </p:cNvPr>
          <p:cNvSpPr>
            <a:spLocks noGrp="1"/>
          </p:cNvSpPr>
          <p:nvPr>
            <p:ph idx="1"/>
          </p:nvPr>
        </p:nvSpPr>
        <p:spPr/>
        <p:txBody>
          <a:bodyPr vert="horz" lIns="91440" tIns="45720" rIns="91440" bIns="45720" rtlCol="0" anchor="t">
            <a:normAutofit/>
          </a:bodyPr>
          <a:lstStyle/>
          <a:p>
            <a:r>
              <a:rPr lang="cs-CZ">
                <a:cs typeface="Calibri"/>
              </a:rPr>
              <a:t>Vysvětlení vychází z nezaujatého vnějšího pohledu, předpokládá objektivní schopnost odhalit kauzální mechanismy a zákony mezi empiricky poznatelnými proměnnými.</a:t>
            </a:r>
          </a:p>
          <a:p>
            <a:r>
              <a:rPr lang="cs-CZ">
                <a:cs typeface="Calibri"/>
              </a:rPr>
              <a:t>Pochopení vychází z pohledu zevnitř, neusiluje o objektivní odstup, snaží se o nalezení kolektivního významu i významu pro jednotlivé aktéry, důvody jejich činů.</a:t>
            </a:r>
          </a:p>
          <a:p>
            <a:r>
              <a:rPr lang="cs-CZ">
                <a:cs typeface="Calibri"/>
              </a:rPr>
              <a:t>Věda vs. nevěda? </a:t>
            </a:r>
          </a:p>
        </p:txBody>
      </p:sp>
    </p:spTree>
    <p:extLst>
      <p:ext uri="{BB962C8B-B14F-4D97-AF65-F5344CB8AC3E}">
        <p14:creationId xmlns:p14="http://schemas.microsoft.com/office/powerpoint/2010/main" val="1426422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4177C5-BE36-4A39-BF40-28A3829F0761}"/>
              </a:ext>
            </a:extLst>
          </p:cNvPr>
          <p:cNvSpPr>
            <a:spLocks noGrp="1"/>
          </p:cNvSpPr>
          <p:nvPr>
            <p:ph type="title"/>
          </p:nvPr>
        </p:nvSpPr>
        <p:spPr/>
        <p:txBody>
          <a:bodyPr/>
          <a:lstStyle/>
          <a:p>
            <a:r>
              <a:rPr lang="cs-CZ">
                <a:cs typeface="Calibri Light"/>
              </a:rPr>
              <a:t>Kauzální vs. Konstitutivní otázky</a:t>
            </a:r>
            <a:endParaRPr lang="cs-CZ"/>
          </a:p>
        </p:txBody>
      </p:sp>
      <p:sp>
        <p:nvSpPr>
          <p:cNvPr id="3" name="Zástupný obsah 2">
            <a:extLst>
              <a:ext uri="{FF2B5EF4-FFF2-40B4-BE49-F238E27FC236}">
                <a16:creationId xmlns:a16="http://schemas.microsoft.com/office/drawing/2014/main" id="{211339E0-4007-4602-AE72-2994CD23B4E4}"/>
              </a:ext>
            </a:extLst>
          </p:cNvPr>
          <p:cNvSpPr>
            <a:spLocks noGrp="1"/>
          </p:cNvSpPr>
          <p:nvPr>
            <p:ph idx="1"/>
          </p:nvPr>
        </p:nvSpPr>
        <p:spPr/>
        <p:txBody>
          <a:bodyPr vert="horz" lIns="91440" tIns="45720" rIns="91440" bIns="45720" rtlCol="0" anchor="t">
            <a:normAutofit fontScale="92500" lnSpcReduction="20000"/>
          </a:bodyPr>
          <a:lstStyle/>
          <a:p>
            <a:r>
              <a:rPr lang="cs-CZ" dirty="0">
                <a:cs typeface="Calibri"/>
              </a:rPr>
              <a:t>Jak proměnná X ovlivňuje proměnnou Y?</a:t>
            </a:r>
          </a:p>
          <a:p>
            <a:pPr marL="0" indent="0">
              <a:buNone/>
            </a:pPr>
            <a:r>
              <a:rPr lang="cs-CZ" dirty="0">
                <a:cs typeface="Calibri"/>
              </a:rPr>
              <a:t>   Vs.</a:t>
            </a:r>
          </a:p>
          <a:p>
            <a:r>
              <a:rPr lang="cs-CZ" dirty="0">
                <a:cs typeface="Calibri"/>
              </a:rPr>
              <a:t>Jak jsou věci ve světě utvářeny způsobem, který jim dává vlastnosti které mají?</a:t>
            </a:r>
          </a:p>
          <a:p>
            <a:r>
              <a:rPr lang="cs-CZ" dirty="0">
                <a:ea typeface="+mn-lt"/>
                <a:cs typeface="+mn-lt"/>
              </a:rPr>
              <a:t>Oba typy otázek nezbytné v sociálních i přírodních vědách. </a:t>
            </a:r>
            <a:endParaRPr lang="en-US" dirty="0">
              <a:ea typeface="+mn-lt"/>
              <a:cs typeface="+mn-lt"/>
            </a:endParaRPr>
          </a:p>
          <a:p>
            <a:r>
              <a:rPr lang="cs-CZ" dirty="0">
                <a:ea typeface="+mn-lt"/>
                <a:cs typeface="+mn-lt"/>
              </a:rPr>
              <a:t>Pochopení struktury DNA a jejího vlivu na dědičnost, evoluci apod. jednou z ústředních otázek biologie.</a:t>
            </a:r>
          </a:p>
          <a:p>
            <a:r>
              <a:rPr lang="cs-CZ" dirty="0">
                <a:cs typeface="Calibri"/>
              </a:rPr>
              <a:t>Ideje mohou mít konstitutivní účinky, pokud utvářejí sociální entity (role, normy, struktury)</a:t>
            </a:r>
          </a:p>
          <a:p>
            <a:r>
              <a:rPr lang="cs-CZ" dirty="0">
                <a:cs typeface="Calibri"/>
              </a:rPr>
              <a:t>Otrok a otrokář - nemohou existovat bez vzájemného sociálně sdíleného pochopení svých rolí</a:t>
            </a:r>
          </a:p>
          <a:p>
            <a:r>
              <a:rPr lang="cs-CZ" dirty="0">
                <a:cs typeface="Calibri"/>
              </a:rPr>
              <a:t>SSSR a Finsko za studené války</a:t>
            </a:r>
          </a:p>
          <a:p>
            <a:endParaRPr lang="cs-CZ" dirty="0">
              <a:cs typeface="Calibri"/>
            </a:endParaRPr>
          </a:p>
        </p:txBody>
      </p:sp>
    </p:spTree>
    <p:extLst>
      <p:ext uri="{BB962C8B-B14F-4D97-AF65-F5344CB8AC3E}">
        <p14:creationId xmlns:p14="http://schemas.microsoft.com/office/powerpoint/2010/main" val="2501580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EC8537-9D32-4ADE-80AE-734FFA741C44}"/>
              </a:ext>
            </a:extLst>
          </p:cNvPr>
          <p:cNvSpPr>
            <a:spLocks noGrp="1"/>
          </p:cNvSpPr>
          <p:nvPr>
            <p:ph type="title"/>
          </p:nvPr>
        </p:nvSpPr>
        <p:spPr/>
        <p:txBody>
          <a:bodyPr/>
          <a:lstStyle/>
          <a:p>
            <a:r>
              <a:rPr lang="cs-CZ">
                <a:cs typeface="Calibri Light"/>
              </a:rPr>
              <a:t>Sociální vs. Materiální faktory</a:t>
            </a:r>
          </a:p>
        </p:txBody>
      </p:sp>
      <p:sp>
        <p:nvSpPr>
          <p:cNvPr id="3" name="Zástupný obsah 2">
            <a:extLst>
              <a:ext uri="{FF2B5EF4-FFF2-40B4-BE49-F238E27FC236}">
                <a16:creationId xmlns:a16="http://schemas.microsoft.com/office/drawing/2014/main" id="{8105642E-C6B8-450A-87E4-C4CB0E2B7062}"/>
              </a:ext>
            </a:extLst>
          </p:cNvPr>
          <p:cNvSpPr>
            <a:spLocks noGrp="1"/>
          </p:cNvSpPr>
          <p:nvPr>
            <p:ph idx="1"/>
          </p:nvPr>
        </p:nvSpPr>
        <p:spPr/>
        <p:txBody>
          <a:bodyPr vert="horz" lIns="91440" tIns="45720" rIns="91440" bIns="45720" rtlCol="0" anchor="t">
            <a:normAutofit fontScale="92500"/>
          </a:bodyPr>
          <a:lstStyle/>
          <a:p>
            <a:r>
              <a:rPr lang="cs-CZ">
                <a:cs typeface="Calibri"/>
              </a:rPr>
              <a:t>S. konstruktivismus zpochybňuje </a:t>
            </a:r>
            <a:r>
              <a:rPr lang="cs-CZ">
                <a:ea typeface="+mn-lt"/>
                <a:cs typeface="+mn-lt"/>
              </a:rPr>
              <a:t>údajně </a:t>
            </a:r>
            <a:r>
              <a:rPr lang="cs-CZ">
                <a:cs typeface="Calibri"/>
              </a:rPr>
              <a:t>určující úlohu materiálních faktorů (distribuce moci, rovnováha moci, nabídka a poptávka) v racionalistických teoriích</a:t>
            </a:r>
          </a:p>
          <a:p>
            <a:r>
              <a:rPr lang="cs-CZ">
                <a:cs typeface="Calibri"/>
              </a:rPr>
              <a:t>Podstata konstruktivistického přístupu - </a:t>
            </a:r>
            <a:r>
              <a:rPr lang="cs-CZ">
                <a:ea typeface="+mn-lt"/>
                <a:cs typeface="+mn-lt"/>
              </a:rPr>
              <a:t>pochopení identit, zájmů, norem apod. na základě, kterých tržní nebo mezinárodní systémy fungují. </a:t>
            </a:r>
            <a:endParaRPr lang="cs-CZ">
              <a:cs typeface="Calibri"/>
            </a:endParaRPr>
          </a:p>
          <a:p>
            <a:r>
              <a:rPr lang="cs-CZ">
                <a:cs typeface="Calibri"/>
              </a:rPr>
              <a:t>Dle konstruktivistů jsou tyto základní aspekty určující pro pochopení (i vysvětlení) komplexních sociálních systémů a nesamozřejmé (nelze předpokládat jejich fixní podobu na základě racionální konstrukce)</a:t>
            </a:r>
          </a:p>
          <a:p>
            <a:r>
              <a:rPr lang="cs-CZ">
                <a:cs typeface="Calibri"/>
              </a:rPr>
              <a:t>Role materiálních faktorů nemusí být zcela odmítnuta (slabý vs. silný konstruktivismus), ale sociální faktory jsou vždy primární oblastí zájmu</a:t>
            </a:r>
          </a:p>
        </p:txBody>
      </p:sp>
    </p:spTree>
    <p:extLst>
      <p:ext uri="{BB962C8B-B14F-4D97-AF65-F5344CB8AC3E}">
        <p14:creationId xmlns:p14="http://schemas.microsoft.com/office/powerpoint/2010/main" val="273319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ED1947-D640-406A-B928-30ADA9AE317B}"/>
              </a:ext>
            </a:extLst>
          </p:cNvPr>
          <p:cNvSpPr>
            <a:spLocks noGrp="1"/>
          </p:cNvSpPr>
          <p:nvPr>
            <p:ph type="title"/>
          </p:nvPr>
        </p:nvSpPr>
        <p:spPr/>
        <p:txBody>
          <a:bodyPr/>
          <a:lstStyle/>
          <a:p>
            <a:r>
              <a:rPr lang="cs-CZ">
                <a:cs typeface="Calibri Light"/>
              </a:rPr>
              <a:t>Identity</a:t>
            </a:r>
            <a:endParaRPr lang="cs-CZ"/>
          </a:p>
        </p:txBody>
      </p:sp>
      <p:sp>
        <p:nvSpPr>
          <p:cNvPr id="3" name="Zástupný obsah 2">
            <a:extLst>
              <a:ext uri="{FF2B5EF4-FFF2-40B4-BE49-F238E27FC236}">
                <a16:creationId xmlns:a16="http://schemas.microsoft.com/office/drawing/2014/main" id="{CEAE2BEB-0CD9-48ED-B906-099BB7A8B62C}"/>
              </a:ext>
            </a:extLst>
          </p:cNvPr>
          <p:cNvSpPr>
            <a:spLocks noGrp="1"/>
          </p:cNvSpPr>
          <p:nvPr>
            <p:ph idx="1"/>
          </p:nvPr>
        </p:nvSpPr>
        <p:spPr>
          <a:xfrm>
            <a:off x="838200" y="1539875"/>
            <a:ext cx="10515600" cy="4637088"/>
          </a:xfrm>
        </p:spPr>
        <p:txBody>
          <a:bodyPr vert="horz" lIns="91440" tIns="45720" rIns="91440" bIns="45720" rtlCol="0" anchor="t">
            <a:normAutofit/>
          </a:bodyPr>
          <a:lstStyle/>
          <a:p>
            <a:r>
              <a:rPr lang="cs-CZ">
                <a:cs typeface="Calibri"/>
              </a:rPr>
              <a:t>Proměnlivé</a:t>
            </a:r>
          </a:p>
          <a:p>
            <a:r>
              <a:rPr lang="cs-CZ">
                <a:cs typeface="Calibri"/>
              </a:rPr>
              <a:t>Určují naše chápání sama sebe v sociálním světě (student - učitel)</a:t>
            </a:r>
          </a:p>
          <a:p>
            <a:r>
              <a:rPr lang="cs-CZ">
                <a:cs typeface="Calibri"/>
              </a:rPr>
              <a:t>Vychází z nich naše cíle, zájmy, hrozby, které vnímáme, vzorce chování, které aplikujeme</a:t>
            </a:r>
          </a:p>
          <a:p>
            <a:r>
              <a:rPr lang="cs-CZ">
                <a:cs typeface="Calibri"/>
              </a:rPr>
              <a:t>Identita USA jako "vůdce svobodného světa"</a:t>
            </a:r>
            <a:br>
              <a:rPr lang="cs-CZ">
                <a:cs typeface="Calibri"/>
              </a:rPr>
            </a:br>
            <a:r>
              <a:rPr lang="cs-CZ">
                <a:cs typeface="Calibri"/>
              </a:rPr>
              <a:t>Dopady na zájmy, hrozby (jaderné zbraně UK vs. Severní Koreji) apod.</a:t>
            </a:r>
            <a:endParaRPr lang="cs-CZ"/>
          </a:p>
          <a:p>
            <a:r>
              <a:rPr lang="cs-CZ">
                <a:cs typeface="Calibri"/>
              </a:rPr>
              <a:t>Francouzská revoluce a vznik identity francouzského národa</a:t>
            </a:r>
            <a:br>
              <a:rPr lang="cs-CZ">
                <a:cs typeface="Calibri"/>
              </a:rPr>
            </a:br>
            <a:r>
              <a:rPr lang="cs-CZ">
                <a:ea typeface="+mn-lt"/>
                <a:cs typeface="+mn-lt"/>
              </a:rPr>
              <a:t>Dopady na zájmy, identity, normy apod. nejen Francie ale i ostatních evropských států - Intersubjektivní formulace identit a zájmů</a:t>
            </a:r>
            <a:endParaRPr lang="cs-CZ">
              <a:cs typeface="Calibri"/>
            </a:endParaRPr>
          </a:p>
          <a:p>
            <a:r>
              <a:rPr lang="cs-CZ">
                <a:cs typeface="Calibri"/>
              </a:rPr>
              <a:t>Identita koloniálních mocností jako nástrojů šíření civilizace</a:t>
            </a:r>
          </a:p>
          <a:p>
            <a:endParaRPr lang="cs-CZ">
              <a:cs typeface="Calibri"/>
            </a:endParaRPr>
          </a:p>
        </p:txBody>
      </p:sp>
    </p:spTree>
    <p:extLst>
      <p:ext uri="{BB962C8B-B14F-4D97-AF65-F5344CB8AC3E}">
        <p14:creationId xmlns:p14="http://schemas.microsoft.com/office/powerpoint/2010/main" val="1562489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B23590-3B99-497F-A583-1C08FF13E2C6}"/>
              </a:ext>
            </a:extLst>
          </p:cNvPr>
          <p:cNvSpPr>
            <a:spLocks noGrp="1"/>
          </p:cNvSpPr>
          <p:nvPr>
            <p:ph type="title"/>
          </p:nvPr>
        </p:nvSpPr>
        <p:spPr/>
        <p:txBody>
          <a:bodyPr/>
          <a:lstStyle/>
          <a:p>
            <a:r>
              <a:rPr lang="cs-CZ">
                <a:cs typeface="Calibri Light"/>
              </a:rPr>
              <a:t>Zájmy</a:t>
            </a:r>
            <a:endParaRPr lang="cs-CZ"/>
          </a:p>
        </p:txBody>
      </p:sp>
      <p:sp>
        <p:nvSpPr>
          <p:cNvPr id="3" name="Zástupný obsah 2">
            <a:extLst>
              <a:ext uri="{FF2B5EF4-FFF2-40B4-BE49-F238E27FC236}">
                <a16:creationId xmlns:a16="http://schemas.microsoft.com/office/drawing/2014/main" id="{103D0A6E-A407-496B-8441-416F3969A9D3}"/>
              </a:ext>
            </a:extLst>
          </p:cNvPr>
          <p:cNvSpPr>
            <a:spLocks noGrp="1"/>
          </p:cNvSpPr>
          <p:nvPr>
            <p:ph idx="1"/>
          </p:nvPr>
        </p:nvSpPr>
        <p:spPr>
          <a:xfrm>
            <a:off x="838200" y="1508125"/>
            <a:ext cx="10515600" cy="5198004"/>
          </a:xfrm>
        </p:spPr>
        <p:txBody>
          <a:bodyPr vert="horz" lIns="91440" tIns="45720" rIns="91440" bIns="45720" rtlCol="0" anchor="t">
            <a:normAutofit/>
          </a:bodyPr>
          <a:lstStyle/>
          <a:p>
            <a:r>
              <a:rPr lang="cs-CZ">
                <a:cs typeface="Calibri"/>
              </a:rPr>
              <a:t>Nejsou dané</a:t>
            </a:r>
          </a:p>
          <a:p>
            <a:r>
              <a:rPr lang="cs-CZ">
                <a:cs typeface="Calibri"/>
              </a:rPr>
              <a:t>Vychází z identit</a:t>
            </a:r>
            <a:endParaRPr lang="cs-CZ"/>
          </a:p>
          <a:p>
            <a:r>
              <a:rPr lang="cs-CZ">
                <a:cs typeface="Calibri"/>
              </a:rPr>
              <a:t>Zájem USA na zadržování Sovětského svazu během studené války</a:t>
            </a:r>
          </a:p>
          <a:p>
            <a:r>
              <a:rPr lang="cs-CZ">
                <a:cs typeface="Calibri"/>
              </a:rPr>
              <a:t>Zájem Západu na šíření demokracie</a:t>
            </a:r>
          </a:p>
          <a:p>
            <a:r>
              <a:rPr lang="cs-CZ">
                <a:cs typeface="Calibri"/>
              </a:rPr>
              <a:t>Zájem Třetí říše na konečném řešení židovské otázky</a:t>
            </a:r>
          </a:p>
          <a:p>
            <a:r>
              <a:rPr lang="cs-CZ">
                <a:cs typeface="Calibri"/>
              </a:rPr>
              <a:t>Zájem Googlu shromažďovat extrémně podrobné informace o vašich životech</a:t>
            </a:r>
          </a:p>
          <a:p>
            <a:r>
              <a:rPr lang="cs-CZ">
                <a:cs typeface="Calibri"/>
              </a:rPr>
              <a:t>Zájem Bohemia energy nemít předkoupené zásoby energie pro své nasmlouvané zákazníky</a:t>
            </a:r>
          </a:p>
          <a:p>
            <a:r>
              <a:rPr lang="cs-CZ">
                <a:cs typeface="Calibri"/>
              </a:rPr>
              <a:t>Jejich konstrukce je klíčová pro chování aktérů</a:t>
            </a:r>
          </a:p>
        </p:txBody>
      </p:sp>
    </p:spTree>
    <p:extLst>
      <p:ext uri="{BB962C8B-B14F-4D97-AF65-F5344CB8AC3E}">
        <p14:creationId xmlns:p14="http://schemas.microsoft.com/office/powerpoint/2010/main" val="469691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635BCE-B6BA-4AD6-83F9-CC3CE992800F}"/>
              </a:ext>
            </a:extLst>
          </p:cNvPr>
          <p:cNvSpPr>
            <a:spLocks noGrp="1"/>
          </p:cNvSpPr>
          <p:nvPr>
            <p:ph type="title"/>
          </p:nvPr>
        </p:nvSpPr>
        <p:spPr/>
        <p:txBody>
          <a:bodyPr/>
          <a:lstStyle/>
          <a:p>
            <a:r>
              <a:rPr lang="cs-CZ">
                <a:cs typeface="Calibri Light"/>
              </a:rPr>
              <a:t>Normy</a:t>
            </a:r>
            <a:endParaRPr lang="cs-CZ"/>
          </a:p>
        </p:txBody>
      </p:sp>
      <p:sp>
        <p:nvSpPr>
          <p:cNvPr id="3" name="Zástupný obsah 2">
            <a:extLst>
              <a:ext uri="{FF2B5EF4-FFF2-40B4-BE49-F238E27FC236}">
                <a16:creationId xmlns:a16="http://schemas.microsoft.com/office/drawing/2014/main" id="{95F798AC-4A69-42D2-B683-FAE05784497C}"/>
              </a:ext>
            </a:extLst>
          </p:cNvPr>
          <p:cNvSpPr>
            <a:spLocks noGrp="1"/>
          </p:cNvSpPr>
          <p:nvPr>
            <p:ph idx="1"/>
          </p:nvPr>
        </p:nvSpPr>
        <p:spPr/>
        <p:txBody>
          <a:bodyPr vert="horz" lIns="91440" tIns="45720" rIns="91440" bIns="45720" rtlCol="0" anchor="t">
            <a:normAutofit fontScale="92500" lnSpcReduction="10000"/>
          </a:bodyPr>
          <a:lstStyle/>
          <a:p>
            <a:r>
              <a:rPr lang="cs-CZ" dirty="0">
                <a:cs typeface="Calibri"/>
              </a:rPr>
              <a:t>Vychází ze sociálně sdílených chápání - mohou být socializovány i v rozporu s "objektivními zájmy" aktérů</a:t>
            </a:r>
          </a:p>
          <a:p>
            <a:r>
              <a:rPr lang="cs-CZ" dirty="0">
                <a:cs typeface="Calibri"/>
              </a:rPr>
              <a:t>Norma nepoužívání zbraní hromadného ničení – Proč Rusko nepoužije jaderné zbraně k porážce Ukrajiny?</a:t>
            </a:r>
          </a:p>
          <a:p>
            <a:r>
              <a:rPr lang="cs-CZ" dirty="0">
                <a:cs typeface="Calibri"/>
              </a:rPr>
              <a:t>Norma nezabíjení zajatců</a:t>
            </a:r>
          </a:p>
          <a:p>
            <a:r>
              <a:rPr lang="cs-CZ" dirty="0">
                <a:cs typeface="Calibri"/>
              </a:rPr>
              <a:t>Norma nepoužívání plynů narušujících ozonovou vrstvu</a:t>
            </a:r>
          </a:p>
          <a:p>
            <a:r>
              <a:rPr lang="cs-CZ" dirty="0">
                <a:cs typeface="Calibri"/>
              </a:rPr>
              <a:t>Norma nelovení velryb</a:t>
            </a:r>
          </a:p>
          <a:p>
            <a:r>
              <a:rPr lang="cs-CZ" dirty="0">
                <a:cs typeface="Calibri"/>
              </a:rPr>
              <a:t>Norma zákazu dětské práce</a:t>
            </a:r>
          </a:p>
          <a:p>
            <a:r>
              <a:rPr lang="cs-CZ" dirty="0">
                <a:cs typeface="Calibri"/>
              </a:rPr>
              <a:t>Norma zákazu otroctví</a:t>
            </a:r>
          </a:p>
          <a:p>
            <a:r>
              <a:rPr lang="cs-CZ" dirty="0">
                <a:cs typeface="Calibri"/>
              </a:rPr>
              <a:t>Vymezují pole jednání aktérů, podobu struktur</a:t>
            </a:r>
          </a:p>
        </p:txBody>
      </p:sp>
    </p:spTree>
    <p:extLst>
      <p:ext uri="{BB962C8B-B14F-4D97-AF65-F5344CB8AC3E}">
        <p14:creationId xmlns:p14="http://schemas.microsoft.com/office/powerpoint/2010/main" val="1220196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D3588E-E43E-4DA5-9D50-ECB3C869D79D}"/>
              </a:ext>
            </a:extLst>
          </p:cNvPr>
          <p:cNvSpPr>
            <a:spLocks noGrp="1"/>
          </p:cNvSpPr>
          <p:nvPr>
            <p:ph type="title"/>
          </p:nvPr>
        </p:nvSpPr>
        <p:spPr/>
        <p:txBody>
          <a:bodyPr/>
          <a:lstStyle/>
          <a:p>
            <a:r>
              <a:rPr lang="cs-CZ">
                <a:cs typeface="Calibri Light"/>
              </a:rPr>
              <a:t>Mezinárodní vztahy jako sociální konstrukt</a:t>
            </a:r>
          </a:p>
        </p:txBody>
      </p:sp>
      <p:sp>
        <p:nvSpPr>
          <p:cNvPr id="3" name="Zástupný obsah 2">
            <a:extLst>
              <a:ext uri="{FF2B5EF4-FFF2-40B4-BE49-F238E27FC236}">
                <a16:creationId xmlns:a16="http://schemas.microsoft.com/office/drawing/2014/main" id="{9EAEBE4F-CEDA-4620-8FE8-C14D83899AA5}"/>
              </a:ext>
            </a:extLst>
          </p:cNvPr>
          <p:cNvSpPr>
            <a:spLocks noGrp="1"/>
          </p:cNvSpPr>
          <p:nvPr>
            <p:ph idx="1"/>
          </p:nvPr>
        </p:nvSpPr>
        <p:spPr/>
        <p:txBody>
          <a:bodyPr vert="horz" lIns="91440" tIns="45720" rIns="91440" bIns="45720" rtlCol="0" anchor="t">
            <a:normAutofit fontScale="92500"/>
          </a:bodyPr>
          <a:lstStyle/>
          <a:p>
            <a:r>
              <a:rPr lang="cs-CZ" dirty="0">
                <a:cs typeface="Calibri"/>
              </a:rPr>
              <a:t>Mezinárodní vztahy nejsou axiomaticky dané</a:t>
            </a:r>
          </a:p>
          <a:p>
            <a:r>
              <a:rPr lang="cs-CZ" dirty="0">
                <a:cs typeface="Calibri"/>
              </a:rPr>
              <a:t>Vychází ze sociálních interakcí aktérů, které dávají mezinárodním vztahům jejich podobu (jsou konstituovány sdílenými idejemi, identitami, normami apod. interagujících aktérů)</a:t>
            </a:r>
          </a:p>
          <a:p>
            <a:r>
              <a:rPr lang="cs-CZ" dirty="0">
                <a:cs typeface="Calibri"/>
              </a:rPr>
              <a:t>Vyvíjející se podstata mezinárodních vztahů: odlišné v antickém Řecku, ve středověké Evropě a nyní (v důsledku měnících se norem, identit apod.)</a:t>
            </a:r>
          </a:p>
          <a:p>
            <a:r>
              <a:rPr lang="cs-CZ" dirty="0">
                <a:cs typeface="Calibri"/>
              </a:rPr>
              <a:t>Pohled mezinárodního společenství na genocidu </a:t>
            </a:r>
            <a:r>
              <a:rPr lang="cs-CZ" dirty="0" err="1">
                <a:cs typeface="Calibri"/>
              </a:rPr>
              <a:t>Pelištejnců</a:t>
            </a:r>
            <a:r>
              <a:rPr lang="cs-CZ" dirty="0">
                <a:cs typeface="Calibri"/>
              </a:rPr>
              <a:t> vs. Palestinců</a:t>
            </a:r>
          </a:p>
          <a:p>
            <a:r>
              <a:rPr lang="cs-CZ" dirty="0">
                <a:cs typeface="Calibri"/>
              </a:rPr>
              <a:t>Evropa před Velkou francouzskou revolucí vs. během ní vs. za Svaté Aliance</a:t>
            </a:r>
          </a:p>
        </p:txBody>
      </p:sp>
    </p:spTree>
    <p:extLst>
      <p:ext uri="{BB962C8B-B14F-4D97-AF65-F5344CB8AC3E}">
        <p14:creationId xmlns:p14="http://schemas.microsoft.com/office/powerpoint/2010/main" val="1710479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F984CF-3707-497B-9A45-604822770FCF}"/>
              </a:ext>
            </a:extLst>
          </p:cNvPr>
          <p:cNvSpPr>
            <a:spLocks noGrp="1"/>
          </p:cNvSpPr>
          <p:nvPr>
            <p:ph type="title"/>
          </p:nvPr>
        </p:nvSpPr>
        <p:spPr/>
        <p:txBody>
          <a:bodyPr/>
          <a:lstStyle/>
          <a:p>
            <a:r>
              <a:rPr lang="cs-CZ">
                <a:cs typeface="Calibri Light"/>
              </a:rPr>
              <a:t>Alexander Wendt</a:t>
            </a:r>
            <a:endParaRPr lang="cs-CZ"/>
          </a:p>
        </p:txBody>
      </p:sp>
      <p:sp>
        <p:nvSpPr>
          <p:cNvPr id="3" name="Zástupný obsah 2">
            <a:extLst>
              <a:ext uri="{FF2B5EF4-FFF2-40B4-BE49-F238E27FC236}">
                <a16:creationId xmlns:a16="http://schemas.microsoft.com/office/drawing/2014/main" id="{F625F7AB-18DF-4940-B2E5-552969AC90F4}"/>
              </a:ext>
            </a:extLst>
          </p:cNvPr>
          <p:cNvSpPr>
            <a:spLocks noGrp="1"/>
          </p:cNvSpPr>
          <p:nvPr>
            <p:ph idx="1"/>
          </p:nvPr>
        </p:nvSpPr>
        <p:spPr/>
        <p:txBody>
          <a:bodyPr vert="horz" lIns="91440" tIns="45720" rIns="91440" bIns="45720" rtlCol="0" anchor="t">
            <a:normAutofit lnSpcReduction="10000"/>
          </a:bodyPr>
          <a:lstStyle/>
          <a:p>
            <a:r>
              <a:rPr lang="cs-CZ" err="1">
                <a:cs typeface="Calibri"/>
              </a:rPr>
              <a:t>Social</a:t>
            </a:r>
            <a:r>
              <a:rPr lang="cs-CZ">
                <a:cs typeface="Calibri"/>
              </a:rPr>
              <a:t> </a:t>
            </a:r>
            <a:r>
              <a:rPr lang="cs-CZ" err="1">
                <a:cs typeface="Calibri"/>
              </a:rPr>
              <a:t>Theory</a:t>
            </a:r>
            <a:r>
              <a:rPr lang="cs-CZ">
                <a:cs typeface="Calibri"/>
              </a:rPr>
              <a:t> </a:t>
            </a:r>
            <a:r>
              <a:rPr lang="cs-CZ" err="1">
                <a:cs typeface="Calibri"/>
              </a:rPr>
              <a:t>of</a:t>
            </a:r>
            <a:r>
              <a:rPr lang="cs-CZ">
                <a:cs typeface="Calibri"/>
              </a:rPr>
              <a:t> International </a:t>
            </a:r>
            <a:r>
              <a:rPr lang="cs-CZ" err="1">
                <a:cs typeface="Calibri"/>
              </a:rPr>
              <a:t>Politics</a:t>
            </a:r>
            <a:r>
              <a:rPr lang="cs-CZ">
                <a:cs typeface="Calibri"/>
              </a:rPr>
              <a:t> - vytvoření konstruktivistické teorie mezinárodních vztahů</a:t>
            </a:r>
          </a:p>
          <a:p>
            <a:r>
              <a:rPr lang="cs-CZ">
                <a:cs typeface="Calibri"/>
              </a:rPr>
              <a:t>Soustředí se na proces formování anarchie, státních identit a jejich dopady na fungování mezinárodních vztahů skrze formování a interakci aktérů</a:t>
            </a:r>
          </a:p>
          <a:p>
            <a:r>
              <a:rPr lang="cs-CZ">
                <a:cs typeface="Calibri"/>
              </a:rPr>
              <a:t>"</a:t>
            </a:r>
            <a:r>
              <a:rPr lang="cs-CZ" err="1">
                <a:cs typeface="Calibri"/>
              </a:rPr>
              <a:t>Anarchy</a:t>
            </a:r>
            <a:r>
              <a:rPr lang="cs-CZ">
                <a:cs typeface="Calibri"/>
              </a:rPr>
              <a:t> </a:t>
            </a:r>
            <a:r>
              <a:rPr lang="cs-CZ" err="1">
                <a:cs typeface="Calibri"/>
              </a:rPr>
              <a:t>is</a:t>
            </a:r>
            <a:r>
              <a:rPr lang="cs-CZ">
                <a:cs typeface="Calibri"/>
              </a:rPr>
              <a:t> </a:t>
            </a:r>
            <a:r>
              <a:rPr lang="cs-CZ" err="1">
                <a:cs typeface="Calibri"/>
              </a:rPr>
              <a:t>what</a:t>
            </a:r>
            <a:r>
              <a:rPr lang="cs-CZ">
                <a:cs typeface="Calibri"/>
              </a:rPr>
              <a:t> </a:t>
            </a:r>
            <a:r>
              <a:rPr lang="cs-CZ" err="1">
                <a:cs typeface="Calibri"/>
              </a:rPr>
              <a:t>states</a:t>
            </a:r>
            <a:r>
              <a:rPr lang="cs-CZ">
                <a:cs typeface="Calibri"/>
              </a:rPr>
              <a:t> make </a:t>
            </a:r>
            <a:r>
              <a:rPr lang="cs-CZ" err="1">
                <a:cs typeface="Calibri"/>
              </a:rPr>
              <a:t>of</a:t>
            </a:r>
            <a:r>
              <a:rPr lang="cs-CZ">
                <a:cs typeface="Calibri"/>
              </a:rPr>
              <a:t> </a:t>
            </a:r>
            <a:r>
              <a:rPr lang="cs-CZ" err="1">
                <a:cs typeface="Calibri"/>
              </a:rPr>
              <a:t>it</a:t>
            </a:r>
            <a:r>
              <a:rPr lang="cs-CZ">
                <a:cs typeface="Calibri"/>
              </a:rPr>
              <a:t>"</a:t>
            </a:r>
          </a:p>
          <a:p>
            <a:r>
              <a:rPr lang="cs-CZ">
                <a:cs typeface="Calibri"/>
              </a:rPr>
              <a:t>Odkrývá implicitní předpoklady neorealismu, které zpochybňuje (podoba státu, obava o přežití a strach z úmyslu druhých, anarchie jako systém svépomoci)</a:t>
            </a:r>
          </a:p>
          <a:p>
            <a:r>
              <a:rPr lang="cs-CZ">
                <a:cs typeface="Calibri"/>
              </a:rPr>
              <a:t>Možnost změny - kolektivní bezpečnost</a:t>
            </a:r>
          </a:p>
        </p:txBody>
      </p:sp>
    </p:spTree>
    <p:extLst>
      <p:ext uri="{BB962C8B-B14F-4D97-AF65-F5344CB8AC3E}">
        <p14:creationId xmlns:p14="http://schemas.microsoft.com/office/powerpoint/2010/main" val="2612661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F1E9E6-2B48-4116-819A-7ACC8F36E9E9}"/>
              </a:ext>
            </a:extLst>
          </p:cNvPr>
          <p:cNvSpPr>
            <a:spLocks noGrp="1"/>
          </p:cNvSpPr>
          <p:nvPr>
            <p:ph type="title"/>
          </p:nvPr>
        </p:nvSpPr>
        <p:spPr/>
        <p:txBody>
          <a:bodyPr>
            <a:normAutofit fontScale="90000"/>
          </a:bodyPr>
          <a:lstStyle/>
          <a:p>
            <a:r>
              <a:rPr lang="cs-CZ" dirty="0">
                <a:cs typeface="Calibri Light"/>
              </a:rPr>
              <a:t>Kuvajt (1990) vs. Krym (2014) vs. Náhorní Karabach (2020) vs. Ukrajina (2022) vs. Náhorní Karabach (2023)</a:t>
            </a:r>
            <a:endParaRPr lang="cs-CZ" dirty="0"/>
          </a:p>
        </p:txBody>
      </p:sp>
      <p:sp>
        <p:nvSpPr>
          <p:cNvPr id="3" name="Zástupný obsah 2">
            <a:extLst>
              <a:ext uri="{FF2B5EF4-FFF2-40B4-BE49-F238E27FC236}">
                <a16:creationId xmlns:a16="http://schemas.microsoft.com/office/drawing/2014/main" id="{19FE038C-F660-4EB7-B7E5-54F923921192}"/>
              </a:ext>
            </a:extLst>
          </p:cNvPr>
          <p:cNvSpPr>
            <a:spLocks noGrp="1"/>
          </p:cNvSpPr>
          <p:nvPr>
            <p:ph idx="1"/>
          </p:nvPr>
        </p:nvSpPr>
        <p:spPr>
          <a:xfrm>
            <a:off x="838200" y="2414725"/>
            <a:ext cx="10515600" cy="3762237"/>
          </a:xfrm>
        </p:spPr>
        <p:txBody>
          <a:bodyPr vert="horz" lIns="91440" tIns="45720" rIns="91440" bIns="45720" rtlCol="0" anchor="t">
            <a:normAutofit/>
          </a:bodyPr>
          <a:lstStyle/>
          <a:p>
            <a:r>
              <a:rPr lang="cs-CZ" dirty="0">
                <a:cs typeface="Calibri"/>
              </a:rPr>
              <a:t>Význam materiálních faktorů (distribuce moci) vs. význam intersubjektivního vnímání aktérů (kolektiv vzájemně uznaných suverénních států vs. neuznaný stát na území jiného suverénního státu) pro podobu mezinárodní reakce na danou expanzionistickou agresi</a:t>
            </a:r>
          </a:p>
          <a:p>
            <a:r>
              <a:rPr lang="cs-CZ" dirty="0">
                <a:cs typeface="Calibri"/>
              </a:rPr>
              <a:t>Je možné pochopení velké části průběhu daných událostí bez konstruktivistického pohledu? </a:t>
            </a:r>
          </a:p>
        </p:txBody>
      </p:sp>
    </p:spTree>
    <p:extLst>
      <p:ext uri="{BB962C8B-B14F-4D97-AF65-F5344CB8AC3E}">
        <p14:creationId xmlns:p14="http://schemas.microsoft.com/office/powerpoint/2010/main" val="3627235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B1D4EF-A367-489E-8FEB-9DF3FEC5E624}"/>
              </a:ext>
            </a:extLst>
          </p:cNvPr>
          <p:cNvSpPr>
            <a:spLocks noGrp="1"/>
          </p:cNvSpPr>
          <p:nvPr>
            <p:ph type="title"/>
          </p:nvPr>
        </p:nvSpPr>
        <p:spPr/>
        <p:txBody>
          <a:bodyPr/>
          <a:lstStyle/>
          <a:p>
            <a:r>
              <a:rPr lang="cs-CZ">
                <a:cs typeface="Calibri Light"/>
              </a:rPr>
              <a:t>Tržní ekonomika jako sociální konstrukt</a:t>
            </a:r>
            <a:endParaRPr lang="cs-CZ"/>
          </a:p>
        </p:txBody>
      </p:sp>
      <p:sp>
        <p:nvSpPr>
          <p:cNvPr id="3" name="Zástupný obsah 2">
            <a:extLst>
              <a:ext uri="{FF2B5EF4-FFF2-40B4-BE49-F238E27FC236}">
                <a16:creationId xmlns:a16="http://schemas.microsoft.com/office/drawing/2014/main" id="{1474B5E5-887F-40F8-9F05-9CD01930432A}"/>
              </a:ext>
            </a:extLst>
          </p:cNvPr>
          <p:cNvSpPr>
            <a:spLocks noGrp="1"/>
          </p:cNvSpPr>
          <p:nvPr>
            <p:ph idx="1"/>
          </p:nvPr>
        </p:nvSpPr>
        <p:spPr/>
        <p:txBody>
          <a:bodyPr vert="horz" lIns="91440" tIns="45720" rIns="91440" bIns="45720" rtlCol="0" anchor="t">
            <a:normAutofit/>
          </a:bodyPr>
          <a:lstStyle/>
          <a:p>
            <a:r>
              <a:rPr lang="cs-CZ" dirty="0">
                <a:cs typeface="Calibri"/>
              </a:rPr>
              <a:t>Na rozdíl od neoklasické ekonomie nepředpokládá, že trh je přirozeným výsledkem jednání svobodných jednotlivců</a:t>
            </a:r>
          </a:p>
          <a:p>
            <a:r>
              <a:rPr lang="cs-CZ" dirty="0">
                <a:cs typeface="Calibri"/>
              </a:rPr>
              <a:t>Tržní ekonomika umožněna množstvím sdílených identit (zaměstnanec, spotřebitel, výrobce apod.), zájmů (maximalizace zisku, maximalizace tržního podílu), formálních i neformálních norem (užívání peněz, zákoník práce, pracovní doba)</a:t>
            </a:r>
          </a:p>
          <a:p>
            <a:r>
              <a:rPr lang="cs-CZ" dirty="0">
                <a:cs typeface="Calibri"/>
              </a:rPr>
              <a:t>Podoba ekonomiky se vyvíjí v průběhu času s tím, jak se mění intersubjektivně sdílené ideje, identity, zájmy a normy.</a:t>
            </a:r>
          </a:p>
          <a:p>
            <a:r>
              <a:rPr lang="cs-CZ" dirty="0">
                <a:cs typeface="Calibri"/>
              </a:rPr>
              <a:t>Ekonomické uspořádání jihu USA před 160 lety vs. dnes </a:t>
            </a:r>
          </a:p>
        </p:txBody>
      </p:sp>
    </p:spTree>
    <p:extLst>
      <p:ext uri="{BB962C8B-B14F-4D97-AF65-F5344CB8AC3E}">
        <p14:creationId xmlns:p14="http://schemas.microsoft.com/office/powerpoint/2010/main" val="306645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AB145E-D000-4B44-B299-9C6DC484977E}"/>
              </a:ext>
            </a:extLst>
          </p:cNvPr>
          <p:cNvSpPr>
            <a:spLocks noGrp="1"/>
          </p:cNvSpPr>
          <p:nvPr>
            <p:ph type="title"/>
          </p:nvPr>
        </p:nvSpPr>
        <p:spPr/>
        <p:txBody>
          <a:bodyPr/>
          <a:lstStyle/>
          <a:p>
            <a:r>
              <a:rPr lang="cs-CZ" dirty="0">
                <a:cs typeface="Calibri Light"/>
              </a:rPr>
              <a:t>Sociální konstruktivismus</a:t>
            </a:r>
            <a:endParaRPr lang="cs-CZ" dirty="0"/>
          </a:p>
        </p:txBody>
      </p:sp>
      <p:sp>
        <p:nvSpPr>
          <p:cNvPr id="3" name="Zástupný obsah 2">
            <a:extLst>
              <a:ext uri="{FF2B5EF4-FFF2-40B4-BE49-F238E27FC236}">
                <a16:creationId xmlns:a16="http://schemas.microsoft.com/office/drawing/2014/main" id="{B9FBED1D-7EE7-494E-9A09-91799AA13E65}"/>
              </a:ext>
            </a:extLst>
          </p:cNvPr>
          <p:cNvSpPr>
            <a:spLocks noGrp="1"/>
          </p:cNvSpPr>
          <p:nvPr>
            <p:ph idx="1"/>
          </p:nvPr>
        </p:nvSpPr>
        <p:spPr/>
        <p:txBody>
          <a:bodyPr vert="horz" lIns="91440" tIns="45720" rIns="91440" bIns="45720" rtlCol="0" anchor="t">
            <a:normAutofit/>
          </a:bodyPr>
          <a:lstStyle/>
          <a:p>
            <a:r>
              <a:rPr lang="cs-CZ" dirty="0">
                <a:ea typeface="+mn-lt"/>
                <a:cs typeface="+mn-lt"/>
              </a:rPr>
              <a:t>Snaží se odpovídat na otázky, které jsou pro ostatní směry problematické:</a:t>
            </a:r>
          </a:p>
          <a:p>
            <a:pPr lvl="1"/>
            <a:r>
              <a:rPr lang="cs-CZ" dirty="0">
                <a:ea typeface="+mn-lt"/>
                <a:cs typeface="+mn-lt"/>
              </a:rPr>
              <a:t>Proč se státy chovají jinak (agresivněji) vůči novým typům států v mezinárodním systému? (Francie ze revoluce, SSSR, ISIS)</a:t>
            </a:r>
          </a:p>
          <a:p>
            <a:pPr lvl="1"/>
            <a:r>
              <a:rPr lang="cs-CZ" dirty="0">
                <a:ea typeface="+mn-lt"/>
                <a:cs typeface="+mn-lt"/>
              </a:rPr>
              <a:t>Proč jaderné zbraně KLDR nebo Iránu představují větší hrozbu než objektivně silnější jaderné zbraně Británie nebo Francie?</a:t>
            </a:r>
          </a:p>
          <a:p>
            <a:pPr lvl="1"/>
            <a:r>
              <a:rPr lang="cs-CZ" dirty="0">
                <a:ea typeface="+mn-lt"/>
                <a:cs typeface="+mn-lt"/>
              </a:rPr>
              <a:t>Proč mezinárodní společenství reaguje jinak na obsazení Kuvajtu Irákem nebo Krymu Ruskem a jinak na obsazení Náhorního Karabachu Ázerbájdžánem?</a:t>
            </a:r>
          </a:p>
          <a:p>
            <a:pPr lvl="1"/>
            <a:r>
              <a:rPr lang="cs-CZ" dirty="0">
                <a:ea typeface="+mn-lt"/>
                <a:cs typeface="+mn-lt"/>
              </a:rPr>
              <a:t>Proč může Izrael argumentovat antisemitismem, aby </a:t>
            </a:r>
            <a:r>
              <a:rPr lang="cs-CZ" dirty="0" err="1">
                <a:ea typeface="+mn-lt"/>
                <a:cs typeface="+mn-lt"/>
              </a:rPr>
              <a:t>delegitimizoval</a:t>
            </a:r>
            <a:r>
              <a:rPr lang="cs-CZ" dirty="0">
                <a:ea typeface="+mn-lt"/>
                <a:cs typeface="+mn-lt"/>
              </a:rPr>
              <a:t> kritiky své politiky? Proč mezinárodní společenství kritizuje izraelskou politiku vůči Palestincům?</a:t>
            </a:r>
          </a:p>
          <a:p>
            <a:pPr marL="457200" lvl="1" indent="0">
              <a:buNone/>
            </a:pPr>
            <a:endParaRPr lang="cs-CZ" dirty="0">
              <a:cs typeface="Calibri"/>
            </a:endParaRPr>
          </a:p>
          <a:p>
            <a:endParaRPr lang="cs-CZ" dirty="0">
              <a:cs typeface="Calibri"/>
            </a:endParaRPr>
          </a:p>
        </p:txBody>
      </p:sp>
    </p:spTree>
    <p:extLst>
      <p:ext uri="{BB962C8B-B14F-4D97-AF65-F5344CB8AC3E}">
        <p14:creationId xmlns:p14="http://schemas.microsoft.com/office/powerpoint/2010/main" val="1960920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extLst>
              <p:ext uri="{D42A27DB-BD31-4B8C-83A1-F6EECF244321}">
                <p14:modId xmlns:p14="http://schemas.microsoft.com/office/powerpoint/2010/main" val="2069559459"/>
              </p:ext>
            </p:extLst>
          </p:nvPr>
        </p:nvGraphicFramePr>
        <p:xfrm>
          <a:off x="2459620" y="1388961"/>
          <a:ext cx="7296352" cy="4023360"/>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1854517">
                <a:tc>
                  <a:txBody>
                    <a:bodyPr/>
                    <a:lstStyle/>
                    <a:p>
                      <a:pPr algn="r"/>
                      <a:endParaRPr lang="cs-CZ" b="1"/>
                    </a:p>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algn="l"/>
                      <a:endParaRPr lang="cs-CZ" b="1"/>
                    </a:p>
                    <a:p>
                      <a:pPr lvl="0" algn="l">
                        <a:buNone/>
                      </a:pPr>
                      <a:br>
                        <a:rPr lang="cs-CZ"/>
                      </a:br>
                      <a:br>
                        <a:rPr lang="cs-CZ"/>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1822168">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endParaRPr lang="cs-CZ" b="1"/>
                    </a:p>
                  </a:txBody>
                  <a:tcPr>
                    <a:lnL w="0">
                      <a:noFill/>
                    </a:lnL>
                    <a:lnR w="12700">
                      <a:solidFill>
                        <a:schemeClr val="tx1"/>
                      </a:solidFill>
                    </a:lnR>
                    <a:lnT w="12700">
                      <a:solidFill>
                        <a:schemeClr val="tx1"/>
                      </a:solidFill>
                    </a:lnT>
                    <a:lnB w="0">
                      <a:noFill/>
                    </a:lnB>
                  </a:tcPr>
                </a:tc>
                <a:tc>
                  <a:txBody>
                    <a:bodyPr/>
                    <a:lstStyle/>
                    <a:p>
                      <a:pPr lvl="0" algn="l">
                        <a:buNone/>
                      </a:pPr>
                      <a:br>
                        <a:rPr lang="cs-CZ"/>
                      </a:b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endParaRPr lang="cs-CZ" b="1"/>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537520"/>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vál 13">
            <a:extLst>
              <a:ext uri="{FF2B5EF4-FFF2-40B4-BE49-F238E27FC236}">
                <a16:creationId xmlns:a16="http://schemas.microsoft.com/office/drawing/2014/main" id="{46496AD1-75F6-8785-39E2-C76A55EA7165}"/>
              </a:ext>
            </a:extLst>
          </p:cNvPr>
          <p:cNvSpPr/>
          <p:nvPr/>
        </p:nvSpPr>
        <p:spPr>
          <a:xfrm>
            <a:off x="2124197" y="1087298"/>
            <a:ext cx="7947948" cy="4726327"/>
          </a:xfrm>
          <a:prstGeom prst="ellipse">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3FAD6C48-F742-3F04-D079-30678009CB21}"/>
              </a:ext>
            </a:extLst>
          </p:cNvPr>
          <p:cNvSpPr txBox="1"/>
          <p:nvPr/>
        </p:nvSpPr>
        <p:spPr>
          <a:xfrm rot="18840000">
            <a:off x="4710574" y="3157165"/>
            <a:ext cx="2932253"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Konstruktivismus</a:t>
            </a:r>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6" name="TextovéPole 15">
            <a:extLst>
              <a:ext uri="{FF2B5EF4-FFF2-40B4-BE49-F238E27FC236}">
                <a16:creationId xmlns:a16="http://schemas.microsoft.com/office/drawing/2014/main" id="{B65DBC01-201A-1FDE-E495-54A6DA41471D}"/>
              </a:ext>
            </a:extLst>
          </p:cNvPr>
          <p:cNvSpPr txBox="1"/>
          <p:nvPr/>
        </p:nvSpPr>
        <p:spPr>
          <a:xfrm>
            <a:off x="3494110" y="299326"/>
            <a:ext cx="52206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cs typeface="Calibri"/>
              </a:rPr>
              <a:t>V současném systému je momentálně rozhodující mocenské soupeření</a:t>
            </a:r>
            <a:endParaRPr lang="cs-CZ"/>
          </a:p>
        </p:txBody>
      </p:sp>
      <p:sp>
        <p:nvSpPr>
          <p:cNvPr id="21" name="TextovéPole 20">
            <a:extLst>
              <a:ext uri="{FF2B5EF4-FFF2-40B4-BE49-F238E27FC236}">
                <a16:creationId xmlns:a16="http://schemas.microsoft.com/office/drawing/2014/main" id="{D26D9668-D5B2-6255-F9DE-713987A4CAE0}"/>
              </a:ext>
            </a:extLst>
          </p:cNvPr>
          <p:cNvSpPr txBox="1"/>
          <p:nvPr/>
        </p:nvSpPr>
        <p:spPr>
          <a:xfrm>
            <a:off x="4111425" y="5874465"/>
            <a:ext cx="40149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ea typeface="+mn-lt"/>
                <a:cs typeface="+mn-lt"/>
              </a:rPr>
              <a:t>V současném systému je momentálně rozhodující spolupráce, kolektivní bezpečnost, mezinárodní instituce</a:t>
            </a:r>
            <a:endParaRPr lang="cs-CZ"/>
          </a:p>
        </p:txBody>
      </p:sp>
    </p:spTree>
    <p:extLst>
      <p:ext uri="{BB962C8B-B14F-4D97-AF65-F5344CB8AC3E}">
        <p14:creationId xmlns:p14="http://schemas.microsoft.com/office/powerpoint/2010/main" val="2273036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023360"/>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1854517">
                <a:tc>
                  <a:txBody>
                    <a:bodyPr/>
                    <a:lstStyle/>
                    <a:p>
                      <a:pPr algn="r"/>
                      <a:r>
                        <a:rPr lang="cs-CZ" b="1"/>
                        <a:t>Realistický</a:t>
                      </a:r>
                    </a:p>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algn="l"/>
                      <a:r>
                        <a:rPr lang="cs-CZ" b="1"/>
                        <a:t>Konstruktivismus</a:t>
                      </a:r>
                    </a:p>
                    <a:p>
                      <a:pPr lvl="0" algn="l">
                        <a:buNone/>
                      </a:pPr>
                      <a:br>
                        <a:rPr lang="cs-CZ"/>
                      </a:br>
                      <a:br>
                        <a:rPr lang="cs-CZ"/>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1822168">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r>
                        <a:rPr lang="cs-CZ" b="1"/>
                        <a:t>Liberální</a:t>
                      </a:r>
                    </a:p>
                  </a:txBody>
                  <a:tcPr>
                    <a:lnL w="0">
                      <a:noFill/>
                    </a:lnL>
                    <a:lnR w="12700">
                      <a:solidFill>
                        <a:schemeClr val="tx1"/>
                      </a:solidFill>
                    </a:lnR>
                    <a:lnT w="12700">
                      <a:solidFill>
                        <a:schemeClr val="tx1"/>
                      </a:solidFill>
                    </a:lnT>
                    <a:lnB w="0">
                      <a:noFill/>
                    </a:lnB>
                  </a:tcPr>
                </a:tc>
                <a:tc>
                  <a:txBody>
                    <a:bodyPr/>
                    <a:lstStyle/>
                    <a:p>
                      <a:pPr lvl="0" algn="l">
                        <a:buNone/>
                      </a:pPr>
                      <a:br>
                        <a:rPr lang="cs-CZ"/>
                      </a:b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r>
                        <a:rPr lang="cs-CZ" b="1"/>
                        <a:t>Konstruktivismus</a:t>
                      </a:r>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537520"/>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vál 13">
            <a:extLst>
              <a:ext uri="{FF2B5EF4-FFF2-40B4-BE49-F238E27FC236}">
                <a16:creationId xmlns:a16="http://schemas.microsoft.com/office/drawing/2014/main" id="{46496AD1-75F6-8785-39E2-C76A55EA7165}"/>
              </a:ext>
            </a:extLst>
          </p:cNvPr>
          <p:cNvSpPr/>
          <p:nvPr/>
        </p:nvSpPr>
        <p:spPr>
          <a:xfrm>
            <a:off x="2124197" y="1087298"/>
            <a:ext cx="7947948" cy="4726327"/>
          </a:xfrm>
          <a:prstGeom prst="ellipse">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3FAD6C48-F742-3F04-D079-30678009CB21}"/>
              </a:ext>
            </a:extLst>
          </p:cNvPr>
          <p:cNvSpPr txBox="1"/>
          <p:nvPr/>
        </p:nvSpPr>
        <p:spPr>
          <a:xfrm rot="18840000">
            <a:off x="4710574" y="3157165"/>
            <a:ext cx="2932253"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Konstruktivismus</a:t>
            </a:r>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6" name="TextovéPole 15">
            <a:extLst>
              <a:ext uri="{FF2B5EF4-FFF2-40B4-BE49-F238E27FC236}">
                <a16:creationId xmlns:a16="http://schemas.microsoft.com/office/drawing/2014/main" id="{B65DBC01-201A-1FDE-E495-54A6DA41471D}"/>
              </a:ext>
            </a:extLst>
          </p:cNvPr>
          <p:cNvSpPr txBox="1"/>
          <p:nvPr/>
        </p:nvSpPr>
        <p:spPr>
          <a:xfrm>
            <a:off x="3494110" y="299326"/>
            <a:ext cx="52206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cs typeface="Calibri"/>
              </a:rPr>
              <a:t>V současném systému je momentálně rozhodující mocenské soupeření</a:t>
            </a:r>
            <a:endParaRPr lang="cs-CZ"/>
          </a:p>
        </p:txBody>
      </p:sp>
      <p:sp>
        <p:nvSpPr>
          <p:cNvPr id="21" name="TextovéPole 20">
            <a:extLst>
              <a:ext uri="{FF2B5EF4-FFF2-40B4-BE49-F238E27FC236}">
                <a16:creationId xmlns:a16="http://schemas.microsoft.com/office/drawing/2014/main" id="{D26D9668-D5B2-6255-F9DE-713987A4CAE0}"/>
              </a:ext>
            </a:extLst>
          </p:cNvPr>
          <p:cNvSpPr txBox="1"/>
          <p:nvPr/>
        </p:nvSpPr>
        <p:spPr>
          <a:xfrm>
            <a:off x="4111425" y="5874465"/>
            <a:ext cx="40149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ea typeface="+mn-lt"/>
                <a:cs typeface="+mn-lt"/>
              </a:rPr>
              <a:t>V současném systému je momentálně rozhodující spolupráce, kolektivní bezpečnost, mezinárodní instituce</a:t>
            </a:r>
            <a:endParaRPr lang="cs-CZ"/>
          </a:p>
        </p:txBody>
      </p:sp>
    </p:spTree>
    <p:extLst>
      <p:ext uri="{BB962C8B-B14F-4D97-AF65-F5344CB8AC3E}">
        <p14:creationId xmlns:p14="http://schemas.microsoft.com/office/powerpoint/2010/main" val="2188948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023360"/>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1854517">
                <a:tc>
                  <a:txBody>
                    <a:bodyPr/>
                    <a:lstStyle/>
                    <a:p>
                      <a:pPr algn="r"/>
                      <a:r>
                        <a:rPr lang="cs-CZ" b="1"/>
                        <a:t>Realistický</a:t>
                      </a:r>
                    </a:p>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algn="l"/>
                      <a:r>
                        <a:rPr lang="cs-CZ" b="1"/>
                        <a:t>Konstruktivismus</a:t>
                      </a:r>
                    </a:p>
                    <a:p>
                      <a:pPr lvl="0" algn="l">
                        <a:buNone/>
                      </a:pPr>
                      <a:br>
                        <a:rPr lang="cs-CZ"/>
                      </a:br>
                      <a:br>
                        <a:rPr lang="cs-CZ"/>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1822168">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r>
                        <a:rPr lang="cs-CZ" b="1"/>
                        <a:t>Liberální</a:t>
                      </a:r>
                    </a:p>
                  </a:txBody>
                  <a:tcPr>
                    <a:lnL w="0">
                      <a:noFill/>
                    </a:lnL>
                    <a:lnR w="12700">
                      <a:solidFill>
                        <a:schemeClr val="tx1"/>
                      </a:solidFill>
                    </a:lnR>
                    <a:lnT w="12700">
                      <a:solidFill>
                        <a:schemeClr val="tx1"/>
                      </a:solidFill>
                    </a:lnT>
                    <a:lnB w="0">
                      <a:noFill/>
                    </a:lnB>
                  </a:tcPr>
                </a:tc>
                <a:tc>
                  <a:txBody>
                    <a:bodyPr/>
                    <a:lstStyle/>
                    <a:p>
                      <a:pPr lvl="0" algn="l">
                        <a:buNone/>
                      </a:pPr>
                      <a:br>
                        <a:rPr lang="cs-CZ"/>
                      </a:b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r>
                        <a:rPr lang="cs-CZ" b="1"/>
                        <a:t>Konstruktivismus</a:t>
                      </a:r>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537520"/>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707019CF-30FC-D677-BAC0-24E7B020FD91}"/>
              </a:ext>
            </a:extLst>
          </p:cNvPr>
          <p:cNvSpPr txBox="1"/>
          <p:nvPr/>
        </p:nvSpPr>
        <p:spPr>
          <a:xfrm>
            <a:off x="2410" y="3096540"/>
            <a:ext cx="248132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a:cs typeface="Calibri"/>
              </a:rPr>
              <a:t>Svět je ovlivňován i</a:t>
            </a:r>
            <a:br>
              <a:rPr lang="cs-CZ">
                <a:cs typeface="Calibri"/>
              </a:rPr>
            </a:br>
            <a:r>
              <a:rPr lang="cs-CZ">
                <a:cs typeface="Calibri"/>
              </a:rPr>
              <a:t>materiálními faktory</a:t>
            </a:r>
          </a:p>
        </p:txBody>
      </p:sp>
      <p:sp>
        <p:nvSpPr>
          <p:cNvPr id="14" name="Ovál 13">
            <a:extLst>
              <a:ext uri="{FF2B5EF4-FFF2-40B4-BE49-F238E27FC236}">
                <a16:creationId xmlns:a16="http://schemas.microsoft.com/office/drawing/2014/main" id="{46496AD1-75F6-8785-39E2-C76A55EA7165}"/>
              </a:ext>
            </a:extLst>
          </p:cNvPr>
          <p:cNvSpPr/>
          <p:nvPr/>
        </p:nvSpPr>
        <p:spPr>
          <a:xfrm>
            <a:off x="2124197" y="1087298"/>
            <a:ext cx="7947948" cy="4726327"/>
          </a:xfrm>
          <a:prstGeom prst="ellipse">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3FAD6C48-F742-3F04-D079-30678009CB21}"/>
              </a:ext>
            </a:extLst>
          </p:cNvPr>
          <p:cNvSpPr txBox="1"/>
          <p:nvPr/>
        </p:nvSpPr>
        <p:spPr>
          <a:xfrm rot="18840000">
            <a:off x="4710574" y="3157165"/>
            <a:ext cx="2932253"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Konstruktivismus</a:t>
            </a:r>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6" name="TextovéPole 15">
            <a:extLst>
              <a:ext uri="{FF2B5EF4-FFF2-40B4-BE49-F238E27FC236}">
                <a16:creationId xmlns:a16="http://schemas.microsoft.com/office/drawing/2014/main" id="{B65DBC01-201A-1FDE-E495-54A6DA41471D}"/>
              </a:ext>
            </a:extLst>
          </p:cNvPr>
          <p:cNvSpPr txBox="1"/>
          <p:nvPr/>
        </p:nvSpPr>
        <p:spPr>
          <a:xfrm>
            <a:off x="3494110" y="299326"/>
            <a:ext cx="52206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cs typeface="Calibri"/>
              </a:rPr>
              <a:t>V současném systému je momentálně rozhodující mocenské soupeření</a:t>
            </a:r>
            <a:endParaRPr lang="cs-CZ"/>
          </a:p>
        </p:txBody>
      </p:sp>
      <p:sp>
        <p:nvSpPr>
          <p:cNvPr id="21" name="TextovéPole 20">
            <a:extLst>
              <a:ext uri="{FF2B5EF4-FFF2-40B4-BE49-F238E27FC236}">
                <a16:creationId xmlns:a16="http://schemas.microsoft.com/office/drawing/2014/main" id="{D26D9668-D5B2-6255-F9DE-713987A4CAE0}"/>
              </a:ext>
            </a:extLst>
          </p:cNvPr>
          <p:cNvSpPr txBox="1"/>
          <p:nvPr/>
        </p:nvSpPr>
        <p:spPr>
          <a:xfrm>
            <a:off x="4111425" y="5874465"/>
            <a:ext cx="40149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ea typeface="+mn-lt"/>
                <a:cs typeface="+mn-lt"/>
              </a:rPr>
              <a:t>V současném systému je momentálně rozhodující spolupráce, kolektivní bezpečnost, mezinárodní instituce</a:t>
            </a:r>
            <a:endParaRPr lang="cs-CZ"/>
          </a:p>
        </p:txBody>
      </p:sp>
      <p:sp>
        <p:nvSpPr>
          <p:cNvPr id="3" name="TextovéPole 2">
            <a:extLst>
              <a:ext uri="{FF2B5EF4-FFF2-40B4-BE49-F238E27FC236}">
                <a16:creationId xmlns:a16="http://schemas.microsoft.com/office/drawing/2014/main" id="{7FAC85B8-7F72-AC9A-DA86-33E74E4CFED8}"/>
              </a:ext>
            </a:extLst>
          </p:cNvPr>
          <p:cNvSpPr txBox="1"/>
          <p:nvPr/>
        </p:nvSpPr>
        <p:spPr>
          <a:xfrm>
            <a:off x="8972790" y="2855400"/>
            <a:ext cx="316615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dirty="0">
                <a:cs typeface="Calibri"/>
              </a:rPr>
              <a:t>Svět je ovlivňován </a:t>
            </a:r>
            <a:br>
              <a:rPr lang="cs-CZ" dirty="0">
                <a:cs typeface="Calibri"/>
              </a:rPr>
            </a:br>
            <a:r>
              <a:rPr lang="cs-CZ" dirty="0">
                <a:cs typeface="Calibri"/>
              </a:rPr>
              <a:t>pouze</a:t>
            </a:r>
            <a:br>
              <a:rPr lang="cs-CZ" dirty="0">
                <a:cs typeface="Calibri"/>
              </a:rPr>
            </a:br>
            <a:r>
              <a:rPr lang="cs-CZ" dirty="0">
                <a:cs typeface="Calibri"/>
              </a:rPr>
              <a:t>nemateriálními ideovými faktory</a:t>
            </a:r>
            <a:endParaRPr lang="cs-CZ" dirty="0"/>
          </a:p>
        </p:txBody>
      </p:sp>
    </p:spTree>
    <p:extLst>
      <p:ext uri="{BB962C8B-B14F-4D97-AF65-F5344CB8AC3E}">
        <p14:creationId xmlns:p14="http://schemas.microsoft.com/office/powerpoint/2010/main" val="2286111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023360"/>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1854517">
                <a:tc>
                  <a:txBody>
                    <a:bodyPr/>
                    <a:lstStyle/>
                    <a:p>
                      <a:pPr algn="r"/>
                      <a:r>
                        <a:rPr lang="cs-CZ" b="1"/>
                        <a:t>Realistický</a:t>
                      </a:r>
                    </a:p>
                    <a:p>
                      <a:pPr lvl="0" algn="r">
                        <a:buNone/>
                      </a:pPr>
                      <a:r>
                        <a:rPr lang="cs-CZ"/>
                        <a:t> </a:t>
                      </a:r>
                      <a:br>
                        <a:rPr lang="cs-CZ"/>
                      </a:br>
                      <a:br>
                        <a:rPr lang="cs-CZ"/>
                      </a:br>
                      <a:br>
                        <a:rPr lang="cs-CZ"/>
                      </a:br>
                      <a:endParaRPr lang="cs-CZ"/>
                    </a:p>
                    <a:p>
                      <a:pPr lvl="0" algn="l">
                        <a:buNone/>
                      </a:pPr>
                      <a:br>
                        <a:rPr lang="cs-CZ" b="1"/>
                      </a:br>
                      <a:r>
                        <a:rPr lang="cs-CZ" b="1"/>
                        <a:t>Slabý konstruktivismus</a:t>
                      </a:r>
                    </a:p>
                  </a:txBody>
                  <a:tcPr>
                    <a:lnL w="0">
                      <a:noFill/>
                    </a:lnL>
                    <a:lnR w="12700">
                      <a:solidFill>
                        <a:schemeClr val="tx1"/>
                      </a:solidFill>
                    </a:lnR>
                    <a:lnT w="0">
                      <a:noFill/>
                    </a:lnT>
                    <a:lnB w="12700">
                      <a:solidFill>
                        <a:schemeClr val="tx1"/>
                      </a:solidFill>
                    </a:lnB>
                  </a:tcPr>
                </a:tc>
                <a:tc>
                  <a:txBody>
                    <a:bodyPr/>
                    <a:lstStyle/>
                    <a:p>
                      <a:pPr algn="l"/>
                      <a:r>
                        <a:rPr lang="cs-CZ" b="1"/>
                        <a:t>Konstruktivismus</a:t>
                      </a:r>
                    </a:p>
                    <a:p>
                      <a:pPr lvl="0" algn="l">
                        <a:buNone/>
                      </a:pPr>
                      <a:br>
                        <a:rPr lang="cs-CZ"/>
                      </a:br>
                      <a:br>
                        <a:rPr lang="cs-CZ"/>
                      </a:br>
                      <a:endParaRPr lang="cs-CZ"/>
                    </a:p>
                    <a:p>
                      <a:pPr lvl="0" algn="r">
                        <a:buNone/>
                      </a:pPr>
                      <a:br>
                        <a:rPr lang="cs-CZ" b="1"/>
                      </a:br>
                      <a:br>
                        <a:rPr lang="cs-CZ" b="1"/>
                      </a:br>
                      <a:r>
                        <a:rPr lang="cs-CZ" b="1"/>
                        <a:t>Silný konstruktivismus</a:t>
                      </a:r>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1822168">
                <a:tc>
                  <a:txBody>
                    <a:bodyPr/>
                    <a:lstStyle/>
                    <a:p>
                      <a:r>
                        <a:rPr lang="cs-CZ"/>
                        <a:t>"zbytkový materialismus"</a:t>
                      </a:r>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r>
                        <a:rPr lang="cs-CZ" b="1"/>
                        <a:t>Liberální</a:t>
                      </a:r>
                    </a:p>
                  </a:txBody>
                  <a:tcPr>
                    <a:lnL w="0">
                      <a:noFill/>
                    </a:lnL>
                    <a:lnR w="12700">
                      <a:solidFill>
                        <a:schemeClr val="tx1"/>
                      </a:solidFill>
                    </a:lnR>
                    <a:lnT w="12700">
                      <a:solidFill>
                        <a:schemeClr val="tx1"/>
                      </a:solidFill>
                    </a:lnT>
                    <a:lnB w="0">
                      <a:noFill/>
                    </a:lnB>
                  </a:tcPr>
                </a:tc>
                <a:tc>
                  <a:txBody>
                    <a:bodyPr/>
                    <a:lstStyle/>
                    <a:p>
                      <a:pPr algn="r"/>
                      <a:r>
                        <a:rPr lang="cs-CZ"/>
                        <a:t>"</a:t>
                      </a:r>
                      <a:r>
                        <a:rPr lang="cs-CZ" err="1"/>
                        <a:t>ideas</a:t>
                      </a:r>
                      <a:r>
                        <a:rPr lang="cs-CZ"/>
                        <a:t> </a:t>
                      </a:r>
                      <a:r>
                        <a:rPr lang="cs-CZ" err="1"/>
                        <a:t>all</a:t>
                      </a:r>
                      <a:r>
                        <a:rPr lang="cs-CZ"/>
                        <a:t> </a:t>
                      </a:r>
                      <a:r>
                        <a:rPr lang="cs-CZ" err="1"/>
                        <a:t>the</a:t>
                      </a:r>
                      <a:r>
                        <a:rPr lang="cs-CZ"/>
                        <a:t> </a:t>
                      </a:r>
                      <a:r>
                        <a:rPr lang="cs-CZ" err="1"/>
                        <a:t>way</a:t>
                      </a:r>
                      <a:r>
                        <a:rPr lang="cs-CZ"/>
                        <a:t> </a:t>
                      </a:r>
                      <a:r>
                        <a:rPr lang="cs-CZ" err="1"/>
                        <a:t>down</a:t>
                      </a:r>
                      <a:r>
                        <a:rPr lang="cs-CZ"/>
                        <a:t>"</a:t>
                      </a:r>
                    </a:p>
                    <a:p>
                      <a:pPr lvl="0" algn="l">
                        <a:buNone/>
                      </a:pP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r>
                        <a:rPr lang="cs-CZ" b="1"/>
                        <a:t>Konstruktivismus</a:t>
                      </a:r>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537520"/>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707019CF-30FC-D677-BAC0-24E7B020FD91}"/>
              </a:ext>
            </a:extLst>
          </p:cNvPr>
          <p:cNvSpPr txBox="1"/>
          <p:nvPr/>
        </p:nvSpPr>
        <p:spPr>
          <a:xfrm>
            <a:off x="2410" y="3096540"/>
            <a:ext cx="248132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a:cs typeface="Calibri"/>
              </a:rPr>
              <a:t>Svět je ovlivňován i</a:t>
            </a:r>
            <a:br>
              <a:rPr lang="cs-CZ">
                <a:cs typeface="Calibri"/>
              </a:rPr>
            </a:br>
            <a:r>
              <a:rPr lang="cs-CZ">
                <a:cs typeface="Calibri"/>
              </a:rPr>
              <a:t>materiálními faktory</a:t>
            </a:r>
          </a:p>
        </p:txBody>
      </p:sp>
      <p:sp>
        <p:nvSpPr>
          <p:cNvPr id="14" name="Ovál 13">
            <a:extLst>
              <a:ext uri="{FF2B5EF4-FFF2-40B4-BE49-F238E27FC236}">
                <a16:creationId xmlns:a16="http://schemas.microsoft.com/office/drawing/2014/main" id="{46496AD1-75F6-8785-39E2-C76A55EA7165}"/>
              </a:ext>
            </a:extLst>
          </p:cNvPr>
          <p:cNvSpPr/>
          <p:nvPr/>
        </p:nvSpPr>
        <p:spPr>
          <a:xfrm>
            <a:off x="2124197" y="1087298"/>
            <a:ext cx="7947948" cy="4726327"/>
          </a:xfrm>
          <a:prstGeom prst="ellipse">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3FAD6C48-F742-3F04-D079-30678009CB21}"/>
              </a:ext>
            </a:extLst>
          </p:cNvPr>
          <p:cNvSpPr txBox="1"/>
          <p:nvPr/>
        </p:nvSpPr>
        <p:spPr>
          <a:xfrm rot="18840000">
            <a:off x="4710574" y="3157165"/>
            <a:ext cx="2932253"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Konstruktivismus</a:t>
            </a:r>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20" name="TextovéPole 19">
            <a:extLst>
              <a:ext uri="{FF2B5EF4-FFF2-40B4-BE49-F238E27FC236}">
                <a16:creationId xmlns:a16="http://schemas.microsoft.com/office/drawing/2014/main" id="{E8E089FB-EA9B-EC78-F868-0CDABDA030C8}"/>
              </a:ext>
            </a:extLst>
          </p:cNvPr>
          <p:cNvSpPr txBox="1"/>
          <p:nvPr/>
        </p:nvSpPr>
        <p:spPr>
          <a:xfrm>
            <a:off x="8992081" y="2855400"/>
            <a:ext cx="316615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dirty="0">
                <a:cs typeface="Calibri"/>
              </a:rPr>
              <a:t>Svět je ovlivňován </a:t>
            </a:r>
            <a:br>
              <a:rPr lang="cs-CZ" dirty="0">
                <a:cs typeface="Calibri"/>
              </a:rPr>
            </a:br>
            <a:r>
              <a:rPr lang="cs-CZ" dirty="0">
                <a:cs typeface="Calibri"/>
              </a:rPr>
              <a:t>pouze</a:t>
            </a:r>
            <a:br>
              <a:rPr lang="cs-CZ" dirty="0">
                <a:cs typeface="Calibri"/>
              </a:rPr>
            </a:br>
            <a:r>
              <a:rPr lang="cs-CZ" dirty="0">
                <a:cs typeface="Calibri"/>
              </a:rPr>
              <a:t>nemateriálními ideovými faktory</a:t>
            </a:r>
            <a:endParaRPr lang="cs-CZ" dirty="0"/>
          </a:p>
        </p:txBody>
      </p:sp>
      <p:sp>
        <p:nvSpPr>
          <p:cNvPr id="16" name="TextovéPole 15">
            <a:extLst>
              <a:ext uri="{FF2B5EF4-FFF2-40B4-BE49-F238E27FC236}">
                <a16:creationId xmlns:a16="http://schemas.microsoft.com/office/drawing/2014/main" id="{B65DBC01-201A-1FDE-E495-54A6DA41471D}"/>
              </a:ext>
            </a:extLst>
          </p:cNvPr>
          <p:cNvSpPr txBox="1"/>
          <p:nvPr/>
        </p:nvSpPr>
        <p:spPr>
          <a:xfrm>
            <a:off x="3494110" y="299326"/>
            <a:ext cx="52206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cs typeface="Calibri"/>
              </a:rPr>
              <a:t>V současném systému je momentálně rozhodující mocenské soupeření</a:t>
            </a:r>
            <a:endParaRPr lang="cs-CZ"/>
          </a:p>
        </p:txBody>
      </p:sp>
      <p:sp>
        <p:nvSpPr>
          <p:cNvPr id="21" name="TextovéPole 20">
            <a:extLst>
              <a:ext uri="{FF2B5EF4-FFF2-40B4-BE49-F238E27FC236}">
                <a16:creationId xmlns:a16="http://schemas.microsoft.com/office/drawing/2014/main" id="{D26D9668-D5B2-6255-F9DE-713987A4CAE0}"/>
              </a:ext>
            </a:extLst>
          </p:cNvPr>
          <p:cNvSpPr txBox="1"/>
          <p:nvPr/>
        </p:nvSpPr>
        <p:spPr>
          <a:xfrm>
            <a:off x="4111425" y="5874465"/>
            <a:ext cx="40149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a:ea typeface="+mn-lt"/>
                <a:cs typeface="+mn-lt"/>
              </a:rPr>
              <a:t>V současném systému je momentálně rozhodující spolupráce, kolektivní bezpečnost, mezinárodní instituce</a:t>
            </a:r>
            <a:endParaRPr lang="cs-CZ"/>
          </a:p>
        </p:txBody>
      </p:sp>
    </p:spTree>
    <p:extLst>
      <p:ext uri="{BB962C8B-B14F-4D97-AF65-F5344CB8AC3E}">
        <p14:creationId xmlns:p14="http://schemas.microsoft.com/office/powerpoint/2010/main" val="3532602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E89FDF-9B37-4794-BE93-0544AB5F0310}"/>
              </a:ext>
            </a:extLst>
          </p:cNvPr>
          <p:cNvSpPr>
            <a:spLocks noGrp="1"/>
          </p:cNvSpPr>
          <p:nvPr>
            <p:ph type="title"/>
          </p:nvPr>
        </p:nvSpPr>
        <p:spPr/>
        <p:txBody>
          <a:bodyPr/>
          <a:lstStyle/>
          <a:p>
            <a:r>
              <a:rPr lang="cs-CZ">
                <a:cs typeface="Calibri Light"/>
              </a:rPr>
              <a:t>Liberální konstruktivismus</a:t>
            </a:r>
            <a:endParaRPr lang="cs-CZ"/>
          </a:p>
        </p:txBody>
      </p:sp>
      <p:sp>
        <p:nvSpPr>
          <p:cNvPr id="3" name="Zástupný obsah 2">
            <a:extLst>
              <a:ext uri="{FF2B5EF4-FFF2-40B4-BE49-F238E27FC236}">
                <a16:creationId xmlns:a16="http://schemas.microsoft.com/office/drawing/2014/main" id="{3AF616BC-958A-4A9B-A107-F0464222DE69}"/>
              </a:ext>
            </a:extLst>
          </p:cNvPr>
          <p:cNvSpPr>
            <a:spLocks noGrp="1"/>
          </p:cNvSpPr>
          <p:nvPr>
            <p:ph idx="1"/>
          </p:nvPr>
        </p:nvSpPr>
        <p:spPr/>
        <p:txBody>
          <a:bodyPr vert="horz" lIns="91440" tIns="45720" rIns="91440" bIns="45720" rtlCol="0" anchor="t">
            <a:normAutofit/>
          </a:bodyPr>
          <a:lstStyle/>
          <a:p>
            <a:r>
              <a:rPr lang="cs-CZ">
                <a:cs typeface="Calibri"/>
              </a:rPr>
              <a:t>Ukazuje možnosti konstruování liberálního mezinárodního systému</a:t>
            </a:r>
          </a:p>
          <a:p>
            <a:r>
              <a:rPr lang="cs-CZ">
                <a:cs typeface="Calibri"/>
              </a:rPr>
              <a:t>Nebo význam sociální konstrukce v již existujících liberálních aspektech mezinárodního systému (neobsazování cizího území, vzájemné uznávání existence států a práva na existenci, ohrožení ostatních členů společenství je ohrožení společenství jako celku apod.) </a:t>
            </a:r>
          </a:p>
        </p:txBody>
      </p:sp>
    </p:spTree>
    <p:extLst>
      <p:ext uri="{BB962C8B-B14F-4D97-AF65-F5344CB8AC3E}">
        <p14:creationId xmlns:p14="http://schemas.microsoft.com/office/powerpoint/2010/main" val="72208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5F41C9-924B-4FBD-AAB9-5580C0F213B1}"/>
              </a:ext>
            </a:extLst>
          </p:cNvPr>
          <p:cNvSpPr>
            <a:spLocks noGrp="1"/>
          </p:cNvSpPr>
          <p:nvPr>
            <p:ph type="title"/>
          </p:nvPr>
        </p:nvSpPr>
        <p:spPr/>
        <p:txBody>
          <a:bodyPr/>
          <a:lstStyle/>
          <a:p>
            <a:r>
              <a:rPr lang="cs-CZ">
                <a:cs typeface="Calibri Light"/>
              </a:rPr>
              <a:t>Realistický konstruktivismus</a:t>
            </a:r>
            <a:endParaRPr lang="cs-CZ"/>
          </a:p>
        </p:txBody>
      </p:sp>
      <p:sp>
        <p:nvSpPr>
          <p:cNvPr id="3" name="Zástupný obsah 2">
            <a:extLst>
              <a:ext uri="{FF2B5EF4-FFF2-40B4-BE49-F238E27FC236}">
                <a16:creationId xmlns:a16="http://schemas.microsoft.com/office/drawing/2014/main" id="{C1865513-D838-44D7-B583-723E8EAE9CF3}"/>
              </a:ext>
            </a:extLst>
          </p:cNvPr>
          <p:cNvSpPr>
            <a:spLocks noGrp="1"/>
          </p:cNvSpPr>
          <p:nvPr>
            <p:ph idx="1"/>
          </p:nvPr>
        </p:nvSpPr>
        <p:spPr/>
        <p:txBody>
          <a:bodyPr vert="horz" lIns="91440" tIns="45720" rIns="91440" bIns="45720" rtlCol="0" anchor="t">
            <a:normAutofit/>
          </a:bodyPr>
          <a:lstStyle/>
          <a:p>
            <a:r>
              <a:rPr lang="cs-CZ">
                <a:cs typeface="Calibri"/>
              </a:rPr>
              <a:t>Na základě sociálně konstruktivistických přístupů vysvětluje vznik a existenci mezinárodního systému chovajícího se podle realistických principů (velmocenské soupeření, maximalizace moci, rovnováha moci apod.)</a:t>
            </a:r>
            <a:endParaRPr lang="cs-CZ"/>
          </a:p>
        </p:txBody>
      </p:sp>
    </p:spTree>
    <p:extLst>
      <p:ext uri="{BB962C8B-B14F-4D97-AF65-F5344CB8AC3E}">
        <p14:creationId xmlns:p14="http://schemas.microsoft.com/office/powerpoint/2010/main" val="3199702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9385EF-6315-45BD-8D64-337DC80F371D}"/>
              </a:ext>
            </a:extLst>
          </p:cNvPr>
          <p:cNvSpPr>
            <a:spLocks noGrp="1"/>
          </p:cNvSpPr>
          <p:nvPr>
            <p:ph type="title"/>
          </p:nvPr>
        </p:nvSpPr>
        <p:spPr/>
        <p:txBody>
          <a:bodyPr/>
          <a:lstStyle/>
          <a:p>
            <a:r>
              <a:rPr lang="cs-CZ">
                <a:cs typeface="Calibri Light"/>
              </a:rPr>
              <a:t>Kritický konstruktivismus</a:t>
            </a:r>
            <a:endParaRPr lang="cs-CZ"/>
          </a:p>
        </p:txBody>
      </p:sp>
      <p:sp>
        <p:nvSpPr>
          <p:cNvPr id="3" name="Zástupný obsah 2">
            <a:extLst>
              <a:ext uri="{FF2B5EF4-FFF2-40B4-BE49-F238E27FC236}">
                <a16:creationId xmlns:a16="http://schemas.microsoft.com/office/drawing/2014/main" id="{BFF1BDF2-080B-4F3E-BF4C-362D268EECC7}"/>
              </a:ext>
            </a:extLst>
          </p:cNvPr>
          <p:cNvSpPr>
            <a:spLocks noGrp="1"/>
          </p:cNvSpPr>
          <p:nvPr>
            <p:ph idx="1"/>
          </p:nvPr>
        </p:nvSpPr>
        <p:spPr/>
        <p:txBody>
          <a:bodyPr vert="horz" lIns="91440" tIns="45720" rIns="91440" bIns="45720" rtlCol="0" anchor="t">
            <a:normAutofit/>
          </a:bodyPr>
          <a:lstStyle/>
          <a:p>
            <a:r>
              <a:rPr lang="cs-CZ">
                <a:cs typeface="Calibri"/>
              </a:rPr>
              <a:t>Vychází z kritické teorie</a:t>
            </a:r>
          </a:p>
          <a:p>
            <a:r>
              <a:rPr lang="cs-CZ">
                <a:cs typeface="Calibri"/>
              </a:rPr>
              <a:t>Usiluje o změnu sociálních struktur</a:t>
            </a:r>
          </a:p>
          <a:p>
            <a:endParaRPr lang="cs-CZ">
              <a:cs typeface="Calibri"/>
            </a:endParaRPr>
          </a:p>
        </p:txBody>
      </p:sp>
    </p:spTree>
    <p:extLst>
      <p:ext uri="{BB962C8B-B14F-4D97-AF65-F5344CB8AC3E}">
        <p14:creationId xmlns:p14="http://schemas.microsoft.com/office/powerpoint/2010/main" val="1037842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AB145E-D000-4B44-B299-9C6DC484977E}"/>
              </a:ext>
            </a:extLst>
          </p:cNvPr>
          <p:cNvSpPr>
            <a:spLocks noGrp="1"/>
          </p:cNvSpPr>
          <p:nvPr>
            <p:ph type="title"/>
          </p:nvPr>
        </p:nvSpPr>
        <p:spPr/>
        <p:txBody>
          <a:bodyPr/>
          <a:lstStyle/>
          <a:p>
            <a:r>
              <a:rPr lang="cs-CZ">
                <a:cs typeface="Calibri Light"/>
              </a:rPr>
              <a:t>Ideové kořeny konstruktivismu</a:t>
            </a:r>
            <a:endParaRPr lang="cs-CZ"/>
          </a:p>
        </p:txBody>
      </p:sp>
      <p:sp>
        <p:nvSpPr>
          <p:cNvPr id="3" name="Zástupný obsah 2">
            <a:extLst>
              <a:ext uri="{FF2B5EF4-FFF2-40B4-BE49-F238E27FC236}">
                <a16:creationId xmlns:a16="http://schemas.microsoft.com/office/drawing/2014/main" id="{B9FBED1D-7EE7-494E-9A09-91799AA13E65}"/>
              </a:ext>
            </a:extLst>
          </p:cNvPr>
          <p:cNvSpPr>
            <a:spLocks noGrp="1"/>
          </p:cNvSpPr>
          <p:nvPr>
            <p:ph idx="1"/>
          </p:nvPr>
        </p:nvSpPr>
        <p:spPr/>
        <p:txBody>
          <a:bodyPr vert="horz" lIns="91440" tIns="45720" rIns="91440" bIns="45720" rtlCol="0" anchor="t">
            <a:normAutofit/>
          </a:bodyPr>
          <a:lstStyle/>
          <a:p>
            <a:r>
              <a:rPr lang="cs-CZ" dirty="0">
                <a:ea typeface="+mn-lt"/>
                <a:cs typeface="+mn-lt"/>
              </a:rPr>
              <a:t>Krize pozitivismu ve filosofii</a:t>
            </a:r>
          </a:p>
          <a:p>
            <a:r>
              <a:rPr lang="cs-CZ" dirty="0">
                <a:ea typeface="+mn-lt"/>
                <a:cs typeface="+mn-lt"/>
              </a:rPr>
              <a:t>Třetí debata v mezinárodních vztazích - zpochybnění positivismu</a:t>
            </a:r>
            <a:endParaRPr lang="en-US" dirty="0">
              <a:ea typeface="+mn-lt"/>
              <a:cs typeface="+mn-lt"/>
            </a:endParaRPr>
          </a:p>
          <a:p>
            <a:r>
              <a:rPr lang="cs-CZ" dirty="0">
                <a:ea typeface="+mn-lt"/>
                <a:cs typeface="+mn-lt"/>
              </a:rPr>
              <a:t>Kritická teorie, Postmodernismus, Idealismus, Anglická škola</a:t>
            </a:r>
          </a:p>
          <a:p>
            <a:r>
              <a:rPr lang="cs-CZ" dirty="0">
                <a:cs typeface="Calibri"/>
              </a:rPr>
              <a:t>Konstruktivismus jako střední cesta</a:t>
            </a:r>
            <a:endParaRPr lang="cs-CZ" dirty="0">
              <a:ea typeface="Calibri"/>
              <a:cs typeface="Calibri"/>
            </a:endParaRPr>
          </a:p>
          <a:p>
            <a:r>
              <a:rPr lang="cs-CZ" dirty="0">
                <a:ea typeface="+mn-lt"/>
                <a:cs typeface="+mn-lt"/>
              </a:rPr>
              <a:t>Filosofický idealismus</a:t>
            </a:r>
          </a:p>
          <a:p>
            <a:pPr marL="457200" lvl="1" indent="0">
              <a:buNone/>
            </a:pPr>
            <a:endParaRPr lang="cs-CZ">
              <a:cs typeface="Calibri"/>
            </a:endParaRPr>
          </a:p>
          <a:p>
            <a:endParaRPr lang="cs-CZ">
              <a:cs typeface="Calibri"/>
            </a:endParaRPr>
          </a:p>
        </p:txBody>
      </p:sp>
    </p:spTree>
    <p:extLst>
      <p:ext uri="{BB962C8B-B14F-4D97-AF65-F5344CB8AC3E}">
        <p14:creationId xmlns:p14="http://schemas.microsoft.com/office/powerpoint/2010/main" val="376914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183741"/>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2044330">
                <a:tc>
                  <a:txBody>
                    <a:bodyPr/>
                    <a:lstStyle/>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lvl="0" algn="l">
                        <a:buNone/>
                      </a:pPr>
                      <a:br>
                        <a:rPr lang="cs-CZ"/>
                      </a:br>
                      <a:br>
                        <a:rPr lang="cs-CZ"/>
                      </a:br>
                      <a:endParaRPr lang="cs-CZ"/>
                    </a:p>
                    <a:p>
                      <a:pPr lvl="0" algn="r">
                        <a:buNone/>
                      </a:pPr>
                      <a:br>
                        <a:rPr lang="cs-CZ" b="1"/>
                      </a:br>
                      <a:br>
                        <a:rPr lang="cs-CZ" b="1"/>
                      </a:br>
                      <a:br>
                        <a:rPr lang="cs-CZ" b="1"/>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2139411">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endParaRPr lang="cs-CZ" b="1"/>
                    </a:p>
                  </a:txBody>
                  <a:tcPr>
                    <a:lnL w="0">
                      <a:noFill/>
                    </a:lnL>
                    <a:lnR w="12700">
                      <a:solidFill>
                        <a:schemeClr val="tx1"/>
                      </a:solidFill>
                    </a:lnR>
                    <a:lnT w="12700">
                      <a:solidFill>
                        <a:schemeClr val="tx1"/>
                      </a:solidFill>
                    </a:lnT>
                    <a:lnB w="0">
                      <a:noFill/>
                    </a:lnB>
                  </a:tcPr>
                </a:tc>
                <a:tc>
                  <a:txBody>
                    <a:bodyPr/>
                    <a:lstStyle/>
                    <a:p>
                      <a:pPr algn="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endParaRPr lang="cs-CZ" b="1"/>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633976"/>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565860C6-FBDD-F893-552E-B5F05D77D4EB}"/>
              </a:ext>
            </a:extLst>
          </p:cNvPr>
          <p:cNvSpPr txBox="1"/>
          <p:nvPr/>
        </p:nvSpPr>
        <p:spPr>
          <a:xfrm>
            <a:off x="3966742" y="5874465"/>
            <a:ext cx="42657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Optimismus, Universalismus</a:t>
            </a:r>
            <a:br>
              <a:rPr lang="cs-CZ">
                <a:cs typeface="Calibri"/>
              </a:rPr>
            </a:br>
            <a:r>
              <a:rPr lang="cs-CZ">
                <a:cs typeface="Calibri"/>
              </a:rPr>
              <a:t>Existence univerzálně platných hodnot</a:t>
            </a:r>
            <a:endParaRPr lang="cs-CZ"/>
          </a:p>
          <a:p>
            <a:pPr algn="ctr"/>
            <a:r>
              <a:rPr lang="cs-CZ">
                <a:cs typeface="Calibri"/>
              </a:rPr>
              <a:t>Lze dosáhnout spolupráce a lepšího světa</a:t>
            </a:r>
            <a:endParaRPr lang="cs-CZ"/>
          </a:p>
        </p:txBody>
      </p:sp>
      <p:sp>
        <p:nvSpPr>
          <p:cNvPr id="13" name="TextovéPole 12">
            <a:extLst>
              <a:ext uri="{FF2B5EF4-FFF2-40B4-BE49-F238E27FC236}">
                <a16:creationId xmlns:a16="http://schemas.microsoft.com/office/drawing/2014/main" id="{707019CF-30FC-D677-BAC0-24E7B020FD91}"/>
              </a:ext>
            </a:extLst>
          </p:cNvPr>
          <p:cNvSpPr txBox="1"/>
          <p:nvPr/>
        </p:nvSpPr>
        <p:spPr>
          <a:xfrm>
            <a:off x="60283" y="2893983"/>
            <a:ext cx="2481322"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i="1">
                <a:cs typeface="Calibri"/>
              </a:rPr>
              <a:t>Materialismus</a:t>
            </a:r>
          </a:p>
          <a:p>
            <a:r>
              <a:rPr lang="cs-CZ">
                <a:cs typeface="Calibri"/>
              </a:rPr>
              <a:t>Svět je ovlivňován převážně </a:t>
            </a:r>
            <a:br>
              <a:rPr lang="cs-CZ">
                <a:cs typeface="Calibri"/>
              </a:rPr>
            </a:br>
            <a:r>
              <a:rPr lang="cs-CZ">
                <a:cs typeface="Calibri"/>
              </a:rPr>
              <a:t>materiálními faktory</a:t>
            </a:r>
            <a:endParaRPr lang="cs-CZ"/>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9" name="TextovéPole 18">
            <a:extLst>
              <a:ext uri="{FF2B5EF4-FFF2-40B4-BE49-F238E27FC236}">
                <a16:creationId xmlns:a16="http://schemas.microsoft.com/office/drawing/2014/main" id="{E6CE3218-C823-4445-CBFE-153453BCD72C}"/>
              </a:ext>
            </a:extLst>
          </p:cNvPr>
          <p:cNvSpPr txBox="1"/>
          <p:nvPr/>
        </p:nvSpPr>
        <p:spPr>
          <a:xfrm>
            <a:off x="3542338" y="222161"/>
            <a:ext cx="52206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Pesimismus, Partikularismus</a:t>
            </a:r>
          </a:p>
          <a:p>
            <a:pPr algn="ctr"/>
            <a:r>
              <a:rPr lang="cs-CZ">
                <a:cs typeface="Calibri"/>
              </a:rPr>
              <a:t>Absence univerzálně platných hodnot </a:t>
            </a:r>
            <a:br>
              <a:rPr lang="cs-CZ">
                <a:cs typeface="Calibri"/>
              </a:rPr>
            </a:br>
            <a:r>
              <a:rPr lang="cs-CZ">
                <a:cs typeface="Calibri"/>
              </a:rPr>
              <a:t>Rozhodující je moc, nevyhnutelnost soupeření</a:t>
            </a:r>
          </a:p>
        </p:txBody>
      </p:sp>
      <p:sp>
        <p:nvSpPr>
          <p:cNvPr id="20" name="TextovéPole 19">
            <a:extLst>
              <a:ext uri="{FF2B5EF4-FFF2-40B4-BE49-F238E27FC236}">
                <a16:creationId xmlns:a16="http://schemas.microsoft.com/office/drawing/2014/main" id="{E8E089FB-EA9B-EC78-F868-0CDABDA030C8}"/>
              </a:ext>
            </a:extLst>
          </p:cNvPr>
          <p:cNvSpPr txBox="1"/>
          <p:nvPr/>
        </p:nvSpPr>
        <p:spPr>
          <a:xfrm>
            <a:off x="8982435" y="2691425"/>
            <a:ext cx="316615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b="1" i="1">
                <a:cs typeface="Calibri"/>
              </a:rPr>
              <a:t>Idealismus</a:t>
            </a:r>
          </a:p>
          <a:p>
            <a:pPr algn="r"/>
            <a:r>
              <a:rPr lang="cs-CZ">
                <a:cs typeface="Calibri"/>
              </a:rPr>
              <a:t>Svět je ovlivňován</a:t>
            </a:r>
            <a:br>
              <a:rPr lang="cs-CZ">
                <a:cs typeface="Calibri"/>
              </a:rPr>
            </a:br>
            <a:r>
              <a:rPr lang="cs-CZ">
                <a:cs typeface="Calibri"/>
              </a:rPr>
              <a:t>převážně</a:t>
            </a:r>
            <a:br>
              <a:rPr lang="cs-CZ">
                <a:cs typeface="Calibri"/>
              </a:rPr>
            </a:br>
            <a:r>
              <a:rPr lang="cs-CZ">
                <a:cs typeface="Calibri"/>
              </a:rPr>
              <a:t>nemateriálními ideovými faktory</a:t>
            </a:r>
          </a:p>
        </p:txBody>
      </p:sp>
    </p:spTree>
    <p:extLst>
      <p:ext uri="{BB962C8B-B14F-4D97-AF65-F5344CB8AC3E}">
        <p14:creationId xmlns:p14="http://schemas.microsoft.com/office/powerpoint/2010/main" val="2635223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183741"/>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2044330">
                <a:tc>
                  <a:txBody>
                    <a:bodyPr/>
                    <a:lstStyle/>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lvl="0" algn="l">
                        <a:buNone/>
                      </a:pPr>
                      <a:br>
                        <a:rPr lang="cs-CZ"/>
                      </a:br>
                      <a:br>
                        <a:rPr lang="cs-CZ"/>
                      </a:br>
                      <a:endParaRPr lang="cs-CZ"/>
                    </a:p>
                    <a:p>
                      <a:pPr lvl="0" algn="r">
                        <a:buNone/>
                      </a:pPr>
                      <a:br>
                        <a:rPr lang="cs-CZ" b="1"/>
                      </a:br>
                      <a:br>
                        <a:rPr lang="cs-CZ" b="1"/>
                      </a:br>
                      <a:br>
                        <a:rPr lang="cs-CZ" b="1"/>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2139411">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endParaRPr lang="cs-CZ" b="1"/>
                    </a:p>
                  </a:txBody>
                  <a:tcPr>
                    <a:lnL w="0">
                      <a:noFill/>
                    </a:lnL>
                    <a:lnR w="12700">
                      <a:solidFill>
                        <a:schemeClr val="tx1"/>
                      </a:solidFill>
                    </a:lnR>
                    <a:lnT w="12700">
                      <a:solidFill>
                        <a:schemeClr val="tx1"/>
                      </a:solidFill>
                    </a:lnT>
                    <a:lnB w="0">
                      <a:noFill/>
                    </a:lnB>
                  </a:tcPr>
                </a:tc>
                <a:tc>
                  <a:txBody>
                    <a:bodyPr/>
                    <a:lstStyle/>
                    <a:p>
                      <a:pPr algn="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endParaRPr lang="cs-CZ" b="1"/>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633976"/>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a:extLst>
              <a:ext uri="{FF2B5EF4-FFF2-40B4-BE49-F238E27FC236}">
                <a16:creationId xmlns:a16="http://schemas.microsoft.com/office/drawing/2014/main" id="{526F9667-57DD-52A8-F3AF-B44BC88E5A6D}"/>
              </a:ext>
            </a:extLst>
          </p:cNvPr>
          <p:cNvSpPr txBox="1"/>
          <p:nvPr/>
        </p:nvSpPr>
        <p:spPr>
          <a:xfrm rot="19560000">
            <a:off x="3209562" y="1895354"/>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Realismus</a:t>
            </a:r>
          </a:p>
        </p:txBody>
      </p:sp>
      <p:sp>
        <p:nvSpPr>
          <p:cNvPr id="9" name="TextovéPole 8">
            <a:extLst>
              <a:ext uri="{FF2B5EF4-FFF2-40B4-BE49-F238E27FC236}">
                <a16:creationId xmlns:a16="http://schemas.microsoft.com/office/drawing/2014/main" id="{74449992-04B0-B67D-B961-35019A19B96E}"/>
              </a:ext>
            </a:extLst>
          </p:cNvPr>
          <p:cNvSpPr txBox="1"/>
          <p:nvPr/>
        </p:nvSpPr>
        <p:spPr>
          <a:xfrm rot="1140000">
            <a:off x="4813803" y="4625722"/>
            <a:ext cx="1977342"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Liberalismus</a:t>
            </a:r>
            <a:endParaRPr lang="cs-CZ"/>
          </a:p>
        </p:txBody>
      </p:sp>
      <p:sp>
        <p:nvSpPr>
          <p:cNvPr id="10" name="TextovéPole 9">
            <a:extLst>
              <a:ext uri="{FF2B5EF4-FFF2-40B4-BE49-F238E27FC236}">
                <a16:creationId xmlns:a16="http://schemas.microsoft.com/office/drawing/2014/main" id="{EC702CB5-29B8-C268-CC8F-9D0D701F0077}"/>
              </a:ext>
            </a:extLst>
          </p:cNvPr>
          <p:cNvSpPr txBox="1"/>
          <p:nvPr/>
        </p:nvSpPr>
        <p:spPr>
          <a:xfrm rot="1680000">
            <a:off x="9523714" y="658963"/>
            <a:ext cx="293225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Postmodernismus</a:t>
            </a:r>
          </a:p>
        </p:txBody>
      </p:sp>
      <p:sp>
        <p:nvSpPr>
          <p:cNvPr id="11" name="TextovéPole 10">
            <a:extLst>
              <a:ext uri="{FF2B5EF4-FFF2-40B4-BE49-F238E27FC236}">
                <a16:creationId xmlns:a16="http://schemas.microsoft.com/office/drawing/2014/main" id="{EACFEB6A-FDB4-CACC-1260-99D42E267A08}"/>
              </a:ext>
            </a:extLst>
          </p:cNvPr>
          <p:cNvSpPr txBox="1"/>
          <p:nvPr/>
        </p:nvSpPr>
        <p:spPr>
          <a:xfrm rot="20340000">
            <a:off x="9006549" y="5666771"/>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sz="2800" i="1">
                <a:cs typeface="Calibri"/>
              </a:rPr>
              <a:t>Kritická teorie</a:t>
            </a:r>
            <a:endParaRPr lang="cs-CZ"/>
          </a:p>
        </p:txBody>
      </p:sp>
      <p:sp>
        <p:nvSpPr>
          <p:cNvPr id="12" name="TextovéPole 11">
            <a:extLst>
              <a:ext uri="{FF2B5EF4-FFF2-40B4-BE49-F238E27FC236}">
                <a16:creationId xmlns:a16="http://schemas.microsoft.com/office/drawing/2014/main" id="{565860C6-FBDD-F893-552E-B5F05D77D4EB}"/>
              </a:ext>
            </a:extLst>
          </p:cNvPr>
          <p:cNvSpPr txBox="1"/>
          <p:nvPr/>
        </p:nvSpPr>
        <p:spPr>
          <a:xfrm>
            <a:off x="3966742" y="5874465"/>
            <a:ext cx="42657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Optimismus, Universalismus</a:t>
            </a:r>
            <a:br>
              <a:rPr lang="cs-CZ">
                <a:cs typeface="Calibri"/>
              </a:rPr>
            </a:br>
            <a:r>
              <a:rPr lang="cs-CZ">
                <a:cs typeface="Calibri"/>
              </a:rPr>
              <a:t>Existence univerzálně platných hodnot</a:t>
            </a:r>
            <a:endParaRPr lang="cs-CZ"/>
          </a:p>
          <a:p>
            <a:pPr algn="ctr"/>
            <a:r>
              <a:rPr lang="cs-CZ">
                <a:cs typeface="Calibri"/>
              </a:rPr>
              <a:t>Lze dosáhnout spolupráce a lepšího světa</a:t>
            </a:r>
            <a:endParaRPr lang="cs-CZ"/>
          </a:p>
        </p:txBody>
      </p:sp>
      <p:sp>
        <p:nvSpPr>
          <p:cNvPr id="13" name="TextovéPole 12">
            <a:extLst>
              <a:ext uri="{FF2B5EF4-FFF2-40B4-BE49-F238E27FC236}">
                <a16:creationId xmlns:a16="http://schemas.microsoft.com/office/drawing/2014/main" id="{707019CF-30FC-D677-BAC0-24E7B020FD91}"/>
              </a:ext>
            </a:extLst>
          </p:cNvPr>
          <p:cNvSpPr txBox="1"/>
          <p:nvPr/>
        </p:nvSpPr>
        <p:spPr>
          <a:xfrm>
            <a:off x="60283" y="2893983"/>
            <a:ext cx="2481322"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i="1">
                <a:cs typeface="Calibri"/>
              </a:rPr>
              <a:t>Materialismus</a:t>
            </a:r>
          </a:p>
          <a:p>
            <a:r>
              <a:rPr lang="cs-CZ">
                <a:cs typeface="Calibri"/>
              </a:rPr>
              <a:t>Svět je ovlivňován převážně </a:t>
            </a:r>
            <a:br>
              <a:rPr lang="cs-CZ">
                <a:cs typeface="Calibri"/>
              </a:rPr>
            </a:br>
            <a:r>
              <a:rPr lang="cs-CZ">
                <a:cs typeface="Calibri"/>
              </a:rPr>
              <a:t>materiálními faktory</a:t>
            </a:r>
            <a:endParaRPr lang="cs-CZ"/>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9" name="TextovéPole 18">
            <a:extLst>
              <a:ext uri="{FF2B5EF4-FFF2-40B4-BE49-F238E27FC236}">
                <a16:creationId xmlns:a16="http://schemas.microsoft.com/office/drawing/2014/main" id="{E6CE3218-C823-4445-CBFE-153453BCD72C}"/>
              </a:ext>
            </a:extLst>
          </p:cNvPr>
          <p:cNvSpPr txBox="1"/>
          <p:nvPr/>
        </p:nvSpPr>
        <p:spPr>
          <a:xfrm>
            <a:off x="3542338" y="222161"/>
            <a:ext cx="52206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Pesimismus, Partikularismus</a:t>
            </a:r>
          </a:p>
          <a:p>
            <a:pPr algn="ctr"/>
            <a:r>
              <a:rPr lang="cs-CZ">
                <a:cs typeface="Calibri"/>
              </a:rPr>
              <a:t>Absence univerzálně platných hodnot </a:t>
            </a:r>
            <a:br>
              <a:rPr lang="cs-CZ">
                <a:cs typeface="Calibri"/>
              </a:rPr>
            </a:br>
            <a:r>
              <a:rPr lang="cs-CZ">
                <a:cs typeface="Calibri"/>
              </a:rPr>
              <a:t>Rozhodující je moc, nevyhnutelnost soupeření</a:t>
            </a:r>
          </a:p>
        </p:txBody>
      </p:sp>
      <p:sp>
        <p:nvSpPr>
          <p:cNvPr id="20" name="TextovéPole 19">
            <a:extLst>
              <a:ext uri="{FF2B5EF4-FFF2-40B4-BE49-F238E27FC236}">
                <a16:creationId xmlns:a16="http://schemas.microsoft.com/office/drawing/2014/main" id="{E8E089FB-EA9B-EC78-F868-0CDABDA030C8}"/>
              </a:ext>
            </a:extLst>
          </p:cNvPr>
          <p:cNvSpPr txBox="1"/>
          <p:nvPr/>
        </p:nvSpPr>
        <p:spPr>
          <a:xfrm>
            <a:off x="8982435" y="2691425"/>
            <a:ext cx="316615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b="1" i="1">
                <a:cs typeface="Calibri"/>
              </a:rPr>
              <a:t>Idealismus</a:t>
            </a:r>
          </a:p>
          <a:p>
            <a:pPr algn="r"/>
            <a:r>
              <a:rPr lang="cs-CZ">
                <a:cs typeface="Calibri"/>
              </a:rPr>
              <a:t>Svět je ovlivňován</a:t>
            </a:r>
            <a:br>
              <a:rPr lang="cs-CZ">
                <a:cs typeface="Calibri"/>
              </a:rPr>
            </a:br>
            <a:r>
              <a:rPr lang="cs-CZ">
                <a:cs typeface="Calibri"/>
              </a:rPr>
              <a:t>převážně</a:t>
            </a:r>
            <a:br>
              <a:rPr lang="cs-CZ">
                <a:cs typeface="Calibri"/>
              </a:rPr>
            </a:br>
            <a:r>
              <a:rPr lang="cs-CZ">
                <a:cs typeface="Calibri"/>
              </a:rPr>
              <a:t>nemateriálními ideovými faktory</a:t>
            </a:r>
          </a:p>
        </p:txBody>
      </p:sp>
      <p:sp>
        <p:nvSpPr>
          <p:cNvPr id="21" name="TextovéPole 20">
            <a:extLst>
              <a:ext uri="{FF2B5EF4-FFF2-40B4-BE49-F238E27FC236}">
                <a16:creationId xmlns:a16="http://schemas.microsoft.com/office/drawing/2014/main" id="{747CEBF4-1BA1-46D5-C54A-598DADFACD04}"/>
              </a:ext>
            </a:extLst>
          </p:cNvPr>
          <p:cNvSpPr txBox="1"/>
          <p:nvPr/>
        </p:nvSpPr>
        <p:spPr>
          <a:xfrm>
            <a:off x="1244942" y="5426304"/>
            <a:ext cx="1977342"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Marxismus</a:t>
            </a:r>
            <a:endParaRPr lang="cs-CZ"/>
          </a:p>
        </p:txBody>
      </p:sp>
      <p:sp>
        <p:nvSpPr>
          <p:cNvPr id="22" name="TextovéPole 21">
            <a:extLst>
              <a:ext uri="{FF2B5EF4-FFF2-40B4-BE49-F238E27FC236}">
                <a16:creationId xmlns:a16="http://schemas.microsoft.com/office/drawing/2014/main" id="{8D992600-B15C-163B-CECC-74AA5FC8A2B3}"/>
              </a:ext>
            </a:extLst>
          </p:cNvPr>
          <p:cNvSpPr txBox="1"/>
          <p:nvPr/>
        </p:nvSpPr>
        <p:spPr>
          <a:xfrm rot="20460000">
            <a:off x="2187131" y="1548113"/>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Neorealismus</a:t>
            </a:r>
          </a:p>
        </p:txBody>
      </p:sp>
    </p:spTree>
    <p:extLst>
      <p:ext uri="{BB962C8B-B14F-4D97-AF65-F5344CB8AC3E}">
        <p14:creationId xmlns:p14="http://schemas.microsoft.com/office/powerpoint/2010/main" val="3632901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183741"/>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2044330">
                <a:tc>
                  <a:txBody>
                    <a:bodyPr/>
                    <a:lstStyle/>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lvl="0" algn="l">
                        <a:buNone/>
                      </a:pPr>
                      <a:br>
                        <a:rPr lang="cs-CZ"/>
                      </a:br>
                      <a:br>
                        <a:rPr lang="cs-CZ"/>
                      </a:br>
                      <a:endParaRPr lang="cs-CZ"/>
                    </a:p>
                    <a:p>
                      <a:pPr lvl="0" algn="r">
                        <a:buNone/>
                      </a:pPr>
                      <a:br>
                        <a:rPr lang="cs-CZ" b="1"/>
                      </a:br>
                      <a:br>
                        <a:rPr lang="cs-CZ" b="1"/>
                      </a:br>
                      <a:br>
                        <a:rPr lang="cs-CZ" b="1"/>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2139411">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endParaRPr lang="cs-CZ" b="1"/>
                    </a:p>
                  </a:txBody>
                  <a:tcPr>
                    <a:lnL w="0">
                      <a:noFill/>
                    </a:lnL>
                    <a:lnR w="12700">
                      <a:solidFill>
                        <a:schemeClr val="tx1"/>
                      </a:solidFill>
                    </a:lnR>
                    <a:lnT w="12700">
                      <a:solidFill>
                        <a:schemeClr val="tx1"/>
                      </a:solidFill>
                    </a:lnT>
                    <a:lnB w="0">
                      <a:noFill/>
                    </a:lnB>
                  </a:tcPr>
                </a:tc>
                <a:tc>
                  <a:txBody>
                    <a:bodyPr/>
                    <a:lstStyle/>
                    <a:p>
                      <a:pPr algn="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endParaRPr lang="cs-CZ" b="1"/>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633976"/>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a:extLst>
              <a:ext uri="{FF2B5EF4-FFF2-40B4-BE49-F238E27FC236}">
                <a16:creationId xmlns:a16="http://schemas.microsoft.com/office/drawing/2014/main" id="{526F9667-57DD-52A8-F3AF-B44BC88E5A6D}"/>
              </a:ext>
            </a:extLst>
          </p:cNvPr>
          <p:cNvSpPr txBox="1"/>
          <p:nvPr/>
        </p:nvSpPr>
        <p:spPr>
          <a:xfrm rot="19560000">
            <a:off x="3209562" y="1895354"/>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Realismus</a:t>
            </a:r>
          </a:p>
        </p:txBody>
      </p:sp>
      <p:sp>
        <p:nvSpPr>
          <p:cNvPr id="9" name="TextovéPole 8">
            <a:extLst>
              <a:ext uri="{FF2B5EF4-FFF2-40B4-BE49-F238E27FC236}">
                <a16:creationId xmlns:a16="http://schemas.microsoft.com/office/drawing/2014/main" id="{74449992-04B0-B67D-B961-35019A19B96E}"/>
              </a:ext>
            </a:extLst>
          </p:cNvPr>
          <p:cNvSpPr txBox="1"/>
          <p:nvPr/>
        </p:nvSpPr>
        <p:spPr>
          <a:xfrm rot="1140000">
            <a:off x="4813803" y="4625722"/>
            <a:ext cx="1977342"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Liberalismus</a:t>
            </a:r>
            <a:endParaRPr lang="cs-CZ"/>
          </a:p>
        </p:txBody>
      </p:sp>
      <p:sp>
        <p:nvSpPr>
          <p:cNvPr id="10" name="TextovéPole 9">
            <a:extLst>
              <a:ext uri="{FF2B5EF4-FFF2-40B4-BE49-F238E27FC236}">
                <a16:creationId xmlns:a16="http://schemas.microsoft.com/office/drawing/2014/main" id="{EC702CB5-29B8-C268-CC8F-9D0D701F0077}"/>
              </a:ext>
            </a:extLst>
          </p:cNvPr>
          <p:cNvSpPr txBox="1"/>
          <p:nvPr/>
        </p:nvSpPr>
        <p:spPr>
          <a:xfrm rot="1680000">
            <a:off x="9523714" y="658963"/>
            <a:ext cx="293225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Postmodernismus</a:t>
            </a:r>
          </a:p>
        </p:txBody>
      </p:sp>
      <p:sp>
        <p:nvSpPr>
          <p:cNvPr id="11" name="TextovéPole 10">
            <a:extLst>
              <a:ext uri="{FF2B5EF4-FFF2-40B4-BE49-F238E27FC236}">
                <a16:creationId xmlns:a16="http://schemas.microsoft.com/office/drawing/2014/main" id="{EACFEB6A-FDB4-CACC-1260-99D42E267A08}"/>
              </a:ext>
            </a:extLst>
          </p:cNvPr>
          <p:cNvSpPr txBox="1"/>
          <p:nvPr/>
        </p:nvSpPr>
        <p:spPr>
          <a:xfrm rot="20340000">
            <a:off x="9006549" y="5666771"/>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sz="2800" i="1">
                <a:cs typeface="Calibri"/>
              </a:rPr>
              <a:t>Kritická teorie</a:t>
            </a:r>
            <a:endParaRPr lang="cs-CZ"/>
          </a:p>
        </p:txBody>
      </p:sp>
      <p:sp>
        <p:nvSpPr>
          <p:cNvPr id="12" name="TextovéPole 11">
            <a:extLst>
              <a:ext uri="{FF2B5EF4-FFF2-40B4-BE49-F238E27FC236}">
                <a16:creationId xmlns:a16="http://schemas.microsoft.com/office/drawing/2014/main" id="{565860C6-FBDD-F893-552E-B5F05D77D4EB}"/>
              </a:ext>
            </a:extLst>
          </p:cNvPr>
          <p:cNvSpPr txBox="1"/>
          <p:nvPr/>
        </p:nvSpPr>
        <p:spPr>
          <a:xfrm>
            <a:off x="3966742" y="5874465"/>
            <a:ext cx="42657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Optimismus, Universalismus</a:t>
            </a:r>
            <a:br>
              <a:rPr lang="cs-CZ">
                <a:cs typeface="Calibri"/>
              </a:rPr>
            </a:br>
            <a:r>
              <a:rPr lang="cs-CZ">
                <a:cs typeface="Calibri"/>
              </a:rPr>
              <a:t>Existence univerzálně platných hodnot</a:t>
            </a:r>
            <a:endParaRPr lang="cs-CZ"/>
          </a:p>
          <a:p>
            <a:pPr algn="ctr"/>
            <a:r>
              <a:rPr lang="cs-CZ">
                <a:cs typeface="Calibri"/>
              </a:rPr>
              <a:t>Lze dosáhnout spolupráce a lepšího světa</a:t>
            </a:r>
            <a:endParaRPr lang="cs-CZ"/>
          </a:p>
        </p:txBody>
      </p:sp>
      <p:sp>
        <p:nvSpPr>
          <p:cNvPr id="13" name="TextovéPole 12">
            <a:extLst>
              <a:ext uri="{FF2B5EF4-FFF2-40B4-BE49-F238E27FC236}">
                <a16:creationId xmlns:a16="http://schemas.microsoft.com/office/drawing/2014/main" id="{707019CF-30FC-D677-BAC0-24E7B020FD91}"/>
              </a:ext>
            </a:extLst>
          </p:cNvPr>
          <p:cNvSpPr txBox="1"/>
          <p:nvPr/>
        </p:nvSpPr>
        <p:spPr>
          <a:xfrm>
            <a:off x="60283" y="2893983"/>
            <a:ext cx="2481322"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i="1">
                <a:cs typeface="Calibri"/>
              </a:rPr>
              <a:t>Materialismus</a:t>
            </a:r>
          </a:p>
          <a:p>
            <a:r>
              <a:rPr lang="cs-CZ">
                <a:cs typeface="Calibri"/>
              </a:rPr>
              <a:t>Svět je ovlivňován převážně </a:t>
            </a:r>
            <a:br>
              <a:rPr lang="cs-CZ">
                <a:cs typeface="Calibri"/>
              </a:rPr>
            </a:br>
            <a:r>
              <a:rPr lang="cs-CZ">
                <a:cs typeface="Calibri"/>
              </a:rPr>
              <a:t>materiálními faktory</a:t>
            </a:r>
            <a:endParaRPr lang="cs-CZ"/>
          </a:p>
        </p:txBody>
      </p:sp>
      <p:sp>
        <p:nvSpPr>
          <p:cNvPr id="14" name="Ovál 13">
            <a:extLst>
              <a:ext uri="{FF2B5EF4-FFF2-40B4-BE49-F238E27FC236}">
                <a16:creationId xmlns:a16="http://schemas.microsoft.com/office/drawing/2014/main" id="{46496AD1-75F6-8785-39E2-C76A55EA7165}"/>
              </a:ext>
            </a:extLst>
          </p:cNvPr>
          <p:cNvSpPr/>
          <p:nvPr/>
        </p:nvSpPr>
        <p:spPr>
          <a:xfrm>
            <a:off x="6522576" y="1762488"/>
            <a:ext cx="3597797" cy="4109011"/>
          </a:xfrm>
          <a:prstGeom prst="ellipse">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3FAD6C48-F742-3F04-D079-30678009CB21}"/>
              </a:ext>
            </a:extLst>
          </p:cNvPr>
          <p:cNvSpPr txBox="1"/>
          <p:nvPr/>
        </p:nvSpPr>
        <p:spPr>
          <a:xfrm rot="21120000">
            <a:off x="7055527" y="4042985"/>
            <a:ext cx="2710404" cy="769441"/>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sz="2800" i="1">
                <a:cs typeface="Calibri"/>
              </a:rPr>
              <a:t>Konstruktivismus</a:t>
            </a:r>
            <a:br>
              <a:rPr lang="cs-CZ" sz="2800" i="1">
                <a:cs typeface="Calibri"/>
              </a:rPr>
            </a:br>
            <a:endParaRPr lang="cs-CZ" sz="1600" i="1">
              <a:cs typeface="Calibri"/>
            </a:endParaRPr>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9" name="TextovéPole 18">
            <a:extLst>
              <a:ext uri="{FF2B5EF4-FFF2-40B4-BE49-F238E27FC236}">
                <a16:creationId xmlns:a16="http://schemas.microsoft.com/office/drawing/2014/main" id="{E6CE3218-C823-4445-CBFE-153453BCD72C}"/>
              </a:ext>
            </a:extLst>
          </p:cNvPr>
          <p:cNvSpPr txBox="1"/>
          <p:nvPr/>
        </p:nvSpPr>
        <p:spPr>
          <a:xfrm>
            <a:off x="3542338" y="222161"/>
            <a:ext cx="52206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Pesimismus, Partikularismus</a:t>
            </a:r>
          </a:p>
          <a:p>
            <a:pPr algn="ctr"/>
            <a:r>
              <a:rPr lang="cs-CZ">
                <a:cs typeface="Calibri"/>
              </a:rPr>
              <a:t>Absence univerzálně platných hodnot </a:t>
            </a:r>
            <a:br>
              <a:rPr lang="cs-CZ">
                <a:cs typeface="Calibri"/>
              </a:rPr>
            </a:br>
            <a:r>
              <a:rPr lang="cs-CZ">
                <a:cs typeface="Calibri"/>
              </a:rPr>
              <a:t>Rozhodující je moc, nevyhnutelnost soupeření</a:t>
            </a:r>
          </a:p>
        </p:txBody>
      </p:sp>
      <p:sp>
        <p:nvSpPr>
          <p:cNvPr id="20" name="TextovéPole 19">
            <a:extLst>
              <a:ext uri="{FF2B5EF4-FFF2-40B4-BE49-F238E27FC236}">
                <a16:creationId xmlns:a16="http://schemas.microsoft.com/office/drawing/2014/main" id="{E8E089FB-EA9B-EC78-F868-0CDABDA030C8}"/>
              </a:ext>
            </a:extLst>
          </p:cNvPr>
          <p:cNvSpPr txBox="1"/>
          <p:nvPr/>
        </p:nvSpPr>
        <p:spPr>
          <a:xfrm>
            <a:off x="8982435" y="2691425"/>
            <a:ext cx="316615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b="1" i="1">
                <a:cs typeface="Calibri"/>
              </a:rPr>
              <a:t>Idealismus</a:t>
            </a:r>
          </a:p>
          <a:p>
            <a:pPr algn="r"/>
            <a:r>
              <a:rPr lang="cs-CZ">
                <a:cs typeface="Calibri"/>
              </a:rPr>
              <a:t>Svět je ovlivňován</a:t>
            </a:r>
            <a:br>
              <a:rPr lang="cs-CZ">
                <a:cs typeface="Calibri"/>
              </a:rPr>
            </a:br>
            <a:r>
              <a:rPr lang="cs-CZ">
                <a:cs typeface="Calibri"/>
              </a:rPr>
              <a:t>převážně</a:t>
            </a:r>
            <a:br>
              <a:rPr lang="cs-CZ">
                <a:cs typeface="Calibri"/>
              </a:rPr>
            </a:br>
            <a:r>
              <a:rPr lang="cs-CZ">
                <a:cs typeface="Calibri"/>
              </a:rPr>
              <a:t>nemateriálními ideovými faktory</a:t>
            </a:r>
          </a:p>
        </p:txBody>
      </p:sp>
      <p:sp>
        <p:nvSpPr>
          <p:cNvPr id="21" name="TextovéPole 20">
            <a:extLst>
              <a:ext uri="{FF2B5EF4-FFF2-40B4-BE49-F238E27FC236}">
                <a16:creationId xmlns:a16="http://schemas.microsoft.com/office/drawing/2014/main" id="{747CEBF4-1BA1-46D5-C54A-598DADFACD04}"/>
              </a:ext>
            </a:extLst>
          </p:cNvPr>
          <p:cNvSpPr txBox="1"/>
          <p:nvPr/>
        </p:nvSpPr>
        <p:spPr>
          <a:xfrm>
            <a:off x="1244942" y="5426304"/>
            <a:ext cx="1977342"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Marxismus</a:t>
            </a:r>
            <a:endParaRPr lang="cs-CZ"/>
          </a:p>
        </p:txBody>
      </p:sp>
      <p:sp>
        <p:nvSpPr>
          <p:cNvPr id="22" name="TextovéPole 21">
            <a:extLst>
              <a:ext uri="{FF2B5EF4-FFF2-40B4-BE49-F238E27FC236}">
                <a16:creationId xmlns:a16="http://schemas.microsoft.com/office/drawing/2014/main" id="{8D992600-B15C-163B-CECC-74AA5FC8A2B3}"/>
              </a:ext>
            </a:extLst>
          </p:cNvPr>
          <p:cNvSpPr txBox="1"/>
          <p:nvPr/>
        </p:nvSpPr>
        <p:spPr>
          <a:xfrm rot="20460000">
            <a:off x="2187131" y="1548113"/>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Neorealismus</a:t>
            </a:r>
          </a:p>
        </p:txBody>
      </p:sp>
    </p:spTree>
    <p:extLst>
      <p:ext uri="{BB962C8B-B14F-4D97-AF65-F5344CB8AC3E}">
        <p14:creationId xmlns:p14="http://schemas.microsoft.com/office/powerpoint/2010/main" val="277212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4">
            <a:extLst>
              <a:ext uri="{FF2B5EF4-FFF2-40B4-BE49-F238E27FC236}">
                <a16:creationId xmlns:a16="http://schemas.microsoft.com/office/drawing/2014/main" id="{09F307EE-9905-21A4-E1A0-EBE8CD87D451}"/>
              </a:ext>
            </a:extLst>
          </p:cNvPr>
          <p:cNvGraphicFramePr>
            <a:graphicFrameLocks noGrp="1"/>
          </p:cNvGraphicFramePr>
          <p:nvPr>
            <p:ph idx="1"/>
          </p:nvPr>
        </p:nvGraphicFramePr>
        <p:xfrm>
          <a:off x="2459620" y="1388961"/>
          <a:ext cx="7296352" cy="4183741"/>
        </p:xfrm>
        <a:graphic>
          <a:graphicData uri="http://schemas.openxmlformats.org/drawingml/2006/table">
            <a:tbl>
              <a:tblPr firstRow="1" bandRow="1">
                <a:tableStyleId>{5940675A-B579-460E-94D1-54222C63F5DA}</a:tableStyleId>
              </a:tblPr>
              <a:tblGrid>
                <a:gridCol w="3648176">
                  <a:extLst>
                    <a:ext uri="{9D8B030D-6E8A-4147-A177-3AD203B41FA5}">
                      <a16:colId xmlns:a16="http://schemas.microsoft.com/office/drawing/2014/main" val="2227883374"/>
                    </a:ext>
                  </a:extLst>
                </a:gridCol>
                <a:gridCol w="3648176">
                  <a:extLst>
                    <a:ext uri="{9D8B030D-6E8A-4147-A177-3AD203B41FA5}">
                      <a16:colId xmlns:a16="http://schemas.microsoft.com/office/drawing/2014/main" val="3194346959"/>
                    </a:ext>
                  </a:extLst>
                </a:gridCol>
              </a:tblGrid>
              <a:tr h="2044330">
                <a:tc>
                  <a:txBody>
                    <a:bodyPr/>
                    <a:lstStyle/>
                    <a:p>
                      <a:pPr lvl="0" algn="r">
                        <a:buNone/>
                      </a:pPr>
                      <a:r>
                        <a:rPr lang="cs-CZ"/>
                        <a:t> </a:t>
                      </a:r>
                      <a:br>
                        <a:rPr lang="cs-CZ"/>
                      </a:br>
                      <a:br>
                        <a:rPr lang="cs-CZ"/>
                      </a:br>
                      <a:br>
                        <a:rPr lang="cs-CZ"/>
                      </a:br>
                      <a:endParaRPr lang="cs-CZ"/>
                    </a:p>
                    <a:p>
                      <a:pPr lvl="0" algn="l">
                        <a:buNone/>
                      </a:pPr>
                      <a:br>
                        <a:rPr lang="cs-CZ" b="1"/>
                      </a:br>
                      <a:endParaRPr lang="cs-CZ" b="1"/>
                    </a:p>
                  </a:txBody>
                  <a:tcPr>
                    <a:lnL w="0">
                      <a:noFill/>
                    </a:lnL>
                    <a:lnR w="12700">
                      <a:solidFill>
                        <a:schemeClr val="tx1"/>
                      </a:solidFill>
                    </a:lnR>
                    <a:lnT w="0">
                      <a:noFill/>
                    </a:lnT>
                    <a:lnB w="12700">
                      <a:solidFill>
                        <a:schemeClr val="tx1"/>
                      </a:solidFill>
                    </a:lnB>
                  </a:tcPr>
                </a:tc>
                <a:tc>
                  <a:txBody>
                    <a:bodyPr/>
                    <a:lstStyle/>
                    <a:p>
                      <a:pPr lvl="0" algn="l">
                        <a:buNone/>
                      </a:pPr>
                      <a:br>
                        <a:rPr lang="cs-CZ"/>
                      </a:br>
                      <a:br>
                        <a:rPr lang="cs-CZ"/>
                      </a:br>
                      <a:endParaRPr lang="cs-CZ"/>
                    </a:p>
                    <a:p>
                      <a:pPr lvl="0" algn="r">
                        <a:buNone/>
                      </a:pPr>
                      <a:br>
                        <a:rPr lang="cs-CZ" b="1"/>
                      </a:br>
                      <a:br>
                        <a:rPr lang="cs-CZ" b="1"/>
                      </a:br>
                      <a:br>
                        <a:rPr lang="cs-CZ" b="1"/>
                      </a:br>
                      <a:endParaRPr lang="cs-CZ" b="1"/>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681698399"/>
                  </a:ext>
                </a:extLst>
              </a:tr>
              <a:tr h="2139411">
                <a:tc>
                  <a:txBody>
                    <a:bodyPr/>
                    <a:lstStyle/>
                    <a:p>
                      <a:endParaRPr lang="cs-CZ"/>
                    </a:p>
                    <a:p>
                      <a:pPr lvl="0">
                        <a:buNone/>
                      </a:pPr>
                      <a:endParaRPr lang="cs-CZ"/>
                    </a:p>
                    <a:p>
                      <a:pPr lvl="0">
                        <a:buNone/>
                      </a:pPr>
                      <a:endParaRPr lang="cs-CZ"/>
                    </a:p>
                    <a:p>
                      <a:pPr lvl="0">
                        <a:buNone/>
                      </a:pPr>
                      <a:endParaRPr lang="cs-CZ"/>
                    </a:p>
                    <a:p>
                      <a:pPr lvl="0">
                        <a:buNone/>
                      </a:pPr>
                      <a:endParaRPr lang="cs-CZ"/>
                    </a:p>
                    <a:p>
                      <a:pPr lvl="0">
                        <a:buNone/>
                      </a:pPr>
                      <a:endParaRPr lang="cs-CZ"/>
                    </a:p>
                    <a:p>
                      <a:pPr lvl="0" algn="r">
                        <a:buNone/>
                      </a:pPr>
                      <a:endParaRPr lang="cs-CZ" b="1"/>
                    </a:p>
                  </a:txBody>
                  <a:tcPr>
                    <a:lnL w="0">
                      <a:noFill/>
                    </a:lnL>
                    <a:lnR w="12700">
                      <a:solidFill>
                        <a:schemeClr val="tx1"/>
                      </a:solidFill>
                    </a:lnR>
                    <a:lnT w="12700">
                      <a:solidFill>
                        <a:schemeClr val="tx1"/>
                      </a:solidFill>
                    </a:lnT>
                    <a:lnB w="0">
                      <a:noFill/>
                    </a:lnB>
                  </a:tcPr>
                </a:tc>
                <a:tc>
                  <a:txBody>
                    <a:bodyPr/>
                    <a:lstStyle/>
                    <a:p>
                      <a:pPr algn="r"/>
                      <a:endParaRPr lang="cs-CZ"/>
                    </a:p>
                    <a:p>
                      <a:pPr lvl="0" algn="l">
                        <a:buNone/>
                      </a:pPr>
                      <a:endParaRPr lang="cs-CZ"/>
                    </a:p>
                    <a:p>
                      <a:pPr lvl="0" algn="l">
                        <a:buNone/>
                      </a:pPr>
                      <a:endParaRPr lang="cs-CZ"/>
                    </a:p>
                    <a:p>
                      <a:pPr lvl="0" algn="l">
                        <a:buNone/>
                      </a:pPr>
                      <a:endParaRPr lang="cs-CZ"/>
                    </a:p>
                    <a:p>
                      <a:pPr lvl="0" algn="l">
                        <a:buNone/>
                      </a:pPr>
                      <a:endParaRPr lang="cs-CZ"/>
                    </a:p>
                    <a:p>
                      <a:pPr lvl="0" algn="l">
                        <a:buNone/>
                      </a:pPr>
                      <a:endParaRPr lang="cs-CZ" b="1"/>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753191407"/>
                  </a:ext>
                </a:extLst>
              </a:tr>
            </a:tbl>
          </a:graphicData>
        </a:graphic>
      </p:graphicFrame>
      <p:sp>
        <p:nvSpPr>
          <p:cNvPr id="5" name="Rovnoramenný trojúhelník 4">
            <a:extLst>
              <a:ext uri="{FF2B5EF4-FFF2-40B4-BE49-F238E27FC236}">
                <a16:creationId xmlns:a16="http://schemas.microsoft.com/office/drawing/2014/main" id="{9CAF0E7D-C1AB-5D1D-07D8-7E0373DBCC2E}"/>
              </a:ext>
            </a:extLst>
          </p:cNvPr>
          <p:cNvSpPr/>
          <p:nvPr/>
        </p:nvSpPr>
        <p:spPr>
          <a:xfrm>
            <a:off x="5961116" y="1081267"/>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Rovnoramenný trojúhelník 5">
            <a:extLst>
              <a:ext uri="{FF2B5EF4-FFF2-40B4-BE49-F238E27FC236}">
                <a16:creationId xmlns:a16="http://schemas.microsoft.com/office/drawing/2014/main" id="{04A13FF1-2933-9C20-83D6-3584523B5320}"/>
              </a:ext>
            </a:extLst>
          </p:cNvPr>
          <p:cNvSpPr/>
          <p:nvPr/>
        </p:nvSpPr>
        <p:spPr>
          <a:xfrm rot="10800000">
            <a:off x="5961115" y="5633976"/>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Rovnoramenný trojúhelník 6">
            <a:extLst>
              <a:ext uri="{FF2B5EF4-FFF2-40B4-BE49-F238E27FC236}">
                <a16:creationId xmlns:a16="http://schemas.microsoft.com/office/drawing/2014/main" id="{258CC73C-978A-F7BC-E8E8-34B8C24F16C3}"/>
              </a:ext>
            </a:extLst>
          </p:cNvPr>
          <p:cNvSpPr/>
          <p:nvPr/>
        </p:nvSpPr>
        <p:spPr>
          <a:xfrm rot="5400000">
            <a:off x="9800053"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a:extLst>
              <a:ext uri="{FF2B5EF4-FFF2-40B4-BE49-F238E27FC236}">
                <a16:creationId xmlns:a16="http://schemas.microsoft.com/office/drawing/2014/main" id="{49CC4DE2-C7B5-5F4C-D41D-98ABF01FE3A7}"/>
              </a:ext>
            </a:extLst>
          </p:cNvPr>
          <p:cNvSpPr/>
          <p:nvPr/>
        </p:nvSpPr>
        <p:spPr>
          <a:xfrm rot="16200000">
            <a:off x="2093242" y="3319039"/>
            <a:ext cx="289367" cy="24114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a:extLst>
              <a:ext uri="{FF2B5EF4-FFF2-40B4-BE49-F238E27FC236}">
                <a16:creationId xmlns:a16="http://schemas.microsoft.com/office/drawing/2014/main" id="{526F9667-57DD-52A8-F3AF-B44BC88E5A6D}"/>
              </a:ext>
            </a:extLst>
          </p:cNvPr>
          <p:cNvSpPr txBox="1"/>
          <p:nvPr/>
        </p:nvSpPr>
        <p:spPr>
          <a:xfrm rot="19560000">
            <a:off x="3209562" y="1895354"/>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Realismus</a:t>
            </a:r>
          </a:p>
        </p:txBody>
      </p:sp>
      <p:sp>
        <p:nvSpPr>
          <p:cNvPr id="9" name="TextovéPole 8">
            <a:extLst>
              <a:ext uri="{FF2B5EF4-FFF2-40B4-BE49-F238E27FC236}">
                <a16:creationId xmlns:a16="http://schemas.microsoft.com/office/drawing/2014/main" id="{74449992-04B0-B67D-B961-35019A19B96E}"/>
              </a:ext>
            </a:extLst>
          </p:cNvPr>
          <p:cNvSpPr txBox="1"/>
          <p:nvPr/>
        </p:nvSpPr>
        <p:spPr>
          <a:xfrm rot="1140000">
            <a:off x="4813803" y="4625722"/>
            <a:ext cx="1977342"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Liberalismus</a:t>
            </a:r>
            <a:endParaRPr lang="cs-CZ"/>
          </a:p>
        </p:txBody>
      </p:sp>
      <p:sp>
        <p:nvSpPr>
          <p:cNvPr id="10" name="TextovéPole 9">
            <a:extLst>
              <a:ext uri="{FF2B5EF4-FFF2-40B4-BE49-F238E27FC236}">
                <a16:creationId xmlns:a16="http://schemas.microsoft.com/office/drawing/2014/main" id="{EC702CB5-29B8-C268-CC8F-9D0D701F0077}"/>
              </a:ext>
            </a:extLst>
          </p:cNvPr>
          <p:cNvSpPr txBox="1"/>
          <p:nvPr/>
        </p:nvSpPr>
        <p:spPr>
          <a:xfrm rot="1680000">
            <a:off x="9523714" y="658963"/>
            <a:ext cx="293225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Postmodernismus</a:t>
            </a:r>
          </a:p>
        </p:txBody>
      </p:sp>
      <p:sp>
        <p:nvSpPr>
          <p:cNvPr id="11" name="TextovéPole 10">
            <a:extLst>
              <a:ext uri="{FF2B5EF4-FFF2-40B4-BE49-F238E27FC236}">
                <a16:creationId xmlns:a16="http://schemas.microsoft.com/office/drawing/2014/main" id="{EACFEB6A-FDB4-CACC-1260-99D42E267A08}"/>
              </a:ext>
            </a:extLst>
          </p:cNvPr>
          <p:cNvSpPr txBox="1"/>
          <p:nvPr/>
        </p:nvSpPr>
        <p:spPr>
          <a:xfrm rot="20340000">
            <a:off x="9006549" y="5666771"/>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sz="2800" i="1">
                <a:cs typeface="Calibri"/>
              </a:rPr>
              <a:t>Kritická teorie</a:t>
            </a:r>
            <a:endParaRPr lang="cs-CZ"/>
          </a:p>
        </p:txBody>
      </p:sp>
      <p:sp>
        <p:nvSpPr>
          <p:cNvPr id="12" name="TextovéPole 11">
            <a:extLst>
              <a:ext uri="{FF2B5EF4-FFF2-40B4-BE49-F238E27FC236}">
                <a16:creationId xmlns:a16="http://schemas.microsoft.com/office/drawing/2014/main" id="{565860C6-FBDD-F893-552E-B5F05D77D4EB}"/>
              </a:ext>
            </a:extLst>
          </p:cNvPr>
          <p:cNvSpPr txBox="1"/>
          <p:nvPr/>
        </p:nvSpPr>
        <p:spPr>
          <a:xfrm>
            <a:off x="3966742" y="5874465"/>
            <a:ext cx="426575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Optimismus, Universalismus</a:t>
            </a:r>
            <a:br>
              <a:rPr lang="cs-CZ">
                <a:cs typeface="Calibri"/>
              </a:rPr>
            </a:br>
            <a:r>
              <a:rPr lang="cs-CZ">
                <a:cs typeface="Calibri"/>
              </a:rPr>
              <a:t>Existence univerzálně platných hodnot</a:t>
            </a:r>
            <a:endParaRPr lang="cs-CZ"/>
          </a:p>
          <a:p>
            <a:pPr algn="ctr"/>
            <a:r>
              <a:rPr lang="cs-CZ">
                <a:cs typeface="Calibri"/>
              </a:rPr>
              <a:t>Lze dosáhnout spolupráce a lepšího světa</a:t>
            </a:r>
            <a:endParaRPr lang="cs-CZ"/>
          </a:p>
        </p:txBody>
      </p:sp>
      <p:sp>
        <p:nvSpPr>
          <p:cNvPr id="13" name="TextovéPole 12">
            <a:extLst>
              <a:ext uri="{FF2B5EF4-FFF2-40B4-BE49-F238E27FC236}">
                <a16:creationId xmlns:a16="http://schemas.microsoft.com/office/drawing/2014/main" id="{707019CF-30FC-D677-BAC0-24E7B020FD91}"/>
              </a:ext>
            </a:extLst>
          </p:cNvPr>
          <p:cNvSpPr txBox="1"/>
          <p:nvPr/>
        </p:nvSpPr>
        <p:spPr>
          <a:xfrm>
            <a:off x="60283" y="2893983"/>
            <a:ext cx="2481322"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i="1">
                <a:cs typeface="Calibri"/>
              </a:rPr>
              <a:t>Materialismus</a:t>
            </a:r>
          </a:p>
          <a:p>
            <a:r>
              <a:rPr lang="cs-CZ">
                <a:cs typeface="Calibri"/>
              </a:rPr>
              <a:t>Svět je ovlivňován převážně </a:t>
            </a:r>
            <a:br>
              <a:rPr lang="cs-CZ">
                <a:cs typeface="Calibri"/>
              </a:rPr>
            </a:br>
            <a:r>
              <a:rPr lang="cs-CZ">
                <a:cs typeface="Calibri"/>
              </a:rPr>
              <a:t>materiálními faktory</a:t>
            </a:r>
            <a:endParaRPr lang="cs-CZ"/>
          </a:p>
        </p:txBody>
      </p:sp>
      <p:sp>
        <p:nvSpPr>
          <p:cNvPr id="14" name="Ovál 13">
            <a:extLst>
              <a:ext uri="{FF2B5EF4-FFF2-40B4-BE49-F238E27FC236}">
                <a16:creationId xmlns:a16="http://schemas.microsoft.com/office/drawing/2014/main" id="{46496AD1-75F6-8785-39E2-C76A55EA7165}"/>
              </a:ext>
            </a:extLst>
          </p:cNvPr>
          <p:cNvSpPr/>
          <p:nvPr/>
        </p:nvSpPr>
        <p:spPr>
          <a:xfrm>
            <a:off x="6522576" y="1762488"/>
            <a:ext cx="3597797" cy="4109011"/>
          </a:xfrm>
          <a:prstGeom prst="ellipse">
            <a:avLst/>
          </a:pr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a:extLst>
              <a:ext uri="{FF2B5EF4-FFF2-40B4-BE49-F238E27FC236}">
                <a16:creationId xmlns:a16="http://schemas.microsoft.com/office/drawing/2014/main" id="{3FAD6C48-F742-3F04-D079-30678009CB21}"/>
              </a:ext>
            </a:extLst>
          </p:cNvPr>
          <p:cNvSpPr txBox="1"/>
          <p:nvPr/>
        </p:nvSpPr>
        <p:spPr>
          <a:xfrm rot="21120000">
            <a:off x="7055527" y="3919874"/>
            <a:ext cx="2710404" cy="1015663"/>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sz="2800" i="1">
                <a:cs typeface="Calibri"/>
              </a:rPr>
              <a:t>Konstruktivismus</a:t>
            </a:r>
            <a:br>
              <a:rPr lang="cs-CZ" sz="2800" i="1">
                <a:cs typeface="Calibri"/>
              </a:rPr>
            </a:br>
            <a:r>
              <a:rPr lang="cs-CZ" sz="1600" i="1">
                <a:cs typeface="Calibri"/>
              </a:rPr>
              <a:t>Idealismus, optimismus, </a:t>
            </a:r>
            <a:br>
              <a:rPr lang="cs-CZ" sz="1600" i="1">
                <a:cs typeface="Calibri"/>
              </a:rPr>
            </a:br>
            <a:r>
              <a:rPr lang="cs-CZ" sz="1600" i="1">
                <a:cs typeface="Calibri"/>
              </a:rPr>
              <a:t>partikularismus</a:t>
            </a:r>
          </a:p>
        </p:txBody>
      </p:sp>
      <p:sp>
        <p:nvSpPr>
          <p:cNvPr id="18" name="TextovéPole 17">
            <a:extLst>
              <a:ext uri="{FF2B5EF4-FFF2-40B4-BE49-F238E27FC236}">
                <a16:creationId xmlns:a16="http://schemas.microsoft.com/office/drawing/2014/main" id="{CB6629AA-9773-98E0-F319-349E35D54E06}"/>
              </a:ext>
            </a:extLst>
          </p:cNvPr>
          <p:cNvSpPr txBox="1"/>
          <p:nvPr/>
        </p:nvSpPr>
        <p:spPr>
          <a:xfrm>
            <a:off x="5066335" y="299325"/>
            <a:ext cx="24813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cs-CZ">
              <a:cs typeface="Calibri"/>
            </a:endParaRPr>
          </a:p>
        </p:txBody>
      </p:sp>
      <p:sp>
        <p:nvSpPr>
          <p:cNvPr id="19" name="TextovéPole 18">
            <a:extLst>
              <a:ext uri="{FF2B5EF4-FFF2-40B4-BE49-F238E27FC236}">
                <a16:creationId xmlns:a16="http://schemas.microsoft.com/office/drawing/2014/main" id="{E6CE3218-C823-4445-CBFE-153453BCD72C}"/>
              </a:ext>
            </a:extLst>
          </p:cNvPr>
          <p:cNvSpPr txBox="1"/>
          <p:nvPr/>
        </p:nvSpPr>
        <p:spPr>
          <a:xfrm>
            <a:off x="3542338" y="222161"/>
            <a:ext cx="522066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cs-CZ" b="1" i="1">
                <a:cs typeface="Calibri"/>
              </a:rPr>
              <a:t>Pesimismus, Partikularismus</a:t>
            </a:r>
          </a:p>
          <a:p>
            <a:pPr algn="ctr"/>
            <a:r>
              <a:rPr lang="cs-CZ">
                <a:cs typeface="Calibri"/>
              </a:rPr>
              <a:t>Absence univerzálně platných hodnot </a:t>
            </a:r>
            <a:br>
              <a:rPr lang="cs-CZ">
                <a:cs typeface="Calibri"/>
              </a:rPr>
            </a:br>
            <a:r>
              <a:rPr lang="cs-CZ">
                <a:cs typeface="Calibri"/>
              </a:rPr>
              <a:t>Rozhodující je moc, nevyhnutelnost soupeření</a:t>
            </a:r>
          </a:p>
        </p:txBody>
      </p:sp>
      <p:sp>
        <p:nvSpPr>
          <p:cNvPr id="20" name="TextovéPole 19">
            <a:extLst>
              <a:ext uri="{FF2B5EF4-FFF2-40B4-BE49-F238E27FC236}">
                <a16:creationId xmlns:a16="http://schemas.microsoft.com/office/drawing/2014/main" id="{E8E089FB-EA9B-EC78-F868-0CDABDA030C8}"/>
              </a:ext>
            </a:extLst>
          </p:cNvPr>
          <p:cNvSpPr txBox="1"/>
          <p:nvPr/>
        </p:nvSpPr>
        <p:spPr>
          <a:xfrm>
            <a:off x="8982435" y="2691425"/>
            <a:ext cx="3166157"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cs-CZ" b="1" i="1">
                <a:cs typeface="Calibri"/>
              </a:rPr>
              <a:t>Idealismus</a:t>
            </a:r>
          </a:p>
          <a:p>
            <a:pPr algn="r"/>
            <a:r>
              <a:rPr lang="cs-CZ">
                <a:cs typeface="Calibri"/>
              </a:rPr>
              <a:t>Svět je ovlivňován</a:t>
            </a:r>
            <a:br>
              <a:rPr lang="cs-CZ">
                <a:cs typeface="Calibri"/>
              </a:rPr>
            </a:br>
            <a:r>
              <a:rPr lang="cs-CZ">
                <a:cs typeface="Calibri"/>
              </a:rPr>
              <a:t>převážně</a:t>
            </a:r>
            <a:br>
              <a:rPr lang="cs-CZ">
                <a:cs typeface="Calibri"/>
              </a:rPr>
            </a:br>
            <a:r>
              <a:rPr lang="cs-CZ">
                <a:cs typeface="Calibri"/>
              </a:rPr>
              <a:t>nemateriálními ideovými faktory</a:t>
            </a:r>
          </a:p>
        </p:txBody>
      </p:sp>
      <p:sp>
        <p:nvSpPr>
          <p:cNvPr id="21" name="TextovéPole 20">
            <a:extLst>
              <a:ext uri="{FF2B5EF4-FFF2-40B4-BE49-F238E27FC236}">
                <a16:creationId xmlns:a16="http://schemas.microsoft.com/office/drawing/2014/main" id="{747CEBF4-1BA1-46D5-C54A-598DADFACD04}"/>
              </a:ext>
            </a:extLst>
          </p:cNvPr>
          <p:cNvSpPr txBox="1"/>
          <p:nvPr/>
        </p:nvSpPr>
        <p:spPr>
          <a:xfrm>
            <a:off x="1244942" y="5426304"/>
            <a:ext cx="1977342" cy="523220"/>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Marxismus</a:t>
            </a:r>
            <a:endParaRPr lang="cs-CZ"/>
          </a:p>
        </p:txBody>
      </p:sp>
      <p:sp>
        <p:nvSpPr>
          <p:cNvPr id="22" name="TextovéPole 21">
            <a:extLst>
              <a:ext uri="{FF2B5EF4-FFF2-40B4-BE49-F238E27FC236}">
                <a16:creationId xmlns:a16="http://schemas.microsoft.com/office/drawing/2014/main" id="{8D992600-B15C-163B-CECC-74AA5FC8A2B3}"/>
              </a:ext>
            </a:extLst>
          </p:cNvPr>
          <p:cNvSpPr txBox="1"/>
          <p:nvPr/>
        </p:nvSpPr>
        <p:spPr>
          <a:xfrm rot="20460000">
            <a:off x="2187131" y="1548113"/>
            <a:ext cx="221848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cs-CZ" sz="2800" i="1">
                <a:cs typeface="Calibri"/>
              </a:rPr>
              <a:t>Neorealismus</a:t>
            </a:r>
          </a:p>
        </p:txBody>
      </p:sp>
    </p:spTree>
    <p:extLst>
      <p:ext uri="{BB962C8B-B14F-4D97-AF65-F5344CB8AC3E}">
        <p14:creationId xmlns:p14="http://schemas.microsoft.com/office/powerpoint/2010/main" val="172173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D8270-77A6-490C-AC8C-384AF35431F5}"/>
              </a:ext>
            </a:extLst>
          </p:cNvPr>
          <p:cNvSpPr>
            <a:spLocks noGrp="1"/>
          </p:cNvSpPr>
          <p:nvPr>
            <p:ph type="title"/>
          </p:nvPr>
        </p:nvSpPr>
        <p:spPr/>
        <p:txBody>
          <a:bodyPr/>
          <a:lstStyle/>
          <a:p>
            <a:r>
              <a:rPr lang="cs-CZ">
                <a:cs typeface="Calibri Light"/>
              </a:rPr>
              <a:t>Konstruktivismus vs. Racionalismus</a:t>
            </a:r>
            <a:endParaRPr lang="cs-CZ"/>
          </a:p>
        </p:txBody>
      </p:sp>
      <p:sp>
        <p:nvSpPr>
          <p:cNvPr id="3" name="Zástupný obsah 2">
            <a:extLst>
              <a:ext uri="{FF2B5EF4-FFF2-40B4-BE49-F238E27FC236}">
                <a16:creationId xmlns:a16="http://schemas.microsoft.com/office/drawing/2014/main" id="{28E2ABAE-DC4C-4FBF-BA5D-414863034B10}"/>
              </a:ext>
            </a:extLst>
          </p:cNvPr>
          <p:cNvSpPr>
            <a:spLocks noGrp="1"/>
          </p:cNvSpPr>
          <p:nvPr>
            <p:ph idx="1"/>
          </p:nvPr>
        </p:nvSpPr>
        <p:spPr>
          <a:xfrm>
            <a:off x="838200" y="1508125"/>
            <a:ext cx="10515600" cy="4965171"/>
          </a:xfrm>
        </p:spPr>
        <p:txBody>
          <a:bodyPr vert="horz" lIns="91440" tIns="45720" rIns="91440" bIns="45720" rtlCol="0" anchor="t">
            <a:normAutofit/>
          </a:bodyPr>
          <a:lstStyle/>
          <a:p>
            <a:r>
              <a:rPr lang="cs-CZ" dirty="0">
                <a:cs typeface="Calibri"/>
              </a:rPr>
              <a:t>Struktury, normy, identity, zájmy apod. </a:t>
            </a:r>
            <a:r>
              <a:rPr lang="cs-CZ" b="1" dirty="0">
                <a:cs typeface="Calibri"/>
              </a:rPr>
              <a:t>nejsou dané</a:t>
            </a:r>
            <a:r>
              <a:rPr lang="cs-CZ" dirty="0">
                <a:cs typeface="Calibri"/>
              </a:rPr>
              <a:t>, ale jsou sociálními konstrukcemi</a:t>
            </a:r>
          </a:p>
          <a:p>
            <a:r>
              <a:rPr lang="cs-CZ" dirty="0">
                <a:cs typeface="Calibri"/>
              </a:rPr>
              <a:t>Vymezení vůči racionalismu - daní aktéři, dané racionální zájmy, dané struktury (anarchie, trh)</a:t>
            </a:r>
            <a:endParaRPr lang="cs-CZ" dirty="0">
              <a:ea typeface="Calibri"/>
              <a:cs typeface="Calibri"/>
            </a:endParaRPr>
          </a:p>
          <a:p>
            <a:r>
              <a:rPr lang="cs-CZ" dirty="0">
                <a:cs typeface="Calibri"/>
              </a:rPr>
              <a:t>Racionalismus vychází z předem akceptovaných předpokladů o racionálních jedincích maximalizujících zisk v tržním prostředí nebo státech maximalizující svou šanci na přežití v anarchické struktuře </a:t>
            </a:r>
            <a:endParaRPr lang="cs-CZ" dirty="0">
              <a:ea typeface="Calibri"/>
              <a:cs typeface="Calibri"/>
            </a:endParaRPr>
          </a:p>
          <a:p>
            <a:r>
              <a:rPr lang="cs-CZ" dirty="0">
                <a:cs typeface="Calibri"/>
              </a:rPr>
              <a:t>Konstruktivismus se soustředí na to, jak jsou zájmy, identity, aktéři, normy apod. konstituovány a jaký vliv to má na podobu zkoumané oblasti</a:t>
            </a:r>
            <a:endParaRPr lang="cs-CZ" dirty="0">
              <a:ea typeface="Calibri"/>
              <a:cs typeface="Calibri"/>
            </a:endParaRPr>
          </a:p>
        </p:txBody>
      </p:sp>
    </p:spTree>
    <p:extLst>
      <p:ext uri="{BB962C8B-B14F-4D97-AF65-F5344CB8AC3E}">
        <p14:creationId xmlns:p14="http://schemas.microsoft.com/office/powerpoint/2010/main" val="1475009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EC6674-2313-48BC-9436-F35420DC8F3D}"/>
              </a:ext>
            </a:extLst>
          </p:cNvPr>
          <p:cNvSpPr>
            <a:spLocks noGrp="1"/>
          </p:cNvSpPr>
          <p:nvPr>
            <p:ph type="title"/>
          </p:nvPr>
        </p:nvSpPr>
        <p:spPr/>
        <p:txBody>
          <a:bodyPr>
            <a:normAutofit/>
          </a:bodyPr>
          <a:lstStyle/>
          <a:p>
            <a:r>
              <a:rPr lang="cs-CZ" sz="4000">
                <a:cs typeface="Calibri Light"/>
              </a:rPr>
              <a:t>Historický kontext vzestupu konstruktivismu v MVZ</a:t>
            </a:r>
            <a:endParaRPr lang="cs-CZ" sz="4000"/>
          </a:p>
        </p:txBody>
      </p:sp>
      <p:sp>
        <p:nvSpPr>
          <p:cNvPr id="3" name="Zástupný obsah 2">
            <a:extLst>
              <a:ext uri="{FF2B5EF4-FFF2-40B4-BE49-F238E27FC236}">
                <a16:creationId xmlns:a16="http://schemas.microsoft.com/office/drawing/2014/main" id="{CB638085-7E16-4237-AA32-84EAD2955000}"/>
              </a:ext>
            </a:extLst>
          </p:cNvPr>
          <p:cNvSpPr>
            <a:spLocks noGrp="1"/>
          </p:cNvSpPr>
          <p:nvPr>
            <p:ph idx="1"/>
          </p:nvPr>
        </p:nvSpPr>
        <p:spPr/>
        <p:txBody>
          <a:bodyPr vert="horz" lIns="91440" tIns="45720" rIns="91440" bIns="45720" rtlCol="0" anchor="t">
            <a:normAutofit lnSpcReduction="10000"/>
          </a:bodyPr>
          <a:lstStyle/>
          <a:p>
            <a:r>
              <a:rPr lang="cs-CZ">
                <a:cs typeface="Calibri"/>
              </a:rPr>
              <a:t>Racionalistické axiomy zpochybněny hlavními událostmi světového dění</a:t>
            </a:r>
          </a:p>
          <a:p>
            <a:r>
              <a:rPr lang="cs-CZ">
                <a:cs typeface="Calibri"/>
              </a:rPr>
              <a:t>Konec studenoválečné rivality (2. polovina 80. let) - podle racionalismu daná racionálními zájmy velmocí vyvažujících moc v anarchii</a:t>
            </a:r>
          </a:p>
          <a:p>
            <a:r>
              <a:rPr lang="cs-CZ">
                <a:cs typeface="Calibri"/>
              </a:rPr>
              <a:t>Kolaps Východního bloku (1989) </a:t>
            </a:r>
          </a:p>
          <a:p>
            <a:r>
              <a:rPr lang="cs-CZ">
                <a:cs typeface="Calibri"/>
              </a:rPr>
              <a:t>Kolaps Sovětského svazu (1991) - daný aktér, který se rozpadá nikoliv v důsledku materiálního kolapsu, porážky ve válce, ale z důvodu ztráty identity a důvěry</a:t>
            </a:r>
          </a:p>
          <a:p>
            <a:r>
              <a:rPr lang="cs-CZ">
                <a:cs typeface="Calibri"/>
              </a:rPr>
              <a:t>Absence vyvažovací koalice proti USA (1992 – dosud?)</a:t>
            </a:r>
          </a:p>
        </p:txBody>
      </p:sp>
    </p:spTree>
    <p:extLst>
      <p:ext uri="{BB962C8B-B14F-4D97-AF65-F5344CB8AC3E}">
        <p14:creationId xmlns:p14="http://schemas.microsoft.com/office/powerpoint/2010/main" val="16960433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890996B98D2064BA03D5ED9CCE8CC98" ma:contentTypeVersion="15" ma:contentTypeDescription="Vytvoří nový dokument" ma:contentTypeScope="" ma:versionID="8037b74ae908ad346f000cb952c803d4">
  <xsd:schema xmlns:xsd="http://www.w3.org/2001/XMLSchema" xmlns:xs="http://www.w3.org/2001/XMLSchema" xmlns:p="http://schemas.microsoft.com/office/2006/metadata/properties" xmlns:ns3="506b28e5-0aed-4572-afdd-7076380d8405" xmlns:ns4="ed9e5b60-b706-4469-9d01-5b37d426955a" targetNamespace="http://schemas.microsoft.com/office/2006/metadata/properties" ma:root="true" ma:fieldsID="d47e31081b3aa4a79314f7cd49ca5fe8" ns3:_="" ns4:_="">
    <xsd:import namespace="506b28e5-0aed-4572-afdd-7076380d8405"/>
    <xsd:import namespace="ed9e5b60-b706-4469-9d01-5b37d426955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b28e5-0aed-4572-afdd-7076380d84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9e5b60-b706-4469-9d01-5b37d426955a" elementFormDefault="qualified">
    <xsd:import namespace="http://schemas.microsoft.com/office/2006/documentManagement/types"/>
    <xsd:import namespace="http://schemas.microsoft.com/office/infopath/2007/PartnerControls"/>
    <xsd:element name="SharedWithUsers" ma:index="17"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dílené s podrobnostmi" ma:internalName="SharedWithDetails" ma:readOnly="true">
      <xsd:simpleType>
        <xsd:restriction base="dms:Note">
          <xsd:maxLength value="255"/>
        </xsd:restriction>
      </xsd:simpleType>
    </xsd:element>
    <xsd:element name="SharingHintHash" ma:index="19"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06b28e5-0aed-4572-afdd-7076380d8405" xsi:nil="true"/>
  </documentManagement>
</p:properties>
</file>

<file path=customXml/itemProps1.xml><?xml version="1.0" encoding="utf-8"?>
<ds:datastoreItem xmlns:ds="http://schemas.openxmlformats.org/officeDocument/2006/customXml" ds:itemID="{443C821F-17EB-476C-8069-CF40EADA420C}">
  <ds:schemaRefs>
    <ds:schemaRef ds:uri="http://schemas.microsoft.com/sharepoint/v3/contenttype/forms"/>
  </ds:schemaRefs>
</ds:datastoreItem>
</file>

<file path=customXml/itemProps2.xml><?xml version="1.0" encoding="utf-8"?>
<ds:datastoreItem xmlns:ds="http://schemas.openxmlformats.org/officeDocument/2006/customXml" ds:itemID="{D04CB2E0-CE81-408F-9437-3B807600BE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b28e5-0aed-4572-afdd-7076380d8405"/>
    <ds:schemaRef ds:uri="ed9e5b60-b706-4469-9d01-5b37d42695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029FC0-FFCA-40FF-8709-808153A23D48}">
  <ds:schemaRefs>
    <ds:schemaRef ds:uri="506b28e5-0aed-4572-afdd-7076380d8405"/>
    <ds:schemaRef ds:uri="http://purl.org/dc/elements/1.1/"/>
    <ds:schemaRef ds:uri="http://purl.org/dc/terms/"/>
    <ds:schemaRef ds:uri="http://schemas.microsoft.com/office/2006/metadata/propertie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ed9e5b60-b706-4469-9d01-5b37d426955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1618</Words>
  <Application>Microsoft Office PowerPoint</Application>
  <PresentationFormat>Širokoúhlá obrazovka</PresentationFormat>
  <Paragraphs>286</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systému Office</vt:lpstr>
      <vt:lpstr>Sociální konstruktivismus</vt:lpstr>
      <vt:lpstr>Sociální konstruktivismus</vt:lpstr>
      <vt:lpstr>Ideové kořeny konstruktivismu</vt:lpstr>
      <vt:lpstr>Prezentace aplikace PowerPoint</vt:lpstr>
      <vt:lpstr>Prezentace aplikace PowerPoint</vt:lpstr>
      <vt:lpstr>Prezentace aplikace PowerPoint</vt:lpstr>
      <vt:lpstr>Prezentace aplikace PowerPoint</vt:lpstr>
      <vt:lpstr>Konstruktivismus vs. Racionalismus</vt:lpstr>
      <vt:lpstr>Historický kontext vzestupu konstruktivismu v MVZ</vt:lpstr>
      <vt:lpstr>Vysvětlení vs. Pochopení</vt:lpstr>
      <vt:lpstr>Kauzální vs. Konstitutivní otázky</vt:lpstr>
      <vt:lpstr>Sociální vs. Materiální faktory</vt:lpstr>
      <vt:lpstr>Identity</vt:lpstr>
      <vt:lpstr>Zájmy</vt:lpstr>
      <vt:lpstr>Normy</vt:lpstr>
      <vt:lpstr>Mezinárodní vztahy jako sociální konstrukt</vt:lpstr>
      <vt:lpstr>Alexander Wendt</vt:lpstr>
      <vt:lpstr>Kuvajt (1990) vs. Krym (2014) vs. Náhorní Karabach (2020) vs. Ukrajina (2022) vs. Náhorní Karabach (2023)</vt:lpstr>
      <vt:lpstr>Tržní ekonomika jako sociální konstrukt</vt:lpstr>
      <vt:lpstr>Prezentace aplikace PowerPoint</vt:lpstr>
      <vt:lpstr>Prezentace aplikace PowerPoint</vt:lpstr>
      <vt:lpstr>Prezentace aplikace PowerPoint</vt:lpstr>
      <vt:lpstr>Prezentace aplikace PowerPoint</vt:lpstr>
      <vt:lpstr>Liberální konstruktivismus</vt:lpstr>
      <vt:lpstr>Realistický konstruktivismus</vt:lpstr>
      <vt:lpstr>Kritický konstruktivismus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Konstru</dc:title>
  <dc:creator/>
  <cp:lastModifiedBy>Johan Bartoš</cp:lastModifiedBy>
  <cp:revision>64</cp:revision>
  <dcterms:created xsi:type="dcterms:W3CDTF">2021-11-02T17:29:30Z</dcterms:created>
  <dcterms:modified xsi:type="dcterms:W3CDTF">2023-11-28T07:34:34Z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0x0101006890996B98D2064BA03D5ED9CCE8CC98</vt:lpwstr>
  </property>
</Properties>
</file>