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96" r:id="rId1"/>
  </p:sldMasterIdLst>
  <p:notesMasterIdLst>
    <p:notesMasterId r:id="rId46"/>
  </p:notesMasterIdLst>
  <p:sldIdLst>
    <p:sldId id="256" r:id="rId2"/>
    <p:sldId id="306" r:id="rId3"/>
    <p:sldId id="309" r:id="rId4"/>
    <p:sldId id="307" r:id="rId5"/>
    <p:sldId id="313" r:id="rId6"/>
    <p:sldId id="312" r:id="rId7"/>
    <p:sldId id="308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310" r:id="rId16"/>
    <p:sldId id="299" r:id="rId17"/>
    <p:sldId id="297" r:id="rId18"/>
    <p:sldId id="298" r:id="rId19"/>
    <p:sldId id="303" r:id="rId20"/>
    <p:sldId id="305" r:id="rId21"/>
    <p:sldId id="311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85" r:id="rId33"/>
    <p:sldId id="280" r:id="rId34"/>
    <p:sldId id="319" r:id="rId35"/>
    <p:sldId id="314" r:id="rId36"/>
    <p:sldId id="315" r:id="rId37"/>
    <p:sldId id="318" r:id="rId38"/>
    <p:sldId id="316" r:id="rId39"/>
    <p:sldId id="317" r:id="rId40"/>
    <p:sldId id="320" r:id="rId41"/>
    <p:sldId id="323" r:id="rId42"/>
    <p:sldId id="321" r:id="rId43"/>
    <p:sldId id="322" r:id="rId44"/>
    <p:sldId id="286" r:id="rId4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5853" autoAdjust="0"/>
  </p:normalViewPr>
  <p:slideViewPr>
    <p:cSldViewPr>
      <p:cViewPr varScale="1">
        <p:scale>
          <a:sx n="113" d="100"/>
          <a:sy n="113" d="100"/>
        </p:scale>
        <p:origin x="249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D8A4731-965E-950F-0394-AFA5D2304C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52B12D3-4A47-D701-783D-35C1380DBA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279F02F-DBC3-B06C-7243-9370A9B6C53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C20E682-E709-1DF6-9B39-113F4777B1F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AD12F63-CEF5-BF6F-0D3F-8FAA3486BE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9839EC3-01D5-43FB-E4D7-F352A307C5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654CE6-1DBB-844D-9618-3ABEF0840C97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úhlý trojúhelník 10">
            <a:extLst>
              <a:ext uri="{FF2B5EF4-FFF2-40B4-BE49-F238E27FC236}">
                <a16:creationId xmlns:a16="http://schemas.microsoft.com/office/drawing/2014/main" id="{BB7D2781-022F-01C8-9243-F51E156D3741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Skupina 15">
            <a:extLst>
              <a:ext uri="{FF2B5EF4-FFF2-40B4-BE49-F238E27FC236}">
                <a16:creationId xmlns:a16="http://schemas.microsoft.com/office/drawing/2014/main" id="{966783EA-F21B-7C1E-759F-5A7078F05088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4" name="Volný tvar 15">
              <a:extLst>
                <a:ext uri="{FF2B5EF4-FFF2-40B4-BE49-F238E27FC236}">
                  <a16:creationId xmlns:a16="http://schemas.microsoft.com/office/drawing/2014/main" id="{ECFB7697-B86C-8EE7-4601-59DD23109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5" name="Volný tvar 18">
              <a:extLst>
                <a:ext uri="{FF2B5EF4-FFF2-40B4-BE49-F238E27FC236}">
                  <a16:creationId xmlns:a16="http://schemas.microsoft.com/office/drawing/2014/main" id="{A10B5B01-3C31-3717-35C2-862C94D97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CZ"/>
            </a:p>
          </p:txBody>
        </p:sp>
        <p:sp>
          <p:nvSpPr>
            <p:cNvPr id="6" name="Volný tvar 18">
              <a:extLst>
                <a:ext uri="{FF2B5EF4-FFF2-40B4-BE49-F238E27FC236}">
                  <a16:creationId xmlns:a16="http://schemas.microsoft.com/office/drawing/2014/main" id="{DD71040C-47DF-333D-EA0F-A129F0DEF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7" name="Přímá spojovací čára 20">
              <a:extLst>
                <a:ext uri="{FF2B5EF4-FFF2-40B4-BE49-F238E27FC236}">
                  <a16:creationId xmlns:a16="http://schemas.microsoft.com/office/drawing/2014/main" id="{C064E020-914A-7673-8DFE-08E0965CB189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Zástupný symbol pro datum 29">
            <a:extLst>
              <a:ext uri="{FF2B5EF4-FFF2-40B4-BE49-F238E27FC236}">
                <a16:creationId xmlns:a16="http://schemas.microsoft.com/office/drawing/2014/main" id="{84F36072-ECD3-C878-EAC7-42EB81C36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Zástupný symbol pro zápatí 18">
            <a:extLst>
              <a:ext uri="{FF2B5EF4-FFF2-40B4-BE49-F238E27FC236}">
                <a16:creationId xmlns:a16="http://schemas.microsoft.com/office/drawing/2014/main" id="{861D846D-3336-1399-6F02-B340748FA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Zástupný symbol pro číslo snímku 26">
            <a:extLst>
              <a:ext uri="{FF2B5EF4-FFF2-40B4-BE49-F238E27FC236}">
                <a16:creationId xmlns:a16="http://schemas.microsoft.com/office/drawing/2014/main" id="{815291E7-487B-83FE-64F1-EDD19FD02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FD699D-C31E-1D47-92D1-8BA037876A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797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EBF95730-7B19-433C-3B21-C156EF21D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BAE5A1BE-EA54-5B63-0A82-8840B3631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5BB55126-8221-BA78-6B9A-C4694D27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436F3-A4EB-FB4C-BDB7-07A8FF7C6F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504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>
            <a:extLst>
              <a:ext uri="{FF2B5EF4-FFF2-40B4-BE49-F238E27FC236}">
                <a16:creationId xmlns:a16="http://schemas.microsoft.com/office/drawing/2014/main" id="{64A0239E-B2A0-E496-4F6E-517B3B0B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21">
            <a:extLst>
              <a:ext uri="{FF2B5EF4-FFF2-40B4-BE49-F238E27FC236}">
                <a16:creationId xmlns:a16="http://schemas.microsoft.com/office/drawing/2014/main" id="{5A1F24FF-53F5-9BA6-2396-B05266B9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17">
            <a:extLst>
              <a:ext uri="{FF2B5EF4-FFF2-40B4-BE49-F238E27FC236}">
                <a16:creationId xmlns:a16="http://schemas.microsoft.com/office/drawing/2014/main" id="{A7E9D0A1-7D16-0852-5196-F187987B0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4AEBD-6947-E347-B692-A4C05CF8507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1113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5EE39145-67B6-E311-5FA4-8D6529E1F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zápatí 21">
            <a:extLst>
              <a:ext uri="{FF2B5EF4-FFF2-40B4-BE49-F238E27FC236}">
                <a16:creationId xmlns:a16="http://schemas.microsoft.com/office/drawing/2014/main" id="{950FFE18-A3BD-0713-F60F-A9C42B826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číslo snímku 17">
            <a:extLst>
              <a:ext uri="{FF2B5EF4-FFF2-40B4-BE49-F238E27FC236}">
                <a16:creationId xmlns:a16="http://schemas.microsoft.com/office/drawing/2014/main" id="{DC49741E-C07E-36B4-2568-F9CA11E44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3F0C9-B81A-4641-A0F6-C3A4B968B4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9092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10">
            <a:extLst>
              <a:ext uri="{FF2B5EF4-FFF2-40B4-BE49-F238E27FC236}">
                <a16:creationId xmlns:a16="http://schemas.microsoft.com/office/drawing/2014/main" id="{D18A600D-7279-E399-E70E-C379BFA60D6D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Dvojitá šipka 11">
            <a:extLst>
              <a:ext uri="{FF2B5EF4-FFF2-40B4-BE49-F238E27FC236}">
                <a16:creationId xmlns:a16="http://schemas.microsoft.com/office/drawing/2014/main" id="{9531DCFE-CEDD-6D51-5707-E28B70451A65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datum 3">
            <a:extLst>
              <a:ext uri="{FF2B5EF4-FFF2-40B4-BE49-F238E27FC236}">
                <a16:creationId xmlns:a16="http://schemas.microsoft.com/office/drawing/2014/main" id="{EE1CDD06-37CA-C992-9ABD-A7133FA5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FAC38432-FC56-4424-9DDB-116D8285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C4F28F60-CB5B-119F-6742-DEB2CEA8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90940-B0E4-2C48-9E1A-EE689034592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10751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" name="Zástupný symbol pro datum 4">
            <a:extLst>
              <a:ext uri="{FF2B5EF4-FFF2-40B4-BE49-F238E27FC236}">
                <a16:creationId xmlns:a16="http://schemas.microsoft.com/office/drawing/2014/main" id="{FAD3C85C-9A2F-6726-9E6B-80A117BF4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Zástupný symbol pro zápatí 5">
            <a:extLst>
              <a:ext uri="{FF2B5EF4-FFF2-40B4-BE49-F238E27FC236}">
                <a16:creationId xmlns:a16="http://schemas.microsoft.com/office/drawing/2014/main" id="{BFA972AC-26CC-65D8-1D3A-51E85AFAE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6">
            <a:extLst>
              <a:ext uri="{FF2B5EF4-FFF2-40B4-BE49-F238E27FC236}">
                <a16:creationId xmlns:a16="http://schemas.microsoft.com/office/drawing/2014/main" id="{11BD8428-6760-AF11-AE14-AC0F8B3C8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B9B4A-FA9C-E44D-AED4-94D035D97D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90965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C7088A1-E8F7-7DF2-D761-C7A0A6EC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D80BA9F-BD7C-0E63-61B1-6DCA33700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4DB8CC6-234C-81D2-144B-37322822E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CB7A67-49C9-4A40-8D93-16788B8E41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5788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" name="Zástupný symbol pro datum 2">
            <a:extLst>
              <a:ext uri="{FF2B5EF4-FFF2-40B4-BE49-F238E27FC236}">
                <a16:creationId xmlns:a16="http://schemas.microsoft.com/office/drawing/2014/main" id="{BFB3B256-7EC1-B71F-9F02-5DD4CF619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3">
            <a:extLst>
              <a:ext uri="{FF2B5EF4-FFF2-40B4-BE49-F238E27FC236}">
                <a16:creationId xmlns:a16="http://schemas.microsoft.com/office/drawing/2014/main" id="{6326C149-28D7-C4B7-5238-A056204DB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1FFCE7C-F549-F2AC-3DB8-7A3CC5F28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CC3BE4-5901-E44A-A12E-A522607588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88858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>
            <a:extLst>
              <a:ext uri="{FF2B5EF4-FFF2-40B4-BE49-F238E27FC236}">
                <a16:creationId xmlns:a16="http://schemas.microsoft.com/office/drawing/2014/main" id="{E2DDB817-E051-BD96-7EE2-C9D262F48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21">
            <a:extLst>
              <a:ext uri="{FF2B5EF4-FFF2-40B4-BE49-F238E27FC236}">
                <a16:creationId xmlns:a16="http://schemas.microsoft.com/office/drawing/2014/main" id="{580D47DA-8BBB-4027-8456-9F46D2F40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17">
            <a:extLst>
              <a:ext uri="{FF2B5EF4-FFF2-40B4-BE49-F238E27FC236}">
                <a16:creationId xmlns:a16="http://schemas.microsoft.com/office/drawing/2014/main" id="{5F4A15D1-F64C-0CCC-BC17-5D1ACFEB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BAF8D-D282-724A-A950-91F0420862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260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212722-AFE6-4071-59CC-EA3151C7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5D089F-6D91-B7FF-A63E-2B7C4B95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081D5D-F619-8848-6F07-0EF252E30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94648-2361-6D49-8E77-87501FB0FD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347043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10">
            <a:extLst>
              <a:ext uri="{FF2B5EF4-FFF2-40B4-BE49-F238E27FC236}">
                <a16:creationId xmlns:a16="http://schemas.microsoft.com/office/drawing/2014/main" id="{D9A603DA-E018-E57B-7235-19994D9AD88B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Volný tvar 15">
            <a:extLst>
              <a:ext uri="{FF2B5EF4-FFF2-40B4-BE49-F238E27FC236}">
                <a16:creationId xmlns:a16="http://schemas.microsoft.com/office/drawing/2014/main" id="{EDA72FAC-6710-0440-BDA6-66EA4FB1903C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CZ"/>
          </a:p>
        </p:txBody>
      </p:sp>
      <p:sp>
        <p:nvSpPr>
          <p:cNvPr id="7" name="Pravoúhlý trojúhelník 15">
            <a:extLst>
              <a:ext uri="{FF2B5EF4-FFF2-40B4-BE49-F238E27FC236}">
                <a16:creationId xmlns:a16="http://schemas.microsoft.com/office/drawing/2014/main" id="{98E05373-D68C-55A9-F2C8-3EBFC54E2981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Přímá spojovací čára 18">
            <a:extLst>
              <a:ext uri="{FF2B5EF4-FFF2-40B4-BE49-F238E27FC236}">
                <a16:creationId xmlns:a16="http://schemas.microsoft.com/office/drawing/2014/main" id="{01B8A4B3-1673-A924-C263-95D1CD2C690F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8">
            <a:extLst>
              <a:ext uri="{FF2B5EF4-FFF2-40B4-BE49-F238E27FC236}">
                <a16:creationId xmlns:a16="http://schemas.microsoft.com/office/drawing/2014/main" id="{9E93E8C9-12B6-DDD8-E3F3-624841A86039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Dvojitá šipka 19">
            <a:extLst>
              <a:ext uri="{FF2B5EF4-FFF2-40B4-BE49-F238E27FC236}">
                <a16:creationId xmlns:a16="http://schemas.microsoft.com/office/drawing/2014/main" id="{4612D09E-9369-F72B-DDCC-B6BA839DF3BE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>
            <a:extLst>
              <a:ext uri="{FF2B5EF4-FFF2-40B4-BE49-F238E27FC236}">
                <a16:creationId xmlns:a16="http://schemas.microsoft.com/office/drawing/2014/main" id="{A5263A13-A75E-F559-E3DB-0C8A675A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12" name="Zástupný symbol pro zápatí 5">
            <a:extLst>
              <a:ext uri="{FF2B5EF4-FFF2-40B4-BE49-F238E27FC236}">
                <a16:creationId xmlns:a16="http://schemas.microsoft.com/office/drawing/2014/main" id="{9034D7E8-6CD6-A7B2-BA5B-EF07C8FA7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13" name="Zástupný symbol pro číslo snímku 6">
            <a:extLst>
              <a:ext uri="{FF2B5EF4-FFF2-40B4-BE49-F238E27FC236}">
                <a16:creationId xmlns:a16="http://schemas.microsoft.com/office/drawing/2014/main" id="{DBA1AD3D-EE48-235E-32AF-EE250BA9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32B25-6182-BE4E-A841-AF75DFE50A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3099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>
            <a:extLst>
              <a:ext uri="{FF2B5EF4-FFF2-40B4-BE49-F238E27FC236}">
                <a16:creationId xmlns:a16="http://schemas.microsoft.com/office/drawing/2014/main" id="{E2373C05-1F1D-EEA7-3BBA-7A606008DB97}"/>
              </a:ext>
            </a:extLst>
          </p:cNvPr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Volný tvar 11">
            <a:extLst>
              <a:ext uri="{FF2B5EF4-FFF2-40B4-BE49-F238E27FC236}">
                <a16:creationId xmlns:a16="http://schemas.microsoft.com/office/drawing/2014/main" id="{E7013EDC-8469-8CD5-B772-858C18B030A9}"/>
              </a:ext>
            </a:extLst>
          </p:cNvPr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CZ"/>
          </a:p>
        </p:txBody>
      </p:sp>
      <p:sp>
        <p:nvSpPr>
          <p:cNvPr id="14" name="Pravoúhlý trojúhelník 13">
            <a:extLst>
              <a:ext uri="{FF2B5EF4-FFF2-40B4-BE49-F238E27FC236}">
                <a16:creationId xmlns:a16="http://schemas.microsoft.com/office/drawing/2014/main" id="{0E8BFDB1-E188-CC28-B794-BA5FB8757830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Přímá spojovací čára 14">
            <a:extLst>
              <a:ext uri="{FF2B5EF4-FFF2-40B4-BE49-F238E27FC236}">
                <a16:creationId xmlns:a16="http://schemas.microsoft.com/office/drawing/2014/main" id="{034AB14B-0C6C-75AC-4063-526911734964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>
            <a:extLst>
              <a:ext uri="{FF2B5EF4-FFF2-40B4-BE49-F238E27FC236}">
                <a16:creationId xmlns:a16="http://schemas.microsoft.com/office/drawing/2014/main" id="{7029102B-5BF3-65AD-D4C0-FE113CD60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>
            <a:extLst>
              <a:ext uri="{FF2B5EF4-FFF2-40B4-BE49-F238E27FC236}">
                <a16:creationId xmlns:a16="http://schemas.microsoft.com/office/drawing/2014/main" id="{D0677696-DA0F-062D-49C9-668B87DB72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10" name="Zástupný symbol pro datum 9">
            <a:extLst>
              <a:ext uri="{FF2B5EF4-FFF2-40B4-BE49-F238E27FC236}">
                <a16:creationId xmlns:a16="http://schemas.microsoft.com/office/drawing/2014/main" id="{6BFCD2A3-0F3A-2607-6388-2DC9B4F9E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1A9B5F6B-ECBD-8510-D662-0EB88815B5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 altLang="cs-CZ"/>
          </a:p>
        </p:txBody>
      </p:sp>
      <p:sp>
        <p:nvSpPr>
          <p:cNvPr id="18" name="Zástupný symbol pro číslo snímku 17">
            <a:extLst>
              <a:ext uri="{FF2B5EF4-FFF2-40B4-BE49-F238E27FC236}">
                <a16:creationId xmlns:a16="http://schemas.microsoft.com/office/drawing/2014/main" id="{9B8E5B9B-C04E-CA7D-333D-4F3658BE2B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219AFD5-DFD1-9645-9E5B-60853B7B23F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3" r:id="rId2"/>
    <p:sldLayoutId id="2147483828" r:id="rId3"/>
    <p:sldLayoutId id="2147483829" r:id="rId4"/>
    <p:sldLayoutId id="2147483830" r:id="rId5"/>
    <p:sldLayoutId id="2147483831" r:id="rId6"/>
    <p:sldLayoutId id="2147483824" r:id="rId7"/>
    <p:sldLayoutId id="2147483832" r:id="rId8"/>
    <p:sldLayoutId id="2147483833" r:id="rId9"/>
    <p:sldLayoutId id="2147483825" r:id="rId10"/>
    <p:sldLayoutId id="214748382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2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2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2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2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ce.org/library/14127" TargetMode="External"/><Relationship Id="rId2" Type="http://schemas.openxmlformats.org/officeDocument/2006/relationships/hyperlink" Target="http://www.osce.org/library/140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sce.org/fsc/41355" TargetMode="External"/><Relationship Id="rId4" Type="http://schemas.openxmlformats.org/officeDocument/2006/relationships/hyperlink" Target="http://www.osce.org/fsc/86597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DCA4371-36AB-E317-7AAD-6EF5E6CCB3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55650" y="2130425"/>
            <a:ext cx="7702550" cy="13700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altLang="cs-CZ" sz="4000" dirty="0"/>
              <a:t>Mezinárodní bezpečnostní režimy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CDEE938-731C-2D25-F703-F5796355D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algn="ctr" eaLnBrk="1" hangingPunct="1"/>
            <a:r>
              <a:rPr lang="cs-CZ" altLang="cs-CZ" b="1">
                <a:solidFill>
                  <a:schemeClr val="tx1"/>
                </a:solidFill>
              </a:rPr>
              <a:t>NPT, zákaz chemických zbraní a režim kontroly konvenčních ozbrojených sil v Evropě </a:t>
            </a:r>
          </a:p>
        </p:txBody>
      </p:sp>
      <p:sp>
        <p:nvSpPr>
          <p:cNvPr id="10244" name="Zástupný symbol pro číslo snímku 5">
            <a:extLst>
              <a:ext uri="{FF2B5EF4-FFF2-40B4-BE49-F238E27FC236}">
                <a16:creationId xmlns:a16="http://schemas.microsoft.com/office/drawing/2014/main" id="{2800A4AB-E967-7878-88CD-F0C8BC0D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BB45FE-08C1-D341-8D82-5EA6D63E4C91}" type="slidenum">
              <a:rPr lang="cs-CZ" altLang="cs-CZ" sz="100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cs-CZ" sz="10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09290F-5726-D4D0-221A-751AC24859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857250"/>
            <a:ext cx="8591550" cy="5241925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900" dirty="0"/>
              <a:t>Jednání mezi USA a SSSR o jaderném odzbrojení s cílem zastavit závody ve zbrojení </a:t>
            </a: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Výsledkem byl vznik první bezjaderné zóny v Antarktidě v r. 1959 </a:t>
            </a:r>
            <a:endParaRPr lang="en-US" sz="24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Dalším výsledkem bylo uzavření Dohody o zákazu zkoušek jaderných zbraní v atmosféře, kosmickém prostoru a pod vodou (= Smlouva o částečném zákazu jaderných zkoušek , PTBT) z r. 1963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/>
              <a:t>Neschopnost dosáhnout dohody o všeobecném zákazu jaderných zkoušek</a:t>
            </a:r>
            <a:endParaRPr lang="en-US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7170" name="Nadpis 1">
            <a:extLst>
              <a:ext uri="{FF2B5EF4-FFF2-40B4-BE49-F238E27FC236}">
                <a16:creationId xmlns:a16="http://schemas.microsoft.com/office/drawing/2014/main" id="{9D1DA890-372A-8A59-BB38-49C6CB2F5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0125" y="274638"/>
            <a:ext cx="7686675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/>
              <a:t>Postoje USA a SSSR</a:t>
            </a:r>
            <a:endParaRPr lang="en-US" altLang="cs-CZ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F594EA-D6D8-9338-AD05-DD79BC121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1500"/>
            <a:ext cx="8786813" cy="6286500"/>
          </a:xfrm>
        </p:spPr>
        <p:txBody>
          <a:bodyPr rtlCol="0"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/>
              <a:t>Samotná jednání o Smlouvě o nešíření jaderných zbraní probíhala v letech 1965-1968 pod záštitou OSN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dirty="0"/>
              <a:t>Impulsy: Francie v r. 1960 provedla jaderné zkoušky, Čína v r. 1964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b="1" dirty="0"/>
              <a:t>Cílem bylo zabránit růstu počtu zemí, které vlastní jadernou zbraň. </a:t>
            </a:r>
            <a:r>
              <a:rPr lang="cs-CZ" sz="1900" dirty="0"/>
              <a:t>Dále se vyřešit otázky testů, výroby a rozmísťování zbraní jadernými státy na území jiných států. Poskytnout záruky státům, které nevlastní jadernou zbraň, ze strany jaderných států.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1900" b="1" dirty="0"/>
              <a:t>Smlouva byla uzavřena v r. 1968 (NPT) a vstoupila v platnost v r. 1970</a:t>
            </a:r>
            <a:endParaRPr lang="en-US" sz="1900" b="1" dirty="0"/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/>
              <a:t>podepsalo a ratifikovala ji i bývalé ČSSR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/>
              <a:t>Podepsána a ratifikována 189 státy, všichni stálí členové RB.</a:t>
            </a:r>
            <a:endParaRPr lang="en-US" sz="1900" dirty="0"/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/>
              <a:t>Smlouva nebyla podepsána Indií, Pákistánem a Izraelem. Všechny tyto státy přitom získaly jadernou zbraň.  </a:t>
            </a:r>
            <a:endParaRPr lang="en-US" sz="1900" dirty="0"/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/>
              <a:t>V r. 2003 od Smlouvy odstoupila Severní Korea. </a:t>
            </a:r>
            <a:endParaRPr lang="en-US" sz="19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8194" name="Nadpis 1">
            <a:extLst>
              <a:ext uri="{FF2B5EF4-FFF2-40B4-BE49-F238E27FC236}">
                <a16:creationId xmlns:a16="http://schemas.microsoft.com/office/drawing/2014/main" id="{36B1812F-2798-C6F7-6470-1B0CD3406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7572375" cy="5000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/>
              <a:t>NPT </a:t>
            </a:r>
            <a:r>
              <a:rPr lang="cs-CZ" altLang="cs-CZ" sz="3600" dirty="0" err="1"/>
              <a:t>Treaty</a:t>
            </a:r>
            <a:endParaRPr lang="en-US" altLang="cs-CZ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987F81-B8A1-10AC-C074-0F31291DB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857250"/>
            <a:ext cx="8520113" cy="5241925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zabránit šíření jaderných zbraní:</a:t>
            </a: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Jaderné státy nesmí předávat jiným státům jaderné zbraně nebo jiná jaderná výbušná zařízení</a:t>
            </a:r>
            <a:endParaRPr lang="en-US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nejaderné státy se zavázaly nevyrábět ani jinak nezískávat jaderné zbraně </a:t>
            </a:r>
            <a:endParaRPr lang="en-US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Nesmí docházet k exportu štěpných materiálů nejaderným státům – jakékoli převody se musí uskutečnit pod dohledem MAAE</a:t>
            </a:r>
            <a:endParaRPr lang="en-US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Je možné rozvíjet jaderné programy pro mírové účely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/>
              <a:t>Kritika: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/>
              <a:t>Zakonzervování mocenského status quo. Svět je rozdělený na státy, které vlastní jadernou zbraň, a ty, které ji nevlastní. Jaderné mocnosti nejsou nuceny k odzbrojení.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9218" name="Nadpis 1">
            <a:extLst>
              <a:ext uri="{FF2B5EF4-FFF2-40B4-BE49-F238E27FC236}">
                <a16:creationId xmlns:a16="http://schemas.microsoft.com/office/drawing/2014/main" id="{8352BDE8-60A6-7B9F-442B-109DD51B1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274638"/>
            <a:ext cx="7972425" cy="4397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/>
              <a:t>Obsah Smlouvy o nešíření JZ</a:t>
            </a:r>
            <a:endParaRPr lang="en-US" altLang="cs-CZ"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sah 2">
            <a:extLst>
              <a:ext uri="{FF2B5EF4-FFF2-40B4-BE49-F238E27FC236}">
                <a16:creationId xmlns:a16="http://schemas.microsoft.com/office/drawing/2014/main" id="{8D2BBDEE-69C9-D614-53E8-CDE69AECD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96975"/>
            <a:ext cx="8482013" cy="4902200"/>
          </a:xfrm>
        </p:spPr>
        <p:txBody>
          <a:bodyPr/>
          <a:lstStyle/>
          <a:p>
            <a:pPr eaLnBrk="1" hangingPunct="1"/>
            <a:r>
              <a:rPr lang="cs-CZ" altLang="cs-CZ" sz="2900" dirty="0"/>
              <a:t>Mezinárodní agentura pro atomovou energii plní funkci dohledu</a:t>
            </a:r>
          </a:p>
          <a:p>
            <a:pPr eaLnBrk="1" hangingPunct="1">
              <a:buFont typeface="Wingdings 3" pitchFamily="2" charset="2"/>
              <a:buNone/>
            </a:pPr>
            <a:endParaRPr lang="cs-CZ" altLang="cs-CZ" sz="2900" dirty="0"/>
          </a:p>
          <a:p>
            <a:pPr lvl="1" eaLnBrk="1" hangingPunct="1"/>
            <a:r>
              <a:rPr lang="cs-CZ" altLang="cs-CZ" dirty="0"/>
              <a:t>Signatáři Smlouvy uzavírají s MAAE bilaterální dohody</a:t>
            </a:r>
          </a:p>
          <a:p>
            <a:pPr lvl="1" eaLnBrk="1" hangingPunct="1"/>
            <a:r>
              <a:rPr lang="cs-CZ" altLang="cs-CZ" dirty="0"/>
              <a:t>Tyto jí umožňují, aby MAAE prováděla inspekce v deklarovaných jaderných zařízení v zemích nevlastnících jaderné zbraně a nevojenských zařízeních v zemích, které jaderné zbraně vlastní. </a:t>
            </a:r>
            <a:endParaRPr lang="en-US" altLang="cs-CZ" dirty="0"/>
          </a:p>
          <a:p>
            <a:pPr eaLnBrk="1" hangingPunct="1"/>
            <a:endParaRPr lang="en-US" altLang="cs-CZ" dirty="0"/>
          </a:p>
        </p:txBody>
      </p:sp>
      <p:sp>
        <p:nvSpPr>
          <p:cNvPr id="10242" name="Nadpis 1">
            <a:extLst>
              <a:ext uri="{FF2B5EF4-FFF2-40B4-BE49-F238E27FC236}">
                <a16:creationId xmlns:a16="http://schemas.microsoft.com/office/drawing/2014/main" id="{FB1C44C0-B0FD-0553-6325-4E80D39B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274638"/>
            <a:ext cx="8147050" cy="993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/>
              <a:t>Role MAAE</a:t>
            </a:r>
            <a:endParaRPr lang="en-US" altLang="cs-CZ" sz="3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>
            <a:extLst>
              <a:ext uri="{FF2B5EF4-FFF2-40B4-BE49-F238E27FC236}">
                <a16:creationId xmlns:a16="http://schemas.microsoft.com/office/drawing/2014/main" id="{E3B3C8BD-59F7-B1F9-BB2A-52809F5DD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81075"/>
            <a:ext cx="8555038" cy="5118100"/>
          </a:xfrm>
        </p:spPr>
        <p:txBody>
          <a:bodyPr/>
          <a:lstStyle/>
          <a:p>
            <a:pPr algn="just" eaLnBrk="1" hangingPunct="1"/>
            <a:r>
              <a:rPr lang="cs-CZ" altLang="cs-CZ" sz="2400" dirty="0"/>
              <a:t>Dohoda o všeobecném zákazu jaderných zkoušek </a:t>
            </a:r>
            <a:r>
              <a:rPr lang="cs-CZ" altLang="cs-CZ" sz="2400" b="1" dirty="0"/>
              <a:t>(</a:t>
            </a:r>
            <a:r>
              <a:rPr lang="cs-CZ" altLang="cs-CZ" sz="2400" b="1" dirty="0" err="1"/>
              <a:t>Comprehensive</a:t>
            </a:r>
            <a:r>
              <a:rPr lang="cs-CZ" altLang="cs-CZ" sz="2400" b="1" dirty="0"/>
              <a:t> Test-</a:t>
            </a:r>
            <a:r>
              <a:rPr lang="cs-CZ" altLang="cs-CZ" sz="2400" b="1" dirty="0" err="1"/>
              <a:t>Ban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Treaty</a:t>
            </a:r>
            <a:r>
              <a:rPr lang="cs-CZ" altLang="cs-CZ" sz="2400" b="1" dirty="0"/>
              <a:t>, CTBT)</a:t>
            </a:r>
          </a:p>
          <a:p>
            <a:pPr lvl="1" algn="just" eaLnBrk="1" hangingPunct="1"/>
            <a:r>
              <a:rPr lang="cs-CZ" altLang="cs-CZ" sz="2400" dirty="0"/>
              <a:t>Podepsána v r. 1996 182 států, ratifikovalo ji 157, i přes to smlouva nevstoupila v platnost.</a:t>
            </a:r>
          </a:p>
          <a:p>
            <a:pPr lvl="1" algn="just" eaLnBrk="1" hangingPunct="1"/>
            <a:r>
              <a:rPr lang="cs-CZ" altLang="cs-CZ" sz="2400" dirty="0"/>
              <a:t>Nutnost ratifikace státy, které jsou uvedeny v příloze 2 k smluvnímu článku 14. </a:t>
            </a:r>
          </a:p>
          <a:p>
            <a:pPr lvl="2" algn="just" eaLnBrk="1" hangingPunct="1"/>
            <a:r>
              <a:rPr lang="cs-CZ" altLang="cs-CZ" dirty="0"/>
              <a:t>Jedná se o země: Indie, KLDR, Pákistán (nepodepsaly) a Čínu, Egypt, Írán, Izrael a USA (neratifikovaly)</a:t>
            </a:r>
            <a:endParaRPr lang="en-US" altLang="cs-CZ" dirty="0"/>
          </a:p>
          <a:p>
            <a:pPr lvl="1" algn="just" eaLnBrk="1" hangingPunct="1"/>
            <a:r>
              <a:rPr lang="cs-CZ" altLang="cs-CZ" sz="2400" dirty="0"/>
              <a:t>Absolutní zákaz zkoušek jaderných zbraní. </a:t>
            </a:r>
          </a:p>
          <a:p>
            <a:pPr lvl="1" algn="just" eaLnBrk="1" hangingPunct="1"/>
            <a:r>
              <a:rPr lang="cs-CZ" altLang="cs-CZ" sz="2400" dirty="0"/>
              <a:t>Po vstupu v platnost nahradí Smlouvu o částečném zákazu jaderných zkoušek (PTBP z r. 1963).</a:t>
            </a:r>
            <a:endParaRPr lang="en-US" altLang="cs-CZ" sz="2400" dirty="0"/>
          </a:p>
          <a:p>
            <a:pPr eaLnBrk="1" hangingPunct="1"/>
            <a:endParaRPr lang="en-US" altLang="cs-CZ" dirty="0"/>
          </a:p>
        </p:txBody>
      </p:sp>
      <p:sp>
        <p:nvSpPr>
          <p:cNvPr id="11266" name="Nadpis 1">
            <a:extLst>
              <a:ext uri="{FF2B5EF4-FFF2-40B4-BE49-F238E27FC236}">
                <a16:creationId xmlns:a16="http://schemas.microsoft.com/office/drawing/2014/main" id="{F500EBDC-2A94-C656-AA2F-8616CC4ED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74638"/>
            <a:ext cx="8075612" cy="7064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/>
              <a:t>Další dohody</a:t>
            </a:r>
            <a:endParaRPr lang="en-US" altLang="cs-CZ"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7AD23AA8-0D4D-3E23-F7BF-DB2338909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714375"/>
            <a:ext cx="8501063" cy="5929313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b="1" dirty="0"/>
              <a:t>1675 - Štrasburská dohoda (francouzsko-německá dohoda zakazující jakékoliv použití jedů); 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1868 - St. </a:t>
            </a:r>
            <a:r>
              <a:rPr lang="cs-CZ" altLang="cs-CZ" sz="1500" dirty="0" err="1"/>
              <a:t>Petěrburg</a:t>
            </a:r>
            <a:r>
              <a:rPr lang="cs-CZ" altLang="cs-CZ" sz="1500" dirty="0"/>
              <a:t> (nepoužívání zbraní způsobujících zbytečné utrpení);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1874 - Bruselská konvence (zakazuje se použití jedovatých a otravných zbraní a použití zbraní, střel a látek, které by způsobily nadbytečné útrapy);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1899/1907 - Haagská mírová konference (o zákonech a obyčejích války, zákaz dusivých plynů);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b="1" dirty="0"/>
              <a:t>Používání chemických zbraní mělo zpočátku zničující účinky v první světové válce, kdy prakticky neexistovala ochrana proti tomuto zcela novému způsobu boje.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 1925 - Ženevský protokol (SN odsoudila užívat ve válce dusivých, otravných nebo podobných plynů a bakteriologických prostředků);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1972 - Konvence o biologických a toxinových zbraní;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V 80. letech 20. století se objevilo několik případů použití chemických zbraní proti civilistům v hustě osídlených oblastech a městech. </a:t>
            </a:r>
            <a:r>
              <a:rPr lang="cs-CZ" altLang="cs-CZ" sz="1500" b="1" dirty="0"/>
              <a:t>Irák – Irán – 80.léta.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dirty="0"/>
          </a:p>
        </p:txBody>
      </p:sp>
      <p:sp>
        <p:nvSpPr>
          <p:cNvPr id="13314" name="Nadpis 1">
            <a:extLst>
              <a:ext uri="{FF2B5EF4-FFF2-40B4-BE49-F238E27FC236}">
                <a16:creationId xmlns:a16="http://schemas.microsoft.com/office/drawing/2014/main" id="{163E20A0-42AE-5B7A-952A-82B82638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075612" cy="706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/>
              <a:t>Chemické zbraně a jejich regulace</a:t>
            </a:r>
            <a:endParaRPr lang="en-US" altLang="cs-CZ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>
            <a:extLst>
              <a:ext uri="{FF2B5EF4-FFF2-40B4-BE49-F238E27FC236}">
                <a16:creationId xmlns:a16="http://schemas.microsoft.com/office/drawing/2014/main" id="{04B2E032-C4F8-D5EE-9B56-D7D1F95F1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71500"/>
            <a:ext cx="8929688" cy="62865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b="1" dirty="0"/>
              <a:t>Pokrok po konci studené války – základy položeny dříve – vznik mezinárodního bezpečnostního režimu zakazujícího chemické zbraně.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Organizace spojených národů vytvořila </a:t>
            </a:r>
            <a:r>
              <a:rPr lang="cs-CZ" altLang="cs-CZ" sz="1400" b="1" dirty="0"/>
              <a:t>v roce 1979 tzv. Konferenci o odzbrojení, která působila v Ženevě</a:t>
            </a:r>
            <a:r>
              <a:rPr lang="cs-CZ" altLang="cs-CZ" sz="1400" dirty="0"/>
              <a:t> jako jediné celosvětové jednací fórum mezinárodního společenství zabývající se problematikou odzbrojovacích dohod v oblasti chemických zbraní.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dirty="0"/>
              <a:t>V roce 1992 činností této konference vznikla </a:t>
            </a:r>
            <a:r>
              <a:rPr lang="cs-CZ" altLang="cs-CZ" sz="1400" b="1" dirty="0"/>
              <a:t>Úmluva o zákazu vývoje, výroby, hromadění zásob a použití chemických zbraní a o jejich zničení </a:t>
            </a:r>
            <a:r>
              <a:rPr lang="cs-CZ" altLang="cs-CZ" sz="1400" dirty="0"/>
              <a:t>(Úmluva o zákazu chemických zbraní, CWC), která </a:t>
            </a:r>
            <a:r>
              <a:rPr lang="cs-CZ" altLang="cs-CZ" sz="1400" b="1" dirty="0"/>
              <a:t>v Paříži 13. ledna 1993 byla otevřena k podpisu a vstoupila v platnost 29. dubna 1997.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cs-CZ" altLang="cs-CZ" sz="1400" b="1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b="1" dirty="0"/>
              <a:t>1997 - vytvořena také mezinárodní Organizace pro zákaz chemických zbraní (OPCW) se sídlem v nizozemském městě Haagu. 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cs-CZ" altLang="cs-CZ" sz="1400" b="1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b="1" dirty="0"/>
              <a:t>Nejméně 70 000 tun otravných chemikálií.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cs-CZ" altLang="cs-CZ" sz="1400" b="1" dirty="0"/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cs-CZ" altLang="cs-CZ" sz="1400" b="1" dirty="0"/>
              <a:t>Cílem organizace je zajistit dodržování této Úmluvy. </a:t>
            </a:r>
            <a:r>
              <a:rPr lang="cs-CZ" altLang="cs-CZ" sz="1400" dirty="0"/>
              <a:t>Úmluvu přijala drtivá většina států světa, což dává naději, že se lidstvo chce a s velkou pravděpodobností dokáže zbavit této kategorie zbraní hromadného ničení. </a:t>
            </a:r>
            <a:endParaRPr lang="en-US" altLang="cs-CZ" sz="1400" b="1" dirty="0"/>
          </a:p>
        </p:txBody>
      </p:sp>
      <p:sp>
        <p:nvSpPr>
          <p:cNvPr id="12290" name="Nadpis 1">
            <a:extLst>
              <a:ext uri="{FF2B5EF4-FFF2-40B4-BE49-F238E27FC236}">
                <a16:creationId xmlns:a16="http://schemas.microsoft.com/office/drawing/2014/main" id="{5FD3213B-D748-5FC7-6B98-0C8F7C746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282" y="0"/>
            <a:ext cx="8432831" cy="7064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Mezinárodní režim zákazu chemických zbraní</a:t>
            </a:r>
            <a:endParaRPr lang="en-US" alt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7D071443-05C7-6D0C-1657-ADD072B7D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428625"/>
            <a:ext cx="8572500" cy="6429375"/>
          </a:xfrm>
        </p:spPr>
        <p:txBody>
          <a:bodyPr>
            <a:no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b="1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800" b="1" dirty="0"/>
              <a:t>Úmluva je prvním komplexním mechanismem, který směřuje k likvidaci celé jedné kategorie zbraní hromadného ničení </a:t>
            </a:r>
            <a:r>
              <a:rPr lang="cs-CZ" altLang="cs-CZ" sz="1800" dirty="0"/>
              <a:t>a současně stanovuje opatření pro kontrolu plnění tohoto závazku.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800" b="1" dirty="0"/>
              <a:t>Cíl: zcela vyloučit možnost použití chemických zbraní.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b="1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800" dirty="0"/>
              <a:t>OPCW je samostatnou mezinárodní organizací, ale spolupracuje úzce s OSN, se kterou uzavřela v roce 2001 smlouvu o spolupráci. </a:t>
            </a:r>
            <a:r>
              <a:rPr lang="cs-CZ" altLang="cs-CZ" sz="1800" b="1" dirty="0"/>
              <a:t>Rozpočet cirka 80 mil euro, cirka 500 zaměstnanců, 192 členských států.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b="1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800" b="1" dirty="0"/>
              <a:t>Úmluvu nepodepsaly: Angola, Egypt, a Somálsko. Podepsaly a neratifikovaly: Izrael a Barma. Sýrie je členem od 2013 po tlaku a hrozbách Západu. </a:t>
            </a:r>
            <a:endParaRPr lang="en-US" altLang="cs-CZ" sz="1800" b="1" dirty="0"/>
          </a:p>
        </p:txBody>
      </p:sp>
      <p:sp>
        <p:nvSpPr>
          <p:cNvPr id="15362" name="Nadpis 1">
            <a:extLst>
              <a:ext uri="{FF2B5EF4-FFF2-40B4-BE49-F238E27FC236}">
                <a16:creationId xmlns:a16="http://schemas.microsoft.com/office/drawing/2014/main" id="{B8644373-DFEA-535D-230D-71B51E391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3" y="0"/>
            <a:ext cx="7932737" cy="5000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/>
              <a:t>OPCW</a:t>
            </a:r>
            <a:endParaRPr lang="en-US" altLang="cs-CZ" sz="3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888F6881-3A1A-FC05-7410-2C87F2D30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428625"/>
            <a:ext cx="8929687" cy="6429375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b="1" dirty="0"/>
              <a:t>Úkoly OPCW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1. chemické odzbrojení - likvidace stávajících zásob chemických zbraní,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2. kontrola nešíření chemických zbraní prostřednictvím předkládání deklarací a notifikací jednotlivými smluvními státy a následnou verifikací deklarovaných údajů mezinárodními inspekčními týmy,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3. pomoc smluvním státům a ochrana proti případnému použití chemických zbraní,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4. mezinárodní spolupráce smluvních států v oblasti mírového využití chemického odvětví.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4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Česká republika (ČR) patří k zakládajícím členům OPCW. </a:t>
            </a:r>
            <a:r>
              <a:rPr lang="cs-CZ" altLang="cs-CZ" sz="1400" b="1" dirty="0"/>
              <a:t>Úmluvu podepsala na Konferenci smluvních stran v Paříži, kde byla 13. ledna 1993 a ratifikovala ji 6. března 1996. </a:t>
            </a:r>
            <a:r>
              <a:rPr lang="cs-CZ" altLang="cs-CZ" sz="1400" dirty="0"/>
              <a:t>Na činnosti OPCW se ČR aktivně účastní od samého začátku.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4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dirty="0"/>
              <a:t>ČR se dlouhodobě podílí na zlepšení kapacit Technického sekretariátu OPCW a smluvních států v oblasti ochrany a pomoci proti chemickým zbraním a na posílení regionální spolupráce národních orgánů zodpovědných za implementaci Úmluvy.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4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b="1" dirty="0"/>
              <a:t>Národním orgánem zodpovědným za implementaci Úmluvy v ČR je Státní úřad pro jadernou bezpečnost.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400" b="1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400" b="1" dirty="0"/>
              <a:t>V roce 2003 ČR poprvé poskytla finanční příspěvek 2 mil. Kč na likvidaci chemických zbraní v Ruské federaci (prostřednictvím spolupráce s Velkou Británií) </a:t>
            </a:r>
            <a:r>
              <a:rPr lang="cs-CZ" altLang="cs-CZ" sz="1400" dirty="0"/>
              <a:t>a připojila se tak k ostatním </a:t>
            </a:r>
            <a:r>
              <a:rPr lang="cs-CZ" altLang="cs-CZ" sz="1400" dirty="0" err="1"/>
              <a:t>donorským</a:t>
            </a:r>
            <a:r>
              <a:rPr lang="cs-CZ" altLang="cs-CZ" sz="1400" dirty="0"/>
              <a:t> zemím pomáhajícím Ruské federaci s likvidací jejích chemických zbraní. </a:t>
            </a:r>
            <a:endParaRPr lang="en-US" altLang="cs-CZ" sz="1400" b="1" dirty="0"/>
          </a:p>
        </p:txBody>
      </p:sp>
      <p:sp>
        <p:nvSpPr>
          <p:cNvPr id="16386" name="Nadpis 1">
            <a:extLst>
              <a:ext uri="{FF2B5EF4-FFF2-40B4-BE49-F238E27FC236}">
                <a16:creationId xmlns:a16="http://schemas.microsoft.com/office/drawing/2014/main" id="{9F72092E-BA8B-B398-B99C-59C84E2E0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043862" cy="428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/>
              <a:t>OPCW - úkoly</a:t>
            </a:r>
            <a:endParaRPr lang="en-US" altLang="cs-CZ" sz="36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16A0BC46-8AE8-439B-CEBA-5086F46C1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428625"/>
            <a:ext cx="8929687" cy="6429375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V </a:t>
            </a:r>
            <a:r>
              <a:rPr lang="cs-CZ" altLang="cs-CZ" sz="1500" b="1" dirty="0"/>
              <a:t>době podpisu smlouvy bylo deklarováno téměř 70 000 tun chemických zbraní. V roce 2016 bylo dle OPWC likvidováno 94% deklarovaného množství těchto zbraní!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b="1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b="1" dirty="0"/>
              <a:t>Od začátku platnosti Úmluvy, od dubna 1997 až do 28. února 2010, </a:t>
            </a:r>
            <a:r>
              <a:rPr lang="cs-CZ" altLang="cs-CZ" sz="1500" dirty="0"/>
              <a:t>OPCW provedla 4 051 kontrol na území 81 smluvních států, včetně 2 226 kontrol míst spojených s chemickými zbraněmi.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b="1" dirty="0"/>
              <a:t>2016 – 305 inspekcí – každý rok organizace poskytuje podrobnou zprávu o aktivitách.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Z 227 deklarovaných míst inspekce navštívila 195 míst.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 100 % deklarovaných chemických zásob zbraní bylo inventarizováno a ověřeno a 100 % deklarovaných chemických výrobních zařízení pro chemické zbraně bylo inaktivováno.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dirty="0"/>
              <a:t>Všechna zařízení jsou v režimu přísného bezprecedentního ověřování, přičemž 62 ze 70 takovýchto zařízení bylo OPCW buď zničeno (43) nebo převedeno k mírovým účelům (19). 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500" dirty="0"/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500" b="1" dirty="0"/>
              <a:t>Celkem 13 států členských zemí notifikovalo takováto zařízení </a:t>
            </a:r>
            <a:r>
              <a:rPr lang="cs-CZ" altLang="cs-CZ" sz="1500" dirty="0"/>
              <a:t>- Bosna a Hercegovina, Čína, Francie, Indie, Írán, Japonsko, Libye, Rusko, Srbsko, Velká Británie, Severní Irsko, USA a OPCW neuváděný stát.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dirty="0"/>
          </a:p>
        </p:txBody>
      </p:sp>
      <p:sp>
        <p:nvSpPr>
          <p:cNvPr id="17410" name="Nadpis 1">
            <a:extLst>
              <a:ext uri="{FF2B5EF4-FFF2-40B4-BE49-F238E27FC236}">
                <a16:creationId xmlns:a16="http://schemas.microsoft.com/office/drawing/2014/main" id="{99451EAE-044F-4D5B-461D-854D650DB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043862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/>
              <a:t>Výsledky Úmluvy</a:t>
            </a:r>
            <a:endParaRPr lang="en-US" altLang="cs-CZ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>
            <a:extLst>
              <a:ext uri="{FF2B5EF4-FFF2-40B4-BE49-F238E27FC236}">
                <a16:creationId xmlns:a16="http://schemas.microsoft.com/office/drawing/2014/main" id="{7B33C9CC-2B3F-EAEA-261B-78C6DEE9F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625" y="1593850"/>
            <a:ext cx="8504238" cy="4572000"/>
          </a:xfrm>
        </p:spPr>
        <p:txBody>
          <a:bodyPr/>
          <a:lstStyle/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Co je režim?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Příklady mezinárodních bezpečnostních režimů.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Mezinárodní režim nešíření jaderných zbraní.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Mezinárodní režim zakazující chemické zbraně.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Režim kontroly konvenčních ozbrojených sil v Evropě. 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Závěr- novodobé trendy </a:t>
            </a:r>
          </a:p>
          <a:p>
            <a:pPr marL="273050" indent="-273050" eaLnBrk="1" hangingPunct="1">
              <a:buFont typeface="Wingdings 2" pitchFamily="2" charset="2"/>
              <a:buChar char=""/>
            </a:pPr>
            <a:r>
              <a:rPr lang="cs-CZ" altLang="cs-CZ" sz="2400" dirty="0"/>
              <a:t>Seznam literatury.</a:t>
            </a:r>
            <a:endParaRPr lang="en-US" altLang="cs-CZ" sz="2400" dirty="0"/>
          </a:p>
        </p:txBody>
      </p:sp>
      <p:sp>
        <p:nvSpPr>
          <p:cNvPr id="14338" name="Nadpis 1">
            <a:extLst>
              <a:ext uri="{FF2B5EF4-FFF2-40B4-BE49-F238E27FC236}">
                <a16:creationId xmlns:a16="http://schemas.microsoft.com/office/drawing/2014/main" id="{209EFE56-D5A5-C060-974C-C579D922B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48" y="274638"/>
            <a:ext cx="7972452" cy="101122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Obsah prezentace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FE6E499A-9010-24B6-F950-2BE5CFD21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714375"/>
            <a:ext cx="8929687" cy="6143625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b="1" dirty="0"/>
              <a:t>USA vlastnily v době podpisu smlouvy 31 500 tun chemických zbraní – zlikvidovaly  cirka 90%.  USA s</a:t>
            </a:r>
            <a:r>
              <a:rPr lang="cs-CZ" altLang="cs-CZ" sz="1600" dirty="0"/>
              <a:t> likvidací začaly už v 80. letech z vlastní iniciativy, od 1993 závazné </a:t>
            </a:r>
            <a:r>
              <a:rPr lang="cs-CZ" altLang="cs-CZ" sz="1600" b="1" dirty="0"/>
              <a:t>– dokončení v 2023.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600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dirty="0"/>
              <a:t>Rusko po přistoupení k mezinárodní úmluvě začalo likvidovat svůj chemický arzenál v roce </a:t>
            </a:r>
            <a:r>
              <a:rPr lang="cs-CZ" altLang="cs-CZ" sz="1600" b="1" dirty="0"/>
              <a:t>1996</a:t>
            </a:r>
            <a:r>
              <a:rPr lang="cs-CZ" altLang="cs-CZ" sz="1600" dirty="0"/>
              <a:t>, díky čemuž se o rok později mohlo stát členem Organizace pro zákaz chemických zbraní (OPWC). </a:t>
            </a:r>
            <a:r>
              <a:rPr lang="cs-CZ" altLang="cs-CZ" sz="1600" b="1" dirty="0"/>
              <a:t>Rusko v OPWC od 1997.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600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b="1" dirty="0"/>
              <a:t>Rusko – 44 000 tun – zlikvidovalo cirka 60% - ještě 2015 zaostává za plánem – dle OPWC.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600" b="1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b="1" dirty="0"/>
              <a:t>Dle Ruska </a:t>
            </a:r>
            <a:r>
              <a:rPr lang="pl-PL" altLang="cs-CZ" sz="1600" b="1" dirty="0"/>
              <a:t>mezi</a:t>
            </a:r>
            <a:r>
              <a:rPr lang="pl-PL" altLang="cs-CZ" sz="1600" dirty="0"/>
              <a:t> 2002 a do roku 2015 bylo zlikvidováno 92 procent plánovanho množství pro etapu. </a:t>
            </a:r>
            <a:endParaRPr lang="cs-CZ" altLang="cs-CZ" sz="1600" b="1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600" b="1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b="1" dirty="0"/>
              <a:t> 2017 –  Rusko hlásí dokončení likvidace.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600" b="1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altLang="cs-CZ" sz="1600" dirty="0"/>
              <a:t>Zprvu program finančně podporovaly USA a Kanada, později už ho plně hradila ruská vláda. Moskva uvedla, že celkem bylo vynaloženo 316 miliard rublů (120 miliard korun).</a:t>
            </a:r>
            <a:endParaRPr lang="cs-CZ" altLang="cs-CZ" sz="1600" b="1" dirty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altLang="cs-CZ" sz="1800" dirty="0"/>
          </a:p>
        </p:txBody>
      </p:sp>
      <p:sp>
        <p:nvSpPr>
          <p:cNvPr id="18434" name="Nadpis 1">
            <a:extLst>
              <a:ext uri="{FF2B5EF4-FFF2-40B4-BE49-F238E27FC236}">
                <a16:creationId xmlns:a16="http://schemas.microsoft.com/office/drawing/2014/main" id="{091CE0F8-FEF4-D1AB-F052-079C00EE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043862" cy="511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600" dirty="0"/>
              <a:t>Rusko a USA</a:t>
            </a:r>
            <a:endParaRPr lang="en-US" altLang="cs-CZ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A2E3CFCA-805F-1845-8DC7-21F5AB88AD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500063"/>
            <a:ext cx="8929688" cy="6072187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400" b="1" dirty="0"/>
              <a:t>Součásti</a:t>
            </a: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>
                <a:hlinkClick r:id="rId2"/>
              </a:rPr>
              <a:t>Smlouva o konvenčních ozbrojených silách v Evropě </a:t>
            </a:r>
            <a:r>
              <a:rPr lang="cs-CZ" sz="1400" dirty="0"/>
              <a:t>(dále jen S-KOS) je považována za klíčový prvek evropské bezpečnosti. </a:t>
            </a: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/>
              <a:t>V platnost vstoupila 9. listopadu 1992.V současné době má 30 smluvních stran. </a:t>
            </a:r>
            <a:r>
              <a:rPr lang="cs-CZ" sz="1400" b="1" dirty="0"/>
              <a:t>Rusko ji opustilo v roce 2015.</a:t>
            </a:r>
            <a:endParaRPr lang="cs-CZ" altLang="cs-CZ" sz="14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>
                <a:hlinkClick r:id="rId3"/>
              </a:rPr>
              <a:t>Smlouva o otevřeném nebi </a:t>
            </a:r>
            <a:r>
              <a:rPr lang="cs-CZ" sz="1400" dirty="0"/>
              <a:t>(dále jen S-ON), a to prostřednictvím jejího verifikačního a inspekčního mechanismu,  a Vídeňského dokumentu k opatřením na budování důvěry.</a:t>
            </a:r>
            <a:r>
              <a:rPr lang="cs-CZ" sz="1400" b="1" dirty="0"/>
              <a:t> </a:t>
            </a:r>
            <a:r>
              <a:rPr lang="cs-CZ" sz="1400" dirty="0"/>
              <a:t>Smlouva o otevřeném nebi byla podepsána v roce 1992 a </a:t>
            </a:r>
            <a:r>
              <a:rPr lang="cs-CZ" sz="1400" b="1" dirty="0"/>
              <a:t>začala platit 1. ledna 2002.</a:t>
            </a:r>
            <a:endParaRPr lang="cs-CZ" altLang="cs-CZ" sz="14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>
                <a:hlinkClick r:id="rId4"/>
              </a:rPr>
              <a:t>Vídeňský dokument 2011 (VD-11) </a:t>
            </a:r>
            <a:r>
              <a:rPr lang="cs-CZ" sz="1400" dirty="0"/>
              <a:t>- slouží k budování opatření ke zvyšování důvěry a transparentnosti (</a:t>
            </a:r>
            <a:r>
              <a:rPr lang="cs-CZ" sz="1400" dirty="0" err="1"/>
              <a:t>CSBMs</a:t>
            </a:r>
            <a:r>
              <a:rPr lang="cs-CZ" sz="1400" dirty="0"/>
              <a:t>) mezi účastnickými státy OBSE. </a:t>
            </a: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/>
              <a:t>VD-11 obsahuje politicky závazná opatření, jejichž cílem je zajistit větší otevřenost a transparentnost vojenských aktivit v regionu OBSE. </a:t>
            </a:r>
            <a:r>
              <a:rPr lang="cs-CZ" sz="1400" b="1" dirty="0"/>
              <a:t>Jedná se zejména o výměnu informací, inspekce, ověřovací návštěvy (včetně opatření za účelem rozptýlení obav v souvislosti s neobvyklými vojenskými aktivitami),</a:t>
            </a:r>
            <a:r>
              <a:rPr lang="cs-CZ" sz="1400" dirty="0"/>
              <a:t> ukázky vojenské techniky a zařízení  a jiné vojenské kontakty podle ustanovení VD-11.</a:t>
            </a:r>
            <a:endParaRPr lang="cs-CZ" sz="1400" dirty="0">
              <a:hlinkClick r:id="rId5"/>
            </a:endParaRPr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>
                <a:hlinkClick r:id="rId5"/>
              </a:rPr>
              <a:t>Kodex chování v politicko-vojenských aspektech bezpečnosti (Code of Conduct on Politico-Military Aspects of Security)</a:t>
            </a:r>
            <a:r>
              <a:rPr lang="cs-CZ" sz="1400" dirty="0"/>
              <a:t> – </a:t>
            </a:r>
            <a:r>
              <a:rPr lang="cs-CZ" sz="1400" b="1" dirty="0"/>
              <a:t>1994 </a:t>
            </a:r>
            <a:endParaRPr lang="cs-CZ" sz="14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cs-CZ" sz="1400" dirty="0"/>
              <a:t>Komplex principů a norem, které mají účastnické státy OBSE uplatňovat k zajištění demokratické kontroly ozbrojených a bezpečnostních sil, ochraně lidských práv příslušníků ozbrojených sil a respektu k mezinárodnímu humanitárnímu právu.</a:t>
            </a:r>
            <a:endParaRPr lang="cs-CZ" altLang="cs-CZ" sz="14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None/>
              <a:defRPr/>
            </a:pPr>
            <a:endParaRPr lang="cs-CZ" altLang="cs-CZ" sz="20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365760" indent="-256032" algn="just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</p:txBody>
      </p:sp>
      <p:sp>
        <p:nvSpPr>
          <p:cNvPr id="30723" name="Zástupný symbol pro číslo snímku 5">
            <a:extLst>
              <a:ext uri="{FF2B5EF4-FFF2-40B4-BE49-F238E27FC236}">
                <a16:creationId xmlns:a16="http://schemas.microsoft.com/office/drawing/2014/main" id="{0DAB942F-F1E6-F983-D6A1-DA09C5C3D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E12355-F6E4-884B-8627-7EAF6F2AF2A9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ED3C5B07-61C7-33DE-C28E-E4B2C11B18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8064500" cy="38415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Režim kontroly konvenčního zbrojení v Evropě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F9BE58DA-B03D-0FA2-9E2F-294BE2CBA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692150"/>
            <a:ext cx="8678863" cy="652303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1985 – nástup Gorbačova v SSSR </a:t>
            </a:r>
            <a:r>
              <a:rPr lang="cs-CZ" altLang="cs-CZ" sz="1400" dirty="0"/>
              <a:t>– pozvolná změna sovětské zahraniční politiky. Ustoupení od řady v minulosti tvrdě prosazovaných principů ZP SSSR, akceleroval i helsinský proces.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Klíčová „</a:t>
            </a:r>
            <a:r>
              <a:rPr lang="cs-CZ" altLang="cs-CZ" sz="1400" b="1" dirty="0"/>
              <a:t>Následná schůzka konference o bezpečnosti a spolupráci v Evropě“, pořádaná ve Vídni mezi lety 1986–1989.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Dohoda na dalších jednáních o snížení konvenčních ozbrojených sil v Evropě, konkrétněji v prostoru vymezeném Atlantikem a Uralem.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Pokroku v oblasti jednání o konvenčních ozbrojených silách v Evropě bylo dosaženo po zahájení reforem v socialistických státech jak v oblasti vnitřní, tak i zahraniční politiky.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Je tedy jasné, kdo v 70. a 80. letech blokoval MBFR 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400" b="1" dirty="0"/>
              <a:t>Gorbačov potřeboval porozumění se Západem, aby získal prostředky pro reformu socialismu – snížení militarizace země.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400" b="1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400" dirty="0"/>
              <a:t>Návrh Michaila Gorbačova z dubna roku 1986 na podstatnou redukci konvenčních ozbrojených sil od Atlantiku po Ural, včetně přijetí postupů pro verifikaci a kontrolu. </a:t>
            </a:r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cs-CZ" altLang="cs-CZ" sz="1400" b="1" dirty="0"/>
              <a:t>SSSR připustil možnost provádění oboustranných inspekcí – ohniskem sváru všech předcházejících návrhů – revoluční obrat!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</p:txBody>
      </p:sp>
      <p:sp>
        <p:nvSpPr>
          <p:cNvPr id="31747" name="Zástupný symbol pro číslo snímku 5">
            <a:extLst>
              <a:ext uri="{FF2B5EF4-FFF2-40B4-BE49-F238E27FC236}">
                <a16:creationId xmlns:a16="http://schemas.microsoft.com/office/drawing/2014/main" id="{D96F46E6-C4C0-178B-0F55-6C0692B11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CF29AD-ACCB-5E4E-8170-21CFC1CBB0F1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7F6B3821-338A-0560-3516-475973C41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44" y="115888"/>
            <a:ext cx="8858312" cy="5762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Konvenční zbrojení a odzbrojení  - nástup </a:t>
            </a:r>
            <a:r>
              <a:rPr lang="cs-CZ" altLang="cs-CZ" sz="2800" dirty="0" err="1"/>
              <a:t>Gorbačova</a:t>
            </a:r>
            <a:r>
              <a:rPr lang="cs-CZ" altLang="cs-CZ" sz="2800" dirty="0"/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1C0A4471-4F48-9913-0C8F-929E030E1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500063"/>
            <a:ext cx="8572500" cy="65008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Sověti v minulosti trvale odmítali funkční principy verifikace.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1986 návrhy VS (SSSR) na redukci obou bloků od Atlantiku po Ural. NATO kontruje návrhem na vytvoření nové platformy místo MBFR.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V prosinci roku 1988 </a:t>
            </a:r>
            <a:r>
              <a:rPr lang="cs-CZ" altLang="cs-CZ" sz="1800" dirty="0"/>
              <a:t>- </a:t>
            </a:r>
            <a:r>
              <a:rPr lang="cs-CZ" altLang="cs-CZ" sz="1800" b="1" dirty="0"/>
              <a:t>bezprecedentní krok SSSR, </a:t>
            </a:r>
            <a:r>
              <a:rPr lang="cs-CZ" altLang="cs-CZ" sz="1800" dirty="0"/>
              <a:t>svědčící dle mého soudu spíše o ekonomických problémech </a:t>
            </a:r>
            <a:r>
              <a:rPr lang="cs-CZ" altLang="cs-CZ" sz="1800" dirty="0">
                <a:sym typeface="Symbol" pitchFamily="2" charset="2"/>
              </a:rPr>
              <a:t></a:t>
            </a:r>
            <a:r>
              <a:rPr lang="cs-CZ" altLang="cs-CZ" sz="1800" dirty="0"/>
              <a:t> způsobených mimo jiné nadměrnou militarizací sovětské společnosti </a:t>
            </a:r>
            <a:r>
              <a:rPr lang="cs-CZ" altLang="cs-CZ" sz="1800" dirty="0">
                <a:sym typeface="Symbol" pitchFamily="2" charset="2"/>
              </a:rPr>
              <a:t></a:t>
            </a:r>
            <a:r>
              <a:rPr lang="cs-CZ" altLang="cs-CZ" sz="1800" dirty="0"/>
              <a:t> než o mírumilovných úmyslech Sovětského svazu.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Jednostranné snížení početního stavu sovětské armády o 500 000 vojáků a stažení 50 000 vojáků, 10 000 tanků, 8 500 dělostřeleckých systémů a 800 letadel z území ČSSR, NDR a Maďarska.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Podpořilo  vzájemnou důvěru, i když chybí verifikační mechanismy.  </a:t>
            </a:r>
            <a:endParaRPr lang="cs-CZ" altLang="cs-CZ" sz="1800" b="1" u="sng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Západní veřejné mínění bylo rázem na sovětské straně a </a:t>
            </a:r>
            <a:r>
              <a:rPr lang="cs-CZ" altLang="cs-CZ" sz="1800" b="1" dirty="0"/>
              <a:t>SSSR</a:t>
            </a:r>
            <a:r>
              <a:rPr lang="cs-CZ" altLang="cs-CZ" sz="1800" dirty="0"/>
              <a:t> byl velmi často vydáván za vzor mírumilovného státu, i když </a:t>
            </a:r>
            <a:r>
              <a:rPr lang="cs-CZ" altLang="cs-CZ" sz="1800" b="1" dirty="0"/>
              <a:t>si nadále uchoval kvantitativní konvenční vojenskou převahu.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Západ ale věří (oprávněně), že SSSR myslí nyní svoje odzbrojovací iniciativy vážně.</a:t>
            </a:r>
          </a:p>
        </p:txBody>
      </p:sp>
      <p:sp>
        <p:nvSpPr>
          <p:cNvPr id="32771" name="Zástupný symbol pro číslo snímku 5">
            <a:extLst>
              <a:ext uri="{FF2B5EF4-FFF2-40B4-BE49-F238E27FC236}">
                <a16:creationId xmlns:a16="http://schemas.microsoft.com/office/drawing/2014/main" id="{6F1C2C96-C98C-CC31-05BE-25D81086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1A06E84-0213-494D-9813-008C90133727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D18DE190-67FC-3384-4FD8-B02EF3678B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1500" y="0"/>
            <a:ext cx="8147050" cy="3111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Iniciativy SSSR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F50213AF-D37F-A1B6-3BAB-0F1F2E9DCD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571500"/>
            <a:ext cx="8358188" cy="6286500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Jednání o redukci konvenčních ozbrojených sil v Evropě, vedená ve Vídni od března 1989, byla založena na uznání blokového principu – </a:t>
            </a:r>
            <a:r>
              <a:rPr lang="cs-CZ" altLang="cs-CZ" sz="1600" b="1" dirty="0"/>
              <a:t>návrh Francie na jednání v rámci skupin států – princip bloků!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Málokdo předpokládal tak rychlé vnitřní zhroucení socialistických států  a následný rozpad Varšavské smlouvy.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Smyslem regulace zbrojních arzenálů byla redukce potenciálu konvenčních zbraní na úroveň, která by znemožňovala zasazení nenadálého prvního úderu a vedení aktivních útočných operací tou či onou stranou.</a:t>
            </a:r>
            <a:r>
              <a:rPr lang="cs-CZ" altLang="cs-CZ" sz="1600" b="1" dirty="0"/>
              <a:t>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b="1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Revoluční změna uvažování SSSR – přijat princip parity mezi bloky!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b="1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Pro potřeby smlouvy se uvažovalo o konvenční bojové technice umístěné na území od Atlantiku po Ural, rozdělené do pěti kategorií: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Tanky, bojová obrněná vozidla (bojová vozidla pěchoty a obrněné transportéry), dělostřelecké systémy nad 100 mm, bojové letouny a úderné vrtulníky.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Varšavskou smlouva přijala návrhy Severoatlantické aliance, která prosazovala limity 20 000 tanků, 28 000 obrněných bojových vozidel (bojových vozidel pěchoty – BVP a obrněných transportérů – OT), 16 500 dělostřeleckých systémů pro každý blok.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Stanovení maximálního, zhruba 30% limitu pro jednu zemi v každé kategorii konvenčních zbraní a určení limitů pro dislokaci sil mimo národní teritorium.</a:t>
            </a:r>
          </a:p>
        </p:txBody>
      </p:sp>
      <p:sp>
        <p:nvSpPr>
          <p:cNvPr id="33795" name="Zástupný symbol pro číslo snímku 5">
            <a:extLst>
              <a:ext uri="{FF2B5EF4-FFF2-40B4-BE49-F238E27FC236}">
                <a16:creationId xmlns:a16="http://schemas.microsoft.com/office/drawing/2014/main" id="{90CF38DA-351C-F7C2-9036-93F30B34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2060141-AA8A-494F-A7B8-736A88DF4081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CD7257E9-EB53-B3F5-E7E7-2BF603783F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5" y="115888"/>
            <a:ext cx="7686675" cy="3841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Principy S-KOS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7DD15CA8-9C20-71DF-F16F-AC031C2EC60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428625"/>
            <a:ext cx="8858250" cy="6215063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V neposlední řadě byly dohodnuty způsoby účinné výměny informací a verifikace.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Výsledný text Smlouvy o konvenčních ozbrojených silách v Evropě byl podepsán 19. 11. 1990  v Paříži.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Signatáři ze Severoatlantické aliance (Spojené státy, Velká Británie, Kanada, Island, Norsko, Dánsko, Německo, Francie, Belgie, Nizozemí, Lucembursko, Portugalsko, Španělsko, Itálie, Turecko a Řecko) a Varšavské smlouvy (Sovětský svaz, Polsko, Československo, Maďarsko, Rumunsko a Bulharsko). V důsledku sjednocení Německa již smlouvu nemohla podepsat NDR.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Pro každou skupinu států smlouva stanovila maximální početní stavy pěti těžké bojové techniky, přičemž jeden stát nemohl vlastnit více než jednu třetinu celkové kvóty vyčleněné pro všechny signatáře.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V rámci smlouvy byly stanoveny i </a:t>
            </a:r>
            <a:r>
              <a:rPr lang="cs-CZ" altLang="cs-CZ" sz="1600" b="1" dirty="0"/>
              <a:t>maximální početní stavy </a:t>
            </a:r>
            <a:r>
              <a:rPr lang="cs-CZ" altLang="cs-CZ" sz="1600" dirty="0"/>
              <a:t>výše uvedených kategorií smlouvou limitované výzbroje, s výjimkou bojových letadel a úderných vrtulníků ve třech koncentrických regionech od Atlantiku po pohoří Ural, včetně takzvaného „křídelního režimu“.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Křídelní režim se týká Bulharska, Řecka, Islandu, Norska, Rumunska, Turecka a severních a jižních vojenských okruhů bývalého Sovětského svazu (Ruska a nástupnických států v současnosti)</a:t>
            </a:r>
            <a:r>
              <a:rPr lang="cs-CZ" altLang="cs-CZ" sz="1600" dirty="0"/>
              <a:t>. V jeho rámci smluvní strany stanovily pro jednotlivé skupiny států maximální limity na tomto teritoriu rozmístěné příslušné konvenční bojové techniky (4 700 tanků, 5 900 bojových obrněných vozidel a 6 000 dělostřeleckých systémů).</a:t>
            </a:r>
          </a:p>
        </p:txBody>
      </p:sp>
      <p:sp>
        <p:nvSpPr>
          <p:cNvPr id="34819" name="Zástupný symbol pro číslo snímku 5">
            <a:extLst>
              <a:ext uri="{FF2B5EF4-FFF2-40B4-BE49-F238E27FC236}">
                <a16:creationId xmlns:a16="http://schemas.microsoft.com/office/drawing/2014/main" id="{4B0051D5-019D-459A-DBEF-B3C0BD64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EE05C7-6D8F-C146-9AE7-260BFA8C321E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7770F1E3-2D15-8B77-98C3-1DF9F63FAD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8147050" cy="4905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Principy S-KOS II.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376B1EC8-E8C7-CFBA-AB50-64B5FC3D1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500063"/>
            <a:ext cx="8572500" cy="60007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1600" dirty="0"/>
          </a:p>
          <a:p>
            <a:pPr eaLnBrk="1" hangingPunct="1">
              <a:buFontTx/>
              <a:buNone/>
            </a:pPr>
            <a:r>
              <a:rPr lang="cs-CZ" altLang="cs-CZ" sz="1600" dirty="0"/>
              <a:t>	</a:t>
            </a:r>
            <a:r>
              <a:rPr lang="cs-CZ" altLang="cs-CZ" sz="2000" dirty="0"/>
              <a:t>A		    	B	    C	   D	  E	   F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Tanky			40 000	20 000	13 300	33,2	1 435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BVP a OT		60 000	30 000	20 000	33,3	2 050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Dělostřelectvo	40 000	20 000	13 700	34,2	1 150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Bojové letouny	13 600	6 800	5 150	37,8	345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Úderné vrtulníky	4 000	2 000	1 500	37,5	75</a:t>
            </a:r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>
              <a:buFontTx/>
              <a:buNone/>
            </a:pPr>
            <a:endParaRPr lang="cs-CZ" altLang="cs-CZ" sz="2000" dirty="0"/>
          </a:p>
          <a:p>
            <a:pPr eaLnBrk="1" hangingPunct="1">
              <a:buFontTx/>
              <a:buNone/>
            </a:pPr>
            <a:r>
              <a:rPr lang="cs-CZ" altLang="cs-CZ" sz="2000" dirty="0"/>
              <a:t>A – Kategorie bojové techniky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B  – Celkový počet techniky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C – Počet pro skupinu států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D – Limit pro jednoho signatáře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E – Podíl pro jednoho signatáře z celkové kvóty v %</a:t>
            </a:r>
          </a:p>
          <a:p>
            <a:pPr eaLnBrk="1" hangingPunct="1">
              <a:buFontTx/>
              <a:buNone/>
            </a:pPr>
            <a:r>
              <a:rPr lang="cs-CZ" altLang="cs-CZ" sz="2000" dirty="0"/>
              <a:t>F – Počty stanovené pro ČSFR v rámci jednání na bázi bývalé Varšavské smlouvy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 </a:t>
            </a:r>
          </a:p>
        </p:txBody>
      </p:sp>
      <p:sp>
        <p:nvSpPr>
          <p:cNvPr id="35843" name="Zástupný symbol pro číslo snímku 5">
            <a:extLst>
              <a:ext uri="{FF2B5EF4-FFF2-40B4-BE49-F238E27FC236}">
                <a16:creationId xmlns:a16="http://schemas.microsoft.com/office/drawing/2014/main" id="{209B4AE8-987D-641F-EEE4-9656EA8FA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5C00861-6F79-FD47-8B04-1DAE3EA7E7F8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9EA892E2-E446-4ACD-4278-770D7CA4D2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931150" cy="5000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Limity smlouvy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72F6854E-7D2A-03E3-E3B3-6365CB993B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428625"/>
            <a:ext cx="8715375" cy="614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900" b="1" dirty="0"/>
              <a:t>Do výše uvedených maximálních limitů ale nebyla započtena veškerá smlouvou limitovaná bojová technika – prostor pro porušování.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9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900" dirty="0"/>
              <a:t>1. Do limitních stavů v zóně aplikace nebyla zahrnuta technika nacházející se u jednotek sloužících k zajišťování vnitřní bezpečnosti státu. Zejména Sovětský svaz disponoval mohutnými a těžkou technikou vyzbrojenými jednotkami k zajišťování vnitřní bezpečnosti.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9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900" dirty="0"/>
              <a:t> 2. Dále nebyla součástí limitu technika nacházející se v procesu výroby a výrobních zkoušek, technika používaná za účelem vývoje a výzkumu, technika, která patří do historických sbírek, technika, která je připravena k vyřazení, a technika dočasně umístěná v zóně aplikace, která je připravována k exportu.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9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900" dirty="0"/>
              <a:t>Zmíněná ustanovení poskytovala široký manévrovací prostor pro porušování smlouvy, pokud by ji signatářské státy chtěly porušovat.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9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1900" b="1" dirty="0"/>
              <a:t>SSSR a ostatní socialistické státy ji ale porušovat nechtěl. Přesto vznikly určité třecí plochy.</a:t>
            </a:r>
          </a:p>
        </p:txBody>
      </p:sp>
      <p:sp>
        <p:nvSpPr>
          <p:cNvPr id="36867" name="Zástupný symbol pro číslo snímku 5">
            <a:extLst>
              <a:ext uri="{FF2B5EF4-FFF2-40B4-BE49-F238E27FC236}">
                <a16:creationId xmlns:a16="http://schemas.microsoft.com/office/drawing/2014/main" id="{5D978F29-0C24-ACB1-F021-3951AC825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8E84256-7EDE-AE47-88B3-320581D616FC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CE1BB705-F11E-794D-AF2D-6C46DA48B4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8002587" cy="428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Výjimky smlouvy.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B7A732E8-72A6-D5E8-6000-471F80F483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500063"/>
            <a:ext cx="8929688" cy="6357937"/>
          </a:xfrm>
        </p:spPr>
        <p:txBody>
          <a:bodyPr>
            <a:normAutofit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cs-CZ" altLang="cs-CZ" sz="1600" dirty="0"/>
              <a:t>Sovětský svaz v letech 1990–1991 přesunul 57 300 kusů smlouvou limitované konvenční výzbroje původně dislokované v oblasti platnosti smlouvy dále na východ, mimo teritorium účinku smlouvy, aby tuto techniku nemusel likvidovat.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cs-CZ" altLang="cs-CZ" sz="1600" dirty="0"/>
          </a:p>
          <a:p>
            <a:pPr marL="365760" indent="-256032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cs-CZ" altLang="cs-CZ" sz="1600" dirty="0"/>
              <a:t>Tři motostřelecké divize vyňal ze struktur pozemních sil a zařadil je do struktur námořnictva, kterých se jednání o snížení konvenčních ozbrojených sil netýkala.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AutoNum type="arabicPeriod"/>
              <a:defRPr/>
            </a:pPr>
            <a:endParaRPr lang="cs-CZ" altLang="cs-CZ" sz="1600" dirty="0"/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altLang="cs-CZ" sz="1600" b="1" dirty="0"/>
              <a:t>Původní smlouva se netýkala početních stavů živé síly signatářských států. 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cs-CZ" altLang="cs-CZ" sz="1600" b="1" dirty="0"/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altLang="cs-CZ" sz="1600" dirty="0"/>
              <a:t>Na základě červencového jednání KBSE v Helsinkách v roce 1992 byla smlouva doplněna „</a:t>
            </a:r>
            <a:r>
              <a:rPr lang="cs-CZ" altLang="cs-CZ" sz="1600" b="1" dirty="0"/>
              <a:t>Závěrečným aktem jednání o početních stavech osob v ozbrojených silách v Evropě“. 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cs-CZ" altLang="cs-CZ" sz="1600" dirty="0"/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altLang="cs-CZ" sz="1600" dirty="0"/>
              <a:t>Smlouva po ratifikačních procedurách začala být uplatňovaná v  červenci 1992. V platnost na neomezeně dlouhou dobu vstoupila 19. 11. 1992, tedy s jistým zpožděním proti původně zamýšlenému harmonogramu. </a:t>
            </a:r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endParaRPr lang="cs-CZ" altLang="cs-CZ" sz="1600" dirty="0"/>
          </a:p>
          <a:p>
            <a:pPr marL="365760" indent="-256032"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cs-CZ" altLang="cs-CZ" sz="1600" b="1" dirty="0"/>
              <a:t>V roce 1992 S-KOS doplněna na summitu KBSE v Helsinkách limity živé síly.</a:t>
            </a:r>
          </a:p>
        </p:txBody>
      </p:sp>
      <p:sp>
        <p:nvSpPr>
          <p:cNvPr id="37891" name="Zástupný symbol pro číslo snímku 5">
            <a:extLst>
              <a:ext uri="{FF2B5EF4-FFF2-40B4-BE49-F238E27FC236}">
                <a16:creationId xmlns:a16="http://schemas.microsoft.com/office/drawing/2014/main" id="{2FE4CB2A-1F44-3F93-237C-B37580998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02A772-D900-F348-9569-325CA1A37E8D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E339E2B-5912-5E09-2D23-A290055EB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125" y="0"/>
            <a:ext cx="7686675" cy="5000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Třecí plochy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D142A283-35F6-5552-68BC-B0539745C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00063"/>
            <a:ext cx="8715375" cy="60721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S výjimkou úderných vrtulníků disponovaly socialistické státy kvantitativní převahou ve všech smlouvou regulovaných kategoriích těžké konvenční výzbroje – státy tábora míru a socialismu byly dobře vyzbrojeny.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Že by dle pravidla </a:t>
            </a:r>
            <a:r>
              <a:rPr lang="cs-CZ" altLang="cs-CZ" sz="1800" b="1" i="1" dirty="0"/>
              <a:t>„pokud chceš mír, připravuj se na válku“</a:t>
            </a:r>
            <a:r>
              <a:rPr lang="cs-CZ" altLang="cs-CZ" sz="1800" b="1" dirty="0"/>
              <a:t>?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Pokud uvážíme, že SSSR před podpisem smlouvy odsunul velké množství zbraní mimo zónu aplikace (výše zmíněných 57 300 kusů) je tato převaha ještě výraznější.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b="1" dirty="0"/>
              <a:t>Redukce bloků vyplývající z S-KOS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    Tanky	            BVP a OT	Dělostřelecké systémy       Bojová letadla         Úderné vrt.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A	25 100	34 600	         20 600		     5 800	                1 700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B	33 200	40 900	         23 700		     8 300		1 600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C	5 100		4 600	           600	     	    0		    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D	13 200	10 900	         3 700	     	1 500		    0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800" dirty="0"/>
              <a:t>Legenda: A – Početní stav NATO</a:t>
            </a:r>
            <a:r>
              <a:rPr lang="en-US" altLang="cs-CZ" sz="1800" dirty="0">
                <a:cs typeface="Arial" panose="020B0604020202020204" pitchFamily="34" charset="0"/>
              </a:rPr>
              <a:t>;</a:t>
            </a:r>
            <a:r>
              <a:rPr lang="cs-CZ" altLang="cs-CZ" sz="1800" dirty="0"/>
              <a:t> B – Početní stav Varšavská smlouva </a:t>
            </a:r>
            <a:r>
              <a:rPr lang="en-US" altLang="cs-CZ" sz="1800" dirty="0">
                <a:cs typeface="Arial" panose="020B0604020202020204" pitchFamily="34" charset="0"/>
              </a:rPr>
              <a:t>;</a:t>
            </a:r>
            <a:r>
              <a:rPr lang="cs-CZ" altLang="cs-CZ" sz="1800" dirty="0"/>
              <a:t> C – Redukce NATO </a:t>
            </a:r>
            <a:r>
              <a:rPr lang="en-US" altLang="cs-CZ" sz="1800" dirty="0">
                <a:cs typeface="Arial" panose="020B0604020202020204" pitchFamily="34" charset="0"/>
              </a:rPr>
              <a:t>;</a:t>
            </a:r>
            <a:r>
              <a:rPr lang="cs-CZ" altLang="cs-CZ" sz="1800" dirty="0"/>
              <a:t> D – Redukce Varšavská smlouva </a:t>
            </a:r>
          </a:p>
        </p:txBody>
      </p:sp>
      <p:sp>
        <p:nvSpPr>
          <p:cNvPr id="38915" name="Zástupný symbol pro číslo snímku 5">
            <a:extLst>
              <a:ext uri="{FF2B5EF4-FFF2-40B4-BE49-F238E27FC236}">
                <a16:creationId xmlns:a16="http://schemas.microsoft.com/office/drawing/2014/main" id="{E83F239B-4D7F-2054-B378-A37AC2E0F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7752C3D-8494-224C-A3EA-FBF838F85D05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E00F92C3-73E4-FA4A-7B48-0452F42E0E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S-KOS – dopady na bloky.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707B8F-40F8-CF78-D9CB-C8FE2BB87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285875"/>
            <a:ext cx="8662988" cy="4879975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Studium MR se formovalo od 70. let 20. století, je spojeno s teorií vzájemné závislosti.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 panose="05040102010807070707" pitchFamily="18" charset="2"/>
              <a:buNone/>
              <a:defRPr/>
            </a:pPr>
            <a:r>
              <a:rPr lang="cs-CZ" sz="2800" dirty="0"/>
              <a:t> 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Klasická definice (</a:t>
            </a:r>
            <a:r>
              <a:rPr lang="cs-CZ" sz="2800" dirty="0" err="1"/>
              <a:t>Stephen</a:t>
            </a:r>
            <a:r>
              <a:rPr lang="cs-CZ" sz="2800" dirty="0"/>
              <a:t> </a:t>
            </a:r>
            <a:r>
              <a:rPr lang="cs-CZ" sz="2800" dirty="0" err="1"/>
              <a:t>Krasnera</a:t>
            </a:r>
            <a:r>
              <a:rPr lang="cs-CZ" sz="2800" dirty="0"/>
              <a:t>):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US" sz="28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Implicitní nebo explicitní principy, normy, pravidla a rozhodovací procesy, v jejichž rámci se sbližují očekávání aktérů v určité oblasti. </a:t>
            </a:r>
            <a:endParaRPr lang="en-US" sz="24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Za principy považuje názory na fakta, příčiny a spravedlnost.</a:t>
            </a:r>
            <a:endParaRPr lang="en-US" sz="24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Za normy práva a povinnosti, které definují standardní chování členů</a:t>
            </a:r>
            <a:endParaRPr lang="en-US" sz="24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Za pravidla příkazy a zákazy k jednání</a:t>
            </a:r>
            <a:endParaRPr lang="en-US" sz="2400" dirty="0"/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Za rozhodovací proces směrodatná opatření</a:t>
            </a:r>
            <a:endParaRPr lang="en-US" sz="2400" dirty="0"/>
          </a:p>
        </p:txBody>
      </p:sp>
      <p:sp>
        <p:nvSpPr>
          <p:cNvPr id="14338" name="Nadpis 1">
            <a:extLst>
              <a:ext uri="{FF2B5EF4-FFF2-40B4-BE49-F238E27FC236}">
                <a16:creationId xmlns:a16="http://schemas.microsoft.com/office/drawing/2014/main" id="{787396C5-89EE-AB57-44F6-5B1440A05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200" dirty="0" err="1">
                <a:solidFill>
                  <a:schemeClr val="tx1"/>
                </a:solidFill>
              </a:rPr>
              <a:t>Krasnerova</a:t>
            </a:r>
            <a:r>
              <a:rPr lang="cs-CZ" sz="3200" dirty="0">
                <a:solidFill>
                  <a:schemeClr val="tx1"/>
                </a:solidFill>
              </a:rPr>
              <a:t> definice mezinárodního režimu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>
            <a:extLst>
              <a:ext uri="{FF2B5EF4-FFF2-40B4-BE49-F238E27FC236}">
                <a16:creationId xmlns:a16="http://schemas.microsoft.com/office/drawing/2014/main" id="{6BDA8A81-3267-7354-683C-25E8C7203E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500063"/>
            <a:ext cx="8643938" cy="6072187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Podrobný režim výměny informací,  provádění  inspekcí a verifikace.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Každý signatářský stát je zavázán informovat ostatní signatáře velmi podrobně o početních stavech a dislokaci vlastní armády.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Informování ostatních signatářů se děje zejména prostřednictvím „</a:t>
            </a:r>
            <a:r>
              <a:rPr lang="cs-CZ" altLang="cs-CZ" sz="2000" b="1" dirty="0"/>
              <a:t>výměnné informace“ zpracovávané do 15. prosince kalendářního roku s platností od počátku roku příštího.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Součástí je aktuální organizační struktura pozemních a leteckých sil, celkové početní stavy těžké bojové techniky regulované smlouvou, informace o její dislokaci atp.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Systém notifikací a inspekcí umožňuje provádět efektivní inspekční činnost na místě a účinně prověřovat plnění smlouvy.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dirty="0"/>
              <a:t>Protože smlouva byla založena na blokovém principu, bylo vyjednání národních limitů ponecháno na Severoatlantické alianci a Varšavské smlouvě.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2000" b="1" dirty="0"/>
              <a:t>Posuny mezi limity jsou možné pouze v rámci „skupin států“.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2000" dirty="0"/>
          </a:p>
        </p:txBody>
      </p:sp>
      <p:sp>
        <p:nvSpPr>
          <p:cNvPr id="39939" name="Zástupný symbol pro číslo snímku 5">
            <a:extLst>
              <a:ext uri="{FF2B5EF4-FFF2-40B4-BE49-F238E27FC236}">
                <a16:creationId xmlns:a16="http://schemas.microsoft.com/office/drawing/2014/main" id="{A1092B0D-CF93-5193-1589-DCC1E6D41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A52666-FDC2-1946-B342-256E1D95DD5C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0206598D-FA61-AD41-BC2B-D71EF4E4A0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2938" y="0"/>
            <a:ext cx="7643812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Verifikace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A27F6062-3781-544C-E877-4B0FC73E35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500063"/>
            <a:ext cx="8572500" cy="63579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Období po podepsání smlouvy lze rozdělit do čtyř klíčových částí: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b="1" dirty="0"/>
              <a:t>1. fáze redukce výzbroje signatářských států během let 1992–1995</a:t>
            </a:r>
            <a:r>
              <a:rPr lang="cs-CZ" altLang="cs-CZ" sz="1400" dirty="0">
                <a:sym typeface="Symbol" pitchFamily="2" charset="2"/>
              </a:rPr>
              <a:t></a:t>
            </a:r>
            <a:r>
              <a:rPr lang="cs-CZ" altLang="cs-CZ" sz="1400" dirty="0"/>
              <a:t> </a:t>
            </a:r>
            <a:r>
              <a:rPr lang="cs-CZ" altLang="cs-CZ" sz="1400" b="1" dirty="0"/>
              <a:t>2. dosažení limitů výzbroje v jednotlivých geografických oblastech do února 1995</a:t>
            </a:r>
            <a:r>
              <a:rPr lang="cs-CZ" altLang="cs-CZ" sz="1400" b="1" dirty="0">
                <a:sym typeface="Symbol" pitchFamily="2" charset="2"/>
              </a:rPr>
              <a:t></a:t>
            </a:r>
            <a:r>
              <a:rPr lang="cs-CZ" altLang="cs-CZ" sz="1400" b="1" dirty="0"/>
              <a:t> 3. výměna informací a notifikace struktury sil a výzbroje signatářských států dle „</a:t>
            </a:r>
            <a:r>
              <a:rPr lang="cs-CZ" altLang="cs-CZ" sz="1400" b="1" dirty="0" err="1"/>
              <a:t>Protocol</a:t>
            </a:r>
            <a:r>
              <a:rPr lang="cs-CZ" altLang="cs-CZ" sz="1400" b="1" dirty="0"/>
              <a:t> on </a:t>
            </a:r>
            <a:r>
              <a:rPr lang="cs-CZ" altLang="cs-CZ" sz="1400" b="1" dirty="0" err="1"/>
              <a:t>Notification</a:t>
            </a:r>
            <a:r>
              <a:rPr lang="cs-CZ" altLang="cs-CZ" sz="1400" b="1" dirty="0"/>
              <a:t> and Exchange </a:t>
            </a:r>
            <a:r>
              <a:rPr lang="cs-CZ" altLang="cs-CZ" sz="1400" b="1" dirty="0" err="1"/>
              <a:t>of</a:t>
            </a:r>
            <a:r>
              <a:rPr lang="cs-CZ" altLang="cs-CZ" sz="1400" b="1" dirty="0"/>
              <a:t> </a:t>
            </a:r>
            <a:r>
              <a:rPr lang="cs-CZ" altLang="cs-CZ" sz="1400" b="1" dirty="0" err="1"/>
              <a:t>Information</a:t>
            </a:r>
            <a:r>
              <a:rPr lang="cs-CZ" altLang="cs-CZ" sz="1400" b="1" dirty="0"/>
              <a:t>“ a 4. proces vzájemných inspekcí zkoumající dosažení limitů smlouvy.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Při realizaci smlouvy bylo celkem zlikvidováno 58 000 kusů smlouvou limitované výzbroje.  Početní stavy armád byly sníženy o 1,2 milionu vojáků. Tak rozsáhlá redukce těžkých konvenčních zbraňových systémů si vyžádala finanční náklady, které se odhadují v rozmezí 1–2 mld. USD.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b="1" dirty="0"/>
              <a:t>Protože zhruba 90 % celkové likvidované techniky se nacházelo ve výzbroji členských států Varšavské smlouvy, nesly také tyto státy (a jejich nástupci) většinu nákladů na odzbrojení.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b="1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Největší počet zbraňových systémů musela zlikvidovat Ruská federace, Ukrajina a Bělorusko.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Některé součásti smlouvy nebyly vůbec naplněny (</a:t>
            </a:r>
            <a:r>
              <a:rPr lang="cs-CZ" altLang="cs-CZ" sz="1400" dirty="0" err="1"/>
              <a:t>Youngs</a:t>
            </a:r>
            <a:r>
              <a:rPr lang="cs-CZ" altLang="cs-CZ" sz="1400" dirty="0"/>
              <a:t> – Taylor 2003).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Spory byly také kolem závazků Ruska zlikvidovat 16 000 kusů výzbroje z části přesunuté před vstoupením smlouvy v platnost mimo zájmové teritorium smlouvy. Problémy s dodržením termínů mělo z řady důvodů také Bělorusko, Arménie a Ázerbájdžán. </a:t>
            </a:r>
          </a:p>
        </p:txBody>
      </p:sp>
      <p:sp>
        <p:nvSpPr>
          <p:cNvPr id="40963" name="Zástupný symbol pro číslo snímku 5">
            <a:extLst>
              <a:ext uri="{FF2B5EF4-FFF2-40B4-BE49-F238E27FC236}">
                <a16:creationId xmlns:a16="http://schemas.microsoft.com/office/drawing/2014/main" id="{A89F7CEA-DFC9-954F-0F4E-959264975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533A74-DBA7-DD4B-81EE-171011B702D6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1A3DA61-E72E-6E70-5DED-B6CDE4D82E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Implementace KOS.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>
            <a:extLst>
              <a:ext uri="{FF2B5EF4-FFF2-40B4-BE49-F238E27FC236}">
                <a16:creationId xmlns:a16="http://schemas.microsoft.com/office/drawing/2014/main" id="{0A5EA45A-9644-3597-0071-B1700270B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571500"/>
            <a:ext cx="8715375" cy="61436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Relativně velmi rychlá a přes uvedené problémy v zásadě úspěšná implementace smlouvy v život byla umožněna změněnými parametry mezinárodního bezpečnostního prostředí (rozpad bipolárního uspořádání světa v důsledku vnitřního zhroucení socialistických států)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 Nová mezinárodněpolitická situace - rychlé zastarání smlouvy. </a:t>
            </a:r>
            <a:r>
              <a:rPr lang="cs-CZ" altLang="cs-CZ" sz="1400" b="1" dirty="0"/>
              <a:t>Nevyhovující je zejména blokový princip, který po rozpadu Varšavské smlouvy a při probíhajícím rozšiřování Severoatlantické aliance již ztratil smysl.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Rusko využívalo smlouvu jako prostředek pro zdržení a zpomalení rozšiřování Severoatlantické aliance, protože používalo logický argument, že limity nových členů mají svůj původ v limitu „východní skupiny zemí“, a došlo by tím k posílení NATO na úkor této skupiny států (rozuměj Ruska).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Již v roce 1996 bylo dosaženo určitého pokroku v adaptaci smlouvy, zejména revizí křídelního limitu, na které mělo zájem hlavně Rusko. Rusko, zejména v souvislosti s válkou v Čečensku, požadovalo úplné zrušení křídelního limitu.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Odpor Norska a Turecka.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Modifikovaná smlouva podepsána 1999 v Istanbulu.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Ruší  se blokový principy. Princip národních a teritoriálních limitů!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4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Nikdy nevstoupila v platnost ale byla dodržována. Všechny evropské armády se nacházejí hluboko pod limity předpokládanými v této modifikaci. 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  <a:p>
            <a:pPr algn="just" eaLnBrk="1" hangingPunct="1">
              <a:lnSpc>
                <a:spcPct val="80000"/>
              </a:lnSpc>
              <a:buFontTx/>
              <a:buNone/>
            </a:pPr>
            <a:endParaRPr lang="cs-CZ" altLang="cs-CZ" sz="1800" b="1" dirty="0"/>
          </a:p>
        </p:txBody>
      </p:sp>
      <p:sp>
        <p:nvSpPr>
          <p:cNvPr id="41987" name="Zástupný symbol pro číslo snímku 5">
            <a:extLst>
              <a:ext uri="{FF2B5EF4-FFF2-40B4-BE49-F238E27FC236}">
                <a16:creationId xmlns:a16="http://schemas.microsoft.com/office/drawing/2014/main" id="{D1D64897-0C41-9411-14A4-2F622099E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273380-54E7-DC4D-9F25-DD44ED425E9E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3570993E-0B5A-31F4-6EFA-25F466FC0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58175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Adaptace KOS.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B5B64456-7F83-2B5D-5086-FBCDE318F8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71500"/>
            <a:ext cx="8750300" cy="6286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altLang="cs-CZ" sz="1400" dirty="0"/>
              <a:t>Rusko při jednání o adaptaci smlouvy v době války NATO proti </a:t>
            </a:r>
            <a:r>
              <a:rPr lang="cs-CZ" altLang="cs-CZ" sz="1400" dirty="0" err="1"/>
              <a:t>Miloševičově</a:t>
            </a:r>
            <a:r>
              <a:rPr lang="cs-CZ" altLang="cs-CZ" sz="1400" dirty="0"/>
              <a:t> Jugoslávii vyhrožovalo i vypovězením smlouvy.</a:t>
            </a:r>
          </a:p>
          <a:p>
            <a:pPr eaLnBrk="1" hangingPunct="1">
              <a:buFontTx/>
              <a:buNone/>
            </a:pPr>
            <a:endParaRPr lang="cs-CZ" altLang="cs-CZ" sz="1400" dirty="0"/>
          </a:p>
          <a:p>
            <a:pPr eaLnBrk="1" hangingPunct="1">
              <a:buFontTx/>
              <a:buNone/>
            </a:pPr>
            <a:r>
              <a:rPr lang="cs-CZ" altLang="cs-CZ" sz="1400" b="1" dirty="0"/>
              <a:t>NATO dosud neratifikovalo kvůli neplnění závazků Ruska v Moldavsku a Gruzii.</a:t>
            </a:r>
          </a:p>
          <a:p>
            <a:pPr eaLnBrk="1" hangingPunct="1">
              <a:buFontTx/>
              <a:buNone/>
            </a:pPr>
            <a:endParaRPr lang="cs-CZ" altLang="cs-CZ" sz="1400" dirty="0"/>
          </a:p>
          <a:p>
            <a:pPr eaLnBrk="1" hangingPunct="1">
              <a:buFontTx/>
              <a:buNone/>
            </a:pPr>
            <a:r>
              <a:rPr lang="cs-CZ" altLang="cs-CZ" sz="1400" b="1" dirty="0"/>
              <a:t>Rusko odstoupilo v roce 2007 od implementace smlouvy. </a:t>
            </a:r>
          </a:p>
          <a:p>
            <a:pPr eaLnBrk="1" hangingPunct="1">
              <a:buFontTx/>
              <a:buNone/>
            </a:pPr>
            <a:endParaRPr lang="cs-CZ" altLang="cs-CZ" sz="1400" b="1" dirty="0"/>
          </a:p>
          <a:p>
            <a:pPr eaLnBrk="1" hangingPunct="1">
              <a:buFontTx/>
              <a:buNone/>
            </a:pPr>
            <a:r>
              <a:rPr lang="cs-CZ" altLang="cs-CZ" sz="1400" b="1" dirty="0"/>
              <a:t>2011 – část zemí NATO včetně USA a ČR přestala poskytovat Rusku informace dle CFE </a:t>
            </a:r>
            <a:r>
              <a:rPr lang="cs-CZ" altLang="cs-CZ" sz="1400" b="1" dirty="0" err="1"/>
              <a:t>Treaty</a:t>
            </a:r>
            <a:r>
              <a:rPr lang="cs-CZ" altLang="cs-CZ" sz="1400" b="1" dirty="0"/>
              <a:t>, neboť Rusko neplnilo svoje závazky.</a:t>
            </a:r>
          </a:p>
          <a:p>
            <a:pPr eaLnBrk="1" hangingPunct="1">
              <a:buFontTx/>
              <a:buNone/>
            </a:pPr>
            <a:endParaRPr lang="cs-CZ" altLang="cs-CZ" sz="1400" dirty="0"/>
          </a:p>
          <a:p>
            <a:pPr algn="just" eaLnBrk="1" hangingPunct="1">
              <a:buFontTx/>
              <a:buNone/>
            </a:pPr>
            <a:r>
              <a:rPr lang="cs-CZ" altLang="cs-CZ" sz="1400" dirty="0"/>
              <a:t>Velmi významnou roli hrají v souvislosti s tímto požadavkem i zastaralé představy tamních (často post-sovětských) vojenských elit o </a:t>
            </a:r>
            <a:r>
              <a:rPr lang="cs-CZ" altLang="cs-CZ" sz="1400" b="1" dirty="0"/>
              <a:t>významu kvantitativní, a nikoli kvalitativní převahy</a:t>
            </a:r>
            <a:r>
              <a:rPr lang="cs-CZ" altLang="cs-CZ" sz="1400" dirty="0"/>
              <a:t>. Na straně druhé je zřejmé, že špičkové zbraňové systémy si tyto země nemohou z ekonomických důvodů dovolit, zatímco starší a zastaralé bojové techniky nejenom sovětské provenience je dnes možné výhodně  (v zásadě pouze za „cenu železa“) nakoupit na světovém trhu velké množství. </a:t>
            </a:r>
          </a:p>
          <a:p>
            <a:pPr eaLnBrk="1" hangingPunct="1">
              <a:buFontTx/>
              <a:buNone/>
            </a:pPr>
            <a:endParaRPr lang="cs-CZ" altLang="cs-CZ" sz="1400" dirty="0"/>
          </a:p>
          <a:p>
            <a:pPr eaLnBrk="1" hangingPunct="1">
              <a:buFontTx/>
              <a:buNone/>
            </a:pPr>
            <a:r>
              <a:rPr lang="cs-CZ" altLang="cs-CZ" sz="1400" b="1" dirty="0"/>
              <a:t>2015 -  Rusko ze smlouvy vystoupilo, faktický konec bez Ruska nemá význam – faktický konec režimu kontroly konvenčního zbrojení v EVROPĚ!</a:t>
            </a:r>
          </a:p>
          <a:p>
            <a:pPr eaLnBrk="1" hangingPunct="1">
              <a:buFontTx/>
              <a:buNone/>
            </a:pPr>
            <a:endParaRPr lang="cs-CZ" altLang="cs-CZ" sz="1400" b="1" dirty="0"/>
          </a:p>
          <a:p>
            <a:pPr eaLnBrk="1" hangingPunct="1">
              <a:buFontTx/>
              <a:buNone/>
            </a:pPr>
            <a:r>
              <a:rPr lang="cs-CZ" altLang="cs-CZ" sz="1400" b="1" dirty="0"/>
              <a:t>Počty smlouvu limitované výzbroje jsou na zlomcích z doby studené války. Platí i pro Rusko!</a:t>
            </a:r>
          </a:p>
          <a:p>
            <a:pPr eaLnBrk="1" hangingPunct="1">
              <a:buFontTx/>
              <a:buNone/>
            </a:pPr>
            <a:endParaRPr lang="cs-CZ" altLang="cs-CZ" sz="1600" b="1" dirty="0"/>
          </a:p>
        </p:txBody>
      </p:sp>
      <p:sp>
        <p:nvSpPr>
          <p:cNvPr id="43011" name="Zástupný symbol pro číslo snímku 5">
            <a:extLst>
              <a:ext uri="{FF2B5EF4-FFF2-40B4-BE49-F238E27FC236}">
                <a16:creationId xmlns:a16="http://schemas.microsoft.com/office/drawing/2014/main" id="{81E40D5B-4120-F091-AB80-5D60552A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8D5C999-261B-054A-9ABC-06393E4A5EE0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7420D3D8-CA6A-B5B2-2290-453F5A920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15313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Rusko a KOS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4E4AF204-7E22-EEC8-3CF8-029972651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75" y="496888"/>
            <a:ext cx="8607425" cy="62769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1955 – jednání v Ženevě – Eisenhower.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Plán otevřeného nebe -  oboustrannou důvěru světových velmocí a znemožnil by oběma stranám překvapivý útok, a to pomocí vzájemného monitorování vojenské činnosti na území Spojených států amerických a Sovětského svazu.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Podle Eisenhowera si obě země měly navzájem předat kompletní plány svých vojenských zařízení a umožnit na svém území letecké snímkování.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Tento návrh sovětská delegace označila za pokus nekontrolované špionáže proti SSSR a rozhodně jej odmítla.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Květen 1986 – G. Bush znovu otevírá </a:t>
            </a:r>
            <a:r>
              <a:rPr lang="cs-CZ" altLang="cs-CZ" sz="1400" dirty="0" err="1"/>
              <a:t>Eisenhowerův</a:t>
            </a:r>
            <a:r>
              <a:rPr lang="cs-CZ" altLang="cs-CZ" sz="1400" dirty="0"/>
              <a:t> plán </a:t>
            </a:r>
            <a:r>
              <a:rPr lang="cs-CZ" altLang="cs-CZ" sz="1400" b="1" dirty="0"/>
              <a:t>Otevřeného nebe.</a:t>
            </a:r>
            <a:r>
              <a:rPr lang="cs-CZ" altLang="cs-CZ" sz="1400" dirty="0"/>
              <a:t> Východ je tentokrát otevřený  jednání.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Únor 1990 – počátek jednání o tomto návrhu mezi NATO a VS.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Cíle režimu: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400" dirty="0"/>
              <a:t>maximální možná otevřenost a minimální restrikce inspekčních letů.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400" dirty="0"/>
              <a:t>připuštění evropských neutrálů.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cs-CZ" altLang="cs-CZ" sz="1400" dirty="0"/>
              <a:t> zavedení možnosti provádět a povinnosti trpět inspekční lety.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Smlouva byla přijata v roce 1992.</a:t>
            </a:r>
            <a:r>
              <a:rPr lang="cs-CZ" altLang="cs-CZ" sz="1400" dirty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4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b="1" dirty="0"/>
              <a:t>USA ratifikovaly 1993 a Rusko 2001.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1600" dirty="0"/>
          </a:p>
        </p:txBody>
      </p:sp>
      <p:sp>
        <p:nvSpPr>
          <p:cNvPr id="44035" name="Zástupný symbol pro číslo snímku 5">
            <a:extLst>
              <a:ext uri="{FF2B5EF4-FFF2-40B4-BE49-F238E27FC236}">
                <a16:creationId xmlns:a16="http://schemas.microsoft.com/office/drawing/2014/main" id="{A141D1AE-A685-DFAB-9540-5E037E396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97ED92-CD67-2F41-8AB5-A1BE874069C5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07BE4C96-3BC9-381E-893C-C6DE1F51C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18487" cy="360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cs-CZ" sz="2800" dirty="0"/>
              <a:t>Open Sky</a:t>
            </a:r>
            <a:r>
              <a:rPr lang="cs-CZ" altLang="cs-CZ" sz="2800" dirty="0"/>
              <a:t> pravěk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>
            <a:extLst>
              <a:ext uri="{FF2B5EF4-FFF2-40B4-BE49-F238E27FC236}">
                <a16:creationId xmlns:a16="http://schemas.microsoft.com/office/drawing/2014/main" id="{00FB7989-DA14-147A-3348-02DBC11C43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71500"/>
            <a:ext cx="8750300" cy="62865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z="1600" dirty="0"/>
              <a:t>Smlouva o otevřeném nebi, kterou vedle USA, Kanady a Ruska uzavřela většina evropských zemí včetně Česka.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Umožňuje kontrolní přelety nad územím dalších signatářských států.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Signatáři dohody si kontrolními lety ověřují údaje, které jednotlivé země poskytují. Výsledky pozorování jsou následně zpřístupněny všem signatářům.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b="1" dirty="0"/>
              <a:t>Lety mají zvláštní status, inspektoři jsou během nich postaveni na úroveň diplomatů</a:t>
            </a:r>
            <a:r>
              <a:rPr lang="cs-CZ" altLang="cs-CZ" sz="1600" dirty="0"/>
              <a:t>. 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Let oznámen minimálně 72 hodin předem, na vyžádání inspekčního státu lze let provést i nad územím označeným jako zakázaný či rizikový vzdušný prostor.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Jednotlivé země mají stanovenou kvótu udávající počet pozorovacích letů, které se mohou nad jejich územím uskutečnit i které může sama země provést nad územím dalšího smluvního státu.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Kvóta se odvíjí od rozlohy daného státu i velikosti jeho ozbrojených sil. Snímky pořízené speciálními kamerami mají rozlišení nejvýše 30 centimetrů.</a:t>
            </a:r>
          </a:p>
        </p:txBody>
      </p:sp>
      <p:sp>
        <p:nvSpPr>
          <p:cNvPr id="45059" name="Zástupný symbol pro číslo snímku 5">
            <a:extLst>
              <a:ext uri="{FF2B5EF4-FFF2-40B4-BE49-F238E27FC236}">
                <a16:creationId xmlns:a16="http://schemas.microsoft.com/office/drawing/2014/main" id="{4232BDE4-D3C8-4AD5-4031-260F5533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89333D-B67A-8E46-ABA9-DEA6BC12AC54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D6F59B9-E5C7-3C6C-6996-FE6B21D0A9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15313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Smlouva o otevřeném nebi v minulosti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>
            <a:extLst>
              <a:ext uri="{FF2B5EF4-FFF2-40B4-BE49-F238E27FC236}">
                <a16:creationId xmlns:a16="http://schemas.microsoft.com/office/drawing/2014/main" id="{982E2A4D-71B4-D5A0-06BF-3F0219D35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71500"/>
            <a:ext cx="8750300" cy="62865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b="1" dirty="0"/>
              <a:t>Po dobu existence režimu S-ON bylo provedeno již přes 1000 pozorovacích letů, které přispěly k větší transparentnosti a budování důvěry.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b="1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b="1" dirty="0"/>
              <a:t>Květen 2020 </a:t>
            </a:r>
            <a:r>
              <a:rPr lang="cs-CZ" altLang="cs-CZ" sz="1400" dirty="0"/>
              <a:t>– USA odstoupily od smlouvy – dlouhodobé stížnosti na ruské porušování smlouvy.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 Nepovolili údajně přelety nad lokalitami, kde mohli rozmístit jaderný arzenál schopný zasáhnout cíle v Evropě, a odmítli údajně i dohled nad některými svými vojenskými manévry.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Pentagon i americké rozvědka podle </a:t>
            </a:r>
            <a:r>
              <a:rPr lang="cs-CZ" altLang="cs-CZ" sz="1400" dirty="0" err="1"/>
              <a:t>The</a:t>
            </a:r>
            <a:r>
              <a:rPr lang="cs-CZ" altLang="cs-CZ" sz="1400" dirty="0"/>
              <a:t> New York Times uvádějí, že Rusko přelety využívá ke zmapování klíčové americké infrastruktury pro možné kybernetické útoky.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b="1" dirty="0"/>
              <a:t>Leden 2021 </a:t>
            </a:r>
            <a:r>
              <a:rPr lang="cs-CZ" altLang="cs-CZ" sz="1400" dirty="0"/>
              <a:t>- Ruské ministerstvo zahraničí oznámilo, že zahajuje interní kroky k odstoupení od mnohostranné dohody o otevřeném nebi, která umožňuje účastnickým zemím kontrolní přelety nad územím dalších signatářských států.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Reakce na odstoupení USA v roce 2020.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4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1400" dirty="0"/>
              <a:t>„</a:t>
            </a:r>
            <a:r>
              <a:rPr lang="cs-CZ" altLang="cs-CZ" sz="1400" i="1" dirty="0"/>
              <a:t>Vzhledem k nedostatečnému pokroku ve snahách odstranit překážky, které brání budoucímu fungování smlouvy v nové situaci, je ruské ministerstvo zahraničí oprávněno oznámit zahájení vnitrostátních procedur k umožnění ruského odstoupení od dohody o otevřeném nebi,“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cs-CZ" altLang="cs-CZ" sz="1600" dirty="0"/>
          </a:p>
        </p:txBody>
      </p:sp>
      <p:sp>
        <p:nvSpPr>
          <p:cNvPr id="46083" name="Zástupný symbol pro číslo snímku 5">
            <a:extLst>
              <a:ext uri="{FF2B5EF4-FFF2-40B4-BE49-F238E27FC236}">
                <a16:creationId xmlns:a16="http://schemas.microsoft.com/office/drawing/2014/main" id="{A6E5CBF1-3B69-CD32-A747-5B76488D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C3AC69-0277-CA44-B72A-D8C7CB056030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F2E134D-D703-2463-C774-D6194F5FE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15313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>
                <a:effectLst/>
              </a:rPr>
              <a:t>Smlouva o otevřeném nebi dne</a:t>
            </a:r>
            <a:r>
              <a:rPr lang="cs-CZ" altLang="cs-CZ" sz="2800" dirty="0"/>
              <a:t>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>
            <a:extLst>
              <a:ext uri="{FF2B5EF4-FFF2-40B4-BE49-F238E27FC236}">
                <a16:creationId xmlns:a16="http://schemas.microsoft.com/office/drawing/2014/main" id="{D3FB27E7-45BC-5BB9-D428-B05CB773CB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785813"/>
            <a:ext cx="8215313" cy="6072187"/>
          </a:xfrm>
        </p:spPr>
        <p:txBody>
          <a:bodyPr>
            <a:normAutofit fontScale="92500" lnSpcReduction="10000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dirty="0"/>
              <a:t>Počátky Vídeňského dokumentu spadají do Konference o bezpečnosti a spolupráci v Evropě, konané v roce 1975 v Helsinkách. V roce 1990 vyústila jednání v přijetí tzv. Vídeňského dokumentu, který byl upravován a rozšířen v letech 1992 a 1994.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dirty="0"/>
              <a:t>Další revize z roku 1999 rozšířila Vídeňský dokument o oblast regionální bezpečnosti,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dirty="0"/>
              <a:t>Revize z roku 2011 obsahuje závazek projednat dosažený pokrok s možností následné revize alespoň jedenkrát za pět let.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b="1" dirty="0"/>
              <a:t>Vídeňský dokument (1990) - signatářské státy se zavázaly k notifikaci vojenských aktivit </a:t>
            </a:r>
            <a:r>
              <a:rPr lang="cs-CZ" altLang="cs-CZ" sz="1800" dirty="0"/>
              <a:t>prováděných v síle 13 000 vojáků a 300 tanků a k účasti pozorovatelů na cvičeních s více než </a:t>
            </a:r>
            <a:r>
              <a:rPr lang="cs-CZ" altLang="cs-CZ" sz="1800" dirty="0" err="1"/>
              <a:t>než</a:t>
            </a:r>
            <a:r>
              <a:rPr lang="cs-CZ" altLang="cs-CZ" sz="1800" dirty="0"/>
              <a:t> 17 000 voják (navazuje na Stockholm)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dirty="0"/>
              <a:t>Další restrikce.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altLang="cs-CZ" sz="1800" dirty="0"/>
              <a:t>dvouroční ohlašovací povinnost cvičení s více než 40 000 vojáky nebo 900 tanky.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altLang="cs-CZ" sz="1800" dirty="0"/>
              <a:t>signatáři se jeden rok neúčastní více než šesti cvičení s více než 13 000 vojáky nebo 300 tanky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b="1" dirty="0"/>
              <a:t>Dohoda o rozšíření zóny aplikace KOS na postsovětské republiky Střední Asie. 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b="1" dirty="0"/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altLang="cs-CZ" sz="1800" b="1" dirty="0"/>
              <a:t> </a:t>
            </a:r>
            <a:endParaRPr lang="cs-CZ" altLang="cs-CZ" sz="1600" b="1" dirty="0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04C6107E-B2B0-CAB9-FD24-0F913A987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0063" y="0"/>
            <a:ext cx="8229600" cy="7143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Vídeňský dokument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91096F9E-B410-9FE8-020C-F8F20ADB390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71500"/>
            <a:ext cx="8750300" cy="62865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z="1600" dirty="0"/>
              <a:t>Rozšíření sdílení „dynamických“ informací o vojenských aktivitách (např.  Vojenské přesuny  nebo  cvičení),  které  byly dříve  zakotvené v Helsinském závěrečném aktu o sdílení „statických“ informací(např. počtu určitých jednotek nebo zbraňových systémů).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Účastnické státy - povinné - na základě čl. I - každoročně vyměňovat informace o svých vojenských silách týkajících se způsobu organizace, počtu osob a hlavních zbraňových systémů a techniky.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Ověřovat podle čl.  IX za   pomoci inspekcí a ověřovacích  návštěv,  které  jsou  státy  povinné  přijmout. 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Počet  těchto  inspekcí  a ověřovacích  návštěv  je omezen. 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Stát  je  povinen  přijmout tři inspekce  za  rok,  maximálně  však jednu inspekci   z téhož  státu.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U ověřovacích návštěv je tento limit stanoven dle počtu hlášených jednotek, maximum je však 15  návštěv  za  rok.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</p:txBody>
      </p:sp>
      <p:sp>
        <p:nvSpPr>
          <p:cNvPr id="48131" name="Zástupný symbol pro číslo snímku 5">
            <a:extLst>
              <a:ext uri="{FF2B5EF4-FFF2-40B4-BE49-F238E27FC236}">
                <a16:creationId xmlns:a16="http://schemas.microsoft.com/office/drawing/2014/main" id="{09BC31B4-14F6-9C19-34E7-6D2E4FA50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9EB93E-040A-AF42-B900-E0EE0604FC4C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FC13C5D-D61E-A5A7-3F9F-4863FC2C8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15313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Vídeňský dokument - význam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>
            <a:extLst>
              <a:ext uri="{FF2B5EF4-FFF2-40B4-BE49-F238E27FC236}">
                <a16:creationId xmlns:a16="http://schemas.microsoft.com/office/drawing/2014/main" id="{E386D22A-D865-64B6-DD1E-A30D353BC4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571500"/>
            <a:ext cx="8750300" cy="6286500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cs-CZ" altLang="cs-CZ" sz="1600" dirty="0"/>
              <a:t>Předpoklad revize co 5 let.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1994 - mechanismy výměny informací o obranném plánování a došlo k úpravě limitů pro pozorování určitých vojenských činností a jejich předběžnému oznamování.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V roce 1999 přibyla regionální opatření.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Poslední revize v 2011.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Revize plánovaná na 2016 nebyla realizována. 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Nové zbraňové systémy.</a:t>
            </a:r>
          </a:p>
          <a:p>
            <a:pPr algn="just" eaLnBrk="1" hangingPunct="1">
              <a:buFontTx/>
              <a:buNone/>
            </a:pPr>
            <a:endParaRPr lang="cs-CZ" altLang="cs-CZ" sz="1600" dirty="0"/>
          </a:p>
          <a:p>
            <a:pPr algn="just" eaLnBrk="1" hangingPunct="1">
              <a:buFontTx/>
              <a:buNone/>
            </a:pPr>
            <a:r>
              <a:rPr lang="cs-CZ" altLang="cs-CZ" sz="1600" dirty="0"/>
              <a:t>Hybridní válka s Ruskem. </a:t>
            </a:r>
          </a:p>
        </p:txBody>
      </p:sp>
      <p:sp>
        <p:nvSpPr>
          <p:cNvPr id="49155" name="Zástupný symbol pro číslo snímku 5">
            <a:extLst>
              <a:ext uri="{FF2B5EF4-FFF2-40B4-BE49-F238E27FC236}">
                <a16:creationId xmlns:a16="http://schemas.microsoft.com/office/drawing/2014/main" id="{A0D0E0AC-F679-15F9-C9DA-059BCF3E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639885-CB1D-D24C-B8E3-8BC5DCF8899B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F8EF5A5A-8C4C-D0B4-FBC6-099D6B4EF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0"/>
            <a:ext cx="8215313" cy="571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Vídeňský dokument - revize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sah 2">
            <a:extLst>
              <a:ext uri="{FF2B5EF4-FFF2-40B4-BE49-F238E27FC236}">
                <a16:creationId xmlns:a16="http://schemas.microsoft.com/office/drawing/2014/main" id="{A12A609A-98B4-AC4E-4D9C-6E48417EF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557338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200" dirty="0" err="1"/>
              <a:t>Keohane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Nye</a:t>
            </a:r>
            <a:r>
              <a:rPr lang="cs-CZ" altLang="cs-CZ" sz="2200" dirty="0"/>
              <a:t> definovali MR jako „soubor regulačních uspořádání, která zahrnují systém pravidel, norem a procedur, které regulují chování členů a kontrolují jeho vliv“</a:t>
            </a:r>
            <a:endParaRPr lang="en-US" altLang="cs-CZ" sz="22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Existence režimu je často vázaná na existenci multilaterální dohody</a:t>
            </a:r>
            <a:endParaRPr lang="en-US" altLang="cs-CZ" sz="22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900" dirty="0"/>
              <a:t>Např. Všeobecná dohoda o clech a obchodu (GATT), Smlouva o nešíření jaderných zbraní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Součástí režimu ale mohou být další mezinárodní instituce, např. mezinárodní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Zároveň režim může fungovat na neformální bázi</a:t>
            </a:r>
            <a:endParaRPr lang="en-US" altLang="cs-CZ" sz="22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200" dirty="0"/>
              <a:t>Příklady:</a:t>
            </a:r>
            <a:endParaRPr lang="en-US" altLang="cs-CZ" sz="22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900" dirty="0"/>
              <a:t>bezpečnostní režimy – režimy kontroly zbrojení</a:t>
            </a:r>
            <a:endParaRPr lang="en-US" altLang="cs-CZ" sz="19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900" dirty="0"/>
              <a:t>ekonomické režimy – GATT, zóny volného obchodu</a:t>
            </a:r>
            <a:endParaRPr lang="en-US" altLang="cs-CZ" sz="1900" dirty="0"/>
          </a:p>
          <a:p>
            <a:pPr lvl="1" eaLnBrk="1" hangingPunct="1">
              <a:lnSpc>
                <a:spcPct val="80000"/>
              </a:lnSpc>
            </a:pPr>
            <a:r>
              <a:rPr lang="cs-CZ" altLang="cs-CZ" sz="1900" dirty="0"/>
              <a:t>environmentální režimy – ochrana ozónové vrstvy</a:t>
            </a:r>
            <a:endParaRPr lang="en-US" altLang="cs-CZ" sz="1900" dirty="0"/>
          </a:p>
          <a:p>
            <a:pPr eaLnBrk="1" hangingPunct="1">
              <a:lnSpc>
                <a:spcPct val="80000"/>
              </a:lnSpc>
            </a:pPr>
            <a:endParaRPr lang="en-US" altLang="cs-CZ" sz="2100" dirty="0"/>
          </a:p>
        </p:txBody>
      </p:sp>
      <p:sp>
        <p:nvSpPr>
          <p:cNvPr id="15362" name="Nadpis 1">
            <a:extLst>
              <a:ext uri="{FF2B5EF4-FFF2-40B4-BE49-F238E27FC236}">
                <a16:creationId xmlns:a16="http://schemas.microsoft.com/office/drawing/2014/main" id="{422BDCEE-5034-880C-8203-98DE8D20B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1"/>
                </a:solidFill>
              </a:rPr>
              <a:t>Keohane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Ny</a:t>
            </a:r>
            <a:r>
              <a:rPr lang="cs-CZ" dirty="0">
                <a:solidFill>
                  <a:schemeClr val="tx1"/>
                </a:solidFill>
              </a:rPr>
              <a:t>e a mezinárodní režim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ED4B9AC-1C8C-7379-AE80-9DDB3F2C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2 trendy: geopolitická rivalita a nové technologie. </a:t>
            </a:r>
          </a:p>
          <a:p>
            <a:r>
              <a:rPr lang="cs-CZ" sz="2400" b="0" i="0" dirty="0">
                <a:effectLst/>
              </a:rPr>
              <a:t>Různé aktéry - velmoci, regionální mocnosti a státy, které se staly jadernými mocnostmi až v posledních desetiletích - jsou zapojeny do obou těchto dynamik. </a:t>
            </a:r>
          </a:p>
          <a:p>
            <a:r>
              <a:rPr lang="cs-CZ" sz="2400" b="0" i="0" dirty="0">
                <a:effectLst/>
              </a:rPr>
              <a:t>Mnoho technologií, které jsou součástí této konvenční agendy - rakety, C3I a protiopatření v silně informatizovaném prostředí - má jasné aplikace a důsledky jak pro konvenční, tak pro jaderné oblasti.</a:t>
            </a:r>
            <a:endParaRPr lang="cs-CZ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3556C3-C9BB-FEF6-5FF4-D714A5CA0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Novobodé trendy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FEB28-3894-07EC-3085-B9D66DD84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F0C9-B81A-4641-A0F6-C3A4B968B432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7204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diagram of a country&#10;&#10;Description automatically generated">
            <a:extLst>
              <a:ext uri="{FF2B5EF4-FFF2-40B4-BE49-F238E27FC236}">
                <a16:creationId xmlns:a16="http://schemas.microsoft.com/office/drawing/2014/main" id="{ACBC6B6E-DAE2-58CC-09FD-712A011B2DE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627" y="274320"/>
            <a:ext cx="3863338" cy="4572000"/>
          </a:xfr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72A21-C16A-2E04-E981-56B506C14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wrap="square" anchor="b">
            <a:normAutofit/>
          </a:bodyPr>
          <a:lstStyle/>
          <a:p>
            <a:pPr>
              <a:spcAft>
                <a:spcPts val="600"/>
              </a:spcAft>
            </a:pPr>
            <a:fld id="{CB43F0C9-B81A-4641-A0F6-C3A4B968B432}" type="slidenum">
              <a:rPr lang="cs-CZ" altLang="cs-CZ" smtClean="0"/>
              <a:pPr>
                <a:spcAft>
                  <a:spcPts val="600"/>
                </a:spcAft>
              </a:pPr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9244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E4EDEEA-7AB4-9F95-658B-1990C0946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0" i="0" dirty="0">
                <a:effectLst/>
              </a:rPr>
              <a:t>Nové technologie mohou přispět k závodům zbrojení za účelem dosažení výhod při prvním úderu a zajištění možnosti druhého úderu.</a:t>
            </a:r>
          </a:p>
          <a:p>
            <a:r>
              <a:rPr lang="cs-CZ" sz="1800" b="0" i="0" dirty="0">
                <a:effectLst/>
              </a:rPr>
              <a:t>Zvýšená preciznost zbraní pomocí senzorů, slučování dat a rychlých reakcí strojů poskytuje vojenským plánovačům jak jaderné, tak konvenční možnosti protiúderu, protože tyto pokročilé konvenční zbraně mohou plnit některé z úkolů jako jaderné zbraně díky zvýšené přesnosti. </a:t>
            </a:r>
          </a:p>
          <a:p>
            <a:r>
              <a:rPr lang="cs-CZ" sz="1800" b="0" i="0" dirty="0">
                <a:effectLst/>
              </a:rPr>
              <a:t>Kromě toho nové technologie, jako jsou kybernetické zbraně, mohou paralyzovat jak konvenční, tak jadernou infrastrukturu, záměrně či omylem. Riziko zapletení konvenčních a jaderných záležitostí a neúmyslné jaderné eskalace se tedy významně zvýšilo, protože státy se mohou dostávat do situací, kde mají možnost buď použít svou sílu, nebo ji ztratit -  </a:t>
            </a:r>
            <a:r>
              <a:rPr lang="cs-CZ" sz="1800" b="1" i="0" dirty="0">
                <a:effectLst/>
              </a:rPr>
              <a:t>zamlžování hranic mezi konvenční a jadernou válkou.</a:t>
            </a:r>
            <a:endParaRPr lang="cs-CZ" sz="1800" b="1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F857FC-A10B-3838-C8E1-D440D8F8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9400"/>
            <a:ext cx="8229600" cy="1143000"/>
          </a:xfrm>
        </p:spPr>
        <p:txBody>
          <a:bodyPr/>
          <a:lstStyle/>
          <a:p>
            <a:r>
              <a:rPr lang="en-CZ" dirty="0"/>
              <a:t>Novobodé trendy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FCAA4-1754-2CB1-B796-31A43DA9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F0C9-B81A-4641-A0F6-C3A4B968B432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025719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2C985E-D787-EE0E-E785-B9B478C2F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0" i="0" dirty="0">
                <a:effectLst/>
              </a:rPr>
              <a:t>Ta dobrá zpráva je, že nové technologie nabízejí širokou škálu opatření pro </a:t>
            </a:r>
            <a:r>
              <a:rPr lang="cs-CZ" sz="1600" b="0" i="0" dirty="0" err="1">
                <a:effectLst/>
              </a:rPr>
              <a:t>neproliferaci</a:t>
            </a:r>
            <a:r>
              <a:rPr lang="cs-CZ" sz="1600" b="0" i="0" dirty="0">
                <a:effectLst/>
              </a:rPr>
              <a:t>, kontrolu zbrojení a odstrašování v rámci řetězce PPDE (produkce, proliferace, nasazení a využití). Nástroje pro omezení a kontrolu výroby, šíření, nasazení a použití nových technologií jsou založeny na osvědčených metodách, které jsou doplněny novějšími.</a:t>
            </a:r>
          </a:p>
          <a:p>
            <a:r>
              <a:rPr lang="cs-CZ" sz="1600" b="0" i="0" dirty="0">
                <a:effectLst/>
              </a:rPr>
              <a:t>Protože nové technologie často mají dvojí použití, jsou nehmotné nebo miniaturizované, tradiční nástroje pro kontrolu exportu se stávají stále obtížnějšími, co se týče navrhování, provádění a ověřování. </a:t>
            </a:r>
          </a:p>
          <a:p>
            <a:r>
              <a:rPr lang="cs-CZ" sz="1600" b="0" i="0" dirty="0">
                <a:effectLst/>
              </a:rPr>
              <a:t>V důsledku toho je třeba seznamy kontrol exportu koncipovat tak, aby byly velmi specifické a přizpůsobené; a kvůli extrémně rychlému informačnímu prostředí musí být neustále revidovány a aktualizovány. Pro některé technologie, jako jsou kybernetika, umělá inteligence nebo robotické zbraně by omezení šíření odborného know-how mohlo být slibné. </a:t>
            </a:r>
            <a:endParaRPr lang="cs-CZ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9C1B4FE-7E52-BB04-49DC-4814D5085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/>
              <a:t>Novobodé trendy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463E4-50A3-C39E-E935-BA6A4A97C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F0C9-B81A-4641-A0F6-C3A4B968B432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7166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>
            <a:extLst>
              <a:ext uri="{FF2B5EF4-FFF2-40B4-BE49-F238E27FC236}">
                <a16:creationId xmlns:a16="http://schemas.microsoft.com/office/drawing/2014/main" id="{B82CAD93-46C0-E415-797C-0494F67F3F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7188" y="1000125"/>
            <a:ext cx="8196262" cy="501015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/>
              <a:t>ABBASI, R. 2014. </a:t>
            </a:r>
            <a:r>
              <a:rPr lang="cs-CZ" sz="1800" dirty="0" err="1"/>
              <a:t>Emerging</a:t>
            </a:r>
            <a:r>
              <a:rPr lang="cs-CZ" sz="1800" dirty="0"/>
              <a:t> </a:t>
            </a:r>
            <a:r>
              <a:rPr lang="cs-CZ" sz="1800" dirty="0" err="1"/>
              <a:t>Security</a:t>
            </a:r>
            <a:r>
              <a:rPr lang="cs-CZ" sz="1800" dirty="0"/>
              <a:t> </a:t>
            </a:r>
            <a:r>
              <a:rPr lang="cs-CZ" sz="1800" dirty="0" err="1"/>
              <a:t>Trends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</a:t>
            </a:r>
            <a:r>
              <a:rPr lang="cs-CZ" sz="1800" dirty="0" err="1"/>
              <a:t>Legitimacy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Nuclear</a:t>
            </a:r>
            <a:r>
              <a:rPr lang="cs-CZ" sz="1800" dirty="0"/>
              <a:t> Non-</a:t>
            </a:r>
            <a:r>
              <a:rPr lang="cs-CZ" sz="1800" dirty="0" err="1"/>
              <a:t>Proliferation</a:t>
            </a:r>
            <a:r>
              <a:rPr lang="cs-CZ" sz="1800" dirty="0"/>
              <a:t> </a:t>
            </a:r>
            <a:r>
              <a:rPr lang="cs-CZ" sz="1800" dirty="0" err="1"/>
              <a:t>Regime</a:t>
            </a:r>
            <a:r>
              <a:rPr lang="cs-CZ" sz="1800" dirty="0"/>
              <a:t>. </a:t>
            </a:r>
            <a:r>
              <a:rPr lang="cs-CZ" sz="1800" dirty="0" err="1"/>
              <a:t>Strategic</a:t>
            </a:r>
            <a:r>
              <a:rPr lang="cs-CZ" sz="1800" dirty="0"/>
              <a:t> </a:t>
            </a:r>
            <a:r>
              <a:rPr lang="cs-CZ" sz="1800" dirty="0" err="1"/>
              <a:t>Studies</a:t>
            </a:r>
            <a:r>
              <a:rPr lang="cs-CZ" sz="1800" dirty="0"/>
              <a:t> , Vol. 34, No. 2/3 (</a:t>
            </a:r>
            <a:r>
              <a:rPr lang="cs-CZ" sz="1800" dirty="0" err="1"/>
              <a:t>Summer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</a:t>
            </a:r>
            <a:r>
              <a:rPr lang="cs-CZ" sz="1800" dirty="0" err="1"/>
              <a:t>Autumn</a:t>
            </a:r>
            <a:r>
              <a:rPr lang="cs-CZ" sz="1800" dirty="0"/>
              <a:t> 2014), </a:t>
            </a:r>
            <a:r>
              <a:rPr lang="cs-CZ" sz="1800" dirty="0" err="1"/>
              <a:t>pp</a:t>
            </a:r>
            <a:r>
              <a:rPr lang="cs-CZ" sz="1800" dirty="0"/>
              <a:t>. 67-93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/>
              <a:t>HAYASHI, M. 2007.  </a:t>
            </a:r>
            <a:r>
              <a:rPr lang="cs-CZ" sz="1800" dirty="0" err="1"/>
              <a:t>Suspension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Certain</a:t>
            </a:r>
            <a:r>
              <a:rPr lang="cs-CZ" sz="1800" dirty="0"/>
              <a:t> </a:t>
            </a:r>
            <a:r>
              <a:rPr lang="cs-CZ" sz="1800" dirty="0" err="1"/>
              <a:t>Obligations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CFE </a:t>
            </a:r>
            <a:r>
              <a:rPr lang="cs-CZ" sz="1800" dirty="0" err="1"/>
              <a:t>Treaty</a:t>
            </a:r>
            <a:r>
              <a:rPr lang="cs-CZ" sz="1800" dirty="0"/>
              <a:t> by NATO </a:t>
            </a:r>
            <a:r>
              <a:rPr lang="cs-CZ" sz="1800" dirty="0" err="1"/>
              <a:t>Allies</a:t>
            </a:r>
            <a:r>
              <a:rPr lang="cs-CZ" sz="1800" dirty="0"/>
              <a:t>: </a:t>
            </a:r>
            <a:r>
              <a:rPr lang="cs-CZ" sz="1800" dirty="0" err="1"/>
              <a:t>Examination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Response to </a:t>
            </a:r>
            <a:r>
              <a:rPr lang="cs-CZ" sz="1800" dirty="0" err="1"/>
              <a:t>the</a:t>
            </a:r>
            <a:r>
              <a:rPr lang="cs-CZ" sz="1800" dirty="0"/>
              <a:t> 2007 </a:t>
            </a:r>
            <a:r>
              <a:rPr lang="cs-CZ" sz="1800" dirty="0" err="1"/>
              <a:t>Unilateral</a:t>
            </a:r>
            <a:r>
              <a:rPr lang="cs-CZ" sz="1800" dirty="0"/>
              <a:t> </a:t>
            </a:r>
            <a:r>
              <a:rPr lang="cs-CZ" sz="1800" dirty="0" err="1"/>
              <a:t>Treaty</a:t>
            </a:r>
            <a:r>
              <a:rPr lang="cs-CZ" sz="1800" dirty="0"/>
              <a:t> </a:t>
            </a:r>
            <a:r>
              <a:rPr lang="cs-CZ" sz="1800" dirty="0" err="1"/>
              <a:t>Suspension</a:t>
            </a:r>
            <a:r>
              <a:rPr lang="cs-CZ" sz="1800" dirty="0"/>
              <a:t> by </a:t>
            </a:r>
            <a:r>
              <a:rPr lang="cs-CZ" sz="1800" dirty="0" err="1"/>
              <a:t>Russia</a:t>
            </a:r>
            <a:r>
              <a:rPr lang="cs-CZ" sz="1800" dirty="0"/>
              <a:t>. </a:t>
            </a:r>
            <a:r>
              <a:rPr lang="cs-CZ" sz="1800" dirty="0" err="1"/>
              <a:t>Journal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Conflict</a:t>
            </a:r>
            <a:r>
              <a:rPr lang="cs-CZ" sz="1800" dirty="0"/>
              <a:t> &amp; </a:t>
            </a:r>
            <a:r>
              <a:rPr lang="cs-CZ" sz="1800" dirty="0" err="1"/>
              <a:t>Security</a:t>
            </a:r>
            <a:r>
              <a:rPr lang="cs-CZ" sz="1800" dirty="0"/>
              <a:t> </a:t>
            </a:r>
            <a:r>
              <a:rPr lang="cs-CZ" sz="1800" dirty="0" err="1"/>
              <a:t>Law</a:t>
            </a:r>
            <a:r>
              <a:rPr lang="cs-CZ" sz="1800" dirty="0"/>
              <a:t>, Vol. 18, No. 1 (2013), </a:t>
            </a:r>
            <a:r>
              <a:rPr lang="cs-CZ" sz="1800" dirty="0" err="1"/>
              <a:t>pp</a:t>
            </a:r>
            <a:r>
              <a:rPr lang="cs-CZ" sz="1800" dirty="0"/>
              <a:t>. 131-150.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/>
              <a:t>MLYNARSKI, T. 2017. </a:t>
            </a:r>
            <a:r>
              <a:rPr lang="cs-CZ" sz="1800" dirty="0" err="1"/>
              <a:t>The</a:t>
            </a:r>
            <a:r>
              <a:rPr lang="cs-CZ" sz="1800" dirty="0"/>
              <a:t> Role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International</a:t>
            </a:r>
            <a:r>
              <a:rPr lang="cs-CZ" sz="1800" dirty="0"/>
              <a:t> </a:t>
            </a:r>
            <a:r>
              <a:rPr lang="cs-CZ" sz="1800" dirty="0" err="1"/>
              <a:t>Atomic</a:t>
            </a:r>
            <a:r>
              <a:rPr lang="cs-CZ" sz="1800" dirty="0"/>
              <a:t> </a:t>
            </a:r>
            <a:r>
              <a:rPr lang="cs-CZ" sz="1800" dirty="0" err="1"/>
              <a:t>Energy</a:t>
            </a:r>
            <a:r>
              <a:rPr lang="cs-CZ" sz="1800" dirty="0"/>
              <a:t> </a:t>
            </a:r>
            <a:r>
              <a:rPr lang="cs-CZ" sz="1800" dirty="0" err="1"/>
              <a:t>Agency</a:t>
            </a:r>
            <a:r>
              <a:rPr lang="cs-CZ" sz="1800" dirty="0"/>
              <a:t> in </a:t>
            </a:r>
            <a:r>
              <a:rPr lang="cs-CZ" sz="1800" dirty="0" err="1"/>
              <a:t>Maintaining</a:t>
            </a:r>
            <a:r>
              <a:rPr lang="cs-CZ" sz="1800" dirty="0"/>
              <a:t> </a:t>
            </a:r>
            <a:r>
              <a:rPr lang="cs-CZ" sz="1800" dirty="0" err="1"/>
              <a:t>Peace</a:t>
            </a:r>
            <a:r>
              <a:rPr lang="cs-CZ" sz="1800" dirty="0"/>
              <a:t>. </a:t>
            </a:r>
            <a:r>
              <a:rPr lang="cs-CZ" sz="1800" dirty="0" err="1"/>
              <a:t>Politeja</a:t>
            </a:r>
            <a:r>
              <a:rPr lang="cs-CZ" sz="1800" dirty="0"/>
              <a:t> , No. 50/5, 149-166.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cs-CZ" sz="1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/>
              <a:t>SAUER, T. 2011.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Emerging</a:t>
            </a:r>
            <a:r>
              <a:rPr lang="cs-CZ" sz="1800" dirty="0"/>
              <a:t> </a:t>
            </a:r>
            <a:r>
              <a:rPr lang="cs-CZ" sz="1800" dirty="0" err="1"/>
              <a:t>Powers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Nuclear</a:t>
            </a:r>
            <a:r>
              <a:rPr lang="cs-CZ" sz="1800" dirty="0"/>
              <a:t> Non-</a:t>
            </a:r>
            <a:r>
              <a:rPr lang="cs-CZ" sz="1800" dirty="0" err="1"/>
              <a:t>Proliferation</a:t>
            </a:r>
            <a:r>
              <a:rPr lang="cs-CZ" sz="1800" dirty="0"/>
              <a:t> </a:t>
            </a:r>
            <a:r>
              <a:rPr lang="cs-CZ" sz="1800" dirty="0" err="1"/>
              <a:t>and</a:t>
            </a:r>
            <a:r>
              <a:rPr lang="cs-CZ" sz="1800" dirty="0"/>
              <a:t> </a:t>
            </a:r>
            <a:r>
              <a:rPr lang="cs-CZ" sz="1800" dirty="0" err="1"/>
              <a:t>Disarmament</a:t>
            </a:r>
            <a:r>
              <a:rPr lang="cs-CZ" sz="1800" dirty="0"/>
              <a:t> </a:t>
            </a:r>
            <a:r>
              <a:rPr lang="cs-CZ" sz="1800" dirty="0" err="1"/>
              <a:t>Regime</a:t>
            </a:r>
            <a:r>
              <a:rPr lang="cs-CZ" sz="1800" dirty="0"/>
              <a:t>. </a:t>
            </a:r>
            <a:r>
              <a:rPr lang="cs-CZ" sz="1800" dirty="0" err="1"/>
              <a:t>Egmont</a:t>
            </a:r>
            <a:r>
              <a:rPr lang="cs-CZ" sz="1800" dirty="0"/>
              <a:t> Institute. </a:t>
            </a:r>
            <a:br>
              <a:rPr lang="cs-CZ" sz="1800" dirty="0"/>
            </a:br>
            <a:endParaRPr lang="cs-CZ" sz="18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800" dirty="0"/>
              <a:t>SUCHÝ, P. – KUCHYŃKOVÁ, P. (</a:t>
            </a:r>
            <a:r>
              <a:rPr lang="cs-CZ" sz="1800" dirty="0" err="1"/>
              <a:t>eds</a:t>
            </a:r>
            <a:r>
              <a:rPr lang="cs-CZ" sz="1800" dirty="0"/>
              <a:t>.) Vývoj a výsledky procesu kontroly zbrojení a odzbrojování. Marnost nad marnost? MPU MU Brno 2005. </a:t>
            </a:r>
          </a:p>
          <a:p>
            <a:pPr marL="365760" indent="-256032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altLang="cs-CZ" sz="1800" dirty="0"/>
          </a:p>
        </p:txBody>
      </p:sp>
      <p:sp>
        <p:nvSpPr>
          <p:cNvPr id="50179" name="Zástupný symbol pro číslo snímku 5">
            <a:extLst>
              <a:ext uri="{FF2B5EF4-FFF2-40B4-BE49-F238E27FC236}">
                <a16:creationId xmlns:a16="http://schemas.microsoft.com/office/drawing/2014/main" id="{6340601B-64CC-05FF-33FE-677E9EB7C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4A0E75-85F1-AD4B-87F4-AA1A6E99BB51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EF4D79E0-805F-BF46-96A4-150FDBBA0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/>
              <a:t>Literatura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>
            <a:extLst>
              <a:ext uri="{FF2B5EF4-FFF2-40B4-BE49-F238E27FC236}">
                <a16:creationId xmlns:a16="http://schemas.microsoft.com/office/drawing/2014/main" id="{430BD9BD-D73A-D228-F7E6-45BA8BE9C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63" y="908050"/>
            <a:ext cx="8875141" cy="48972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Kolektivní bezpečnost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Bezpečnostní společenství </a:t>
            </a:r>
            <a:r>
              <a:rPr lang="en-US" altLang="cs-CZ" sz="1600" dirty="0"/>
              <a:t>(security community)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Zóny bez jaderných zbraní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Režim eliminují pozemní miny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Režim zakazující biologické zbraně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/>
              <a:t>Režimu o kontrole raketových technologií MTCR (</a:t>
            </a:r>
            <a:r>
              <a:rPr lang="cs-CZ" altLang="cs-CZ" sz="1600" dirty="0" err="1"/>
              <a:t>Missile</a:t>
            </a:r>
            <a:r>
              <a:rPr lang="cs-CZ" altLang="cs-CZ" sz="1600" dirty="0"/>
              <a:t> Technology </a:t>
            </a:r>
            <a:r>
              <a:rPr lang="cs-CZ" altLang="cs-CZ" sz="1600" dirty="0" err="1"/>
              <a:t>Control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Regime</a:t>
            </a:r>
            <a:r>
              <a:rPr lang="cs-CZ" altLang="cs-CZ" sz="1600" dirty="0"/>
              <a:t>) - 1987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rgbClr val="FF0000"/>
                </a:solidFill>
              </a:rPr>
              <a:t>Režim nešíření jaderných zbraní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rgbClr val="FF0000"/>
                </a:solidFill>
              </a:rPr>
              <a:t>Režim zakazující chemické zbraně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1600" dirty="0">
                <a:solidFill>
                  <a:srgbClr val="FF0000"/>
                </a:solidFill>
              </a:rPr>
              <a:t>Režim regulace konvenčních ozbrojených sil v Evropě</a:t>
            </a:r>
          </a:p>
          <a:p>
            <a:pPr eaLnBrk="1" hangingPunct="1">
              <a:lnSpc>
                <a:spcPct val="80000"/>
              </a:lnSpc>
            </a:pPr>
            <a:endParaRPr lang="en-US" altLang="cs-CZ" sz="2100" dirty="0"/>
          </a:p>
        </p:txBody>
      </p:sp>
      <p:sp>
        <p:nvSpPr>
          <p:cNvPr id="15362" name="Nadpis 1">
            <a:extLst>
              <a:ext uri="{FF2B5EF4-FFF2-40B4-BE49-F238E27FC236}">
                <a16:creationId xmlns:a16="http://schemas.microsoft.com/office/drawing/2014/main" id="{B9DE36FF-8EC4-4C6D-0D73-086195141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274638"/>
            <a:ext cx="9108504" cy="70609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800" dirty="0">
                <a:solidFill>
                  <a:schemeClr val="tx1"/>
                </a:solidFill>
              </a:rPr>
              <a:t>Příklady mezinárodních bezpečnostních režimů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CFABB2A1-F118-DF73-B05F-0F66D7688A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640762" cy="5903912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Kontrola zbrojení – významné téma BP západoevropských států. </a:t>
            </a:r>
            <a:r>
              <a:rPr lang="cs-CZ" altLang="cs-CZ" sz="1600" dirty="0"/>
              <a:t>V období studené války – společně s koncepcí zadržování </a:t>
            </a:r>
            <a:r>
              <a:rPr lang="en-US" altLang="cs-CZ" sz="1600" dirty="0"/>
              <a:t>(containment)</a:t>
            </a:r>
            <a:r>
              <a:rPr lang="cs-CZ" altLang="cs-CZ" sz="1600" dirty="0"/>
              <a:t> a odstrašováním </a:t>
            </a:r>
            <a:r>
              <a:rPr lang="en-US" altLang="cs-CZ" sz="1600" dirty="0"/>
              <a:t>(deterrence)</a:t>
            </a:r>
            <a:r>
              <a:rPr lang="cs-CZ" altLang="cs-CZ" sz="1600" dirty="0"/>
              <a:t> šlo jeden z nástrojů zajišťování bezpečnosti Západu.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V období studené války se rozvíjí výzkum kontroly zbrojení. </a:t>
            </a:r>
            <a:r>
              <a:rPr lang="cs-CZ" altLang="cs-CZ" sz="1600" b="1" dirty="0"/>
              <a:t>V praktické politice byl položen důraz na zajištění kontroly a omezení zbrojení v oblasti ZHN.</a:t>
            </a:r>
            <a:r>
              <a:rPr lang="cs-CZ" altLang="cs-CZ" sz="1600" dirty="0"/>
              <a:t>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Zájem i při výzkumu. </a:t>
            </a:r>
            <a:r>
              <a:rPr lang="cs-CZ" altLang="cs-CZ" sz="1600" b="1" dirty="0"/>
              <a:t>Problematice konvenčních zbraní byla věnována menší pozornost.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Cílem kontroly zbrojení je zajištění bezpečnosti a strategické stability na co nejnižší úrovni zbrojních potenciálů.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V neposlední řadě kontrola zbrojení posiluje transparentnost ve zbrojní oblasti a důvěru mezi státy. 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b="1" dirty="0"/>
              <a:t>Omezení zbrojení 1. spoří finanční prostředky a umožňuje je </a:t>
            </a:r>
            <a:r>
              <a:rPr lang="cs-CZ" altLang="cs-CZ" sz="1600" b="1" dirty="0" err="1"/>
              <a:t>realokovat</a:t>
            </a:r>
            <a:r>
              <a:rPr lang="cs-CZ" altLang="cs-CZ" sz="1600" b="1" dirty="0"/>
              <a:t> jinam a 2. může omezit hrůzy války vyloučením nadměrně zraňujících zbraňových systémů.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Obecně selhání regulace je více než úspěchů. Nepřeceňovat význam kontroly zbrojení.</a:t>
            </a:r>
          </a:p>
          <a:p>
            <a:pPr algn="just" eaLnBrk="1" hangingPunct="1">
              <a:lnSpc>
                <a:spcPct val="70000"/>
              </a:lnSpc>
              <a:buFontTx/>
              <a:buNone/>
            </a:pPr>
            <a:endParaRPr lang="cs-CZ" altLang="cs-CZ" sz="1600" dirty="0"/>
          </a:p>
          <a:p>
            <a:pPr algn="just" eaLnBrk="1" hangingPunct="1">
              <a:lnSpc>
                <a:spcPct val="70000"/>
              </a:lnSpc>
              <a:buFontTx/>
              <a:buNone/>
            </a:pPr>
            <a:r>
              <a:rPr lang="cs-CZ" altLang="cs-CZ" sz="1600" dirty="0"/>
              <a:t>Raymond Aron: </a:t>
            </a:r>
            <a:r>
              <a:rPr lang="cs-CZ" altLang="cs-CZ" sz="1600" i="1" dirty="0"/>
              <a:t>„zbraně vyvolávají permanentní riziko, ne permanentní válku. Jsou to lidé, ne zbraně, kdo začíná války.“</a:t>
            </a:r>
          </a:p>
        </p:txBody>
      </p:sp>
      <p:sp>
        <p:nvSpPr>
          <p:cNvPr id="15363" name="Zástupný symbol pro číslo snímku 5">
            <a:extLst>
              <a:ext uri="{FF2B5EF4-FFF2-40B4-BE49-F238E27FC236}">
                <a16:creationId xmlns:a16="http://schemas.microsoft.com/office/drawing/2014/main" id="{3D73CA52-CFF5-695F-9889-2EE05687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2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</a:defRPr>
            </a:lvl1pPr>
            <a:lvl2pPr marL="742950" indent="-285750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</a:defRPr>
            </a:lvl2pPr>
            <a:lvl3pPr marL="1143000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2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</a:defRPr>
            </a:lvl3pPr>
            <a:lvl4pPr marL="16002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</a:defRPr>
            </a:lvl4pPr>
            <a:lvl5pPr marL="2057400" indent="-228600">
              <a:spcBef>
                <a:spcPts val="350"/>
              </a:spcBef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2" charset="2"/>
              <a:buChar char=""/>
              <a:defRPr sz="2000">
                <a:solidFill>
                  <a:schemeClr val="tx1"/>
                </a:solidFill>
                <a:latin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36FDC85-7E61-4340-9504-CB79C9DAFBA7}" type="slidenum">
              <a:rPr lang="cs-CZ" altLang="cs-CZ" sz="100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cs-CZ" sz="1000">
              <a:latin typeface="Arial" panose="020B0604020202020204" pitchFamily="34" charset="0"/>
            </a:endParaRP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7C47AB05-F7CF-9C1C-EAF2-C648AFFDF3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8064500" cy="38415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dirty="0"/>
              <a:t>Kontrola zbrojení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B05520-19F4-2B09-0268-4C7BC7D65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196975"/>
            <a:ext cx="8482013" cy="4902200"/>
          </a:xfrm>
        </p:spPr>
        <p:txBody>
          <a:bodyPr rtlCol="0"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>
                <a:cs typeface="Times New Roman" panose="02020603050405020304" pitchFamily="18" charset="0"/>
              </a:rPr>
              <a:t>Hlavním cílem je zabránit šíření jaderných zbraní</a:t>
            </a:r>
            <a:endParaRPr lang="cs-CZ" sz="2400" dirty="0">
              <a:cs typeface="Times New Roman" panose="02020603050405020304" pitchFamily="18" charset="0"/>
            </a:endParaRP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cs typeface="Times New Roman" panose="02020603050405020304" pitchFamily="18" charset="0"/>
              </a:rPr>
              <a:t>Aby ty státy, které nevlastní jaderné zbraně, ji nezískaly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>
                <a:cs typeface="Times New Roman" panose="02020603050405020304" pitchFamily="18" charset="0"/>
              </a:rPr>
              <a:t>Dnes obavy ze států jako Írán a KLDR – nestabilita v regionu, obavy ze spirály zbrojení </a:t>
            </a: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>
                <a:cs typeface="Times New Roman" panose="02020603050405020304" pitchFamily="18" charset="0"/>
              </a:rPr>
              <a:t>Aby se jaderné technologie a zbraně nedostaly do rukou teroristických skupin</a:t>
            </a:r>
          </a:p>
          <a:p>
            <a:pPr marL="274320" lvl="1" indent="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None/>
              <a:defRPr/>
            </a:pPr>
            <a:endParaRPr lang="en-US" sz="2400" dirty="0"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>
                <a:cs typeface="Times New Roman" panose="02020603050405020304" pitchFamily="18" charset="0"/>
              </a:rPr>
              <a:t>Režim je složený z několika vzájemně provázaných mezinárodních smluv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>
                <a:cs typeface="Times New Roman" panose="02020603050405020304" pitchFamily="18" charset="0"/>
              </a:rPr>
              <a:t>Jeho součástí je i mezinárodní organizace (MAAE)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>
                <a:cs typeface="Times New Roman" panose="02020603050405020304" pitchFamily="18" charset="0"/>
              </a:rPr>
              <a:t>Tvoří ho i různé neformální závazky států</a:t>
            </a:r>
            <a:endParaRPr lang="en-US" sz="2800" dirty="0">
              <a:cs typeface="Times New Roman" panose="0202060305040502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3074" name="Nadpis 1">
            <a:extLst>
              <a:ext uri="{FF2B5EF4-FFF2-40B4-BE49-F238E27FC236}">
                <a16:creationId xmlns:a16="http://schemas.microsoft.com/office/drawing/2014/main" id="{E119DB22-51A7-9399-C4DE-C92CD6E15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15888"/>
            <a:ext cx="8713788" cy="10096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Mezinárodní režim nešíření jaderných zbraní</a:t>
            </a:r>
            <a:endParaRPr lang="en-US" altLang="cs-CZ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>
            <a:extLst>
              <a:ext uri="{FF2B5EF4-FFF2-40B4-BE49-F238E27FC236}">
                <a16:creationId xmlns:a16="http://schemas.microsoft.com/office/drawing/2014/main" id="{F5468C6C-2A72-A616-C6BB-DF609CA48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313" y="500063"/>
            <a:ext cx="8643937" cy="60007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dirty="0"/>
              <a:t>Základem je </a:t>
            </a:r>
            <a:r>
              <a:rPr lang="cs-CZ" altLang="cs-CZ" sz="2800" b="1" dirty="0"/>
              <a:t>Smlouva o nešíření jaderných zbraní z roku 1968 (v platnost 1970)</a:t>
            </a: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800" dirty="0"/>
              <a:t>Dále ho tvoří další smlouvy:</a:t>
            </a:r>
            <a:endParaRPr lang="en-US" altLang="cs-CZ" sz="2800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dirty="0"/>
              <a:t>1963 Smlouva o částečném zákazu jaderných zkoušek </a:t>
            </a:r>
            <a:r>
              <a:rPr lang="cs-CZ" altLang="cs-CZ" sz="2400" dirty="0"/>
              <a:t>(vesmír, atmosféra, pod vodou, ale umožňuje zkoušky v podzemí)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dirty="0"/>
              <a:t>1971 Smlouva o zákazu rozmisťování jaderných zbraní a jiných ZHN na mořském dně.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dirty="0"/>
              <a:t>Smlouvy, které zřídily bezjaderné zóny </a:t>
            </a:r>
            <a:r>
              <a:rPr lang="cs-CZ" altLang="cs-CZ" sz="2400" dirty="0"/>
              <a:t>(Latinská Amerika, Antarktida, Afrika, jihovýchodní Asie, Střední Asie, Mongolsko, jižní část Tichého oceánu)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 b="1" dirty="0"/>
              <a:t>Úmluvy o kontrole exportu a dodavatelů </a:t>
            </a:r>
            <a:r>
              <a:rPr lang="cs-CZ" altLang="cs-CZ" sz="2400" dirty="0"/>
              <a:t>(např. </a:t>
            </a:r>
            <a:r>
              <a:rPr lang="cs-CZ" altLang="cs-CZ" sz="2400" dirty="0" err="1"/>
              <a:t>Zanggerův</a:t>
            </a:r>
            <a:r>
              <a:rPr lang="cs-CZ" altLang="cs-CZ" sz="2400" dirty="0"/>
              <a:t> výbor nebo Skupina jaderných dodavatelů)</a:t>
            </a:r>
            <a:endParaRPr lang="en-US" altLang="cs-CZ" dirty="0"/>
          </a:p>
        </p:txBody>
      </p:sp>
      <p:sp>
        <p:nvSpPr>
          <p:cNvPr id="5122" name="Nadpis 1">
            <a:extLst>
              <a:ext uri="{FF2B5EF4-FFF2-40B4-BE49-F238E27FC236}">
                <a16:creationId xmlns:a16="http://schemas.microsoft.com/office/drawing/2014/main" id="{61001432-DCFD-D9F2-6659-7D634A1E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043862" cy="428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Charakter režimu</a:t>
            </a:r>
            <a:endParaRPr lang="en-US" alt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241E99-F352-AF91-7C42-912463ABD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750" y="1000125"/>
            <a:ext cx="8520113" cy="5099050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 dirty="0"/>
              <a:t>Mezinárodní situace po 2. světové válce</a:t>
            </a:r>
          </a:p>
          <a:p>
            <a:pPr marL="274320" indent="-27432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800" dirty="0"/>
          </a:p>
          <a:p>
            <a:pPr marL="274320" indent="-27432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400" dirty="0"/>
              <a:t>USA získaly atomovou zbraň v r. 1945, v r. 1949 ji získal SSSR a na počátku 50. let Velká Británie</a:t>
            </a:r>
            <a:endParaRPr lang="en-US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9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900" b="1" dirty="0"/>
              <a:t>V r. 1953 americký prezident Eisenhower navrhl na půdě OSN vznik Mezinárodní agentury pro atomovou energii,</a:t>
            </a: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Podpora rozvoje civilních jaderných programů, zabránit zneužití jaderné energie pro válečné účely. </a:t>
            </a:r>
          </a:p>
          <a:p>
            <a:pPr marL="548640" lvl="1" indent="-274320" eaLnBrk="1" fontAlgn="auto" hangingPunct="1">
              <a:spcBef>
                <a:spcPts val="324"/>
              </a:spcBef>
              <a:spcAft>
                <a:spcPts val="0"/>
              </a:spcAft>
              <a:buFont typeface="Wingdings"/>
              <a:buChar char=""/>
              <a:defRPr/>
            </a:pPr>
            <a:r>
              <a:rPr lang="cs-CZ" sz="2400" dirty="0"/>
              <a:t>MAAE byla založena v r. 1957 a začala fungovat od r. 1958</a:t>
            </a:r>
            <a:endParaRPr lang="en-US" sz="2400" dirty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6146" name="Nadpis 1">
            <a:extLst>
              <a:ext uri="{FF2B5EF4-FFF2-40B4-BE49-F238E27FC236}">
                <a16:creationId xmlns:a16="http://schemas.microsoft.com/office/drawing/2014/main" id="{A95F9E6D-5506-38F7-C304-522F646EA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74638"/>
            <a:ext cx="8115300" cy="654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3200" dirty="0"/>
              <a:t>Vznik režimu</a:t>
            </a:r>
            <a:endParaRPr lang="en-US" altLang="cs-CZ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Shluk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2213</TotalTime>
  <Words>5868</Words>
  <Application>Microsoft Macintosh PowerPoint</Application>
  <PresentationFormat>On-screen Show (4:3)</PresentationFormat>
  <Paragraphs>521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Lucida Sans Unicode</vt:lpstr>
      <vt:lpstr>Verdana</vt:lpstr>
      <vt:lpstr>Wingdings</vt:lpstr>
      <vt:lpstr>Wingdings 2</vt:lpstr>
      <vt:lpstr>Wingdings 3</vt:lpstr>
      <vt:lpstr>Shluk</vt:lpstr>
      <vt:lpstr>Mezinárodní bezpečnostní režimy</vt:lpstr>
      <vt:lpstr>Obsah prezentace</vt:lpstr>
      <vt:lpstr>Krasnerova definice mezinárodního režimu</vt:lpstr>
      <vt:lpstr>Keohane, Nye a mezinárodní režim</vt:lpstr>
      <vt:lpstr>Příklady mezinárodních bezpečnostních režimů</vt:lpstr>
      <vt:lpstr>Kontrola zbrojení</vt:lpstr>
      <vt:lpstr>Mezinárodní režim nešíření jaderných zbraní</vt:lpstr>
      <vt:lpstr>Charakter režimu</vt:lpstr>
      <vt:lpstr>Vznik režimu</vt:lpstr>
      <vt:lpstr>Postoje USA a SSSR</vt:lpstr>
      <vt:lpstr>NPT Treaty</vt:lpstr>
      <vt:lpstr>Obsah Smlouvy o nešíření JZ</vt:lpstr>
      <vt:lpstr>Role MAAE</vt:lpstr>
      <vt:lpstr>Další dohody</vt:lpstr>
      <vt:lpstr>Chemické zbraně a jejich regulace</vt:lpstr>
      <vt:lpstr>Mezinárodní režim zákazu chemických zbraní</vt:lpstr>
      <vt:lpstr>OPCW</vt:lpstr>
      <vt:lpstr>OPCW - úkoly</vt:lpstr>
      <vt:lpstr>Výsledky Úmluvy</vt:lpstr>
      <vt:lpstr>Rusko a USA</vt:lpstr>
      <vt:lpstr>Režim kontroly konvenčního zbrojení v Evropě</vt:lpstr>
      <vt:lpstr>Konvenční zbrojení a odzbrojení  - nástup Gorbačova.</vt:lpstr>
      <vt:lpstr>Iniciativy SSSR</vt:lpstr>
      <vt:lpstr>Principy S-KOS</vt:lpstr>
      <vt:lpstr>Principy S-KOS II.</vt:lpstr>
      <vt:lpstr>Limity smlouvy</vt:lpstr>
      <vt:lpstr>Výjimky smlouvy.</vt:lpstr>
      <vt:lpstr>Třecí plochy</vt:lpstr>
      <vt:lpstr>S-KOS – dopady na bloky.</vt:lpstr>
      <vt:lpstr>Verifikace</vt:lpstr>
      <vt:lpstr>Implementace KOS.</vt:lpstr>
      <vt:lpstr>Adaptace KOS.</vt:lpstr>
      <vt:lpstr>Rusko a KOS</vt:lpstr>
      <vt:lpstr>Open Sky pravěk</vt:lpstr>
      <vt:lpstr>Smlouva o otevřeném nebi v minulosti</vt:lpstr>
      <vt:lpstr>Smlouva o otevřeném nebi dnes</vt:lpstr>
      <vt:lpstr>Vídeňský dokument </vt:lpstr>
      <vt:lpstr>Vídeňský dokument - význam</vt:lpstr>
      <vt:lpstr>Vídeňský dokument - revize</vt:lpstr>
      <vt:lpstr>Novobodé trendy </vt:lpstr>
      <vt:lpstr>PowerPoint Presentation</vt:lpstr>
      <vt:lpstr>Novobodé trendy </vt:lpstr>
      <vt:lpstr>Novobodé trendy </vt:lpstr>
      <vt:lpstr>Literatura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Konvenční zbrojení a odzbrojení v období studené války</dc:title>
  <dc:creator>kriz</dc:creator>
  <cp:lastModifiedBy>Zinaida Bechná</cp:lastModifiedBy>
  <cp:revision>89</cp:revision>
  <dcterms:created xsi:type="dcterms:W3CDTF">2007-11-27T13:25:49Z</dcterms:created>
  <dcterms:modified xsi:type="dcterms:W3CDTF">2023-10-24T20:52:03Z</dcterms:modified>
</cp:coreProperties>
</file>