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57" r:id="rId3"/>
    <p:sldId id="284" r:id="rId4"/>
    <p:sldId id="285" r:id="rId5"/>
    <p:sldId id="283" r:id="rId6"/>
    <p:sldId id="276" r:id="rId7"/>
    <p:sldId id="277" r:id="rId8"/>
    <p:sldId id="287" r:id="rId9"/>
    <p:sldId id="288" r:id="rId10"/>
    <p:sldId id="286" r:id="rId11"/>
    <p:sldId id="289" r:id="rId12"/>
    <p:sldId id="278" r:id="rId13"/>
    <p:sldId id="270" r:id="rId14"/>
    <p:sldId id="271" r:id="rId15"/>
    <p:sldId id="272" r:id="rId16"/>
    <p:sldId id="279" r:id="rId17"/>
    <p:sldId id="273" r:id="rId18"/>
    <p:sldId id="280" r:id="rId19"/>
    <p:sldId id="281" r:id="rId20"/>
    <p:sldId id="282" r:id="rId21"/>
    <p:sldId id="274" r:id="rId22"/>
    <p:sldId id="27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48"/>
    <p:restoredTop sz="88697"/>
  </p:normalViewPr>
  <p:slideViewPr>
    <p:cSldViewPr snapToGrid="0">
      <p:cViewPr varScale="1">
        <p:scale>
          <a:sx n="59" d="100"/>
          <a:sy n="59" d="100"/>
        </p:scale>
        <p:origin x="80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Girard" userId="c69cc9e3-4f03-4de7-8696-6a5e39e9308d" providerId="ADAL" clId="{F45FDA9F-1243-40B7-9C54-0A1CD9D36F96}"/>
    <pc:docChg chg="undo custSel addSld delSld modSld">
      <pc:chgData name="Catherine Girard" userId="c69cc9e3-4f03-4de7-8696-6a5e39e9308d" providerId="ADAL" clId="{F45FDA9F-1243-40B7-9C54-0A1CD9D36F96}" dt="2023-09-25T12:10:38.308" v="8" actId="47"/>
      <pc:docMkLst>
        <pc:docMk/>
      </pc:docMkLst>
      <pc:sldChg chg="modNotesTx">
        <pc:chgData name="Catherine Girard" userId="c69cc9e3-4f03-4de7-8696-6a5e39e9308d" providerId="ADAL" clId="{F45FDA9F-1243-40B7-9C54-0A1CD9D36F96}" dt="2023-09-25T12:10:34.926" v="6" actId="20577"/>
        <pc:sldMkLst>
          <pc:docMk/>
          <pc:sldMk cId="2731490241" sldId="275"/>
        </pc:sldMkLst>
      </pc:sldChg>
      <pc:sldChg chg="add del">
        <pc:chgData name="Catherine Girard" userId="c69cc9e3-4f03-4de7-8696-6a5e39e9308d" providerId="ADAL" clId="{F45FDA9F-1243-40B7-9C54-0A1CD9D36F96}" dt="2023-09-25T12:10:38.308" v="8" actId="47"/>
        <pc:sldMkLst>
          <pc:docMk/>
          <pc:sldMk cId="3047664651" sldId="281"/>
        </pc:sldMkLst>
      </pc:sldChg>
      <pc:sldChg chg="modSp mod">
        <pc:chgData name="Catherine Girard" userId="c69cc9e3-4f03-4de7-8696-6a5e39e9308d" providerId="ADAL" clId="{F45FDA9F-1243-40B7-9C54-0A1CD9D36F96}" dt="2023-09-25T12:10:13.591" v="5" actId="6549"/>
        <pc:sldMkLst>
          <pc:docMk/>
          <pc:sldMk cId="494421257" sldId="282"/>
        </pc:sldMkLst>
        <pc:graphicFrameChg chg="modGraphic">
          <ac:chgData name="Catherine Girard" userId="c69cc9e3-4f03-4de7-8696-6a5e39e9308d" providerId="ADAL" clId="{F45FDA9F-1243-40B7-9C54-0A1CD9D36F96}" dt="2023-09-25T12:10:13.591" v="5" actId="6549"/>
          <ac:graphicFrameMkLst>
            <pc:docMk/>
            <pc:sldMk cId="494421257" sldId="282"/>
            <ac:graphicFrameMk id="6" creationId="{821C8E1F-FD45-4036-54E4-044CCC46353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FC3D6E-5D92-254A-B201-49ADBD074A2E}" type="datetimeFigureOut">
              <a:rPr lang="en-US" smtClean="0"/>
              <a:t>9/25/2023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618F2-F4C3-844A-8632-716A53CE677A}" type="slidenum">
              <a:rPr lang="en-US" smtClean="0"/>
              <a:t>‹#›</a:t>
            </a:fld>
            <a:endParaRPr lang="en-US"/>
          </a:p>
        </p:txBody>
      </p:sp>
    </p:spTree>
    <p:extLst>
      <p:ext uri="{BB962C8B-B14F-4D97-AF65-F5344CB8AC3E}">
        <p14:creationId xmlns:p14="http://schemas.microsoft.com/office/powerpoint/2010/main" val="158681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a:t>
            </a:fld>
            <a:endParaRPr lang="en-US"/>
          </a:p>
        </p:txBody>
      </p:sp>
    </p:spTree>
    <p:extLst>
      <p:ext uri="{BB962C8B-B14F-4D97-AF65-F5344CB8AC3E}">
        <p14:creationId xmlns:p14="http://schemas.microsoft.com/office/powerpoint/2010/main" val="3057543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10</a:t>
            </a:fld>
            <a:endParaRPr lang="en-US"/>
          </a:p>
        </p:txBody>
      </p:sp>
    </p:spTree>
    <p:extLst>
      <p:ext uri="{BB962C8B-B14F-4D97-AF65-F5344CB8AC3E}">
        <p14:creationId xmlns:p14="http://schemas.microsoft.com/office/powerpoint/2010/main" val="3005765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11</a:t>
            </a:fld>
            <a:endParaRPr lang="en-US"/>
          </a:p>
        </p:txBody>
      </p:sp>
    </p:spTree>
    <p:extLst>
      <p:ext uri="{BB962C8B-B14F-4D97-AF65-F5344CB8AC3E}">
        <p14:creationId xmlns:p14="http://schemas.microsoft.com/office/powerpoint/2010/main" val="2742504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12</a:t>
            </a:fld>
            <a:endParaRPr lang="en-US"/>
          </a:p>
        </p:txBody>
      </p:sp>
    </p:spTree>
    <p:extLst>
      <p:ext uri="{BB962C8B-B14F-4D97-AF65-F5344CB8AC3E}">
        <p14:creationId xmlns:p14="http://schemas.microsoft.com/office/powerpoint/2010/main" val="1190623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13</a:t>
            </a:fld>
            <a:endParaRPr lang="en-US"/>
          </a:p>
        </p:txBody>
      </p:sp>
    </p:spTree>
    <p:extLst>
      <p:ext uri="{BB962C8B-B14F-4D97-AF65-F5344CB8AC3E}">
        <p14:creationId xmlns:p14="http://schemas.microsoft.com/office/powerpoint/2010/main" val="3707668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14</a:t>
            </a:fld>
            <a:endParaRPr lang="en-US"/>
          </a:p>
        </p:txBody>
      </p:sp>
    </p:spTree>
    <p:extLst>
      <p:ext uri="{BB962C8B-B14F-4D97-AF65-F5344CB8AC3E}">
        <p14:creationId xmlns:p14="http://schemas.microsoft.com/office/powerpoint/2010/main" val="3335697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15</a:t>
            </a:fld>
            <a:endParaRPr lang="en-US"/>
          </a:p>
        </p:txBody>
      </p:sp>
    </p:spTree>
    <p:extLst>
      <p:ext uri="{BB962C8B-B14F-4D97-AF65-F5344CB8AC3E}">
        <p14:creationId xmlns:p14="http://schemas.microsoft.com/office/powerpoint/2010/main" val="35140365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16</a:t>
            </a:fld>
            <a:endParaRPr lang="en-US"/>
          </a:p>
        </p:txBody>
      </p:sp>
    </p:spTree>
    <p:extLst>
      <p:ext uri="{BB962C8B-B14F-4D97-AF65-F5344CB8AC3E}">
        <p14:creationId xmlns:p14="http://schemas.microsoft.com/office/powerpoint/2010/main" val="3676027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17</a:t>
            </a:fld>
            <a:endParaRPr lang="en-US"/>
          </a:p>
        </p:txBody>
      </p:sp>
    </p:spTree>
    <p:extLst>
      <p:ext uri="{BB962C8B-B14F-4D97-AF65-F5344CB8AC3E}">
        <p14:creationId xmlns:p14="http://schemas.microsoft.com/office/powerpoint/2010/main" val="35380311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18</a:t>
            </a:fld>
            <a:endParaRPr lang="en-US"/>
          </a:p>
        </p:txBody>
      </p:sp>
    </p:spTree>
    <p:extLst>
      <p:ext uri="{BB962C8B-B14F-4D97-AF65-F5344CB8AC3E}">
        <p14:creationId xmlns:p14="http://schemas.microsoft.com/office/powerpoint/2010/main" val="1370692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19</a:t>
            </a:fld>
            <a:endParaRPr lang="en-US"/>
          </a:p>
        </p:txBody>
      </p:sp>
    </p:spTree>
    <p:extLst>
      <p:ext uri="{BB962C8B-B14F-4D97-AF65-F5344CB8AC3E}">
        <p14:creationId xmlns:p14="http://schemas.microsoft.com/office/powerpoint/2010/main" val="486400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a:t>
            </a:fld>
            <a:endParaRPr lang="en-US"/>
          </a:p>
        </p:txBody>
      </p:sp>
    </p:spTree>
    <p:extLst>
      <p:ext uri="{BB962C8B-B14F-4D97-AF65-F5344CB8AC3E}">
        <p14:creationId xmlns:p14="http://schemas.microsoft.com/office/powerpoint/2010/main" val="222828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20</a:t>
            </a:fld>
            <a:endParaRPr lang="en-US"/>
          </a:p>
        </p:txBody>
      </p:sp>
    </p:spTree>
    <p:extLst>
      <p:ext uri="{BB962C8B-B14F-4D97-AF65-F5344CB8AC3E}">
        <p14:creationId xmlns:p14="http://schemas.microsoft.com/office/powerpoint/2010/main" val="22609620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21</a:t>
            </a:fld>
            <a:endParaRPr lang="en-US"/>
          </a:p>
        </p:txBody>
      </p:sp>
    </p:spTree>
    <p:extLst>
      <p:ext uri="{BB962C8B-B14F-4D97-AF65-F5344CB8AC3E}">
        <p14:creationId xmlns:p14="http://schemas.microsoft.com/office/powerpoint/2010/main" val="21891880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22</a:t>
            </a:fld>
            <a:endParaRPr lang="en-US"/>
          </a:p>
        </p:txBody>
      </p:sp>
    </p:spTree>
    <p:extLst>
      <p:ext uri="{BB962C8B-B14F-4D97-AF65-F5344CB8AC3E}">
        <p14:creationId xmlns:p14="http://schemas.microsoft.com/office/powerpoint/2010/main" val="1288444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3</a:t>
            </a:fld>
            <a:endParaRPr lang="en-US"/>
          </a:p>
        </p:txBody>
      </p:sp>
    </p:spTree>
    <p:extLst>
      <p:ext uri="{BB962C8B-B14F-4D97-AF65-F5344CB8AC3E}">
        <p14:creationId xmlns:p14="http://schemas.microsoft.com/office/powerpoint/2010/main" val="465911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4</a:t>
            </a:fld>
            <a:endParaRPr lang="en-US"/>
          </a:p>
        </p:txBody>
      </p:sp>
    </p:spTree>
    <p:extLst>
      <p:ext uri="{BB962C8B-B14F-4D97-AF65-F5344CB8AC3E}">
        <p14:creationId xmlns:p14="http://schemas.microsoft.com/office/powerpoint/2010/main" val="3521009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5</a:t>
            </a:fld>
            <a:endParaRPr lang="en-US"/>
          </a:p>
        </p:txBody>
      </p:sp>
    </p:spTree>
    <p:extLst>
      <p:ext uri="{BB962C8B-B14F-4D97-AF65-F5344CB8AC3E}">
        <p14:creationId xmlns:p14="http://schemas.microsoft.com/office/powerpoint/2010/main" val="120477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6</a:t>
            </a:fld>
            <a:endParaRPr lang="en-US"/>
          </a:p>
        </p:txBody>
      </p:sp>
    </p:spTree>
    <p:extLst>
      <p:ext uri="{BB962C8B-B14F-4D97-AF65-F5344CB8AC3E}">
        <p14:creationId xmlns:p14="http://schemas.microsoft.com/office/powerpoint/2010/main" val="2643515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7</a:t>
            </a:fld>
            <a:endParaRPr lang="en-US"/>
          </a:p>
        </p:txBody>
      </p:sp>
    </p:spTree>
    <p:extLst>
      <p:ext uri="{BB962C8B-B14F-4D97-AF65-F5344CB8AC3E}">
        <p14:creationId xmlns:p14="http://schemas.microsoft.com/office/powerpoint/2010/main" val="32549874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Century Gothic" panose="020B0502020202020204" pitchFamily="34" charset="0"/>
              </a:rPr>
              <a:t>Atheoretical: describe a case very well, but not to contribute to a theory</a:t>
            </a:r>
          </a:p>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8</a:t>
            </a:fld>
            <a:endParaRPr lang="en-US"/>
          </a:p>
        </p:txBody>
      </p:sp>
    </p:spTree>
    <p:extLst>
      <p:ext uri="{BB962C8B-B14F-4D97-AF65-F5344CB8AC3E}">
        <p14:creationId xmlns:p14="http://schemas.microsoft.com/office/powerpoint/2010/main" val="27560736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2060"/>
                </a:solidFill>
                <a:latin typeface="Century Gothic" panose="020B0502020202020204" pitchFamily="34" charset="0"/>
              </a:rPr>
              <a:t>Atheoretical: describe a case very well, but not to contribute to a theory</a:t>
            </a:r>
          </a:p>
          <a:p>
            <a:endParaRPr lang="en-US" dirty="0"/>
          </a:p>
        </p:txBody>
      </p:sp>
      <p:sp>
        <p:nvSpPr>
          <p:cNvPr id="4" name="Slide Number Placeholder 3"/>
          <p:cNvSpPr>
            <a:spLocks noGrp="1"/>
          </p:cNvSpPr>
          <p:nvPr>
            <p:ph type="sldNum" sz="quarter" idx="5"/>
          </p:nvPr>
        </p:nvSpPr>
        <p:spPr/>
        <p:txBody>
          <a:bodyPr/>
          <a:lstStyle/>
          <a:p>
            <a:fld id="{C95618F2-F4C3-844A-8632-716A53CE677A}" type="slidenum">
              <a:rPr lang="en-US" smtClean="0"/>
              <a:t>9</a:t>
            </a:fld>
            <a:endParaRPr lang="en-US"/>
          </a:p>
        </p:txBody>
      </p:sp>
    </p:spTree>
    <p:extLst>
      <p:ext uri="{BB962C8B-B14F-4D97-AF65-F5344CB8AC3E}">
        <p14:creationId xmlns:p14="http://schemas.microsoft.com/office/powerpoint/2010/main" val="1464355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569AF-4E7F-C4C0-5B54-53D9D0355B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4B0B0E-4ACC-32AA-CC72-435BEED98D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389365-929B-7E7B-F3B3-CC1E6346E013}"/>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5" name="Footer Placeholder 4">
            <a:extLst>
              <a:ext uri="{FF2B5EF4-FFF2-40B4-BE49-F238E27FC236}">
                <a16:creationId xmlns:a16="http://schemas.microsoft.com/office/drawing/2014/main" id="{0A223881-C477-88B3-AEFE-2C2301BB17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D517B8-C650-1C4B-BEC2-384FEE0986B1}"/>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19796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7A1C2-BFCE-EC8B-55C7-ED1C55D294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1E2410-DF05-D283-2393-1E5B87D93D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CFB702-F0D2-F825-98B0-5A12B0C0EA04}"/>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5" name="Footer Placeholder 4">
            <a:extLst>
              <a:ext uri="{FF2B5EF4-FFF2-40B4-BE49-F238E27FC236}">
                <a16:creationId xmlns:a16="http://schemas.microsoft.com/office/drawing/2014/main" id="{AD843467-0299-04EB-7E1E-F582B2A327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DE106F-F878-67FA-385D-F74B8CBC4324}"/>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071365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C6A954-E157-2F71-D0C8-7E494BD5F1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BE661D-FBC5-E992-4948-4DBEA2F6CF6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B07671-2370-38FA-77EB-80E692B8B212}"/>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5" name="Footer Placeholder 4">
            <a:extLst>
              <a:ext uri="{FF2B5EF4-FFF2-40B4-BE49-F238E27FC236}">
                <a16:creationId xmlns:a16="http://schemas.microsoft.com/office/drawing/2014/main" id="{414522C3-7826-DFB9-843E-17D1A6C535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6366A6-1273-043C-FDA0-6B203DCCC775}"/>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3896036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8ED2A-55B7-44C9-F2F4-B51D16084B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77F00A-F599-8585-5F83-9143F718C8F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C68FDD-A64E-FC5E-A9B4-B3D60F147251}"/>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5" name="Footer Placeholder 4">
            <a:extLst>
              <a:ext uri="{FF2B5EF4-FFF2-40B4-BE49-F238E27FC236}">
                <a16:creationId xmlns:a16="http://schemas.microsoft.com/office/drawing/2014/main" id="{AF52B5F8-FEB5-35B0-AEB8-88E4DAC4D3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1BCF5E-0212-53FD-2A95-FAB4228AC849}"/>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99261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A2A73-E6DD-9A39-00DA-BE764B2505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A50080-CA5D-3923-092E-BCBE6938B1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4F404A1-AD08-EEBA-75EE-6AC04FE2EBF8}"/>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5" name="Footer Placeholder 4">
            <a:extLst>
              <a:ext uri="{FF2B5EF4-FFF2-40B4-BE49-F238E27FC236}">
                <a16:creationId xmlns:a16="http://schemas.microsoft.com/office/drawing/2014/main" id="{D20C4C4D-721D-863E-CEF0-9389246CE7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89B491-6AB0-17A7-E856-8067E7842600}"/>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164359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32C99-F402-9252-AE6C-4B32C01DE1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E0DB9B-9181-E0CB-4523-640F4C583C3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691555-B3CA-5010-E7F8-E00587780E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2B55D0-CF1F-D4EB-665A-3146275E5399}"/>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6" name="Footer Placeholder 5">
            <a:extLst>
              <a:ext uri="{FF2B5EF4-FFF2-40B4-BE49-F238E27FC236}">
                <a16:creationId xmlns:a16="http://schemas.microsoft.com/office/drawing/2014/main" id="{1D8A2A57-23CF-42B1-0E52-2D00A99F84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E83771-2F20-45B8-B8E7-3AFC9A557466}"/>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675500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5F90E-5872-9ACB-9DDB-C5F1591A50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3934A1D-7153-4AAC-5802-B202FD4A45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5EDDED-49A0-055A-4C28-FB758E5530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2927578-288D-0DC4-81ED-10F909AD19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D25534-CF77-0B0E-5400-D851E39AC3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83C0E42-32B8-549C-FF8B-4D8FE9D23C1A}"/>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8" name="Footer Placeholder 7">
            <a:extLst>
              <a:ext uri="{FF2B5EF4-FFF2-40B4-BE49-F238E27FC236}">
                <a16:creationId xmlns:a16="http://schemas.microsoft.com/office/drawing/2014/main" id="{D2B9D87A-C6A9-B7DC-516A-32A214C6E0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91B19C-689E-0705-266F-8FB7A827A387}"/>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3233465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BF83-ABC4-E71B-D7FB-3310A526E5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F1E1D2-F693-15EA-1464-3681A0FCCC57}"/>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4" name="Footer Placeholder 3">
            <a:extLst>
              <a:ext uri="{FF2B5EF4-FFF2-40B4-BE49-F238E27FC236}">
                <a16:creationId xmlns:a16="http://schemas.microsoft.com/office/drawing/2014/main" id="{4C65A870-FAAD-A344-5B87-19530249484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CCB39B6-2492-2621-87C4-EBD64C970A63}"/>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98273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B341D6-483D-6698-7864-77664E085C4E}"/>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3" name="Footer Placeholder 2">
            <a:extLst>
              <a:ext uri="{FF2B5EF4-FFF2-40B4-BE49-F238E27FC236}">
                <a16:creationId xmlns:a16="http://schemas.microsoft.com/office/drawing/2014/main" id="{5775640F-D467-1AE9-98AF-02B935F282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95208E-9003-54D7-9AF3-8BE88DD2917D}"/>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277464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ECF53-CB65-04A9-7EE3-1667B63767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C6B759F-2E0C-819C-1047-3195AA6B2F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9991BE-FAD6-235D-142B-EFA0CB306B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AB936A-9F57-D21F-EAFA-73BCC8228DA1}"/>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6" name="Footer Placeholder 5">
            <a:extLst>
              <a:ext uri="{FF2B5EF4-FFF2-40B4-BE49-F238E27FC236}">
                <a16:creationId xmlns:a16="http://schemas.microsoft.com/office/drawing/2014/main" id="{08256BCD-5A69-082D-DFD8-FECAFE699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F78EF2-2034-DEA6-1F54-56E516E8120E}"/>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1617379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4D599-F9A2-0C34-D7C9-4EA5BEA0B0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3E470A0-971A-B6F2-C564-7AC6C06BB2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C10E22-F3EF-4D32-B413-2077486ABE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5ED8E0-FED2-FB09-DC06-AC2A930B9357}"/>
              </a:ext>
            </a:extLst>
          </p:cNvPr>
          <p:cNvSpPr>
            <a:spLocks noGrp="1"/>
          </p:cNvSpPr>
          <p:nvPr>
            <p:ph type="dt" sz="half" idx="10"/>
          </p:nvPr>
        </p:nvSpPr>
        <p:spPr/>
        <p:txBody>
          <a:bodyPr/>
          <a:lstStyle/>
          <a:p>
            <a:fld id="{A905B1A4-4BD3-E14B-B5DB-C2489EE83455}" type="datetimeFigureOut">
              <a:rPr lang="en-US" smtClean="0"/>
              <a:t>9/25/2023</a:t>
            </a:fld>
            <a:endParaRPr lang="en-US"/>
          </a:p>
        </p:txBody>
      </p:sp>
      <p:sp>
        <p:nvSpPr>
          <p:cNvPr id="6" name="Footer Placeholder 5">
            <a:extLst>
              <a:ext uri="{FF2B5EF4-FFF2-40B4-BE49-F238E27FC236}">
                <a16:creationId xmlns:a16="http://schemas.microsoft.com/office/drawing/2014/main" id="{9973C788-BAB3-7E6F-0B0F-C94BE0EE69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7679C4-CC16-F773-EFE6-F4ADB6678DC1}"/>
              </a:ext>
            </a:extLst>
          </p:cNvPr>
          <p:cNvSpPr>
            <a:spLocks noGrp="1"/>
          </p:cNvSpPr>
          <p:nvPr>
            <p:ph type="sldNum" sz="quarter" idx="12"/>
          </p:nvPr>
        </p:nvSpPr>
        <p:spPr/>
        <p:txBody>
          <a:bodyPr/>
          <a:lstStyle/>
          <a:p>
            <a:fld id="{E3FF95E2-D451-7C41-99E6-0043FC5E7FEA}" type="slidenum">
              <a:rPr lang="en-US" smtClean="0"/>
              <a:t>‹#›</a:t>
            </a:fld>
            <a:endParaRPr lang="en-US"/>
          </a:p>
        </p:txBody>
      </p:sp>
    </p:spTree>
    <p:extLst>
      <p:ext uri="{BB962C8B-B14F-4D97-AF65-F5344CB8AC3E}">
        <p14:creationId xmlns:p14="http://schemas.microsoft.com/office/powerpoint/2010/main" val="2643573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FB1E9-2154-0012-9680-FA6B4DF7F1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87D38FA-CD41-8903-E6A8-48DB00128E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A3B7E7-F9A4-CFED-DD17-C46EE53478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05B1A4-4BD3-E14B-B5DB-C2489EE83455}" type="datetimeFigureOut">
              <a:rPr lang="en-US" smtClean="0"/>
              <a:t>9/25/2023</a:t>
            </a:fld>
            <a:endParaRPr lang="en-US"/>
          </a:p>
        </p:txBody>
      </p:sp>
      <p:sp>
        <p:nvSpPr>
          <p:cNvPr id="5" name="Footer Placeholder 4">
            <a:extLst>
              <a:ext uri="{FF2B5EF4-FFF2-40B4-BE49-F238E27FC236}">
                <a16:creationId xmlns:a16="http://schemas.microsoft.com/office/drawing/2014/main" id="{29427ECC-9562-7099-935C-51ADD0737C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3DBED9-2CE6-F594-32B8-3439B2D8AF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FF95E2-D451-7C41-99E6-0043FC5E7FEA}" type="slidenum">
              <a:rPr lang="en-US" smtClean="0"/>
              <a:t>‹#›</a:t>
            </a:fld>
            <a:endParaRPr lang="en-US"/>
          </a:p>
        </p:txBody>
      </p:sp>
    </p:spTree>
    <p:extLst>
      <p:ext uri="{BB962C8B-B14F-4D97-AF65-F5344CB8AC3E}">
        <p14:creationId xmlns:p14="http://schemas.microsoft.com/office/powerpoint/2010/main" val="24261000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scholar.google.com/" TargetMode="External"/><Relationship Id="rId7" Type="http://schemas.openxmlformats.org/officeDocument/2006/relationships/hyperlink" Target="https://library.fss.muni.cz/"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ww.webofscience.com/wos/author/search" TargetMode="External"/><Relationship Id="rId5" Type="http://schemas.openxmlformats.org/officeDocument/2006/relationships/hyperlink" Target="https://www.scopus.com/search/form.uri?display=basic#basic" TargetMode="External"/><Relationship Id="rId4" Type="http://schemas.openxmlformats.org/officeDocument/2006/relationships/hyperlink" Target="https://www.jstor.or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25D9C-E759-5D43-2B10-538E1C1CC44A}"/>
              </a:ext>
            </a:extLst>
          </p:cNvPr>
          <p:cNvSpPr>
            <a:spLocks noGrp="1"/>
          </p:cNvSpPr>
          <p:nvPr>
            <p:ph type="ctrTitle"/>
          </p:nvPr>
        </p:nvSpPr>
        <p:spPr>
          <a:xfrm>
            <a:off x="897727" y="2014538"/>
            <a:ext cx="10425112" cy="1238250"/>
          </a:xfrm>
        </p:spPr>
        <p:txBody>
          <a:bodyPr>
            <a:normAutofit fontScale="90000"/>
          </a:bodyPr>
          <a:lstStyle/>
          <a:p>
            <a:r>
              <a:rPr lang="en-US" b="1" dirty="0">
                <a:solidFill>
                  <a:srgbClr val="002060"/>
                </a:solidFill>
                <a:latin typeface="Century Gothic" panose="020B0502020202020204" pitchFamily="34" charset="0"/>
              </a:rPr>
              <a:t>PMCb1002 - Academic Writing</a:t>
            </a:r>
          </a:p>
        </p:txBody>
      </p:sp>
      <p:sp>
        <p:nvSpPr>
          <p:cNvPr id="3" name="Subtitle 2">
            <a:extLst>
              <a:ext uri="{FF2B5EF4-FFF2-40B4-BE49-F238E27FC236}">
                <a16:creationId xmlns:a16="http://schemas.microsoft.com/office/drawing/2014/main" id="{FD87CE1C-72FD-9576-0282-19DFFB81ACB2}"/>
              </a:ext>
            </a:extLst>
          </p:cNvPr>
          <p:cNvSpPr>
            <a:spLocks noGrp="1"/>
          </p:cNvSpPr>
          <p:nvPr>
            <p:ph type="subTitle" idx="1"/>
          </p:nvPr>
        </p:nvSpPr>
        <p:spPr>
          <a:xfrm>
            <a:off x="1095371" y="3414712"/>
            <a:ext cx="10029825" cy="928688"/>
          </a:xfrm>
        </p:spPr>
        <p:txBody>
          <a:bodyPr>
            <a:normAutofit fontScale="77500" lnSpcReduction="20000"/>
          </a:bodyPr>
          <a:lstStyle/>
          <a:p>
            <a:r>
              <a:rPr lang="en-US" sz="3600" dirty="0">
                <a:solidFill>
                  <a:srgbClr val="002060"/>
                </a:solidFill>
                <a:latin typeface="Century Gothic" panose="020B0502020202020204" pitchFamily="34" charset="0"/>
              </a:rPr>
              <a:t>Autumn 2023, Class 2 of 6</a:t>
            </a:r>
          </a:p>
          <a:p>
            <a:r>
              <a:rPr lang="en-US" sz="3600" dirty="0">
                <a:solidFill>
                  <a:srgbClr val="002060"/>
                </a:solidFill>
                <a:latin typeface="Century Gothic" panose="020B0502020202020204" pitchFamily="34" charset="0"/>
              </a:rPr>
              <a:t>Types of writing, working with sources, research questions</a:t>
            </a:r>
          </a:p>
        </p:txBody>
      </p:sp>
      <p:sp>
        <p:nvSpPr>
          <p:cNvPr id="4" name="Subtitle 2">
            <a:extLst>
              <a:ext uri="{FF2B5EF4-FFF2-40B4-BE49-F238E27FC236}">
                <a16:creationId xmlns:a16="http://schemas.microsoft.com/office/drawing/2014/main" id="{FFF56AEC-BC53-164A-546C-3AEFC93A6B08}"/>
              </a:ext>
            </a:extLst>
          </p:cNvPr>
          <p:cNvSpPr txBox="1">
            <a:spLocks/>
          </p:cNvSpPr>
          <p:nvPr/>
        </p:nvSpPr>
        <p:spPr>
          <a:xfrm>
            <a:off x="1095371" y="3429000"/>
            <a:ext cx="10029825" cy="5762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3600" dirty="0">
              <a:solidFill>
                <a:srgbClr val="002060"/>
              </a:solidFill>
            </a:endParaRPr>
          </a:p>
        </p:txBody>
      </p:sp>
      <p:sp>
        <p:nvSpPr>
          <p:cNvPr id="6" name="Rectangle 5">
            <a:extLst>
              <a:ext uri="{FF2B5EF4-FFF2-40B4-BE49-F238E27FC236}">
                <a16:creationId xmlns:a16="http://schemas.microsoft.com/office/drawing/2014/main" id="{6670BC22-05A5-AEFE-D3C9-0321F2A499F9}"/>
              </a:ext>
            </a:extLst>
          </p:cNvPr>
          <p:cNvSpPr/>
          <p:nvPr/>
        </p:nvSpPr>
        <p:spPr>
          <a:xfrm>
            <a:off x="666746" y="1938338"/>
            <a:ext cx="10887075" cy="2628900"/>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9103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hypothesis-generating case studies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399498"/>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Hypothesis-generating case studies: aim to generalize beyond the data</a:t>
            </a:r>
          </a:p>
          <a:p>
            <a:pPr marL="457200" indent="-457200">
              <a:buFontTx/>
              <a:buChar char="-"/>
            </a:pPr>
            <a:r>
              <a:rPr lang="en-US" sz="3200" dirty="0">
                <a:solidFill>
                  <a:srgbClr val="002060"/>
                </a:solidFill>
                <a:latin typeface="Century Gothic" panose="020B0502020202020204" pitchFamily="34" charset="0"/>
              </a:rPr>
              <a:t>Examine one or more cases to develop a general theoretical proposition</a:t>
            </a:r>
          </a:p>
          <a:p>
            <a:pPr marL="457200" indent="-457200">
              <a:buFontTx/>
              <a:buChar char="-"/>
            </a:pPr>
            <a:r>
              <a:rPr lang="en-US" sz="3200" dirty="0">
                <a:solidFill>
                  <a:srgbClr val="002060"/>
                </a:solidFill>
                <a:latin typeface="Century Gothic" panose="020B0502020202020204" pitchFamily="34" charset="0"/>
              </a:rPr>
              <a:t>Contribute to the </a:t>
            </a:r>
            <a:r>
              <a:rPr lang="en-US" sz="3200" i="1" dirty="0">
                <a:solidFill>
                  <a:srgbClr val="002060"/>
                </a:solidFill>
                <a:latin typeface="Century Gothic" panose="020B0502020202020204" pitchFamily="34" charset="0"/>
              </a:rPr>
              <a:t>process</a:t>
            </a:r>
            <a:r>
              <a:rPr lang="en-US" sz="3200" dirty="0">
                <a:solidFill>
                  <a:srgbClr val="002060"/>
                </a:solidFill>
                <a:latin typeface="Century Gothic" panose="020B0502020202020204" pitchFamily="34" charset="0"/>
              </a:rPr>
              <a:t> of theory-construction rather than to theory itself</a:t>
            </a:r>
          </a:p>
        </p:txBody>
      </p:sp>
    </p:spTree>
    <p:extLst>
      <p:ext uri="{BB962C8B-B14F-4D97-AF65-F5344CB8AC3E}">
        <p14:creationId xmlns:p14="http://schemas.microsoft.com/office/powerpoint/2010/main" val="3725219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hypothesis-testing case studies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399498"/>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Most/least likely case designs</a:t>
            </a:r>
          </a:p>
          <a:p>
            <a:pPr marL="457200" indent="-457200">
              <a:buFontTx/>
              <a:buChar char="-"/>
            </a:pPr>
            <a:r>
              <a:rPr lang="en-US" sz="3200" dirty="0">
                <a:solidFill>
                  <a:srgbClr val="002060"/>
                </a:solidFill>
                <a:latin typeface="Century Gothic" panose="020B0502020202020204" pitchFamily="34" charset="0"/>
              </a:rPr>
              <a:t>Assesses the plausibility of a hypothesis by using sample data</a:t>
            </a:r>
          </a:p>
          <a:p>
            <a:pPr marL="457200" indent="-457200">
              <a:buFontTx/>
              <a:buChar char="-"/>
            </a:pPr>
            <a:r>
              <a:rPr lang="en-US" sz="3200" dirty="0">
                <a:solidFill>
                  <a:srgbClr val="002060"/>
                </a:solidFill>
                <a:latin typeface="Century Gothic" panose="020B0502020202020204" pitchFamily="34" charset="0"/>
              </a:rPr>
              <a:t>Various research methods – interviews, experiments, questionnaire, </a:t>
            </a:r>
            <a:r>
              <a:rPr lang="en-US" sz="3200" dirty="0" err="1">
                <a:solidFill>
                  <a:srgbClr val="002060"/>
                </a:solidFill>
                <a:latin typeface="Century Gothic" panose="020B0502020202020204" pitchFamily="34" charset="0"/>
              </a:rPr>
              <a:t>etc</a:t>
            </a:r>
            <a:endParaRPr lang="en-US" sz="32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3742607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abstracts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3195637"/>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Short summary of a longer work with key points</a:t>
            </a:r>
          </a:p>
          <a:p>
            <a:pPr marL="457200" indent="-457200">
              <a:buFontTx/>
              <a:buChar char="-"/>
            </a:pPr>
            <a:r>
              <a:rPr lang="en-US" sz="3200" dirty="0">
                <a:solidFill>
                  <a:srgbClr val="002060"/>
                </a:solidFill>
                <a:latin typeface="Century Gothic" panose="020B0502020202020204" pitchFamily="34" charset="0"/>
              </a:rPr>
              <a:t>Usually about 200-250 words </a:t>
            </a:r>
          </a:p>
          <a:p>
            <a:pPr marL="457200" indent="-457200">
              <a:buFontTx/>
              <a:buChar char="-"/>
            </a:pPr>
            <a:r>
              <a:rPr lang="en-US" sz="3200" dirty="0">
                <a:solidFill>
                  <a:srgbClr val="002060"/>
                </a:solidFill>
                <a:latin typeface="Century Gothic" panose="020B0502020202020204" pitchFamily="34" charset="0"/>
              </a:rPr>
              <a:t>Presents the methodology, research question, and the key findings</a:t>
            </a:r>
          </a:p>
          <a:p>
            <a:pPr marL="457200" indent="-457200">
              <a:buFontTx/>
              <a:buChar char="-"/>
            </a:pPr>
            <a:r>
              <a:rPr lang="en-US" sz="3200" dirty="0">
                <a:solidFill>
                  <a:srgbClr val="002060"/>
                </a:solidFill>
                <a:latin typeface="Century Gothic" panose="020B0502020202020204" pitchFamily="34" charset="0"/>
              </a:rPr>
              <a:t>It lets the reader decide if they will read the full paper</a:t>
            </a:r>
          </a:p>
          <a:p>
            <a:pPr marL="457200" indent="-457200">
              <a:buFontTx/>
              <a:buChar char="-"/>
            </a:pPr>
            <a:endParaRPr lang="en-US" sz="3200" dirty="0">
              <a:solidFill>
                <a:srgbClr val="002060"/>
              </a:solidFill>
              <a:latin typeface="Century Gothic" panose="020B0502020202020204" pitchFamily="34" charset="0"/>
            </a:endParaRPr>
          </a:p>
          <a:p>
            <a:pPr marL="457200" indent="-457200">
              <a:buFontTx/>
              <a:buChar char="-"/>
            </a:pPr>
            <a:endParaRPr lang="en-US" sz="32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4074064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primary and secondary sources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42028"/>
          </a:xfrm>
          <a:ln>
            <a:noFill/>
          </a:ln>
        </p:spPr>
        <p:txBody>
          <a:bodyPr>
            <a:normAutofit fontScale="92500"/>
          </a:bodyPr>
          <a:lstStyle/>
          <a:p>
            <a:pPr marL="457200" indent="-457200">
              <a:buFontTx/>
              <a:buChar char="-"/>
            </a:pPr>
            <a:r>
              <a:rPr lang="en-US" sz="3200" dirty="0">
                <a:solidFill>
                  <a:srgbClr val="002060"/>
                </a:solidFill>
                <a:latin typeface="Century Gothic" panose="020B0502020202020204" pitchFamily="34" charset="0"/>
              </a:rPr>
              <a:t>Primary sources: offers first-hand evidence and information</a:t>
            </a:r>
          </a:p>
          <a:p>
            <a:pPr marL="457200" indent="-457200">
              <a:buFontTx/>
              <a:buChar char="-"/>
            </a:pPr>
            <a:r>
              <a:rPr lang="en-US" dirty="0">
                <a:solidFill>
                  <a:srgbClr val="002060"/>
                </a:solidFill>
                <a:latin typeface="Century Gothic" panose="020B0502020202020204" pitchFamily="34" charset="0"/>
              </a:rPr>
              <a:t>Data collected yourself through interviews, surveys, or experiments, government documents, legal texts.</a:t>
            </a:r>
          </a:p>
          <a:p>
            <a:pPr marL="457200" indent="-457200">
              <a:buFontTx/>
              <a:buChar char="-"/>
            </a:pPr>
            <a:r>
              <a:rPr lang="en-US" dirty="0">
                <a:solidFill>
                  <a:srgbClr val="002060"/>
                </a:solidFill>
                <a:latin typeface="Century Gothic" panose="020B0502020202020204" pitchFamily="34" charset="0"/>
              </a:rPr>
              <a:t>Social media posts, newspaper articles (history), speeches</a:t>
            </a:r>
          </a:p>
          <a:p>
            <a:pPr marL="457200" indent="-457200">
              <a:buFontTx/>
              <a:buChar char="-"/>
            </a:pPr>
            <a:r>
              <a:rPr lang="en-US" dirty="0">
                <a:solidFill>
                  <a:srgbClr val="002060"/>
                </a:solidFill>
                <a:latin typeface="Century Gothic" panose="020B0502020202020204" pitchFamily="34" charset="0"/>
              </a:rPr>
              <a:t>Physical objects; artwork, photos, letters, diaries</a:t>
            </a:r>
          </a:p>
          <a:p>
            <a:pPr marL="457200" indent="-457200">
              <a:buFontTx/>
              <a:buChar char="-"/>
            </a:pPr>
            <a:endParaRPr lang="en-US" dirty="0">
              <a:solidFill>
                <a:srgbClr val="002060"/>
              </a:solidFill>
              <a:latin typeface="Century Gothic" panose="020B0502020202020204" pitchFamily="34" charset="0"/>
            </a:endParaRPr>
          </a:p>
          <a:p>
            <a:pPr marL="457200" indent="-457200">
              <a:buFontTx/>
              <a:buChar char="-"/>
            </a:pPr>
            <a:r>
              <a:rPr lang="en-US" sz="3200" dirty="0">
                <a:solidFill>
                  <a:srgbClr val="002060"/>
                </a:solidFill>
                <a:latin typeface="Century Gothic" panose="020B0502020202020204" pitchFamily="34" charset="0"/>
              </a:rPr>
              <a:t>Secondary sources: have already interpreted and analyzed information from primary sources</a:t>
            </a:r>
          </a:p>
          <a:p>
            <a:pPr marL="457200" indent="-457200">
              <a:buFontTx/>
              <a:buChar char="-"/>
            </a:pPr>
            <a:r>
              <a:rPr lang="en-US" dirty="0">
                <a:solidFill>
                  <a:srgbClr val="002060"/>
                </a:solidFill>
                <a:latin typeface="Century Gothic" panose="020B0502020202020204" pitchFamily="34" charset="0"/>
              </a:rPr>
              <a:t>Journal articles, academic books, reviews, textbooks, documentary</a:t>
            </a:r>
          </a:p>
        </p:txBody>
      </p:sp>
    </p:spTree>
    <p:extLst>
      <p:ext uri="{BB962C8B-B14F-4D97-AF65-F5344CB8AC3E}">
        <p14:creationId xmlns:p14="http://schemas.microsoft.com/office/powerpoint/2010/main" val="71608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how to search for information</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293172"/>
          </a:xfrm>
          <a:ln>
            <a:noFill/>
          </a:ln>
        </p:spPr>
        <p:txBody>
          <a:bodyPr>
            <a:normAutofit lnSpcReduction="10000"/>
          </a:bodyPr>
          <a:lstStyle/>
          <a:p>
            <a:pPr marL="457200" indent="-457200">
              <a:buFontTx/>
              <a:buChar char="-"/>
            </a:pPr>
            <a:r>
              <a:rPr lang="en-US" sz="3200" dirty="0">
                <a:solidFill>
                  <a:srgbClr val="002060"/>
                </a:solidFill>
                <a:latin typeface="Century Gothic" panose="020B0502020202020204" pitchFamily="34" charset="0"/>
              </a:rPr>
              <a:t>Search engines for academic articles: </a:t>
            </a:r>
            <a:r>
              <a:rPr lang="en-US" sz="3200" dirty="0">
                <a:solidFill>
                  <a:srgbClr val="002060"/>
                </a:solidFill>
                <a:latin typeface="Century Gothic" panose="020B0502020202020204" pitchFamily="34" charset="0"/>
                <a:hlinkClick r:id="rId3"/>
              </a:rPr>
              <a:t>Google Scholar</a:t>
            </a:r>
            <a:r>
              <a:rPr lang="en-US" sz="3200" dirty="0">
                <a:solidFill>
                  <a:srgbClr val="002060"/>
                </a:solidFill>
                <a:latin typeface="Century Gothic" panose="020B0502020202020204" pitchFamily="34" charset="0"/>
              </a:rPr>
              <a:t>, </a:t>
            </a:r>
            <a:r>
              <a:rPr lang="en-US" sz="3200" dirty="0">
                <a:solidFill>
                  <a:srgbClr val="002060"/>
                </a:solidFill>
                <a:latin typeface="Century Gothic" panose="020B0502020202020204" pitchFamily="34" charset="0"/>
                <a:hlinkClick r:id="rId4"/>
              </a:rPr>
              <a:t>JSTOR</a:t>
            </a:r>
            <a:r>
              <a:rPr lang="en-US" sz="3200" dirty="0">
                <a:solidFill>
                  <a:srgbClr val="002060"/>
                </a:solidFill>
                <a:latin typeface="Century Gothic" panose="020B0502020202020204" pitchFamily="34" charset="0"/>
              </a:rPr>
              <a:t>, </a:t>
            </a:r>
            <a:r>
              <a:rPr lang="en-US" sz="3200" dirty="0">
                <a:solidFill>
                  <a:srgbClr val="002060"/>
                </a:solidFill>
                <a:latin typeface="Century Gothic" panose="020B0502020202020204" pitchFamily="34" charset="0"/>
                <a:hlinkClick r:id="rId5"/>
              </a:rPr>
              <a:t>Scopus</a:t>
            </a:r>
            <a:r>
              <a:rPr lang="en-US" sz="3200" dirty="0">
                <a:solidFill>
                  <a:srgbClr val="002060"/>
                </a:solidFill>
                <a:latin typeface="Century Gothic" panose="020B0502020202020204" pitchFamily="34" charset="0"/>
              </a:rPr>
              <a:t>, </a:t>
            </a:r>
            <a:r>
              <a:rPr lang="en-US" sz="3200" dirty="0">
                <a:solidFill>
                  <a:srgbClr val="002060"/>
                </a:solidFill>
                <a:latin typeface="Century Gothic" panose="020B0502020202020204" pitchFamily="34" charset="0"/>
                <a:hlinkClick r:id="rId6"/>
              </a:rPr>
              <a:t>Web of Science</a:t>
            </a:r>
            <a:r>
              <a:rPr lang="en-US" sz="3200" dirty="0">
                <a:solidFill>
                  <a:srgbClr val="002060"/>
                </a:solidFill>
                <a:latin typeface="Century Gothic" panose="020B0502020202020204" pitchFamily="34" charset="0"/>
              </a:rPr>
              <a:t>, </a:t>
            </a:r>
            <a:r>
              <a:rPr lang="en-US" sz="3200" dirty="0">
                <a:solidFill>
                  <a:srgbClr val="002060"/>
                </a:solidFill>
                <a:latin typeface="Century Gothic" panose="020B0502020202020204" pitchFamily="34" charset="0"/>
                <a:hlinkClick r:id="rId7"/>
              </a:rPr>
              <a:t>FSS Library e-Resources</a:t>
            </a:r>
            <a:endParaRPr lang="en-US" sz="3200" dirty="0">
              <a:solidFill>
                <a:srgbClr val="002060"/>
              </a:solidFill>
              <a:latin typeface="Century Gothic" panose="020B0502020202020204" pitchFamily="34" charset="0"/>
            </a:endParaRPr>
          </a:p>
          <a:p>
            <a:pPr marL="457200" indent="-457200">
              <a:buFontTx/>
              <a:buChar char="-"/>
            </a:pPr>
            <a:endParaRPr lang="en-US" sz="3200" dirty="0">
              <a:solidFill>
                <a:srgbClr val="002060"/>
              </a:solidFill>
              <a:latin typeface="Century Gothic" panose="020B0502020202020204" pitchFamily="34" charset="0"/>
            </a:endParaRPr>
          </a:p>
          <a:p>
            <a:pPr marL="457200" indent="-457200">
              <a:buFontTx/>
              <a:buChar char="-"/>
            </a:pPr>
            <a:r>
              <a:rPr lang="en-US" sz="3200" dirty="0">
                <a:solidFill>
                  <a:srgbClr val="002060"/>
                </a:solidFill>
                <a:latin typeface="Century Gothic" panose="020B0502020202020204" pitchFamily="34" charset="0"/>
              </a:rPr>
              <a:t>Access these search engines through your Masaryk University account</a:t>
            </a:r>
          </a:p>
          <a:p>
            <a:pPr marL="457200" indent="-457200">
              <a:buFontTx/>
              <a:buChar char="-"/>
            </a:pPr>
            <a:endParaRPr lang="en-US" sz="3200" dirty="0">
              <a:solidFill>
                <a:srgbClr val="002060"/>
              </a:solidFill>
              <a:latin typeface="Century Gothic" panose="020B0502020202020204" pitchFamily="34" charset="0"/>
            </a:endParaRPr>
          </a:p>
          <a:p>
            <a:pPr marL="457200" indent="-457200">
              <a:buFontTx/>
              <a:buChar char="-"/>
            </a:pPr>
            <a:r>
              <a:rPr lang="en-US" sz="3200" dirty="0">
                <a:solidFill>
                  <a:srgbClr val="002060"/>
                </a:solidFill>
                <a:latin typeface="Century Gothic" panose="020B0502020202020204" pitchFamily="34" charset="0"/>
              </a:rPr>
              <a:t>Familiarize yourself with your topic and determine keywords/terms to find the information you want</a:t>
            </a:r>
          </a:p>
        </p:txBody>
      </p:sp>
    </p:spTree>
    <p:extLst>
      <p:ext uri="{BB962C8B-B14F-4D97-AF65-F5344CB8AC3E}">
        <p14:creationId xmlns:p14="http://schemas.microsoft.com/office/powerpoint/2010/main" val="1326029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how to read sources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63293"/>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The abstract will provide a good overview of the article</a:t>
            </a:r>
          </a:p>
          <a:p>
            <a:pPr marL="457200" indent="-457200">
              <a:buFontTx/>
              <a:buChar char="-"/>
            </a:pPr>
            <a:r>
              <a:rPr lang="en-US" sz="3200" dirty="0">
                <a:solidFill>
                  <a:srgbClr val="002060"/>
                </a:solidFill>
                <a:latin typeface="Century Gothic" panose="020B0502020202020204" pitchFamily="34" charset="0"/>
              </a:rPr>
              <a:t>Be critical: </a:t>
            </a:r>
          </a:p>
          <a:p>
            <a:pPr marL="914400" lvl="1" indent="-457200">
              <a:buFontTx/>
              <a:buChar char="-"/>
            </a:pPr>
            <a:r>
              <a:rPr lang="en-US" sz="2400" dirty="0">
                <a:solidFill>
                  <a:srgbClr val="002060"/>
                </a:solidFill>
                <a:latin typeface="Century Gothic" panose="020B0502020202020204" pitchFamily="34" charset="0"/>
              </a:rPr>
              <a:t>Distinction between facts and opinions?</a:t>
            </a:r>
          </a:p>
          <a:p>
            <a:pPr marL="914400" lvl="1" indent="-457200">
              <a:buFontTx/>
              <a:buChar char="-"/>
            </a:pPr>
            <a:r>
              <a:rPr lang="en-US" sz="2400" dirty="0">
                <a:solidFill>
                  <a:srgbClr val="002060"/>
                </a:solidFill>
                <a:latin typeface="Century Gothic" panose="020B0502020202020204" pitchFamily="34" charset="0"/>
              </a:rPr>
              <a:t>What evidence is being used?</a:t>
            </a:r>
          </a:p>
          <a:p>
            <a:pPr marL="914400" lvl="1" indent="-457200">
              <a:buFontTx/>
              <a:buChar char="-"/>
            </a:pPr>
            <a:r>
              <a:rPr lang="en-US" sz="2400" dirty="0">
                <a:solidFill>
                  <a:srgbClr val="002060"/>
                </a:solidFill>
                <a:latin typeface="Century Gothic" panose="020B0502020202020204" pitchFamily="34" charset="0"/>
              </a:rPr>
              <a:t>What are the findings and conclusions?</a:t>
            </a:r>
          </a:p>
          <a:p>
            <a:pPr marL="914400" lvl="1" indent="-457200">
              <a:buFontTx/>
              <a:buChar char="-"/>
            </a:pPr>
            <a:endParaRPr lang="en-US" sz="2400" dirty="0">
              <a:solidFill>
                <a:srgbClr val="002060"/>
              </a:solidFill>
              <a:latin typeface="Century Gothic" panose="020B0502020202020204" pitchFamily="34" charset="0"/>
            </a:endParaRPr>
          </a:p>
          <a:p>
            <a:pPr marL="914400" lvl="1" indent="-457200">
              <a:buFontTx/>
              <a:buChar char="-"/>
            </a:pPr>
            <a:r>
              <a:rPr lang="en-US" sz="2800" dirty="0">
                <a:solidFill>
                  <a:srgbClr val="002060"/>
                </a:solidFill>
                <a:latin typeface="Century Gothic" panose="020B0502020202020204" pitchFamily="34" charset="0"/>
              </a:rPr>
              <a:t>Skimming? Read the first and last sentences of each paragraph, or the introduction and the conclusion</a:t>
            </a:r>
          </a:p>
        </p:txBody>
      </p:sp>
    </p:spTree>
    <p:extLst>
      <p:ext uri="{BB962C8B-B14F-4D97-AF65-F5344CB8AC3E}">
        <p14:creationId xmlns:p14="http://schemas.microsoft.com/office/powerpoint/2010/main" val="10664477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how to annotate</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441720" y="1831181"/>
            <a:ext cx="11308557" cy="5026819"/>
          </a:xfrm>
          <a:ln>
            <a:noFill/>
          </a:ln>
        </p:spPr>
        <p:txBody>
          <a:bodyPr>
            <a:normAutofit fontScale="92500"/>
          </a:bodyPr>
          <a:lstStyle/>
          <a:p>
            <a:pPr marL="457200" indent="-457200">
              <a:buFontTx/>
              <a:buChar char="-"/>
            </a:pPr>
            <a:r>
              <a:rPr lang="en-US" sz="3200" dirty="0">
                <a:solidFill>
                  <a:srgbClr val="002060"/>
                </a:solidFill>
                <a:latin typeface="Century Gothic" panose="020B0502020202020204" pitchFamily="34" charset="0"/>
              </a:rPr>
              <a:t>Notes are essential to remember what you’ve read – great for studying</a:t>
            </a:r>
          </a:p>
          <a:p>
            <a:pPr marL="457200" indent="-457200">
              <a:buFontTx/>
              <a:buChar char="-"/>
            </a:pPr>
            <a:r>
              <a:rPr lang="en-US" sz="3200" dirty="0">
                <a:solidFill>
                  <a:srgbClr val="002060"/>
                </a:solidFill>
                <a:latin typeface="Century Gothic" panose="020B0502020202020204" pitchFamily="34" charset="0"/>
              </a:rPr>
              <a:t>Accurate, clear, concise </a:t>
            </a:r>
          </a:p>
          <a:p>
            <a:pPr marL="457200" indent="-457200">
              <a:buFontTx/>
              <a:buChar char="-"/>
            </a:pPr>
            <a:r>
              <a:rPr lang="en-US" sz="3200" dirty="0">
                <a:solidFill>
                  <a:srgbClr val="002060"/>
                </a:solidFill>
                <a:latin typeface="Century Gothic" panose="020B0502020202020204" pitchFamily="34" charset="0"/>
              </a:rPr>
              <a:t>My preferred method: </a:t>
            </a:r>
          </a:p>
          <a:p>
            <a:pPr marL="514350" indent="-514350">
              <a:buAutoNum type="arabicPeriod"/>
            </a:pPr>
            <a:r>
              <a:rPr lang="en-US" sz="2600" dirty="0">
                <a:solidFill>
                  <a:srgbClr val="002060"/>
                </a:solidFill>
                <a:latin typeface="Century Gothic" panose="020B0502020202020204" pitchFamily="34" charset="0"/>
              </a:rPr>
              <a:t>Highlighting key points and later re-writing them in a review document</a:t>
            </a:r>
          </a:p>
          <a:p>
            <a:pPr marL="514350" indent="-514350">
              <a:buAutoNum type="arabicPeriod"/>
            </a:pPr>
            <a:r>
              <a:rPr lang="en-US" sz="2600" dirty="0">
                <a:solidFill>
                  <a:srgbClr val="002060"/>
                </a:solidFill>
                <a:latin typeface="Century Gothic" panose="020B0502020202020204" pitchFamily="34" charset="0"/>
              </a:rPr>
              <a:t>Headings with subpoints</a:t>
            </a:r>
          </a:p>
          <a:p>
            <a:pPr marL="457200" indent="-457200">
              <a:buFontTx/>
              <a:buChar char="-"/>
            </a:pPr>
            <a:r>
              <a:rPr lang="en-US" sz="3200" dirty="0">
                <a:solidFill>
                  <a:srgbClr val="002060"/>
                </a:solidFill>
                <a:latin typeface="Century Gothic" panose="020B0502020202020204" pitchFamily="34" charset="0"/>
              </a:rPr>
              <a:t>Highlight/underline main information</a:t>
            </a:r>
          </a:p>
          <a:p>
            <a:pPr marL="457200" indent="-457200">
              <a:buFontTx/>
              <a:buChar char="-"/>
            </a:pPr>
            <a:r>
              <a:rPr lang="en-US" sz="3200" dirty="0">
                <a:solidFill>
                  <a:srgbClr val="002060"/>
                </a:solidFill>
                <a:latin typeface="Century Gothic" panose="020B0502020202020204" pitchFamily="34" charset="0"/>
              </a:rPr>
              <a:t>You can make tables, diagrams, word clouds</a:t>
            </a:r>
          </a:p>
          <a:p>
            <a:pPr marL="457200" indent="-457200">
              <a:buFontTx/>
              <a:buChar char="-"/>
            </a:pPr>
            <a:r>
              <a:rPr lang="en-US" sz="3200" dirty="0">
                <a:solidFill>
                  <a:srgbClr val="002060"/>
                </a:solidFill>
                <a:latin typeface="Century Gothic" panose="020B0502020202020204" pitchFamily="34" charset="0"/>
              </a:rPr>
              <a:t>You should be able to concisely summarize the reading</a:t>
            </a:r>
            <a:endParaRPr lang="en-US" sz="28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2922563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how to do a literature review</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3931666"/>
          </a:xfrm>
          <a:ln>
            <a:noFill/>
          </a:ln>
        </p:spPr>
        <p:txBody>
          <a:bodyPr>
            <a:normAutofit/>
          </a:bodyPr>
          <a:lstStyle/>
          <a:p>
            <a:r>
              <a:rPr lang="en-US" sz="3200" dirty="0">
                <a:solidFill>
                  <a:srgbClr val="002060"/>
                </a:solidFill>
                <a:latin typeface="Century Gothic" panose="020B0502020202020204" pitchFamily="34" charset="0"/>
              </a:rPr>
              <a:t>- What is a literature review?</a:t>
            </a:r>
          </a:p>
          <a:p>
            <a:pPr marL="342900" indent="-342900">
              <a:buFontTx/>
              <a:buChar char="-"/>
            </a:pPr>
            <a:r>
              <a:rPr lang="en-US" dirty="0">
                <a:solidFill>
                  <a:srgbClr val="002060"/>
                </a:solidFill>
                <a:latin typeface="Century Gothic" panose="020B0502020202020204" pitchFamily="34" charset="0"/>
              </a:rPr>
              <a:t>An overview of previously published works on a topic</a:t>
            </a:r>
          </a:p>
          <a:p>
            <a:pPr marL="342900" indent="-342900">
              <a:buFontTx/>
              <a:buChar char="-"/>
            </a:pPr>
            <a:endParaRPr lang="en-US" dirty="0">
              <a:solidFill>
                <a:srgbClr val="002060"/>
              </a:solidFill>
              <a:latin typeface="Century Gothic" panose="020B0502020202020204" pitchFamily="34" charset="0"/>
            </a:endParaRPr>
          </a:p>
          <a:p>
            <a:pPr marL="342900" indent="-342900">
              <a:buFontTx/>
              <a:buChar char="-"/>
            </a:pPr>
            <a:r>
              <a:rPr lang="en-US" dirty="0">
                <a:solidFill>
                  <a:srgbClr val="002060"/>
                </a:solidFill>
                <a:latin typeface="Century Gothic" panose="020B0502020202020204" pitchFamily="34" charset="0"/>
              </a:rPr>
              <a:t>It demonstrates your knowledge and understanding of your topic, particularly how the works related to each other</a:t>
            </a:r>
          </a:p>
          <a:p>
            <a:pPr marL="342900" indent="-342900">
              <a:buFontTx/>
              <a:buChar char="-"/>
            </a:pPr>
            <a:endParaRPr lang="en-US" dirty="0">
              <a:solidFill>
                <a:srgbClr val="002060"/>
              </a:solidFill>
              <a:latin typeface="Century Gothic" panose="020B0502020202020204" pitchFamily="34" charset="0"/>
            </a:endParaRPr>
          </a:p>
          <a:p>
            <a:pPr marL="342900" indent="-342900">
              <a:buFontTx/>
              <a:buChar char="-"/>
            </a:pPr>
            <a:r>
              <a:rPr lang="en-US" dirty="0">
                <a:solidFill>
                  <a:srgbClr val="002060"/>
                </a:solidFill>
                <a:latin typeface="Century Gothic" panose="020B0502020202020204" pitchFamily="34" charset="0"/>
              </a:rPr>
              <a:t>It is time-consuming but it is the foundation of your research</a:t>
            </a:r>
          </a:p>
        </p:txBody>
      </p:sp>
    </p:spTree>
    <p:extLst>
      <p:ext uri="{BB962C8B-B14F-4D97-AF65-F5344CB8AC3E}">
        <p14:creationId xmlns:p14="http://schemas.microsoft.com/office/powerpoint/2010/main" val="2323627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how to do a literature review</a:t>
            </a:r>
          </a:p>
        </p:txBody>
      </p:sp>
      <p:sp>
        <p:nvSpPr>
          <p:cNvPr id="2" name="Subtitle 2">
            <a:extLst>
              <a:ext uri="{FF2B5EF4-FFF2-40B4-BE49-F238E27FC236}">
                <a16:creationId xmlns:a16="http://schemas.microsoft.com/office/drawing/2014/main" id="{3B2BCC53-8C3C-27C7-A49C-D0D94FF3DF12}"/>
              </a:ext>
            </a:extLst>
          </p:cNvPr>
          <p:cNvSpPr txBox="1">
            <a:spLocks noGrp="1"/>
          </p:cNvSpPr>
          <p:nvPr>
            <p:ph type="subTitle" idx="1"/>
          </p:nvPr>
        </p:nvSpPr>
        <p:spPr>
          <a:xfrm>
            <a:off x="652461" y="1830388"/>
            <a:ext cx="10887075" cy="4846859"/>
          </a:xfrm>
          <a:prstGeom prst="rect">
            <a:avLst/>
          </a:prstGeom>
          <a:ln>
            <a:no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14350" indent="-514350">
              <a:buFont typeface="Arial" panose="020B0604020202020204" pitchFamily="34" charset="0"/>
              <a:buAutoNum type="arabicPeriod"/>
            </a:pPr>
            <a:r>
              <a:rPr lang="en-US" sz="3200" dirty="0">
                <a:solidFill>
                  <a:srgbClr val="002060"/>
                </a:solidFill>
                <a:latin typeface="Century Gothic" panose="020B0502020202020204" pitchFamily="34" charset="0"/>
              </a:rPr>
              <a:t>Narrow your topic – we will discuss this soon</a:t>
            </a:r>
          </a:p>
          <a:p>
            <a:endParaRPr lang="en-US" sz="3200" dirty="0">
              <a:solidFill>
                <a:srgbClr val="002060"/>
              </a:solidFill>
              <a:latin typeface="Century Gothic" panose="020B0502020202020204" pitchFamily="34" charset="0"/>
            </a:endParaRPr>
          </a:p>
          <a:p>
            <a:r>
              <a:rPr lang="en-US" sz="3200" dirty="0">
                <a:solidFill>
                  <a:srgbClr val="002060"/>
                </a:solidFill>
                <a:latin typeface="Century Gothic" panose="020B0502020202020204" pitchFamily="34" charset="0"/>
              </a:rPr>
              <a:t>2. Identify the literature to develop an understanding</a:t>
            </a:r>
          </a:p>
          <a:p>
            <a:r>
              <a:rPr lang="en-US" sz="2800" dirty="0">
                <a:solidFill>
                  <a:srgbClr val="002060"/>
                </a:solidFill>
                <a:latin typeface="Century Gothic" panose="020B0502020202020204" pitchFamily="34" charset="0"/>
              </a:rPr>
              <a:t>(will go from broad to narrow)</a:t>
            </a:r>
          </a:p>
          <a:p>
            <a:endParaRPr lang="en-US" sz="2800" dirty="0">
              <a:solidFill>
                <a:srgbClr val="002060"/>
              </a:solidFill>
              <a:latin typeface="Century Gothic" panose="020B0502020202020204" pitchFamily="34" charset="0"/>
            </a:endParaRPr>
          </a:p>
          <a:p>
            <a:r>
              <a:rPr lang="en-US" sz="3200" dirty="0">
                <a:solidFill>
                  <a:srgbClr val="002060"/>
                </a:solidFill>
                <a:latin typeface="Century Gothic" panose="020B0502020202020204" pitchFamily="34" charset="0"/>
              </a:rPr>
              <a:t>3. Critical analysis of the literature</a:t>
            </a:r>
          </a:p>
          <a:p>
            <a:pPr marL="457200" indent="-457200">
              <a:buFontTx/>
              <a:buChar char="-"/>
            </a:pPr>
            <a:r>
              <a:rPr lang="en-US" sz="2800" dirty="0">
                <a:solidFill>
                  <a:srgbClr val="002060"/>
                </a:solidFill>
                <a:latin typeface="Century Gothic" panose="020B0502020202020204" pitchFamily="34" charset="0"/>
              </a:rPr>
              <a:t>Major themes, relationships between articles (check the references), </a:t>
            </a:r>
            <a:r>
              <a:rPr lang="en-US" sz="2800" dirty="0">
                <a:solidFill>
                  <a:srgbClr val="002060"/>
                </a:solidFill>
                <a:highlight>
                  <a:srgbClr val="FFFF00"/>
                </a:highlight>
                <a:latin typeface="Century Gothic" panose="020B0502020202020204" pitchFamily="34" charset="0"/>
              </a:rPr>
              <a:t>gaps</a:t>
            </a:r>
            <a:r>
              <a:rPr lang="en-US" sz="2800" dirty="0">
                <a:solidFill>
                  <a:srgbClr val="002060"/>
                </a:solidFill>
                <a:latin typeface="Century Gothic" panose="020B0502020202020204" pitchFamily="34" charset="0"/>
              </a:rPr>
              <a:t> in the literature</a:t>
            </a:r>
          </a:p>
          <a:p>
            <a:pPr marL="457200" indent="-457200">
              <a:buFontTx/>
              <a:buChar char="-"/>
            </a:pPr>
            <a:endParaRPr lang="en-US" sz="2800" dirty="0">
              <a:solidFill>
                <a:srgbClr val="002060"/>
              </a:solidFill>
              <a:latin typeface="Century Gothic" panose="020B0502020202020204" pitchFamily="34" charset="0"/>
            </a:endParaRPr>
          </a:p>
          <a:p>
            <a:r>
              <a:rPr lang="en-US" sz="3200" dirty="0">
                <a:solidFill>
                  <a:srgbClr val="002060"/>
                </a:solidFill>
                <a:latin typeface="Century Gothic" panose="020B0502020202020204" pitchFamily="34" charset="0"/>
              </a:rPr>
              <a:t>4. Develop a research question</a:t>
            </a:r>
          </a:p>
        </p:txBody>
      </p:sp>
    </p:spTree>
    <p:extLst>
      <p:ext uri="{BB962C8B-B14F-4D97-AF65-F5344CB8AC3E}">
        <p14:creationId xmlns:p14="http://schemas.microsoft.com/office/powerpoint/2010/main" val="2320989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how to do a literature review</a:t>
            </a:r>
          </a:p>
        </p:txBody>
      </p:sp>
      <p:sp>
        <p:nvSpPr>
          <p:cNvPr id="2" name="Subtitle 2">
            <a:extLst>
              <a:ext uri="{FF2B5EF4-FFF2-40B4-BE49-F238E27FC236}">
                <a16:creationId xmlns:a16="http://schemas.microsoft.com/office/drawing/2014/main" id="{3B2BCC53-8C3C-27C7-A49C-D0D94FF3DF12}"/>
              </a:ext>
            </a:extLst>
          </p:cNvPr>
          <p:cNvSpPr txBox="1">
            <a:spLocks noGrp="1"/>
          </p:cNvSpPr>
          <p:nvPr>
            <p:ph type="subTitle" idx="1"/>
          </p:nvPr>
        </p:nvSpPr>
        <p:spPr>
          <a:xfrm>
            <a:off x="652461" y="1830388"/>
            <a:ext cx="10887075" cy="4846859"/>
          </a:xfrm>
          <a:prstGeom prst="rect">
            <a:avLst/>
          </a:prstGeom>
          <a:ln>
            <a:noFill/>
          </a:ln>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CA" sz="3200" dirty="0">
                <a:solidFill>
                  <a:srgbClr val="002060"/>
                </a:solidFill>
                <a:latin typeface="Century Gothic" panose="020B0502020202020204" pitchFamily="34" charset="0"/>
              </a:rPr>
              <a:t>In an article, this section can be titled:</a:t>
            </a:r>
          </a:p>
          <a:p>
            <a:pPr marL="457200" indent="-457200">
              <a:buFontTx/>
              <a:buChar char="-"/>
            </a:pPr>
            <a:r>
              <a:rPr lang="en-CA" dirty="0">
                <a:solidFill>
                  <a:srgbClr val="002060"/>
                </a:solidFill>
                <a:latin typeface="Century Gothic" panose="020B0502020202020204" pitchFamily="34" charset="0"/>
              </a:rPr>
              <a:t>Literature review</a:t>
            </a:r>
          </a:p>
          <a:p>
            <a:pPr marL="457200" indent="-457200">
              <a:buFontTx/>
              <a:buChar char="-"/>
            </a:pPr>
            <a:r>
              <a:rPr lang="en-CA" dirty="0">
                <a:solidFill>
                  <a:srgbClr val="002060"/>
                </a:solidFill>
                <a:latin typeface="Century Gothic" panose="020B0502020202020204" pitchFamily="34" charset="0"/>
              </a:rPr>
              <a:t>Theoretical background</a:t>
            </a:r>
          </a:p>
          <a:p>
            <a:pPr marL="457200" indent="-457200">
              <a:buFontTx/>
              <a:buChar char="-"/>
            </a:pPr>
            <a:r>
              <a:rPr lang="en-CA" dirty="0">
                <a:solidFill>
                  <a:srgbClr val="002060"/>
                </a:solidFill>
                <a:latin typeface="Century Gothic" panose="020B0502020202020204" pitchFamily="34" charset="0"/>
              </a:rPr>
              <a:t>Current state of knowledge</a:t>
            </a:r>
          </a:p>
          <a:p>
            <a:pPr marL="457200" indent="-457200">
              <a:buFontTx/>
              <a:buChar char="-"/>
            </a:pPr>
            <a:endParaRPr lang="en-US" dirty="0">
              <a:solidFill>
                <a:srgbClr val="002060"/>
              </a:solidFill>
              <a:latin typeface="Century Gothic" panose="020B0502020202020204" pitchFamily="34" charset="0"/>
            </a:endParaRPr>
          </a:p>
          <a:p>
            <a:pPr marL="457200" indent="-457200">
              <a:buFontTx/>
              <a:buChar char="-"/>
            </a:pPr>
            <a:r>
              <a:rPr lang="en-US" sz="3200" dirty="0">
                <a:solidFill>
                  <a:srgbClr val="002060"/>
                </a:solidFill>
                <a:latin typeface="Century Gothic" panose="020B0502020202020204" pitchFamily="34" charset="0"/>
              </a:rPr>
              <a:t>It brings together all the existing, relevant knowledge for your paper</a:t>
            </a:r>
          </a:p>
          <a:p>
            <a:pPr marL="457200" indent="-457200">
              <a:buFontTx/>
              <a:buChar char="-"/>
            </a:pPr>
            <a:r>
              <a:rPr lang="en-US" sz="3200" dirty="0">
                <a:solidFill>
                  <a:srgbClr val="002060"/>
                </a:solidFill>
                <a:latin typeface="Century Gothic" panose="020B0502020202020204" pitchFamily="34" charset="0"/>
              </a:rPr>
              <a:t>Divide your literature review section into paragraphs that present themes, trends, relevant theories</a:t>
            </a:r>
          </a:p>
          <a:p>
            <a:pPr marL="457200" indent="-457200">
              <a:buFontTx/>
              <a:buChar char="-"/>
            </a:pPr>
            <a:r>
              <a:rPr lang="en-US" sz="3200" dirty="0">
                <a:solidFill>
                  <a:srgbClr val="002060"/>
                </a:solidFill>
                <a:latin typeface="Century Gothic" panose="020B0502020202020204" pitchFamily="34" charset="0"/>
              </a:rPr>
              <a:t>You must synthesize the published material, but also evaluate it in regard to your research question</a:t>
            </a:r>
          </a:p>
        </p:txBody>
      </p:sp>
    </p:spTree>
    <p:extLst>
      <p:ext uri="{BB962C8B-B14F-4D97-AF65-F5344CB8AC3E}">
        <p14:creationId xmlns:p14="http://schemas.microsoft.com/office/powerpoint/2010/main" val="3047664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research proposals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Structured, formal document that explains:</a:t>
            </a:r>
          </a:p>
          <a:p>
            <a:r>
              <a:rPr lang="en-US" sz="3200" dirty="0">
                <a:solidFill>
                  <a:srgbClr val="002060"/>
                </a:solidFill>
                <a:latin typeface="Century Gothic" panose="020B0502020202020204" pitchFamily="34" charset="0"/>
              </a:rPr>
              <a:t>1. </a:t>
            </a:r>
            <a:r>
              <a:rPr lang="en-US" sz="3200" dirty="0">
                <a:solidFill>
                  <a:srgbClr val="002060"/>
                </a:solidFill>
                <a:highlight>
                  <a:srgbClr val="FFFF00"/>
                </a:highlight>
                <a:latin typeface="Century Gothic" panose="020B0502020202020204" pitchFamily="34" charset="0"/>
              </a:rPr>
              <a:t>What</a:t>
            </a:r>
            <a:r>
              <a:rPr lang="en-US" sz="3200" dirty="0">
                <a:solidFill>
                  <a:srgbClr val="002060"/>
                </a:solidFill>
                <a:latin typeface="Century Gothic" panose="020B0502020202020204" pitchFamily="34" charset="0"/>
              </a:rPr>
              <a:t> you plan to research (research topic)</a:t>
            </a:r>
          </a:p>
          <a:p>
            <a:pPr marL="457200" indent="-457200">
              <a:buFontTx/>
              <a:buChar char="-"/>
            </a:pPr>
            <a:r>
              <a:rPr lang="en-US" sz="2800" dirty="0">
                <a:solidFill>
                  <a:srgbClr val="002060"/>
                </a:solidFill>
                <a:latin typeface="Century Gothic" panose="020B0502020202020204" pitchFamily="34" charset="0"/>
              </a:rPr>
              <a:t>Example: An investigation into the factors which impact female British Generation Y voters’ likelihood to recommend a specific political party</a:t>
            </a:r>
          </a:p>
          <a:p>
            <a:pPr marL="457200" indent="-457200">
              <a:buFontTx/>
              <a:buChar char="-"/>
            </a:pPr>
            <a:r>
              <a:rPr lang="en-US" sz="2800" dirty="0">
                <a:solidFill>
                  <a:srgbClr val="002060"/>
                </a:solidFill>
                <a:latin typeface="Century Gothic" panose="020B0502020202020204" pitchFamily="34" charset="0"/>
              </a:rPr>
              <a:t>Covers: what is being investigated, who it involves, and what the context is</a:t>
            </a:r>
          </a:p>
          <a:p>
            <a:pPr marL="457200" indent="-457200">
              <a:buFontTx/>
              <a:buChar char="-"/>
            </a:pPr>
            <a:r>
              <a:rPr lang="en-US" sz="2800" dirty="0">
                <a:solidFill>
                  <a:srgbClr val="002060"/>
                </a:solidFill>
                <a:latin typeface="Century Gothic" panose="020B0502020202020204" pitchFamily="34" charset="0"/>
              </a:rPr>
              <a:t>Can also include research aims and objectives of your research</a:t>
            </a:r>
          </a:p>
        </p:txBody>
      </p:sp>
    </p:spTree>
    <p:extLst>
      <p:ext uri="{BB962C8B-B14F-4D97-AF65-F5344CB8AC3E}">
        <p14:creationId xmlns:p14="http://schemas.microsoft.com/office/powerpoint/2010/main" val="3953590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Working with sources: how to do a literature review</a:t>
            </a:r>
          </a:p>
        </p:txBody>
      </p:sp>
      <p:graphicFrame>
        <p:nvGraphicFramePr>
          <p:cNvPr id="6" name="Table 6">
            <a:extLst>
              <a:ext uri="{FF2B5EF4-FFF2-40B4-BE49-F238E27FC236}">
                <a16:creationId xmlns:a16="http://schemas.microsoft.com/office/drawing/2014/main" id="{821C8E1F-FD45-4036-54E4-044CCC46353B}"/>
              </a:ext>
            </a:extLst>
          </p:cNvPr>
          <p:cNvGraphicFramePr>
            <a:graphicFrameLocks noGrp="1"/>
          </p:cNvGraphicFramePr>
          <p:nvPr>
            <p:extLst>
              <p:ext uri="{D42A27DB-BD31-4B8C-83A1-F6EECF244321}">
                <p14:modId xmlns:p14="http://schemas.microsoft.com/office/powerpoint/2010/main" val="4283084027"/>
              </p:ext>
            </p:extLst>
          </p:nvPr>
        </p:nvGraphicFramePr>
        <p:xfrm>
          <a:off x="652462" y="1977655"/>
          <a:ext cx="10887074" cy="4009332"/>
        </p:xfrm>
        <a:graphic>
          <a:graphicData uri="http://schemas.openxmlformats.org/drawingml/2006/table">
            <a:tbl>
              <a:tblPr firstRow="1" bandRow="1">
                <a:tableStyleId>{5C22544A-7EE6-4342-B048-85BDC9FD1C3A}</a:tableStyleId>
              </a:tblPr>
              <a:tblGrid>
                <a:gridCol w="5443537">
                  <a:extLst>
                    <a:ext uri="{9D8B030D-6E8A-4147-A177-3AD203B41FA5}">
                      <a16:colId xmlns:a16="http://schemas.microsoft.com/office/drawing/2014/main" val="1785898123"/>
                    </a:ext>
                  </a:extLst>
                </a:gridCol>
                <a:gridCol w="5443537">
                  <a:extLst>
                    <a:ext uri="{9D8B030D-6E8A-4147-A177-3AD203B41FA5}">
                      <a16:colId xmlns:a16="http://schemas.microsoft.com/office/drawing/2014/main" val="3675542677"/>
                    </a:ext>
                  </a:extLst>
                </a:gridCol>
              </a:tblGrid>
              <a:tr h="637954">
                <a:tc>
                  <a:txBody>
                    <a:bodyPr/>
                    <a:lstStyle/>
                    <a:p>
                      <a:pPr algn="ctr"/>
                      <a:r>
                        <a:rPr lang="en-US" sz="2400" dirty="0">
                          <a:solidFill>
                            <a:schemeClr val="accent1">
                              <a:lumMod val="50000"/>
                            </a:schemeClr>
                          </a:solidFill>
                          <a:latin typeface="Century Gothic" panose="020B0502020202020204" pitchFamily="34" charset="0"/>
                        </a:rPr>
                        <a:t>Literature Review</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noFill/>
                  </a:tcPr>
                </a:tc>
                <a:tc>
                  <a:txBody>
                    <a:bodyPr/>
                    <a:lstStyle/>
                    <a:p>
                      <a:pPr algn="ctr"/>
                      <a:r>
                        <a:rPr lang="en-US" sz="2400" dirty="0">
                          <a:solidFill>
                            <a:schemeClr val="accent1">
                              <a:lumMod val="50000"/>
                            </a:schemeClr>
                          </a:solidFill>
                          <a:latin typeface="Century Gothic" panose="020B0502020202020204" pitchFamily="34" charset="0"/>
                        </a:rPr>
                        <a:t>Annotated Bibliography</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noFill/>
                  </a:tcPr>
                </a:tc>
                <a:extLst>
                  <a:ext uri="{0D108BD9-81ED-4DB2-BD59-A6C34878D82A}">
                    <a16:rowId xmlns:a16="http://schemas.microsoft.com/office/drawing/2014/main" val="63768273"/>
                  </a:ext>
                </a:extLst>
              </a:tr>
              <a:tr h="3371378">
                <a:tc>
                  <a:txBody>
                    <a:bodyPr/>
                    <a:lstStyle/>
                    <a:p>
                      <a:pPr marL="342900" indent="-342900" algn="ctr">
                        <a:buFontTx/>
                        <a:buChar char="-"/>
                      </a:pPr>
                      <a:r>
                        <a:rPr lang="en-US" sz="2400" dirty="0">
                          <a:solidFill>
                            <a:srgbClr val="002060"/>
                          </a:solidFill>
                        </a:rPr>
                        <a:t>Draws together multiple sources to examine where they agree and disagree </a:t>
                      </a:r>
                    </a:p>
                    <a:p>
                      <a:pPr marL="342900" indent="-342900" algn="ctr">
                        <a:buFontTx/>
                        <a:buChar char="-"/>
                      </a:pPr>
                      <a:r>
                        <a:rPr lang="en-US" sz="2400" dirty="0">
                          <a:solidFill>
                            <a:srgbClr val="002060"/>
                          </a:solidFill>
                        </a:rPr>
                        <a:t>Helps identify gaps in the literature</a:t>
                      </a:r>
                    </a:p>
                    <a:p>
                      <a:pPr marL="342900" indent="-342900" algn="ctr">
                        <a:buFontTx/>
                        <a:buChar char="-"/>
                      </a:pPr>
                      <a:r>
                        <a:rPr lang="en-US" sz="2400" dirty="0">
                          <a:solidFill>
                            <a:srgbClr val="002060"/>
                          </a:solidFill>
                        </a:rPr>
                        <a:t>Essay format</a:t>
                      </a:r>
                    </a:p>
                    <a:p>
                      <a:pPr marL="342900" indent="-342900" algn="ctr">
                        <a:buFontTx/>
                        <a:buChar char="-"/>
                      </a:pPr>
                      <a:r>
                        <a:rPr lang="en-US" sz="2400" dirty="0">
                          <a:solidFill>
                            <a:srgbClr val="002060"/>
                          </a:solidFill>
                        </a:rPr>
                        <a:t>Relate the findings of the sources to the research question</a:t>
                      </a:r>
                    </a:p>
                    <a:p>
                      <a:pPr marL="342900" indent="-342900" algn="ctr">
                        <a:buFontTx/>
                        <a:buChar char="-"/>
                      </a:pPr>
                      <a:endParaRPr lang="en-US" sz="2400" dirty="0">
                        <a:solidFill>
                          <a:srgbClr val="002060"/>
                        </a:solidFill>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noFill/>
                  </a:tcPr>
                </a:tc>
                <a:tc>
                  <a:txBody>
                    <a:bodyPr/>
                    <a:lstStyle/>
                    <a:p>
                      <a:pPr marL="342900" indent="-342900" algn="ctr" defTabSz="914400" rtl="0" eaLnBrk="1" latinLnBrk="0" hangingPunct="1">
                        <a:buFontTx/>
                        <a:buChar char="-"/>
                      </a:pPr>
                      <a:r>
                        <a:rPr lang="en-US" sz="2400" kern="1200" dirty="0">
                          <a:solidFill>
                            <a:srgbClr val="002060"/>
                          </a:solidFill>
                          <a:latin typeface="+mn-lt"/>
                          <a:ea typeface="+mn-ea"/>
                          <a:cs typeface="+mn-cs"/>
                        </a:rPr>
                        <a:t>Summary and evaluation of each source on an individual basis</a:t>
                      </a:r>
                    </a:p>
                    <a:p>
                      <a:pPr marL="342900" indent="-342900" algn="ctr" defTabSz="914400" rtl="0" eaLnBrk="1" latinLnBrk="0" hangingPunct="1">
                        <a:buFontTx/>
                        <a:buChar char="-"/>
                      </a:pPr>
                      <a:r>
                        <a:rPr lang="en-US" sz="2400" kern="1200" dirty="0">
                          <a:solidFill>
                            <a:srgbClr val="002060"/>
                          </a:solidFill>
                          <a:latin typeface="+mn-lt"/>
                          <a:ea typeface="+mn-ea"/>
                          <a:cs typeface="+mn-cs"/>
                        </a:rPr>
                        <a:t>Annotated bibliographies help develop literature reviews</a:t>
                      </a:r>
                    </a:p>
                    <a:p>
                      <a:pPr marL="342900" indent="-342900" algn="ctr" defTabSz="914400" rtl="0" eaLnBrk="1" latinLnBrk="0" hangingPunct="1">
                        <a:buFontTx/>
                        <a:buChar char="-"/>
                      </a:pPr>
                      <a:r>
                        <a:rPr lang="en-US" sz="2400" kern="1200" dirty="0">
                          <a:solidFill>
                            <a:srgbClr val="002060"/>
                          </a:solidFill>
                          <a:latin typeface="+mn-lt"/>
                          <a:ea typeface="+mn-ea"/>
                          <a:cs typeface="+mn-cs"/>
                        </a:rPr>
                        <a:t>Can be used as a reference point to help paint the bigger picture in the literature review</a:t>
                      </a:r>
                    </a:p>
                    <a:p>
                      <a:pPr marL="342900" indent="-342900" algn="ctr" defTabSz="914400" rtl="0" eaLnBrk="1" latinLnBrk="0" hangingPunct="1">
                        <a:buFontTx/>
                        <a:buChar char="-"/>
                      </a:pPr>
                      <a:endParaRPr lang="en-US" sz="2400" kern="1200" dirty="0">
                        <a:solidFill>
                          <a:srgbClr val="002060"/>
                        </a:solidFill>
                        <a:latin typeface="+mn-lt"/>
                        <a:ea typeface="+mn-ea"/>
                        <a:cs typeface="+mn-cs"/>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noFill/>
                  </a:tcPr>
                </a:tc>
                <a:extLst>
                  <a:ext uri="{0D108BD9-81ED-4DB2-BD59-A6C34878D82A}">
                    <a16:rowId xmlns:a16="http://schemas.microsoft.com/office/drawing/2014/main" val="814584400"/>
                  </a:ext>
                </a:extLst>
              </a:tr>
            </a:tbl>
          </a:graphicData>
        </a:graphic>
      </p:graphicFrame>
    </p:spTree>
    <p:extLst>
      <p:ext uri="{BB962C8B-B14F-4D97-AF65-F5344CB8AC3E}">
        <p14:creationId xmlns:p14="http://schemas.microsoft.com/office/powerpoint/2010/main" val="494421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How to develop a research question</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Identify a subject area</a:t>
            </a:r>
          </a:p>
          <a:p>
            <a:pPr marL="457200" indent="-457200">
              <a:buFontTx/>
              <a:buChar char="-"/>
            </a:pPr>
            <a:r>
              <a:rPr lang="en-US" sz="3200" dirty="0">
                <a:solidFill>
                  <a:srgbClr val="002060"/>
                </a:solidFill>
                <a:latin typeface="Century Gothic" panose="020B0502020202020204" pitchFamily="34" charset="0"/>
              </a:rPr>
              <a:t>Carry out preliminary research</a:t>
            </a:r>
          </a:p>
          <a:p>
            <a:pPr marL="457200" indent="-457200">
              <a:buFontTx/>
              <a:buChar char="-"/>
            </a:pPr>
            <a:r>
              <a:rPr lang="en-US" sz="3200" dirty="0">
                <a:solidFill>
                  <a:srgbClr val="002060"/>
                </a:solidFill>
                <a:latin typeface="Century Gothic" panose="020B0502020202020204" pitchFamily="34" charset="0"/>
              </a:rPr>
              <a:t>Focus on a precise issue within your broader topic</a:t>
            </a:r>
          </a:p>
          <a:p>
            <a:pPr marL="457200" indent="-457200">
              <a:buFontTx/>
              <a:buChar char="-"/>
            </a:pPr>
            <a:r>
              <a:rPr lang="en-US" sz="3200" dirty="0">
                <a:solidFill>
                  <a:srgbClr val="002060"/>
                </a:solidFill>
                <a:latin typeface="Century Gothic" panose="020B0502020202020204" pitchFamily="34" charset="0"/>
              </a:rPr>
              <a:t>Make sure your question hasn’t already been answered (but the topic can be the same)</a:t>
            </a:r>
          </a:p>
          <a:p>
            <a:pPr marL="457200" indent="-457200">
              <a:buFontTx/>
              <a:buChar char="-"/>
            </a:pPr>
            <a:r>
              <a:rPr lang="en-US" sz="3200" dirty="0">
                <a:solidFill>
                  <a:srgbClr val="002060"/>
                </a:solidFill>
                <a:latin typeface="Century Gothic" panose="020B0502020202020204" pitchFamily="34" charset="0"/>
              </a:rPr>
              <a:t>You can also develop sub-questions</a:t>
            </a:r>
          </a:p>
          <a:p>
            <a:pPr marL="457200" indent="-457200">
              <a:buFontTx/>
              <a:buChar char="-"/>
            </a:pPr>
            <a:r>
              <a:rPr lang="en-US" sz="3200" dirty="0">
                <a:solidFill>
                  <a:srgbClr val="002060"/>
                </a:solidFill>
                <a:latin typeface="Century Gothic" panose="020B0502020202020204" pitchFamily="34" charset="0"/>
              </a:rPr>
              <a:t>How will you answer this question? We will look at this in during class 4</a:t>
            </a:r>
          </a:p>
        </p:txBody>
      </p:sp>
    </p:spTree>
    <p:extLst>
      <p:ext uri="{BB962C8B-B14F-4D97-AF65-F5344CB8AC3E}">
        <p14:creationId xmlns:p14="http://schemas.microsoft.com/office/powerpoint/2010/main" val="9971455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Final paper topics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420763"/>
          </a:xfrm>
          <a:ln>
            <a:noFill/>
          </a:ln>
        </p:spPr>
        <p:txBody>
          <a:bodyPr>
            <a:normAutofit lnSpcReduction="10000"/>
          </a:bodyPr>
          <a:lstStyle/>
          <a:p>
            <a:pPr marL="457200" indent="-457200">
              <a:buFontTx/>
              <a:buChar char="-"/>
            </a:pPr>
            <a:r>
              <a:rPr lang="en-US" sz="3200" dirty="0">
                <a:solidFill>
                  <a:srgbClr val="002060"/>
                </a:solidFill>
                <a:latin typeface="Century Gothic" panose="020B0502020202020204" pitchFamily="34" charset="0"/>
              </a:rPr>
              <a:t>What are some topics in which you are interested? </a:t>
            </a:r>
          </a:p>
          <a:p>
            <a:pPr marL="457200" indent="-457200">
              <a:buFontTx/>
              <a:buChar char="-"/>
            </a:pPr>
            <a:endParaRPr lang="en-US" sz="3200" dirty="0">
              <a:solidFill>
                <a:srgbClr val="002060"/>
              </a:solidFill>
              <a:latin typeface="Century Gothic" panose="020B0502020202020204" pitchFamily="34" charset="0"/>
            </a:endParaRPr>
          </a:p>
          <a:p>
            <a:pPr marL="457200" indent="-457200">
              <a:buFontTx/>
              <a:buChar char="-"/>
            </a:pPr>
            <a:r>
              <a:rPr lang="en-US" sz="3200" dirty="0">
                <a:solidFill>
                  <a:srgbClr val="002060"/>
                </a:solidFill>
                <a:latin typeface="Century Gothic" panose="020B0502020202020204" pitchFamily="34" charset="0"/>
              </a:rPr>
              <a:t>Are you interested in: a region of the world? A phenomenon? A historical period? A historical figure? A relationship between two actors? A political theory?</a:t>
            </a:r>
          </a:p>
          <a:p>
            <a:pPr marL="457200" indent="-457200">
              <a:buFontTx/>
              <a:buChar char="-"/>
            </a:pPr>
            <a:endParaRPr lang="en-US" sz="3200" dirty="0">
              <a:solidFill>
                <a:srgbClr val="002060"/>
              </a:solidFill>
              <a:latin typeface="Century Gothic" panose="020B0502020202020204" pitchFamily="34" charset="0"/>
            </a:endParaRPr>
          </a:p>
          <a:p>
            <a:pPr marL="457200" indent="-457200">
              <a:buFontTx/>
              <a:buChar char="-"/>
            </a:pPr>
            <a:r>
              <a:rPr lang="en-US" sz="3200" dirty="0">
                <a:solidFill>
                  <a:srgbClr val="002060"/>
                </a:solidFill>
                <a:latin typeface="Century Gothic" panose="020B0502020202020204" pitchFamily="34" charset="0"/>
              </a:rPr>
              <a:t>Questions about some already existing ideas?</a:t>
            </a:r>
          </a:p>
        </p:txBody>
      </p:sp>
    </p:spTree>
    <p:extLst>
      <p:ext uri="{BB962C8B-B14F-4D97-AF65-F5344CB8AC3E}">
        <p14:creationId xmlns:p14="http://schemas.microsoft.com/office/powerpoint/2010/main" val="273149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research proposals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a:bodyPr>
          <a:lstStyle/>
          <a:p>
            <a:r>
              <a:rPr lang="en-US" sz="3200" dirty="0">
                <a:solidFill>
                  <a:srgbClr val="002060"/>
                </a:solidFill>
                <a:latin typeface="Century Gothic" panose="020B0502020202020204" pitchFamily="34" charset="0"/>
              </a:rPr>
              <a:t>2. </a:t>
            </a:r>
            <a:r>
              <a:rPr lang="en-US" sz="3200" dirty="0">
                <a:solidFill>
                  <a:srgbClr val="002060"/>
                </a:solidFill>
                <a:highlight>
                  <a:srgbClr val="FFFF00"/>
                </a:highlight>
                <a:latin typeface="Century Gothic" panose="020B0502020202020204" pitchFamily="34" charset="0"/>
              </a:rPr>
              <a:t>Why</a:t>
            </a:r>
            <a:r>
              <a:rPr lang="en-US" sz="3200" dirty="0">
                <a:solidFill>
                  <a:srgbClr val="002060"/>
                </a:solidFill>
                <a:latin typeface="Century Gothic" panose="020B0502020202020204" pitchFamily="34" charset="0"/>
              </a:rPr>
              <a:t> it’s worth researching (justification)</a:t>
            </a:r>
          </a:p>
          <a:p>
            <a:pPr marL="457200" indent="-457200">
              <a:buFontTx/>
              <a:buChar char="-"/>
            </a:pPr>
            <a:r>
              <a:rPr lang="en-US" sz="2800" dirty="0">
                <a:solidFill>
                  <a:srgbClr val="002060"/>
                </a:solidFill>
                <a:latin typeface="Century Gothic" panose="020B0502020202020204" pitchFamily="34" charset="0"/>
              </a:rPr>
              <a:t>Why is your topic original? What makes it unique?</a:t>
            </a:r>
          </a:p>
          <a:p>
            <a:pPr marL="457200" indent="-457200">
              <a:buFontTx/>
              <a:buChar char="-"/>
            </a:pPr>
            <a:r>
              <a:rPr lang="en-US" sz="2800" dirty="0">
                <a:solidFill>
                  <a:srgbClr val="002060"/>
                </a:solidFill>
                <a:latin typeface="Century Gothic" panose="020B0502020202020204" pitchFamily="34" charset="0"/>
              </a:rPr>
              <a:t>Does it fill a current gap in the literature? </a:t>
            </a:r>
          </a:p>
          <a:p>
            <a:pPr marL="457200" indent="-457200">
              <a:buFontTx/>
              <a:buChar char="-"/>
            </a:pPr>
            <a:r>
              <a:rPr lang="en-US" sz="2800" dirty="0">
                <a:solidFill>
                  <a:srgbClr val="002060"/>
                </a:solidFill>
                <a:latin typeface="Century Gothic" panose="020B0502020202020204" pitchFamily="34" charset="0"/>
              </a:rPr>
              <a:t>Why is your research important? </a:t>
            </a:r>
          </a:p>
          <a:p>
            <a:pPr marL="457200" indent="-457200">
              <a:buFontTx/>
              <a:buChar char="-"/>
            </a:pPr>
            <a:endParaRPr lang="en-US" sz="2800" dirty="0">
              <a:solidFill>
                <a:srgbClr val="002060"/>
              </a:solidFill>
              <a:latin typeface="Century Gothic" panose="020B0502020202020204" pitchFamily="34" charset="0"/>
            </a:endParaRPr>
          </a:p>
          <a:p>
            <a:pPr marL="457200" indent="-457200">
              <a:buFontTx/>
              <a:buChar char="-"/>
            </a:pPr>
            <a:r>
              <a:rPr lang="en-US" sz="2800" dirty="0">
                <a:solidFill>
                  <a:srgbClr val="002060"/>
                </a:solidFill>
                <a:latin typeface="Century Gothic" panose="020B0502020202020204" pitchFamily="34" charset="0"/>
              </a:rPr>
              <a:t>Example: It is helpful for political parties to know how they could reach more women voters through word of mouth, a valuable form of recommendation</a:t>
            </a:r>
          </a:p>
        </p:txBody>
      </p:sp>
    </p:spTree>
    <p:extLst>
      <p:ext uri="{BB962C8B-B14F-4D97-AF65-F5344CB8AC3E}">
        <p14:creationId xmlns:p14="http://schemas.microsoft.com/office/powerpoint/2010/main" val="173310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research proposals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a:bodyPr>
          <a:lstStyle/>
          <a:p>
            <a:r>
              <a:rPr lang="en-US" sz="3200" dirty="0">
                <a:solidFill>
                  <a:srgbClr val="002060"/>
                </a:solidFill>
                <a:latin typeface="Century Gothic" panose="020B0502020202020204" pitchFamily="34" charset="0"/>
              </a:rPr>
              <a:t>3. </a:t>
            </a:r>
            <a:r>
              <a:rPr lang="en-US" sz="3200" dirty="0">
                <a:solidFill>
                  <a:srgbClr val="002060"/>
                </a:solidFill>
                <a:highlight>
                  <a:srgbClr val="FFFF00"/>
                </a:highlight>
                <a:latin typeface="Century Gothic" panose="020B0502020202020204" pitchFamily="34" charset="0"/>
              </a:rPr>
              <a:t>How</a:t>
            </a:r>
            <a:r>
              <a:rPr lang="en-US" sz="3200" dirty="0">
                <a:solidFill>
                  <a:srgbClr val="002060"/>
                </a:solidFill>
                <a:latin typeface="Century Gothic" panose="020B0502020202020204" pitchFamily="34" charset="0"/>
              </a:rPr>
              <a:t> you plan to research it (methodology) </a:t>
            </a:r>
          </a:p>
          <a:p>
            <a:pPr marL="457200" indent="-457200">
              <a:buFontTx/>
              <a:buChar char="-"/>
            </a:pPr>
            <a:r>
              <a:rPr lang="en-US" sz="2800" dirty="0">
                <a:solidFill>
                  <a:srgbClr val="002060"/>
                </a:solidFill>
                <a:latin typeface="Century Gothic" panose="020B0502020202020204" pitchFamily="34" charset="0"/>
              </a:rPr>
              <a:t>Is your research methodology appropriate given your research aims? </a:t>
            </a:r>
          </a:p>
          <a:p>
            <a:pPr marL="457200" indent="-457200">
              <a:buFontTx/>
              <a:buChar char="-"/>
            </a:pPr>
            <a:r>
              <a:rPr lang="en-US" sz="2800" dirty="0">
                <a:solidFill>
                  <a:srgbClr val="002060"/>
                </a:solidFill>
                <a:latin typeface="Century Gothic" panose="020B0502020202020204" pitchFamily="34" charset="0"/>
              </a:rPr>
              <a:t>Is it manageable given your constraints, such as time or finances? </a:t>
            </a:r>
          </a:p>
          <a:p>
            <a:pPr marL="457200" indent="-457200">
              <a:buFontTx/>
              <a:buChar char="-"/>
            </a:pPr>
            <a:r>
              <a:rPr lang="en-US" sz="2800" dirty="0">
                <a:solidFill>
                  <a:srgbClr val="002060"/>
                </a:solidFill>
                <a:latin typeface="Century Gothic" panose="020B0502020202020204" pitchFamily="34" charset="0"/>
              </a:rPr>
              <a:t>Qualitative or quantitative? </a:t>
            </a:r>
          </a:p>
          <a:p>
            <a:pPr marL="457200" indent="-457200">
              <a:buFontTx/>
              <a:buChar char="-"/>
            </a:pPr>
            <a:r>
              <a:rPr lang="en-US" sz="2800" dirty="0">
                <a:solidFill>
                  <a:srgbClr val="002060"/>
                </a:solidFill>
                <a:latin typeface="Century Gothic" panose="020B0502020202020204" pitchFamily="34" charset="0"/>
              </a:rPr>
              <a:t>How is the data collected and analyzed?</a:t>
            </a:r>
          </a:p>
          <a:p>
            <a:pPr marL="457200" indent="-457200">
              <a:buFontTx/>
              <a:buChar char="-"/>
            </a:pPr>
            <a:r>
              <a:rPr lang="en-US" sz="2800" dirty="0">
                <a:solidFill>
                  <a:srgbClr val="002060"/>
                </a:solidFill>
                <a:latin typeface="Century Gothic" panose="020B0502020202020204" pitchFamily="34" charset="0"/>
              </a:rPr>
              <a:t>What are some potential limitations?</a:t>
            </a:r>
          </a:p>
          <a:p>
            <a:endParaRPr lang="en-US" sz="3200" dirty="0">
              <a:solidFill>
                <a:srgbClr val="002060"/>
              </a:solidFill>
              <a:latin typeface="Century Gothic" panose="020B0502020202020204" pitchFamily="34" charset="0"/>
            </a:endParaRPr>
          </a:p>
          <a:p>
            <a:endParaRPr lang="en-US"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3014511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research proposals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0"/>
            <a:ext cx="10425112" cy="4867331"/>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The goal is to convince your audience that your research is suitable and manageable</a:t>
            </a:r>
          </a:p>
          <a:p>
            <a:pPr marL="457200" indent="-457200">
              <a:buFontTx/>
              <a:buChar char="-"/>
            </a:pPr>
            <a:r>
              <a:rPr lang="en-US" sz="3200" dirty="0">
                <a:solidFill>
                  <a:srgbClr val="002060"/>
                </a:solidFill>
                <a:latin typeface="Century Gothic" panose="020B0502020202020204" pitchFamily="34" charset="0"/>
              </a:rPr>
              <a:t>It should have: </a:t>
            </a:r>
          </a:p>
          <a:p>
            <a:pPr marL="457200" indent="-457200">
              <a:buFontTx/>
              <a:buChar char="-"/>
            </a:pPr>
            <a:r>
              <a:rPr lang="en-US" sz="2800" dirty="0">
                <a:solidFill>
                  <a:srgbClr val="002060"/>
                </a:solidFill>
                <a:latin typeface="Century Gothic" panose="020B0502020202020204" pitchFamily="34" charset="0"/>
              </a:rPr>
              <a:t>Strong introduction and background to the topic</a:t>
            </a:r>
          </a:p>
          <a:p>
            <a:pPr marL="457200" indent="-457200">
              <a:buFontTx/>
              <a:buChar char="-"/>
            </a:pPr>
            <a:r>
              <a:rPr lang="en-US" sz="2800" dirty="0">
                <a:solidFill>
                  <a:srgbClr val="002060"/>
                </a:solidFill>
                <a:latin typeface="Century Gothic" panose="020B0502020202020204" pitchFamily="34" charset="0"/>
              </a:rPr>
              <a:t>Literature review that covers existing research</a:t>
            </a:r>
          </a:p>
          <a:p>
            <a:pPr marL="457200" indent="-457200">
              <a:buFontTx/>
              <a:buChar char="-"/>
            </a:pPr>
            <a:r>
              <a:rPr lang="en-US" sz="2800" dirty="0">
                <a:solidFill>
                  <a:srgbClr val="002060"/>
                </a:solidFill>
                <a:latin typeface="Century Gothic" panose="020B0502020202020204" pitchFamily="34" charset="0"/>
              </a:rPr>
              <a:t>Overview of research methodology</a:t>
            </a:r>
          </a:p>
          <a:p>
            <a:pPr marL="457200" indent="-457200">
              <a:buFontTx/>
              <a:buChar char="-"/>
            </a:pPr>
            <a:r>
              <a:rPr lang="en-US" sz="2800" dirty="0">
                <a:solidFill>
                  <a:srgbClr val="002060"/>
                </a:solidFill>
                <a:latin typeface="Century Gothic" panose="020B0502020202020204" pitchFamily="34" charset="0"/>
              </a:rPr>
              <a:t>Discussion regarding practicalities, such as timelines, limitations, biases, </a:t>
            </a:r>
            <a:r>
              <a:rPr lang="en-US" sz="2800" dirty="0" err="1">
                <a:solidFill>
                  <a:srgbClr val="002060"/>
                </a:solidFill>
                <a:latin typeface="Century Gothic" panose="020B0502020202020204" pitchFamily="34" charset="0"/>
              </a:rPr>
              <a:t>etc</a:t>
            </a:r>
            <a:endParaRPr lang="en-US" sz="2800" dirty="0">
              <a:solidFill>
                <a:srgbClr val="002060"/>
              </a:solidFill>
              <a:latin typeface="Century Gothic" panose="020B0502020202020204" pitchFamily="34" charset="0"/>
            </a:endParaRPr>
          </a:p>
        </p:txBody>
      </p:sp>
    </p:spTree>
    <p:extLst>
      <p:ext uri="{BB962C8B-B14F-4D97-AF65-F5344CB8AC3E}">
        <p14:creationId xmlns:p14="http://schemas.microsoft.com/office/powerpoint/2010/main" val="2024714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book reviews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645818"/>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Can be found in academic journals </a:t>
            </a:r>
          </a:p>
          <a:p>
            <a:pPr marL="457200" indent="-457200">
              <a:buFontTx/>
              <a:buChar char="-"/>
            </a:pPr>
            <a:r>
              <a:rPr lang="en-US" sz="3200" dirty="0">
                <a:solidFill>
                  <a:srgbClr val="002060"/>
                </a:solidFill>
                <a:latin typeface="Century Gothic" panose="020B0502020202020204" pitchFamily="34" charset="0"/>
              </a:rPr>
              <a:t>800 to 1 200 words</a:t>
            </a:r>
          </a:p>
          <a:p>
            <a:pPr marL="457200" indent="-457200">
              <a:buFontTx/>
              <a:buChar char="-"/>
            </a:pPr>
            <a:r>
              <a:rPr lang="en-US" sz="3200" dirty="0">
                <a:solidFill>
                  <a:srgbClr val="002060"/>
                </a:solidFill>
                <a:latin typeface="Century Gothic" panose="020B0502020202020204" pitchFamily="34" charset="0"/>
              </a:rPr>
              <a:t>The editors will sometimes tell you what to focus on and what the review should contain. For example, do a comparison with other books, write a brief overview, tackle the topic of political assumptions</a:t>
            </a:r>
          </a:p>
          <a:p>
            <a:pPr marL="457200" indent="-457200">
              <a:buFontTx/>
              <a:buChar char="-"/>
            </a:pPr>
            <a:r>
              <a:rPr lang="en-US" sz="3200" dirty="0">
                <a:solidFill>
                  <a:srgbClr val="002060"/>
                </a:solidFill>
                <a:latin typeface="Century Gothic" panose="020B0502020202020204" pitchFamily="34" charset="0"/>
              </a:rPr>
              <a:t>Evaluates the book’s content, sets the work in a larger context, identifies strengths/weaknesses</a:t>
            </a:r>
          </a:p>
        </p:txBody>
      </p:sp>
    </p:spTree>
    <p:extLst>
      <p:ext uri="{BB962C8B-B14F-4D97-AF65-F5344CB8AC3E}">
        <p14:creationId xmlns:p14="http://schemas.microsoft.com/office/powerpoint/2010/main" val="594821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case studies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399498"/>
          </a:xfrm>
          <a:ln>
            <a:noFill/>
          </a:ln>
        </p:spPr>
        <p:txBody>
          <a:bodyPr>
            <a:normAutofit/>
          </a:bodyPr>
          <a:lstStyle/>
          <a:p>
            <a:pPr marL="457200" indent="-457200">
              <a:buFontTx/>
              <a:buChar char="-"/>
            </a:pPr>
            <a:r>
              <a:rPr lang="en-US" sz="3200" dirty="0">
                <a:solidFill>
                  <a:srgbClr val="002060"/>
                </a:solidFill>
                <a:latin typeface="Century Gothic" panose="020B0502020202020204" pitchFamily="34" charset="0"/>
              </a:rPr>
              <a:t>“The detailed examination of an aspect of a historical episode to develop or test historical explanations that may be generalizable to other events” – Levy, 2008</a:t>
            </a:r>
          </a:p>
          <a:p>
            <a:pPr marL="457200" indent="-457200">
              <a:buFontTx/>
              <a:buChar char="-"/>
            </a:pPr>
            <a:r>
              <a:rPr lang="en-US" sz="3200" dirty="0" err="1">
                <a:solidFill>
                  <a:srgbClr val="002060"/>
                </a:solidFill>
                <a:latin typeface="Century Gothic" panose="020B0502020202020204" pitchFamily="34" charset="0"/>
              </a:rPr>
              <a:t>Lijphart’s</a:t>
            </a:r>
            <a:r>
              <a:rPr lang="en-US" sz="3200" dirty="0">
                <a:solidFill>
                  <a:srgbClr val="002060"/>
                </a:solidFill>
                <a:latin typeface="Century Gothic" panose="020B0502020202020204" pitchFamily="34" charset="0"/>
              </a:rPr>
              <a:t> 1971 categories of atheoretical, interpretive, hypothesis-generating, theory-confirming, theory-informing, and deviant case studies</a:t>
            </a:r>
          </a:p>
        </p:txBody>
      </p:sp>
    </p:spTree>
    <p:extLst>
      <p:ext uri="{BB962C8B-B14F-4D97-AF65-F5344CB8AC3E}">
        <p14:creationId xmlns:p14="http://schemas.microsoft.com/office/powerpoint/2010/main" val="1421688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ideographic case studies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0"/>
            <a:ext cx="10425112" cy="4803535"/>
          </a:xfrm>
          <a:ln>
            <a:noFill/>
          </a:ln>
        </p:spPr>
        <p:txBody>
          <a:bodyPr>
            <a:normAutofit fontScale="92500" lnSpcReduction="10000"/>
          </a:bodyPr>
          <a:lstStyle/>
          <a:p>
            <a:pPr marL="457200" indent="-457200">
              <a:buFontTx/>
              <a:buChar char="-"/>
            </a:pPr>
            <a:r>
              <a:rPr lang="en-US" sz="3200" dirty="0">
                <a:solidFill>
                  <a:srgbClr val="002060"/>
                </a:solidFill>
                <a:latin typeface="Century Gothic" panose="020B0502020202020204" pitchFamily="34" charset="0"/>
              </a:rPr>
              <a:t>Idiographic case studies: describe, explain, interpret, and/or understand a single case as an end in itself rather than as a vehicle for developing broader theoretical generalizations</a:t>
            </a:r>
          </a:p>
          <a:p>
            <a:pPr marL="457200" indent="-457200">
              <a:buFontTx/>
              <a:buChar char="-"/>
            </a:pPr>
            <a:endParaRPr lang="en-US" sz="3200" dirty="0">
              <a:solidFill>
                <a:srgbClr val="002060"/>
              </a:solidFill>
              <a:latin typeface="Century Gothic" panose="020B0502020202020204" pitchFamily="34" charset="0"/>
            </a:endParaRPr>
          </a:p>
          <a:p>
            <a:pPr marL="457200" indent="-457200">
              <a:buFontTx/>
              <a:buChar char="-"/>
            </a:pPr>
            <a:r>
              <a:rPr lang="en-US" sz="2600" dirty="0">
                <a:solidFill>
                  <a:srgbClr val="002060"/>
                </a:solidFill>
                <a:latin typeface="Century Gothic" panose="020B0502020202020204" pitchFamily="34" charset="0"/>
              </a:rPr>
              <a:t>Inductive case studies: very descriptive and lack an explicit theoretical framework. Often take the form of “total history,” which assumes that everything is connected to everything else and aims to explain all aspects of a case and their interconnections</a:t>
            </a:r>
          </a:p>
          <a:p>
            <a:pPr marL="457200" indent="-457200">
              <a:buFontTx/>
              <a:buChar char="-"/>
            </a:pPr>
            <a:endParaRPr lang="en-US" dirty="0">
              <a:solidFill>
                <a:srgbClr val="002060"/>
              </a:solidFill>
              <a:latin typeface="Century Gothic" panose="020B0502020202020204" pitchFamily="34" charset="0"/>
            </a:endParaRPr>
          </a:p>
          <a:p>
            <a:pPr marL="457200" indent="-457200">
              <a:buFontTx/>
              <a:buChar char="-"/>
            </a:pPr>
            <a:r>
              <a:rPr lang="en-US" sz="2600" dirty="0">
                <a:solidFill>
                  <a:srgbClr val="002060"/>
                </a:solidFill>
                <a:latin typeface="Century Gothic" panose="020B0502020202020204" pitchFamily="34" charset="0"/>
              </a:rPr>
              <a:t>Also known as descriptive or atheoretical </a:t>
            </a:r>
          </a:p>
        </p:txBody>
      </p:sp>
    </p:spTree>
    <p:extLst>
      <p:ext uri="{BB962C8B-B14F-4D97-AF65-F5344CB8AC3E}">
        <p14:creationId xmlns:p14="http://schemas.microsoft.com/office/powerpoint/2010/main" val="77155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B254C2B-B6D2-2DBA-CD0E-9024082CE979}"/>
              </a:ext>
            </a:extLst>
          </p:cNvPr>
          <p:cNvSpPr/>
          <p:nvPr/>
        </p:nvSpPr>
        <p:spPr>
          <a:xfrm>
            <a:off x="652462" y="381001"/>
            <a:ext cx="10887075" cy="1033462"/>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rgbClr val="002060"/>
                </a:solidFill>
                <a:latin typeface="Century Gothic" panose="020B0502020202020204" pitchFamily="34" charset="0"/>
              </a:rPr>
              <a:t>Types of writing: ideographic case studies</a:t>
            </a:r>
          </a:p>
        </p:txBody>
      </p:sp>
      <p:sp>
        <p:nvSpPr>
          <p:cNvPr id="11" name="Subtitle 2">
            <a:extLst>
              <a:ext uri="{FF2B5EF4-FFF2-40B4-BE49-F238E27FC236}">
                <a16:creationId xmlns:a16="http://schemas.microsoft.com/office/drawing/2014/main" id="{29B047EE-C196-7CF3-8165-E644BBFF6E31}"/>
              </a:ext>
            </a:extLst>
          </p:cNvPr>
          <p:cNvSpPr>
            <a:spLocks noGrp="1"/>
          </p:cNvSpPr>
          <p:nvPr>
            <p:ph type="subTitle" idx="1"/>
          </p:nvPr>
        </p:nvSpPr>
        <p:spPr>
          <a:xfrm>
            <a:off x="883443" y="1831181"/>
            <a:ext cx="10425112" cy="4399498"/>
          </a:xfrm>
          <a:ln>
            <a:noFill/>
          </a:ln>
        </p:spPr>
        <p:txBody>
          <a:bodyPr>
            <a:normAutofit/>
          </a:bodyPr>
          <a:lstStyle/>
          <a:p>
            <a:pPr marL="457200" indent="-457200">
              <a:buFontTx/>
              <a:buChar char="-"/>
            </a:pPr>
            <a:r>
              <a:rPr lang="en-US" dirty="0">
                <a:solidFill>
                  <a:srgbClr val="002060"/>
                </a:solidFill>
                <a:latin typeface="Century Gothic" panose="020B0502020202020204" pitchFamily="34" charset="0"/>
              </a:rPr>
              <a:t>Theory-guided case studies: also aim to explain/interpret a single historical event rather than to generalize beyond the data</a:t>
            </a:r>
          </a:p>
          <a:p>
            <a:pPr marL="457200" indent="-457200">
              <a:buFontTx/>
              <a:buChar char="-"/>
            </a:pPr>
            <a:endParaRPr lang="en-US" dirty="0">
              <a:solidFill>
                <a:srgbClr val="002060"/>
              </a:solidFill>
              <a:latin typeface="Century Gothic" panose="020B0502020202020204" pitchFamily="34" charset="0"/>
            </a:endParaRPr>
          </a:p>
          <a:p>
            <a:pPr marL="457200" indent="-457200">
              <a:buFontTx/>
              <a:buChar char="-"/>
            </a:pPr>
            <a:r>
              <a:rPr lang="en-US" dirty="0">
                <a:solidFill>
                  <a:srgbClr val="002060"/>
                </a:solidFill>
                <a:latin typeface="Century Gothic" panose="020B0502020202020204" pitchFamily="34" charset="0"/>
              </a:rPr>
              <a:t>In comparison to inductive case studies, they are explicitly structured by a well-developed conceptual framework that focuses on some theoretically-specified aspects of reality and neglects others</a:t>
            </a:r>
          </a:p>
          <a:p>
            <a:pPr marL="457200" indent="-457200">
              <a:buFontTx/>
              <a:buChar char="-"/>
            </a:pPr>
            <a:endParaRPr lang="en-US" dirty="0">
              <a:solidFill>
                <a:srgbClr val="002060"/>
              </a:solidFill>
              <a:latin typeface="Century Gothic" panose="020B0502020202020204" pitchFamily="34" charset="0"/>
            </a:endParaRPr>
          </a:p>
          <a:p>
            <a:pPr marL="457200" indent="-457200">
              <a:buFontTx/>
              <a:buChar char="-"/>
            </a:pPr>
            <a:r>
              <a:rPr lang="en-US" dirty="0">
                <a:solidFill>
                  <a:srgbClr val="002060"/>
                </a:solidFill>
                <a:latin typeface="Century Gothic" panose="020B0502020202020204" pitchFamily="34" charset="0"/>
              </a:rPr>
              <a:t>Examples: efforts by political scientists to explain the origins of WW1, the end of the Cold War, as well as realist, Marxist, and feminist historical analyses</a:t>
            </a:r>
          </a:p>
        </p:txBody>
      </p:sp>
    </p:spTree>
    <p:extLst>
      <p:ext uri="{BB962C8B-B14F-4D97-AF65-F5344CB8AC3E}">
        <p14:creationId xmlns:p14="http://schemas.microsoft.com/office/powerpoint/2010/main" val="1545373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32359</TotalTime>
  <Words>1372</Words>
  <Application>Microsoft Office PowerPoint</Application>
  <PresentationFormat>Widescreen</PresentationFormat>
  <Paragraphs>167</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Century Gothic</vt:lpstr>
      <vt:lpstr>Office Theme</vt:lpstr>
      <vt:lpstr>PMCb1002 - Academic Writing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PMCb1002 - Academic Writing</dc:title>
  <dc:creator>Catherine Girard</dc:creator>
  <cp:lastModifiedBy>Catherine Girard</cp:lastModifiedBy>
  <cp:revision>229</cp:revision>
  <dcterms:created xsi:type="dcterms:W3CDTF">2023-08-17T19:43:02Z</dcterms:created>
  <dcterms:modified xsi:type="dcterms:W3CDTF">2023-09-25T12:10:39Z</dcterms:modified>
</cp:coreProperties>
</file>