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59" r:id="rId4"/>
    <p:sldId id="257" r:id="rId5"/>
    <p:sldId id="263" r:id="rId6"/>
    <p:sldId id="264" r:id="rId7"/>
    <p:sldId id="268" r:id="rId8"/>
    <p:sldId id="267" r:id="rId9"/>
    <p:sldId id="258" r:id="rId10"/>
    <p:sldId id="265" r:id="rId11"/>
    <p:sldId id="260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94"/>
    <p:restoredTop sz="88697"/>
  </p:normalViewPr>
  <p:slideViewPr>
    <p:cSldViewPr snapToGrid="0">
      <p:cViewPr varScale="1">
        <p:scale>
          <a:sx n="78" d="100"/>
          <a:sy n="78" d="100"/>
        </p:scale>
        <p:origin x="17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C3D6E-5D92-254A-B201-49ADBD074A2E}" type="datetimeFigureOut">
              <a:rPr lang="en-US" smtClean="0"/>
              <a:t>10/2/23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618F2-F4C3-844A-8632-716A53CE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1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7030A0"/>
                </a:solidFill>
                <a:latin typeface="Century Gothic" panose="020B0502020202020204" pitchFamily="34" charset="0"/>
              </a:rPr>
              <a:t>I do for synonyms, occasional rewording, statistical codes, article titles, when asking for comparisons or explanations, summaries of theories, ideologies, hypotheses, and I use it at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58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93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3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33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54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80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44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88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8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69AF-4E7F-C4C0-5B54-53D9D0355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B0B0E-4ACC-32AA-CC72-435BEED98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89365-929B-7E7B-F3B3-CC1E6346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23881-C477-88B3-AEFE-2C2301BB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517B8-C650-1C4B-BEC2-384FEE09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6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A1C2-BFCE-EC8B-55C7-ED1C55D2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E2410-DF05-D283-2393-1E5B87D93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FB702-F0D2-F825-98B0-5A12B0C0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3467-0299-04EB-7E1E-F582B2A3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E106F-F878-67FA-385D-F74B8CBC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6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6A954-E157-2F71-D0C8-7E494BD5F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E661D-FBC5-E992-4948-4DBEA2F6C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07671-2370-38FA-77EB-80E692B8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522C3-7826-DFB9-843E-17D1A6C5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366A6-1273-043C-FDA0-6B203DCC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3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ED2A-55B7-44C9-F2F4-B51D1608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7F00A-F599-8585-5F83-9143F718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68FDD-A64E-FC5E-A9B4-B3D60F147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2B5F8-FEB5-35B0-AEB8-88E4DAC4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BCF5E-0212-53FD-2A95-FAB4228A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1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A2A73-E6DD-9A39-00DA-BE764B250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50080-CA5D-3923-092E-BCBE6938B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404A1-AD08-EEBA-75EE-6AC04FE2E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C4C4D-721D-863E-CEF0-9389246CE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9B491-6AB0-17A7-E856-8067E784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5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2C99-F402-9252-AE6C-4B32C01D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0DB9B-9181-E0CB-4523-640F4C583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91555-B3CA-5010-E7F8-E00587780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B55D0-CF1F-D4EB-665A-3146275E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A2A57-23CF-42B1-0E52-2D00A99F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83771-2F20-45B8-B8E7-3AFC9A55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0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F90E-5872-9ACB-9DDB-C5F1591A5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34A1D-7153-4AAC-5802-B202FD4A4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EDDED-49A0-055A-4C28-FB758E553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927578-288D-0DC4-81ED-10F909AD1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25534-CF77-0B0E-5400-D851E39AC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3C0E42-32B8-549C-FF8B-4D8FE9D23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9D87A-C6A9-B7DC-516A-32A214C6E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91B19C-689E-0705-266F-8FB7A827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6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BF83-ABC4-E71B-D7FB-3310A526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F1E1D2-F693-15EA-1464-3681A0FC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65A870-FAAD-A344-5B87-195302494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CB39B6-2492-2621-87C4-EBD64C97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3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B341D6-483D-6698-7864-77664E08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5640F-D467-1AE9-98AF-02B935F2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5208E-9003-54D7-9AF3-8BE88DD2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CF53-CB65-04A9-7EE3-1667B637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B759F-2E0C-819C-1047-3195AA6B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991BE-FAD6-235D-142B-EFA0CB306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B936A-9F57-D21F-EAFA-73BCC8228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56BCD-5A69-082D-DFD8-FECAFE69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78EF2-2034-DEA6-1F54-56E516E8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7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4D599-F9A2-0C34-D7C9-4EA5BEA0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470A0-971A-B6F2-C564-7AC6C06BB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10E22-F3EF-4D32-B413-2077486AB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ED8E0-FED2-FB09-DC06-AC2A930B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3C788-BAB3-7E6F-0B0F-C94BE0EE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679C4-CC16-F773-EFE6-F4ADB6678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7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FB1E9-2154-0012-9680-FA6B4DF7F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D38FA-CD41-8903-E6A8-48DB00128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B7E7-F9A4-CFED-DD17-C46EE5347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B1A4-4BD3-E14B-B5DB-C2489EE83455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27ECC-9562-7099-935C-51ADD0737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DBED9-2CE6-F594-32B8-3439B2D8A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0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G7Uq_JFDzE&amp;ab_channel=StevenBradbur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deley.com/guides/citation-guide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25D9C-E759-5D43-2B10-538E1C1CC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727" y="2014538"/>
            <a:ext cx="10425112" cy="12382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  <a:latin typeface="Century Gothic" panose="020B0502020202020204" pitchFamily="34" charset="0"/>
              </a:rPr>
              <a:t>PMCb1002 - Academic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7CE1C-72FD-9576-0282-19DFFB81A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5371" y="3414712"/>
            <a:ext cx="10029825" cy="92868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>
                <a:solidFill>
                  <a:srgbClr val="7030A0"/>
                </a:solidFill>
                <a:latin typeface="Century Gothic" panose="020B0502020202020204" pitchFamily="34" charset="0"/>
              </a:rPr>
              <a:t>Autumn 2023, Class 3 of 6</a:t>
            </a:r>
          </a:p>
          <a:p>
            <a:r>
              <a:rPr lang="en-US" sz="3600" dirty="0">
                <a:solidFill>
                  <a:srgbClr val="7030A0"/>
                </a:solidFill>
                <a:latin typeface="Century Gothic" panose="020B0502020202020204" pitchFamily="34" charset="0"/>
              </a:rPr>
              <a:t>References, Zotero, plagiarism, </a:t>
            </a:r>
            <a:r>
              <a:rPr lang="en-US" sz="3600" dirty="0" err="1">
                <a:solidFill>
                  <a:srgbClr val="7030A0"/>
                </a:solidFill>
                <a:latin typeface="Century Gothic" panose="020B0502020202020204" pitchFamily="34" charset="0"/>
              </a:rPr>
              <a:t>ChatGPT</a:t>
            </a:r>
            <a:endParaRPr lang="en-US" sz="36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FF56AEC-BC53-164A-546C-3AEFC93A6B08}"/>
              </a:ext>
            </a:extLst>
          </p:cNvPr>
          <p:cNvSpPr txBox="1">
            <a:spLocks/>
          </p:cNvSpPr>
          <p:nvPr/>
        </p:nvSpPr>
        <p:spPr>
          <a:xfrm>
            <a:off x="1095371" y="3429000"/>
            <a:ext cx="10029825" cy="5762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70BC22-05A5-AEFE-D3C9-0321F2A499F9}"/>
              </a:ext>
            </a:extLst>
          </p:cNvPr>
          <p:cNvSpPr/>
          <p:nvPr/>
        </p:nvSpPr>
        <p:spPr>
          <a:xfrm>
            <a:off x="666746" y="1938338"/>
            <a:ext cx="10887075" cy="262890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03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Citation Styles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0"/>
            <a:ext cx="10425112" cy="5026819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APA, or American Psychological Association, used in psychology, anthropology, sociology (author, year, p. page)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MLA, or Modern Language Association, used in Literature, Cultural Studies, English Studies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(author page)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 Chicago, used for business, history, and fine arts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footnotes or in-text citations</a:t>
            </a:r>
          </a:p>
          <a:p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56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How to use </a:t>
            </a:r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  <a:hlinkClick r:id="rId3"/>
              </a:rPr>
              <a:t>Zotero</a:t>
            </a:r>
            <a:endParaRPr lang="en-US" sz="40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Helps you collect, organize, cite, and share your research sources 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Must download browser extension to save papers, articles, books, from online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Create an account not to lose your work!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Creates your in-text citations and bibliographies for you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You can change citation styles at any time</a:t>
            </a:r>
          </a:p>
        </p:txBody>
      </p:sp>
    </p:spTree>
    <p:extLst>
      <p:ext uri="{BB962C8B-B14F-4D97-AF65-F5344CB8AC3E}">
        <p14:creationId xmlns:p14="http://schemas.microsoft.com/office/powerpoint/2010/main" val="1378838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Overview – academic paper structure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5026819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- Title page</a:t>
            </a:r>
          </a:p>
          <a:p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- Abstract and keywords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Introduction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Literature review/theoretical background</a:t>
            </a:r>
          </a:p>
          <a:p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- Conceptual background</a:t>
            </a:r>
          </a:p>
          <a:p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- Methods/research design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Analysis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Findings*</a:t>
            </a:r>
          </a:p>
          <a:p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- Discussion*</a:t>
            </a:r>
          </a:p>
          <a:p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- Conclusion </a:t>
            </a:r>
          </a:p>
        </p:txBody>
      </p:sp>
    </p:spTree>
    <p:extLst>
      <p:ext uri="{BB962C8B-B14F-4D97-AF65-F5344CB8AC3E}">
        <p14:creationId xmlns:p14="http://schemas.microsoft.com/office/powerpoint/2010/main" val="122548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7030A0"/>
                </a:solidFill>
                <a:latin typeface="Century Gothic" panose="020B0502020202020204" pitchFamily="34" charset="0"/>
              </a:rPr>
              <a:t>ChatGPT</a:t>
            </a:r>
            <a:endParaRPr lang="en-US" sz="40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463293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Have you used </a:t>
            </a:r>
            <a:r>
              <a:rPr lang="en-US" sz="3200" dirty="0" err="1">
                <a:solidFill>
                  <a:srgbClr val="7030A0"/>
                </a:solidFill>
                <a:latin typeface="Century Gothic" panose="020B0502020202020204" pitchFamily="34" charset="0"/>
              </a:rPr>
              <a:t>ChatGPT</a:t>
            </a: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? </a:t>
            </a:r>
          </a:p>
          <a:p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Please do not use it to write your text for you – it’s just predictive text and will </a:t>
            </a:r>
            <a:r>
              <a:rPr lang="en-US" sz="3200" dirty="0">
                <a:solidFill>
                  <a:srgbClr val="7030A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not make sense</a:t>
            </a:r>
          </a:p>
        </p:txBody>
      </p:sp>
    </p:spTree>
    <p:extLst>
      <p:ext uri="{BB962C8B-B14F-4D97-AF65-F5344CB8AC3E}">
        <p14:creationId xmlns:p14="http://schemas.microsoft.com/office/powerpoint/2010/main" val="127691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Plagiarism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Plagiarism is the unacknowledged use of someone’s work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 Using the words and ideas of others without referencing your sources would be construed as plagiarism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Plagiarism is highly punishable by all institutions, including Masaryk University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To avoid plagiarism, it is important to use references</a:t>
            </a:r>
          </a:p>
          <a:p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18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Referencing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480" y="1831181"/>
            <a:ext cx="11401925" cy="4846066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Referencing signals that sources have played a role in your research &amp; giving credit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Necessary to avoid plagiarism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Helps your readers find the sources you’ve used &amp; helps them evaluate your interpretation</a:t>
            </a:r>
          </a:p>
          <a:p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59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Referencing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480" y="1831181"/>
            <a:ext cx="11401925" cy="4846066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Shows that you have read around the subject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Strengthens arguments by providing supporting evidence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Common knowledge doesn’t need to be referenced:</a:t>
            </a:r>
          </a:p>
          <a:p>
            <a:pPr marL="457200" indent="-457200">
              <a:buFontTx/>
              <a:buChar char="-"/>
            </a:pPr>
            <a:r>
              <a:rPr lang="en-US" sz="2000" dirty="0">
                <a:solidFill>
                  <a:srgbClr val="7030A0"/>
                </a:solidFill>
                <a:latin typeface="Century Gothic" panose="020B0502020202020204" pitchFamily="34" charset="0"/>
              </a:rPr>
              <a:t>Facts, dates, events, information that is expected to be known by your field</a:t>
            </a:r>
          </a:p>
          <a:p>
            <a:pPr marL="457200" indent="-457200">
              <a:buFontTx/>
              <a:buChar char="-"/>
            </a:pPr>
            <a:r>
              <a:rPr lang="en-US" sz="2000" dirty="0">
                <a:solidFill>
                  <a:srgbClr val="7030A0"/>
                </a:solidFill>
                <a:latin typeface="Century Gothic" panose="020B0502020202020204" pitchFamily="34" charset="0"/>
              </a:rPr>
              <a:t>Facts, information available in numerous places </a:t>
            </a:r>
          </a:p>
          <a:p>
            <a:pPr marL="457200" indent="-457200">
              <a:buFontTx/>
              <a:buChar char="-"/>
            </a:pPr>
            <a:r>
              <a:rPr lang="en-US" sz="2000" dirty="0">
                <a:solidFill>
                  <a:srgbClr val="7030A0"/>
                </a:solidFill>
                <a:latin typeface="Century Gothic" panose="020B0502020202020204" pitchFamily="34" charset="0"/>
              </a:rPr>
              <a:t>Example: London is England’s capital</a:t>
            </a:r>
          </a:p>
        </p:txBody>
      </p:sp>
    </p:spTree>
    <p:extLst>
      <p:ext uri="{BB962C8B-B14F-4D97-AF65-F5344CB8AC3E}">
        <p14:creationId xmlns:p14="http://schemas.microsoft.com/office/powerpoint/2010/main" val="130853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How to reference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480" y="1831181"/>
            <a:ext cx="11401925" cy="4846066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Different ways to go about it, example:</a:t>
            </a:r>
          </a:p>
          <a:p>
            <a:pPr marL="571500" indent="-5715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Harrison (2020, p.20) states that…</a:t>
            </a:r>
          </a:p>
          <a:p>
            <a:pPr marL="571500" indent="-5715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In a recent study (Harrison, 2020), </a:t>
            </a:r>
          </a:p>
          <a:p>
            <a:pPr marL="571500" indent="-5715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Harrison (2020) has shown that British children who spent time in the care of the state have a lower life expectancy than the general population (p. 20)</a:t>
            </a:r>
          </a:p>
          <a:p>
            <a:pPr marL="571500" indent="-5715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A study has shown that British children who spent time in the care of the state have a lower life expectancy than the general population (Harrison, 2020, p. 20)</a:t>
            </a:r>
          </a:p>
          <a:p>
            <a:pPr marL="571500" indent="-571500">
              <a:buFontTx/>
              <a:buChar char="-"/>
            </a:pPr>
            <a:endParaRPr lang="en-US" sz="36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606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How to reference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480" y="1831181"/>
            <a:ext cx="11401925" cy="4846066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Direct quotes need quotation marks. In English, we use “these.”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The punctuation goes inside the quotation marks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But if it is a quote: 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 Robinson et al. claim ”dogs are more popular than cats in North America” (2020, p. 13). </a:t>
            </a:r>
          </a:p>
          <a:p>
            <a:pPr marL="571500" indent="-571500">
              <a:buFontTx/>
              <a:buChar char="-"/>
            </a:pPr>
            <a:endParaRPr lang="en-US" sz="36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56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Paraphrasing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Paraphrasing is expressing the meaning of someone else’s work using different words 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It is your own explanation and interpretation of someone’s ideas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- These ideas still need to be accredited so citing it still necessary</a:t>
            </a:r>
          </a:p>
        </p:txBody>
      </p:sp>
    </p:spTree>
    <p:extLst>
      <p:ext uri="{BB962C8B-B14F-4D97-AF65-F5344CB8AC3E}">
        <p14:creationId xmlns:p14="http://schemas.microsoft.com/office/powerpoint/2010/main" val="138658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Century Gothic" panose="020B0502020202020204" pitchFamily="34" charset="0"/>
                <a:hlinkClick r:id="rId3"/>
              </a:rPr>
              <a:t>Citation Styles</a:t>
            </a:r>
            <a:endParaRPr lang="en-US" sz="40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502682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Unique styles that require different formatting and information in both the in-text citations and the bibliography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Word capitalization, name of bibliography, author names in bibliography, page numbers in in-text citations, </a:t>
            </a:r>
            <a:r>
              <a:rPr lang="en-US" sz="3200" dirty="0" err="1">
                <a:solidFill>
                  <a:srgbClr val="7030A0"/>
                </a:solidFill>
                <a:latin typeface="Century Gothic" panose="020B0502020202020204" pitchFamily="34" charset="0"/>
              </a:rPr>
              <a:t>etc</a:t>
            </a: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Always: mandatory bibliography at the end of your work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7030A0"/>
                </a:solidFill>
                <a:latin typeface="Century Gothic" panose="020B0502020202020204" pitchFamily="34" charset="0"/>
              </a:rPr>
              <a:t>Everything cited in-text must be in bibliography and vice-versa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994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32571</TotalTime>
  <Words>620</Words>
  <Application>Microsoft Macintosh PowerPoint</Application>
  <PresentationFormat>Widescreen</PresentationFormat>
  <Paragraphs>87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PMCb1002 - Academic Writing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PMCb1002 - Academic Writing</dc:title>
  <dc:creator>Catherine Girard</dc:creator>
  <cp:lastModifiedBy>Catherine Girard</cp:lastModifiedBy>
  <cp:revision>140</cp:revision>
  <dcterms:created xsi:type="dcterms:W3CDTF">2023-08-17T19:43:02Z</dcterms:created>
  <dcterms:modified xsi:type="dcterms:W3CDTF">2023-10-02T17:21:44Z</dcterms:modified>
</cp:coreProperties>
</file>