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2" r:id="rId3"/>
    <p:sldId id="273" r:id="rId4"/>
    <p:sldId id="274" r:id="rId5"/>
    <p:sldId id="270" r:id="rId6"/>
    <p:sldId id="271" r:id="rId7"/>
    <p:sldId id="275" r:id="rId8"/>
    <p:sldId id="272" r:id="rId9"/>
    <p:sldId id="277" r:id="rId10"/>
    <p:sldId id="276" r:id="rId11"/>
    <p:sldId id="263" r:id="rId12"/>
    <p:sldId id="264" r:id="rId13"/>
    <p:sldId id="278" r:id="rId14"/>
    <p:sldId id="279" r:id="rId15"/>
    <p:sldId id="265" r:id="rId16"/>
    <p:sldId id="283" r:id="rId17"/>
    <p:sldId id="284" r:id="rId18"/>
    <p:sldId id="285" r:id="rId19"/>
    <p:sldId id="286" r:id="rId20"/>
    <p:sldId id="280" r:id="rId21"/>
    <p:sldId id="281" r:id="rId22"/>
    <p:sldId id="282" r:id="rId23"/>
    <p:sldId id="287" r:id="rId24"/>
    <p:sldId id="26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98A"/>
    <a:srgbClr val="FADFD8"/>
    <a:srgbClr val="6FADC9"/>
    <a:srgbClr val="9ABCF3"/>
    <a:srgbClr val="B3DEE3"/>
    <a:srgbClr val="EBF3D8"/>
    <a:srgbClr val="A2845E"/>
    <a:srgbClr val="FCC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ABE86-FAEA-4C3A-9FA1-62D5AD44ED52}" v="22" dt="2023-10-09T15:49:3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88697"/>
  </p:normalViewPr>
  <p:slideViewPr>
    <p:cSldViewPr snapToGrid="0">
      <p:cViewPr varScale="1">
        <p:scale>
          <a:sx n="59" d="100"/>
          <a:sy n="59" d="100"/>
        </p:scale>
        <p:origin x="7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C3D6E-5D92-254A-B201-49ADBD074A2E}"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618F2-F4C3-844A-8632-716A53CE677A}" type="slidenum">
              <a:rPr lang="en-US" smtClean="0"/>
              <a:t>‹#›</a:t>
            </a:fld>
            <a:endParaRPr lang="en-US"/>
          </a:p>
        </p:txBody>
      </p:sp>
    </p:spTree>
    <p:extLst>
      <p:ext uri="{BB962C8B-B14F-4D97-AF65-F5344CB8AC3E}">
        <p14:creationId xmlns:p14="http://schemas.microsoft.com/office/powerpoint/2010/main" val="158681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a:t>
            </a:fld>
            <a:endParaRPr lang="en-US"/>
          </a:p>
        </p:txBody>
      </p:sp>
    </p:spTree>
    <p:extLst>
      <p:ext uri="{BB962C8B-B14F-4D97-AF65-F5344CB8AC3E}">
        <p14:creationId xmlns:p14="http://schemas.microsoft.com/office/powerpoint/2010/main" val="368225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11</a:t>
            </a:fld>
            <a:endParaRPr lang="en-US"/>
          </a:p>
        </p:txBody>
      </p:sp>
    </p:spTree>
    <p:extLst>
      <p:ext uri="{BB962C8B-B14F-4D97-AF65-F5344CB8AC3E}">
        <p14:creationId xmlns:p14="http://schemas.microsoft.com/office/powerpoint/2010/main" val="271996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12</a:t>
            </a:fld>
            <a:endParaRPr lang="en-US"/>
          </a:p>
        </p:txBody>
      </p:sp>
    </p:spTree>
    <p:extLst>
      <p:ext uri="{BB962C8B-B14F-4D97-AF65-F5344CB8AC3E}">
        <p14:creationId xmlns:p14="http://schemas.microsoft.com/office/powerpoint/2010/main" val="214196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13</a:t>
            </a:fld>
            <a:endParaRPr lang="en-US"/>
          </a:p>
        </p:txBody>
      </p:sp>
    </p:spTree>
    <p:extLst>
      <p:ext uri="{BB962C8B-B14F-4D97-AF65-F5344CB8AC3E}">
        <p14:creationId xmlns:p14="http://schemas.microsoft.com/office/powerpoint/2010/main" val="253260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14</a:t>
            </a:fld>
            <a:endParaRPr lang="en-US"/>
          </a:p>
        </p:txBody>
      </p:sp>
    </p:spTree>
    <p:extLst>
      <p:ext uri="{BB962C8B-B14F-4D97-AF65-F5344CB8AC3E}">
        <p14:creationId xmlns:p14="http://schemas.microsoft.com/office/powerpoint/2010/main" val="327877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15</a:t>
            </a:fld>
            <a:endParaRPr lang="en-US"/>
          </a:p>
        </p:txBody>
      </p:sp>
    </p:spTree>
    <p:extLst>
      <p:ext uri="{BB962C8B-B14F-4D97-AF65-F5344CB8AC3E}">
        <p14:creationId xmlns:p14="http://schemas.microsoft.com/office/powerpoint/2010/main" val="372074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16</a:t>
            </a:fld>
            <a:endParaRPr lang="en-US"/>
          </a:p>
        </p:txBody>
      </p:sp>
    </p:spTree>
    <p:extLst>
      <p:ext uri="{BB962C8B-B14F-4D97-AF65-F5344CB8AC3E}">
        <p14:creationId xmlns:p14="http://schemas.microsoft.com/office/powerpoint/2010/main" val="34116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17</a:t>
            </a:fld>
            <a:endParaRPr lang="en-US"/>
          </a:p>
        </p:txBody>
      </p:sp>
    </p:spTree>
    <p:extLst>
      <p:ext uri="{BB962C8B-B14F-4D97-AF65-F5344CB8AC3E}">
        <p14:creationId xmlns:p14="http://schemas.microsoft.com/office/powerpoint/2010/main" val="415026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18</a:t>
            </a:fld>
            <a:endParaRPr lang="en-US"/>
          </a:p>
        </p:txBody>
      </p:sp>
    </p:spTree>
    <p:extLst>
      <p:ext uri="{BB962C8B-B14F-4D97-AF65-F5344CB8AC3E}">
        <p14:creationId xmlns:p14="http://schemas.microsoft.com/office/powerpoint/2010/main" val="396501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19</a:t>
            </a:fld>
            <a:endParaRPr lang="en-US"/>
          </a:p>
        </p:txBody>
      </p:sp>
    </p:spTree>
    <p:extLst>
      <p:ext uri="{BB962C8B-B14F-4D97-AF65-F5344CB8AC3E}">
        <p14:creationId xmlns:p14="http://schemas.microsoft.com/office/powerpoint/2010/main" val="332971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20</a:t>
            </a:fld>
            <a:endParaRPr lang="en-US"/>
          </a:p>
        </p:txBody>
      </p:sp>
    </p:spTree>
    <p:extLst>
      <p:ext uri="{BB962C8B-B14F-4D97-AF65-F5344CB8AC3E}">
        <p14:creationId xmlns:p14="http://schemas.microsoft.com/office/powerpoint/2010/main" val="25997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3</a:t>
            </a:fld>
            <a:endParaRPr lang="en-US"/>
          </a:p>
        </p:txBody>
      </p:sp>
    </p:spTree>
    <p:extLst>
      <p:ext uri="{BB962C8B-B14F-4D97-AF65-F5344CB8AC3E}">
        <p14:creationId xmlns:p14="http://schemas.microsoft.com/office/powerpoint/2010/main" val="1668056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21</a:t>
            </a:fld>
            <a:endParaRPr lang="en-US"/>
          </a:p>
        </p:txBody>
      </p:sp>
    </p:spTree>
    <p:extLst>
      <p:ext uri="{BB962C8B-B14F-4D97-AF65-F5344CB8AC3E}">
        <p14:creationId xmlns:p14="http://schemas.microsoft.com/office/powerpoint/2010/main" val="236834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22</a:t>
            </a:fld>
            <a:endParaRPr lang="en-US"/>
          </a:p>
        </p:txBody>
      </p:sp>
    </p:spTree>
    <p:extLst>
      <p:ext uri="{BB962C8B-B14F-4D97-AF65-F5344CB8AC3E}">
        <p14:creationId xmlns:p14="http://schemas.microsoft.com/office/powerpoint/2010/main" val="530909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23</a:t>
            </a:fld>
            <a:endParaRPr lang="en-US"/>
          </a:p>
        </p:txBody>
      </p:sp>
    </p:spTree>
    <p:extLst>
      <p:ext uri="{BB962C8B-B14F-4D97-AF65-F5344CB8AC3E}">
        <p14:creationId xmlns:p14="http://schemas.microsoft.com/office/powerpoint/2010/main" val="384352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24</a:t>
            </a:fld>
            <a:endParaRPr lang="en-US"/>
          </a:p>
        </p:txBody>
      </p:sp>
    </p:spTree>
    <p:extLst>
      <p:ext uri="{BB962C8B-B14F-4D97-AF65-F5344CB8AC3E}">
        <p14:creationId xmlns:p14="http://schemas.microsoft.com/office/powerpoint/2010/main" val="91296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25</a:t>
            </a:fld>
            <a:endParaRPr lang="en-US"/>
          </a:p>
        </p:txBody>
      </p:sp>
    </p:spTree>
    <p:extLst>
      <p:ext uri="{BB962C8B-B14F-4D97-AF65-F5344CB8AC3E}">
        <p14:creationId xmlns:p14="http://schemas.microsoft.com/office/powerpoint/2010/main" val="34057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4</a:t>
            </a:fld>
            <a:endParaRPr lang="en-US"/>
          </a:p>
        </p:txBody>
      </p:sp>
    </p:spTree>
    <p:extLst>
      <p:ext uri="{BB962C8B-B14F-4D97-AF65-F5344CB8AC3E}">
        <p14:creationId xmlns:p14="http://schemas.microsoft.com/office/powerpoint/2010/main" val="100439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5</a:t>
            </a:fld>
            <a:endParaRPr lang="en-US"/>
          </a:p>
        </p:txBody>
      </p:sp>
    </p:spTree>
    <p:extLst>
      <p:ext uri="{BB962C8B-B14F-4D97-AF65-F5344CB8AC3E}">
        <p14:creationId xmlns:p14="http://schemas.microsoft.com/office/powerpoint/2010/main" val="38215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6</a:t>
            </a:fld>
            <a:endParaRPr lang="en-US"/>
          </a:p>
        </p:txBody>
      </p:sp>
    </p:spTree>
    <p:extLst>
      <p:ext uri="{BB962C8B-B14F-4D97-AF65-F5344CB8AC3E}">
        <p14:creationId xmlns:p14="http://schemas.microsoft.com/office/powerpoint/2010/main" val="5565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7</a:t>
            </a:fld>
            <a:endParaRPr lang="en-US"/>
          </a:p>
        </p:txBody>
      </p:sp>
    </p:spTree>
    <p:extLst>
      <p:ext uri="{BB962C8B-B14F-4D97-AF65-F5344CB8AC3E}">
        <p14:creationId xmlns:p14="http://schemas.microsoft.com/office/powerpoint/2010/main" val="285826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8</a:t>
            </a:fld>
            <a:endParaRPr lang="en-US"/>
          </a:p>
        </p:txBody>
      </p:sp>
    </p:spTree>
    <p:extLst>
      <p:ext uri="{BB962C8B-B14F-4D97-AF65-F5344CB8AC3E}">
        <p14:creationId xmlns:p14="http://schemas.microsoft.com/office/powerpoint/2010/main" val="245476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9</a:t>
            </a:fld>
            <a:endParaRPr lang="en-US"/>
          </a:p>
        </p:txBody>
      </p:sp>
    </p:spTree>
    <p:extLst>
      <p:ext uri="{BB962C8B-B14F-4D97-AF65-F5344CB8AC3E}">
        <p14:creationId xmlns:p14="http://schemas.microsoft.com/office/powerpoint/2010/main" val="88828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618F2-F4C3-844A-8632-716A53CE677A}" type="slidenum">
              <a:rPr lang="en-US" smtClean="0"/>
              <a:t>10</a:t>
            </a:fld>
            <a:endParaRPr lang="en-US"/>
          </a:p>
        </p:txBody>
      </p:sp>
    </p:spTree>
    <p:extLst>
      <p:ext uri="{BB962C8B-B14F-4D97-AF65-F5344CB8AC3E}">
        <p14:creationId xmlns:p14="http://schemas.microsoft.com/office/powerpoint/2010/main" val="363719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69AF-4E7F-C4C0-5B54-53D9D0355B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B0B0E-4ACC-32AA-CC72-435BEED98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389365-929B-7E7B-F3B3-CC1E6346E013}"/>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0A223881-C477-88B3-AEFE-2C2301BB1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517B8-C650-1C4B-BEC2-384FEE0986B1}"/>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119796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A1C2-BFCE-EC8B-55C7-ED1C55D29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E2410-DF05-D283-2393-1E5B87D93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FB702-F0D2-F825-98B0-5A12B0C0EA04}"/>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AD843467-0299-04EB-7E1E-F582B2A32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E106F-F878-67FA-385D-F74B8CBC4324}"/>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107136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C6A954-E157-2F71-D0C8-7E494BD5F1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BE661D-FBC5-E992-4948-4DBEA2F6CF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07671-2370-38FA-77EB-80E692B8B212}"/>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414522C3-7826-DFB9-843E-17D1A6C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366A6-1273-043C-FDA0-6B203DCCC775}"/>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389603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ED2A-55B7-44C9-F2F4-B51D16084B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7F00A-F599-8585-5F83-9143F718C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8FDD-A64E-FC5E-A9B4-B3D60F147251}"/>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AF52B5F8-FEB5-35B0-AEB8-88E4DAC4D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BCF5E-0212-53FD-2A95-FAB4228AC849}"/>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99261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A2A73-E6DD-9A39-00DA-BE764B250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A50080-CA5D-3923-092E-BCBE6938B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404A1-AD08-EEBA-75EE-6AC04FE2EBF8}"/>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D20C4C4D-721D-863E-CEF0-9389246CE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491-6AB0-17A7-E856-8067E7842600}"/>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116435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2C99-F402-9252-AE6C-4B32C01DE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0DB9B-9181-E0CB-4523-640F4C583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91555-B3CA-5010-E7F8-E00587780E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B55D0-CF1F-D4EB-665A-3146275E5399}"/>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6" name="Footer Placeholder 5">
            <a:extLst>
              <a:ext uri="{FF2B5EF4-FFF2-40B4-BE49-F238E27FC236}">
                <a16:creationId xmlns:a16="http://schemas.microsoft.com/office/drawing/2014/main" id="{1D8A2A57-23CF-42B1-0E52-2D00A99F8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83771-2F20-45B8-B8E7-3AFC9A557466}"/>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67550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F90E-5872-9ACB-9DDB-C5F1591A50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34A1D-7153-4AAC-5802-B202FD4A4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EDDED-49A0-055A-4C28-FB758E553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927578-288D-0DC4-81ED-10F909AD1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25534-CF77-0B0E-5400-D851E39AC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C0E42-32B8-549C-FF8B-4D8FE9D23C1A}"/>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8" name="Footer Placeholder 7">
            <a:extLst>
              <a:ext uri="{FF2B5EF4-FFF2-40B4-BE49-F238E27FC236}">
                <a16:creationId xmlns:a16="http://schemas.microsoft.com/office/drawing/2014/main" id="{D2B9D87A-C6A9-B7DC-516A-32A214C6E0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91B19C-689E-0705-266F-8FB7A827A387}"/>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323346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BF83-ABC4-E71B-D7FB-3310A526E5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1E1D2-F693-15EA-1464-3681A0FCCC57}"/>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4" name="Footer Placeholder 3">
            <a:extLst>
              <a:ext uri="{FF2B5EF4-FFF2-40B4-BE49-F238E27FC236}">
                <a16:creationId xmlns:a16="http://schemas.microsoft.com/office/drawing/2014/main" id="{4C65A870-FAAD-A344-5B87-1953024948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CB39B6-2492-2621-87C4-EBD64C970A63}"/>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9827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341D6-483D-6698-7864-77664E085C4E}"/>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3" name="Footer Placeholder 2">
            <a:extLst>
              <a:ext uri="{FF2B5EF4-FFF2-40B4-BE49-F238E27FC236}">
                <a16:creationId xmlns:a16="http://schemas.microsoft.com/office/drawing/2014/main" id="{5775640F-D467-1AE9-98AF-02B935F28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95208E-9003-54D7-9AF3-8BE88DD2917D}"/>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277464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CF53-CB65-04A9-7EE3-1667B6376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6B759F-2E0C-819C-1047-3195AA6B2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991BE-FAD6-235D-142B-EFA0CB306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B936A-9F57-D21F-EAFA-73BCC8228DA1}"/>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6" name="Footer Placeholder 5">
            <a:extLst>
              <a:ext uri="{FF2B5EF4-FFF2-40B4-BE49-F238E27FC236}">
                <a16:creationId xmlns:a16="http://schemas.microsoft.com/office/drawing/2014/main" id="{08256BCD-5A69-082D-DFD8-FECAFE699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78EF2-2034-DEA6-1F54-56E516E8120E}"/>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161737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D599-F9A2-0C34-D7C9-4EA5BEA0B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470A0-971A-B6F2-C564-7AC6C06BB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10E22-F3EF-4D32-B413-2077486AB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ED8E0-FED2-FB09-DC06-AC2A930B9357}"/>
              </a:ext>
            </a:extLst>
          </p:cNvPr>
          <p:cNvSpPr>
            <a:spLocks noGrp="1"/>
          </p:cNvSpPr>
          <p:nvPr>
            <p:ph type="dt" sz="half" idx="10"/>
          </p:nvPr>
        </p:nvSpPr>
        <p:spPr/>
        <p:txBody>
          <a:bodyPr/>
          <a:lstStyle/>
          <a:p>
            <a:fld id="{A905B1A4-4BD3-E14B-B5DB-C2489EE83455}" type="datetimeFigureOut">
              <a:rPr lang="en-US" smtClean="0"/>
              <a:t>10/23/2023</a:t>
            </a:fld>
            <a:endParaRPr lang="en-US"/>
          </a:p>
        </p:txBody>
      </p:sp>
      <p:sp>
        <p:nvSpPr>
          <p:cNvPr id="6" name="Footer Placeholder 5">
            <a:extLst>
              <a:ext uri="{FF2B5EF4-FFF2-40B4-BE49-F238E27FC236}">
                <a16:creationId xmlns:a16="http://schemas.microsoft.com/office/drawing/2014/main" id="{9973C788-BAB3-7E6F-0B0F-C94BE0EE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679C4-CC16-F773-EFE6-F4ADB6678DC1}"/>
              </a:ext>
            </a:extLst>
          </p:cNvPr>
          <p:cNvSpPr>
            <a:spLocks noGrp="1"/>
          </p:cNvSpPr>
          <p:nvPr>
            <p:ph type="sldNum" sz="quarter" idx="12"/>
          </p:nvPr>
        </p:nvSpPr>
        <p:spPr/>
        <p:txBody>
          <a:bodyPr/>
          <a:lstStyle/>
          <a:p>
            <a:fld id="{E3FF95E2-D451-7C41-99E6-0043FC5E7FEA}" type="slidenum">
              <a:rPr lang="en-US" smtClean="0"/>
              <a:t>‹#›</a:t>
            </a:fld>
            <a:endParaRPr lang="en-US"/>
          </a:p>
        </p:txBody>
      </p:sp>
    </p:spTree>
    <p:extLst>
      <p:ext uri="{BB962C8B-B14F-4D97-AF65-F5344CB8AC3E}">
        <p14:creationId xmlns:p14="http://schemas.microsoft.com/office/powerpoint/2010/main" val="264357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FB1E9-2154-0012-9680-FA6B4DF7F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D38FA-CD41-8903-E6A8-48DB00128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3B7E7-F9A4-CFED-DD17-C46EE5347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B1A4-4BD3-E14B-B5DB-C2489EE83455}" type="datetimeFigureOut">
              <a:rPr lang="en-US" smtClean="0"/>
              <a:t>10/23/2023</a:t>
            </a:fld>
            <a:endParaRPr lang="en-US"/>
          </a:p>
        </p:txBody>
      </p:sp>
      <p:sp>
        <p:nvSpPr>
          <p:cNvPr id="5" name="Footer Placeholder 4">
            <a:extLst>
              <a:ext uri="{FF2B5EF4-FFF2-40B4-BE49-F238E27FC236}">
                <a16:creationId xmlns:a16="http://schemas.microsoft.com/office/drawing/2014/main" id="{29427ECC-9562-7099-935C-51ADD0737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DBED9-2CE6-F594-32B8-3439B2D8AF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F95E2-D451-7C41-99E6-0043FC5E7FEA}" type="slidenum">
              <a:rPr lang="en-US" smtClean="0"/>
              <a:t>‹#›</a:t>
            </a:fld>
            <a:endParaRPr lang="en-US"/>
          </a:p>
        </p:txBody>
      </p:sp>
    </p:spTree>
    <p:extLst>
      <p:ext uri="{BB962C8B-B14F-4D97-AF65-F5344CB8AC3E}">
        <p14:creationId xmlns:p14="http://schemas.microsoft.com/office/powerpoint/2010/main" val="242610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hesisstatement.substack.com/p/the-introduction-is-not-a-murder#:~:text=The%20takeaway%3A%20An%20introduction%20is,you%20came%20to%20your%20conclu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5D9C-E759-5D43-2B10-538E1C1CC44A}"/>
              </a:ext>
            </a:extLst>
          </p:cNvPr>
          <p:cNvSpPr>
            <a:spLocks noGrp="1"/>
          </p:cNvSpPr>
          <p:nvPr>
            <p:ph type="ctrTitle"/>
          </p:nvPr>
        </p:nvSpPr>
        <p:spPr>
          <a:xfrm>
            <a:off x="897727" y="2014538"/>
            <a:ext cx="10425112" cy="1238250"/>
          </a:xfrm>
        </p:spPr>
        <p:txBody>
          <a:bodyPr>
            <a:normAutofit fontScale="90000"/>
          </a:bodyPr>
          <a:lstStyle/>
          <a:p>
            <a:r>
              <a:rPr lang="en-US" b="1" dirty="0">
                <a:solidFill>
                  <a:srgbClr val="49898A"/>
                </a:solidFill>
                <a:latin typeface="Century Gothic" panose="020B0502020202020204" pitchFamily="34" charset="0"/>
              </a:rPr>
              <a:t>PMCb1002 - Academic Writing</a:t>
            </a:r>
          </a:p>
        </p:txBody>
      </p:sp>
      <p:sp>
        <p:nvSpPr>
          <p:cNvPr id="3" name="Subtitle 2">
            <a:extLst>
              <a:ext uri="{FF2B5EF4-FFF2-40B4-BE49-F238E27FC236}">
                <a16:creationId xmlns:a16="http://schemas.microsoft.com/office/drawing/2014/main" id="{FD87CE1C-72FD-9576-0282-19DFFB81ACB2}"/>
              </a:ext>
            </a:extLst>
          </p:cNvPr>
          <p:cNvSpPr>
            <a:spLocks noGrp="1"/>
          </p:cNvSpPr>
          <p:nvPr>
            <p:ph type="subTitle" idx="1"/>
          </p:nvPr>
        </p:nvSpPr>
        <p:spPr>
          <a:xfrm>
            <a:off x="1095371" y="3414712"/>
            <a:ext cx="10029825" cy="928688"/>
          </a:xfrm>
        </p:spPr>
        <p:txBody>
          <a:bodyPr>
            <a:normAutofit fontScale="85000" lnSpcReduction="20000"/>
          </a:bodyPr>
          <a:lstStyle/>
          <a:p>
            <a:r>
              <a:rPr lang="en-US" sz="3600" dirty="0">
                <a:solidFill>
                  <a:srgbClr val="49898A"/>
                </a:solidFill>
                <a:latin typeface="Century Gothic" panose="020B0502020202020204" pitchFamily="34" charset="0"/>
              </a:rPr>
              <a:t>Autumn 2023, Class 4 of 6</a:t>
            </a:r>
          </a:p>
          <a:p>
            <a:r>
              <a:rPr lang="en-US" sz="3600" dirty="0">
                <a:solidFill>
                  <a:srgbClr val="49898A"/>
                </a:solidFill>
                <a:latin typeface="Century Gothic" panose="020B0502020202020204" pitchFamily="34" charset="0"/>
              </a:rPr>
              <a:t>Structure of an academic paper – part 1</a:t>
            </a:r>
          </a:p>
        </p:txBody>
      </p:sp>
      <p:sp>
        <p:nvSpPr>
          <p:cNvPr id="4" name="Subtitle 2">
            <a:extLst>
              <a:ext uri="{FF2B5EF4-FFF2-40B4-BE49-F238E27FC236}">
                <a16:creationId xmlns:a16="http://schemas.microsoft.com/office/drawing/2014/main" id="{FFF56AEC-BC53-164A-546C-3AEFC93A6B08}"/>
              </a:ext>
            </a:extLst>
          </p:cNvPr>
          <p:cNvSpPr txBox="1">
            <a:spLocks/>
          </p:cNvSpPr>
          <p:nvPr/>
        </p:nvSpPr>
        <p:spPr>
          <a:xfrm>
            <a:off x="1095371" y="3429000"/>
            <a:ext cx="10029825" cy="5762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600" dirty="0">
              <a:solidFill>
                <a:srgbClr val="7030A0"/>
              </a:solidFill>
            </a:endParaRPr>
          </a:p>
        </p:txBody>
      </p:sp>
      <p:sp>
        <p:nvSpPr>
          <p:cNvPr id="6" name="Rectangle 5">
            <a:extLst>
              <a:ext uri="{FF2B5EF4-FFF2-40B4-BE49-F238E27FC236}">
                <a16:creationId xmlns:a16="http://schemas.microsoft.com/office/drawing/2014/main" id="{6670BC22-05A5-AEFE-D3C9-0321F2A499F9}"/>
              </a:ext>
            </a:extLst>
          </p:cNvPr>
          <p:cNvSpPr/>
          <p:nvPr/>
        </p:nvSpPr>
        <p:spPr>
          <a:xfrm>
            <a:off x="666746" y="1938338"/>
            <a:ext cx="10887075" cy="2628900"/>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BCF3"/>
              </a:solidFill>
            </a:endParaRPr>
          </a:p>
        </p:txBody>
      </p:sp>
    </p:spTree>
    <p:extLst>
      <p:ext uri="{BB962C8B-B14F-4D97-AF65-F5344CB8AC3E}">
        <p14:creationId xmlns:p14="http://schemas.microsoft.com/office/powerpoint/2010/main" val="62910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Example of how you will answer your question and what it will tell us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507035" y="1646124"/>
            <a:ext cx="11177928" cy="4463293"/>
          </a:xfrm>
          <a:ln>
            <a:noFill/>
          </a:ln>
        </p:spPr>
        <p:txBody>
          <a:bodyPr>
            <a:noAutofit/>
          </a:bodyPr>
          <a:lstStyle/>
          <a:p>
            <a:pPr algn="just"/>
            <a:r>
              <a:rPr lang="en-US" dirty="0">
                <a:solidFill>
                  <a:srgbClr val="49898A"/>
                </a:solidFill>
                <a:latin typeface="Century Gothic" panose="020B0502020202020204" pitchFamily="34" charset="0"/>
              </a:rPr>
              <a:t>As podcasts continue to grow in popularity and become a trusted tool for influencers to grow their audiences, this study aims to combine these topics by conducting a discourse analysis of four female podcasts' episodes published within five days of the January 6 insurrection to assess how they shaped the narrative around the riots. First, it examines how female podcasters spoke about the insurrection and determines how they aimed to shape the narrative around it. Second, it seeks to determine if the podcasts serve to legitimize, normalize, and soften the group's image to a more mainstream audience – roles often associated with women in the far-right. Finally, the research aims to determine if far-right female podcasters' can be considered far-right female influencers.</a:t>
            </a:r>
          </a:p>
          <a:p>
            <a:pPr algn="just"/>
            <a:r>
              <a:rPr lang="en-US" dirty="0">
                <a:solidFill>
                  <a:srgbClr val="49898A"/>
                </a:solidFill>
                <a:latin typeface="Century Gothic" panose="020B0502020202020204" pitchFamily="34" charset="0"/>
              </a:rPr>
              <a:t>By examining these podcasts, this research seeks to provide a deeper understanding not only of women in the far-right but as thought leaders and prominent figures within their community</a:t>
            </a:r>
            <a:endParaRPr lang="en-US" b="0" i="0" dirty="0">
              <a:solidFill>
                <a:srgbClr val="49898A"/>
              </a:solidFill>
              <a:effectLst/>
              <a:latin typeface="Century Gothic" panose="020B0502020202020204" pitchFamily="34" charset="0"/>
            </a:endParaRPr>
          </a:p>
          <a:p>
            <a:pPr algn="just"/>
            <a:endParaRPr lang="en-US" b="0" i="0" dirty="0">
              <a:solidFill>
                <a:srgbClr val="49898A"/>
              </a:solidFill>
              <a:effectLst/>
              <a:latin typeface="Century Gothic" panose="020B0502020202020204" pitchFamily="34" charset="0"/>
            </a:endParaRPr>
          </a:p>
        </p:txBody>
      </p:sp>
    </p:spTree>
    <p:extLst>
      <p:ext uri="{BB962C8B-B14F-4D97-AF65-F5344CB8AC3E}">
        <p14:creationId xmlns:p14="http://schemas.microsoft.com/office/powerpoint/2010/main" val="127299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Theoretical Background</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457200" indent="-457200">
              <a:buFontTx/>
              <a:buChar char="-"/>
            </a:pPr>
            <a:r>
              <a:rPr lang="en-US" sz="3200" dirty="0">
                <a:solidFill>
                  <a:srgbClr val="49898A"/>
                </a:solidFill>
                <a:latin typeface="Century Gothic" panose="020B0502020202020204" pitchFamily="34" charset="0"/>
              </a:rPr>
              <a:t>Summarize what you have learned in your </a:t>
            </a:r>
            <a:r>
              <a:rPr lang="en-US" sz="3200" dirty="0">
                <a:solidFill>
                  <a:srgbClr val="49898A"/>
                </a:solidFill>
                <a:highlight>
                  <a:srgbClr val="FFFF00"/>
                </a:highlight>
                <a:latin typeface="Century Gothic" panose="020B0502020202020204" pitchFamily="34" charset="0"/>
              </a:rPr>
              <a:t>literature review</a:t>
            </a:r>
          </a:p>
          <a:p>
            <a:pPr marL="457200" indent="-457200">
              <a:buFontTx/>
              <a:buChar char="-"/>
            </a:pPr>
            <a:r>
              <a:rPr lang="en-US" sz="3200" dirty="0">
                <a:solidFill>
                  <a:srgbClr val="49898A"/>
                </a:solidFill>
                <a:latin typeface="Century Gothic" panose="020B0502020202020204" pitchFamily="34" charset="0"/>
              </a:rPr>
              <a:t>Compare/contrast authors’ perspectives</a:t>
            </a:r>
          </a:p>
          <a:p>
            <a:pPr marL="457200" indent="-457200">
              <a:buFontTx/>
              <a:buChar char="-"/>
            </a:pPr>
            <a:r>
              <a:rPr lang="en-US" sz="3200" dirty="0">
                <a:solidFill>
                  <a:srgbClr val="49898A"/>
                </a:solidFill>
                <a:latin typeface="Century Gothic" panose="020B0502020202020204" pitchFamily="34" charset="0"/>
              </a:rPr>
              <a:t>Bring together authors who have similar views</a:t>
            </a:r>
          </a:p>
          <a:p>
            <a:pPr marL="457200" indent="-457200">
              <a:buFontTx/>
              <a:buChar char="-"/>
            </a:pPr>
            <a:r>
              <a:rPr lang="en-US" sz="3200" dirty="0">
                <a:solidFill>
                  <a:srgbClr val="49898A"/>
                </a:solidFill>
                <a:latin typeface="Century Gothic" panose="020B0502020202020204" pitchFamily="34" charset="0"/>
              </a:rPr>
              <a:t>Inform the reader which theory you will be following (usually, this gets the longest part of this section) as it should be very clear</a:t>
            </a:r>
          </a:p>
        </p:txBody>
      </p:sp>
    </p:spTree>
    <p:extLst>
      <p:ext uri="{BB962C8B-B14F-4D97-AF65-F5344CB8AC3E}">
        <p14:creationId xmlns:p14="http://schemas.microsoft.com/office/powerpoint/2010/main" val="59764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Contextual Background</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457200" indent="-457200">
              <a:buFontTx/>
              <a:buChar char="-"/>
            </a:pPr>
            <a:r>
              <a:rPr lang="en-US" sz="3200" dirty="0">
                <a:solidFill>
                  <a:srgbClr val="49898A"/>
                </a:solidFill>
                <a:latin typeface="Century Gothic" panose="020B0502020202020204" pitchFamily="34" charset="0"/>
              </a:rPr>
              <a:t>Describe the situation that you are analyzing</a:t>
            </a:r>
          </a:p>
          <a:p>
            <a:endParaRPr lang="en-US" sz="3200" dirty="0">
              <a:solidFill>
                <a:srgbClr val="49898A"/>
              </a:solidFill>
              <a:latin typeface="Century Gothic" panose="020B0502020202020204" pitchFamily="34" charset="0"/>
            </a:endParaRPr>
          </a:p>
          <a:p>
            <a:pPr marL="457200" indent="-457200">
              <a:buFontTx/>
              <a:buChar char="-"/>
            </a:pPr>
            <a:r>
              <a:rPr lang="en-US" sz="3200" dirty="0">
                <a:solidFill>
                  <a:srgbClr val="49898A"/>
                </a:solidFill>
                <a:latin typeface="Century Gothic" panose="020B0502020202020204" pitchFamily="34" charset="0"/>
              </a:rPr>
              <a:t>The </a:t>
            </a:r>
            <a:r>
              <a:rPr lang="en-US" sz="3200" dirty="0">
                <a:solidFill>
                  <a:srgbClr val="49898A"/>
                </a:solidFill>
                <a:highlight>
                  <a:srgbClr val="FFFF00"/>
                </a:highlight>
                <a:latin typeface="Century Gothic" panose="020B0502020202020204" pitchFamily="34" charset="0"/>
              </a:rPr>
              <a:t>short</a:t>
            </a:r>
            <a:r>
              <a:rPr lang="en-US" sz="3200" dirty="0">
                <a:solidFill>
                  <a:srgbClr val="49898A"/>
                </a:solidFill>
                <a:latin typeface="Century Gothic" panose="020B0502020202020204" pitchFamily="34" charset="0"/>
              </a:rPr>
              <a:t> history of the issue you are tackling</a:t>
            </a:r>
          </a:p>
          <a:p>
            <a:pPr marL="457200" indent="-457200">
              <a:buFontTx/>
              <a:buChar char="-"/>
            </a:pPr>
            <a:endParaRPr lang="en-US" sz="3200" dirty="0">
              <a:solidFill>
                <a:srgbClr val="49898A"/>
              </a:solidFill>
              <a:latin typeface="Century Gothic" panose="020B0502020202020204" pitchFamily="34" charset="0"/>
            </a:endParaRPr>
          </a:p>
          <a:p>
            <a:pPr marL="457200" indent="-457200">
              <a:buFontTx/>
              <a:buChar char="-"/>
            </a:pPr>
            <a:r>
              <a:rPr lang="en-US" sz="3200" dirty="0">
                <a:solidFill>
                  <a:srgbClr val="49898A"/>
                </a:solidFill>
                <a:latin typeface="Century Gothic" panose="020B0502020202020204" pitchFamily="34" charset="0"/>
              </a:rPr>
              <a:t>The history can be much longer than the period you are analyzing – focus on what you are writing about</a:t>
            </a:r>
          </a:p>
        </p:txBody>
      </p:sp>
    </p:spTree>
    <p:extLst>
      <p:ext uri="{BB962C8B-B14F-4D97-AF65-F5344CB8AC3E}">
        <p14:creationId xmlns:p14="http://schemas.microsoft.com/office/powerpoint/2010/main" val="419646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Contextual Background</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652462" y="1604211"/>
            <a:ext cx="10887075" cy="5133473"/>
          </a:xfrm>
          <a:ln>
            <a:noFill/>
          </a:ln>
        </p:spPr>
        <p:txBody>
          <a:bodyPr>
            <a:normAutofit lnSpcReduction="10000"/>
          </a:bodyPr>
          <a:lstStyle/>
          <a:p>
            <a:pPr algn="just"/>
            <a:r>
              <a:rPr lang="en-US" sz="2400" dirty="0">
                <a:solidFill>
                  <a:srgbClr val="49898A"/>
                </a:solidFill>
                <a:latin typeface="Century Gothic" panose="020B0502020202020204" pitchFamily="34" charset="0"/>
              </a:rPr>
              <a:t>On January 6, 2021, a joint session in Congress was set to take place in the American Capitol to certify Joe Biden's electoral vote win. Simultaneously, thousands of Donald Trump supporters gathered near the White House to hear him give a speech in which he called for them to "never give up [and] never concede" and for at-the-time Vice President Pence to reject Biden's win. Urging his supporters to go to the Capitol, a heavily armed mob, including members of rightwing extremist organizations such as the Proud Boys and </a:t>
            </a:r>
            <a:r>
              <a:rPr lang="en-US" sz="2400" dirty="0" err="1">
                <a:solidFill>
                  <a:srgbClr val="49898A"/>
                </a:solidFill>
                <a:latin typeface="Century Gothic" panose="020B0502020202020204" pitchFamily="34" charset="0"/>
              </a:rPr>
              <a:t>QAnon</a:t>
            </a:r>
            <a:r>
              <a:rPr lang="en-US" sz="2400" dirty="0">
                <a:solidFill>
                  <a:srgbClr val="49898A"/>
                </a:solidFill>
                <a:latin typeface="Century Gothic" panose="020B0502020202020204" pitchFamily="34" charset="0"/>
              </a:rPr>
              <a:t> conspiracy theorists, made their way over, eventually breaking into the building. As Trump, who was not at the Capitol but at the White House, continued to tweet about the so-called fraudulent 2020 elections, the mob aimed to enter the Senate chamber with violent intentions concerning politicians who stood in the way of them reclaiming their country after election fraud. Certain politicians, such as Pence and Pelosi, were evacuated, while other politicians and staff members hid from the rioters who brutally beat police and security officers, broke windows, and vandalized offices. </a:t>
            </a:r>
            <a:endParaRPr lang="en-US" sz="3200" dirty="0">
              <a:solidFill>
                <a:srgbClr val="49898A"/>
              </a:solidFill>
              <a:latin typeface="Century Gothic" panose="020B0502020202020204" pitchFamily="34" charset="0"/>
            </a:endParaRPr>
          </a:p>
        </p:txBody>
      </p:sp>
    </p:spTree>
    <p:extLst>
      <p:ext uri="{BB962C8B-B14F-4D97-AF65-F5344CB8AC3E}">
        <p14:creationId xmlns:p14="http://schemas.microsoft.com/office/powerpoint/2010/main" val="195188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Contextual Background</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652462" y="1604211"/>
            <a:ext cx="10887075" cy="5133473"/>
          </a:xfrm>
          <a:ln>
            <a:noFill/>
          </a:ln>
        </p:spPr>
        <p:txBody>
          <a:bodyPr>
            <a:normAutofit/>
          </a:bodyPr>
          <a:lstStyle/>
          <a:p>
            <a:pPr algn="just"/>
            <a:r>
              <a:rPr lang="en-US" sz="2400" dirty="0">
                <a:solidFill>
                  <a:srgbClr val="49898A"/>
                </a:solidFill>
                <a:latin typeface="Century Gothic" panose="020B0502020202020204" pitchFamily="34" charset="0"/>
              </a:rPr>
              <a:t>The mob severely outnumbered the 1 400 Capitol Police officers, and the National Guard did not arrive for hours 6 after the insurrection had begun. Hours into the riot, Trump finally released a video message telling the mob to go home, without missing the chance to again reiterate that the elections were stolen and to call the rioters great patriots. Two hours after a curfew was set in Washington D.C. by the city's mayor and seven hours after the start of the riot, the U.S. Capitol Police announced that the Capitol building was secure, and the House reconvened to certify Biden's win, rejecting the Republican party's objection that the elections were fraudulent and stolen (</a:t>
            </a:r>
            <a:r>
              <a:rPr lang="en-US" sz="2400" dirty="0" err="1">
                <a:solidFill>
                  <a:srgbClr val="49898A"/>
                </a:solidFill>
                <a:latin typeface="Century Gothic" panose="020B0502020202020204" pitchFamily="34" charset="0"/>
              </a:rPr>
              <a:t>Lonsdorf</a:t>
            </a:r>
            <a:r>
              <a:rPr lang="en-US" sz="2400" dirty="0">
                <a:solidFill>
                  <a:srgbClr val="49898A"/>
                </a:solidFill>
                <a:latin typeface="Century Gothic" panose="020B0502020202020204" pitchFamily="34" charset="0"/>
              </a:rPr>
              <a:t> and </a:t>
            </a:r>
            <a:r>
              <a:rPr lang="en-US" sz="2400" dirty="0" err="1">
                <a:solidFill>
                  <a:srgbClr val="49898A"/>
                </a:solidFill>
                <a:latin typeface="Century Gothic" panose="020B0502020202020204" pitchFamily="34" charset="0"/>
              </a:rPr>
              <a:t>Doring</a:t>
            </a:r>
            <a:r>
              <a:rPr lang="en-US" sz="2400" dirty="0">
                <a:solidFill>
                  <a:srgbClr val="49898A"/>
                </a:solidFill>
                <a:latin typeface="Century Gothic" panose="020B0502020202020204" pitchFamily="34" charset="0"/>
              </a:rPr>
              <a:t>, 2022; BBC, 2022; Cohen and </a:t>
            </a:r>
            <a:r>
              <a:rPr lang="en-US" sz="2400" dirty="0" err="1">
                <a:solidFill>
                  <a:srgbClr val="49898A"/>
                </a:solidFill>
                <a:latin typeface="Century Gothic" panose="020B0502020202020204" pitchFamily="34" charset="0"/>
              </a:rPr>
              <a:t>Lotz</a:t>
            </a:r>
            <a:r>
              <a:rPr lang="en-US" sz="2400" dirty="0">
                <a:solidFill>
                  <a:srgbClr val="49898A"/>
                </a:solidFill>
                <a:latin typeface="Century Gothic" panose="020B0502020202020204" pitchFamily="34" charset="0"/>
              </a:rPr>
              <a:t>, 2022; Duignan, 2023; American Oversight, 2022). Unfortunately, the January 6 attack resulted in the death of at least ten individuals, including mob members as well as police officers who sustained serious injuries from the mob's attacks and two that later died of suicide (Cameron, 2022). </a:t>
            </a:r>
            <a:endParaRPr lang="en-US" sz="3200" dirty="0">
              <a:solidFill>
                <a:srgbClr val="49898A"/>
              </a:solidFill>
              <a:latin typeface="Century Gothic" panose="020B0502020202020204" pitchFamily="34" charset="0"/>
            </a:endParaRPr>
          </a:p>
        </p:txBody>
      </p:sp>
    </p:spTree>
    <p:extLst>
      <p:ext uri="{BB962C8B-B14F-4D97-AF65-F5344CB8AC3E}">
        <p14:creationId xmlns:p14="http://schemas.microsoft.com/office/powerpoint/2010/main" val="414268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Methodology</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lnSpcReduction="10000"/>
          </a:bodyPr>
          <a:lstStyle/>
          <a:p>
            <a:pPr marL="457200" indent="-457200">
              <a:buFontTx/>
              <a:buChar char="-"/>
            </a:pPr>
            <a:r>
              <a:rPr lang="en-US" sz="3200" dirty="0">
                <a:solidFill>
                  <a:srgbClr val="49898A"/>
                </a:solidFill>
                <a:latin typeface="Century Gothic" panose="020B0502020202020204" pitchFamily="34" charset="0"/>
              </a:rPr>
              <a:t>Qualitative research methods include:</a:t>
            </a:r>
          </a:p>
          <a:p>
            <a:pPr marL="457200" indent="-457200">
              <a:buFontTx/>
              <a:buChar char="-"/>
            </a:pPr>
            <a:r>
              <a:rPr lang="en-US" sz="3200" dirty="0">
                <a:solidFill>
                  <a:srgbClr val="49898A"/>
                </a:solidFill>
                <a:latin typeface="Century Gothic" panose="020B0502020202020204" pitchFamily="34" charset="0"/>
              </a:rPr>
              <a:t>Case studies – covered in class 2</a:t>
            </a:r>
          </a:p>
          <a:p>
            <a:pPr marL="457200" indent="-457200">
              <a:buFontTx/>
              <a:buChar char="-"/>
            </a:pPr>
            <a:r>
              <a:rPr lang="en-US" sz="3200" dirty="0">
                <a:solidFill>
                  <a:srgbClr val="49898A"/>
                </a:solidFill>
                <a:latin typeface="Century Gothic" panose="020B0502020202020204" pitchFamily="34" charset="0"/>
              </a:rPr>
              <a:t>Ethnography</a:t>
            </a:r>
          </a:p>
          <a:p>
            <a:pPr marL="457200" indent="-457200">
              <a:buFontTx/>
              <a:buChar char="-"/>
            </a:pPr>
            <a:r>
              <a:rPr lang="en-US" sz="3200" dirty="0">
                <a:solidFill>
                  <a:srgbClr val="49898A"/>
                </a:solidFill>
                <a:latin typeface="Century Gothic" panose="020B0502020202020204" pitchFamily="34" charset="0"/>
              </a:rPr>
              <a:t>Content analysis</a:t>
            </a:r>
          </a:p>
          <a:p>
            <a:pPr marL="457200" indent="-457200">
              <a:buFontTx/>
              <a:buChar char="-"/>
            </a:pPr>
            <a:r>
              <a:rPr lang="en-US" sz="3200" dirty="0">
                <a:solidFill>
                  <a:srgbClr val="49898A"/>
                </a:solidFill>
                <a:latin typeface="Century Gothic" panose="020B0502020202020204" pitchFamily="34" charset="0"/>
              </a:rPr>
              <a:t>Discourse analysis</a:t>
            </a:r>
          </a:p>
          <a:p>
            <a:pPr marL="457200" indent="-457200">
              <a:buFontTx/>
              <a:buChar char="-"/>
            </a:pPr>
            <a:r>
              <a:rPr lang="en-US" sz="3200" dirty="0">
                <a:solidFill>
                  <a:srgbClr val="49898A"/>
                </a:solidFill>
                <a:latin typeface="Century Gothic" panose="020B0502020202020204" pitchFamily="34" charset="0"/>
              </a:rPr>
              <a:t>Unstructured interview</a:t>
            </a:r>
          </a:p>
          <a:p>
            <a:pPr marL="457200" indent="-457200">
              <a:buFontTx/>
              <a:buChar char="-"/>
            </a:pPr>
            <a:r>
              <a:rPr lang="en-US" sz="3200" dirty="0">
                <a:solidFill>
                  <a:srgbClr val="49898A"/>
                </a:solidFill>
                <a:latin typeface="Century Gothic" panose="020B0502020202020204" pitchFamily="34" charset="0"/>
              </a:rPr>
              <a:t>Thematic analysis</a:t>
            </a:r>
          </a:p>
          <a:p>
            <a:pPr marL="457200" indent="-457200">
              <a:buFontTx/>
              <a:buChar char="-"/>
            </a:pPr>
            <a:r>
              <a:rPr lang="en-US" sz="3200" dirty="0">
                <a:solidFill>
                  <a:srgbClr val="49898A"/>
                </a:solidFill>
                <a:latin typeface="Century Gothic" panose="020B0502020202020204" pitchFamily="34" charset="0"/>
              </a:rPr>
              <a:t>Triangulation</a:t>
            </a:r>
          </a:p>
        </p:txBody>
      </p:sp>
    </p:spTree>
    <p:extLst>
      <p:ext uri="{BB962C8B-B14F-4D97-AF65-F5344CB8AC3E}">
        <p14:creationId xmlns:p14="http://schemas.microsoft.com/office/powerpoint/2010/main" val="221023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Ethnography</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457200" indent="-457200">
              <a:buFontTx/>
              <a:buChar char="-"/>
            </a:pPr>
            <a:r>
              <a:rPr lang="en-US" dirty="0">
                <a:solidFill>
                  <a:srgbClr val="49898A"/>
                </a:solidFill>
                <a:latin typeface="Century Gothic" panose="020B0502020202020204" pitchFamily="34" charset="0"/>
              </a:rPr>
              <a:t>Related to the field of anthropology</a:t>
            </a:r>
          </a:p>
          <a:p>
            <a:pPr marL="457200" indent="-457200">
              <a:buFontTx/>
              <a:buChar char="-"/>
            </a:pPr>
            <a:r>
              <a:rPr lang="en-US" dirty="0">
                <a:solidFill>
                  <a:srgbClr val="49898A"/>
                </a:solidFill>
                <a:latin typeface="Century Gothic" panose="020B0502020202020204" pitchFamily="34" charset="0"/>
              </a:rPr>
              <a:t>It is the </a:t>
            </a:r>
            <a:r>
              <a:rPr lang="en-US" b="0" i="0" dirty="0">
                <a:solidFill>
                  <a:srgbClr val="49898A"/>
                </a:solidFill>
                <a:effectLst/>
                <a:latin typeface="Century Gothic" panose="020B0502020202020204" pitchFamily="34" charset="0"/>
              </a:rPr>
              <a:t>scientific description of the customs of individual peoples and cultures.</a:t>
            </a:r>
          </a:p>
          <a:p>
            <a:pPr marL="457200" indent="-457200">
              <a:buFontTx/>
              <a:buChar char="-"/>
            </a:pPr>
            <a:r>
              <a:rPr lang="en-US" dirty="0">
                <a:solidFill>
                  <a:srgbClr val="49898A"/>
                </a:solidFill>
                <a:latin typeface="Century Gothic" panose="020B0502020202020204" pitchFamily="34" charset="0"/>
              </a:rPr>
              <a:t>Classic example: an anthropologist </a:t>
            </a:r>
            <a:r>
              <a:rPr lang="en-US" b="0" i="0" dirty="0">
                <a:solidFill>
                  <a:srgbClr val="49898A"/>
                </a:solidFill>
                <a:effectLst/>
                <a:latin typeface="Century Gothic" panose="020B0502020202020204" pitchFamily="34" charset="0"/>
              </a:rPr>
              <a:t>travelling to an island, living within the society on said island for years, and researching its people and culture through a process of sustained observation and participation.</a:t>
            </a:r>
            <a:endParaRPr lang="en-US" dirty="0">
              <a:solidFill>
                <a:srgbClr val="49898A"/>
              </a:solidFill>
              <a:latin typeface="Century Gothic" panose="020B0502020202020204" pitchFamily="34" charset="0"/>
            </a:endParaRPr>
          </a:p>
          <a:p>
            <a:pPr marL="457200" indent="-457200">
              <a:buFontTx/>
              <a:buChar char="-"/>
            </a:pPr>
            <a:r>
              <a:rPr lang="en-US" dirty="0" err="1">
                <a:solidFill>
                  <a:srgbClr val="49898A"/>
                </a:solidFill>
                <a:highlight>
                  <a:srgbClr val="FFFF00"/>
                </a:highlight>
                <a:latin typeface="Century Gothic" panose="020B0502020202020204" pitchFamily="34" charset="0"/>
              </a:rPr>
              <a:t>Netnography</a:t>
            </a:r>
            <a:r>
              <a:rPr lang="en-US" dirty="0">
                <a:solidFill>
                  <a:srgbClr val="49898A"/>
                </a:solidFill>
                <a:latin typeface="Century Gothic" panose="020B0502020202020204" pitchFamily="34" charset="0"/>
              </a:rPr>
              <a:t>: </a:t>
            </a:r>
            <a:r>
              <a:rPr lang="en-US" b="0" i="0" dirty="0">
                <a:solidFill>
                  <a:srgbClr val="49898A"/>
                </a:solidFill>
                <a:effectLst/>
                <a:latin typeface="Century Gothic" panose="020B0502020202020204" pitchFamily="34" charset="0"/>
              </a:rPr>
              <a:t>the study of online communities and cultures involving the analysis of data collected from online data sources, such as online forums, social media, and blogs, to gain insights into individuals' behaviors, attitudes, and interactions within those communities.</a:t>
            </a:r>
            <a:endParaRPr lang="en-US" dirty="0">
              <a:solidFill>
                <a:srgbClr val="49898A"/>
              </a:solidFill>
              <a:latin typeface="Century Gothic" panose="020B0502020202020204" pitchFamily="34" charset="0"/>
            </a:endParaRPr>
          </a:p>
        </p:txBody>
      </p:sp>
    </p:spTree>
    <p:extLst>
      <p:ext uri="{BB962C8B-B14F-4D97-AF65-F5344CB8AC3E}">
        <p14:creationId xmlns:p14="http://schemas.microsoft.com/office/powerpoint/2010/main" val="160425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Content Analysis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7102258" y="1831181"/>
            <a:ext cx="4534421" cy="4645818"/>
          </a:xfrm>
          <a:ln>
            <a:noFill/>
          </a:ln>
        </p:spPr>
        <p:txBody>
          <a:bodyPr>
            <a:normAutofit fontScale="92500"/>
          </a:bodyPr>
          <a:lstStyle/>
          <a:p>
            <a:r>
              <a:rPr lang="en-US" dirty="0">
                <a:solidFill>
                  <a:srgbClr val="49898A"/>
                </a:solidFill>
                <a:latin typeface="Century Gothic" panose="020B0502020202020204" pitchFamily="34" charset="0"/>
              </a:rPr>
              <a:t>A </a:t>
            </a:r>
            <a:r>
              <a:rPr lang="en-US" b="0" i="0" dirty="0">
                <a:solidFill>
                  <a:srgbClr val="49898A"/>
                </a:solidFill>
                <a:effectLst/>
                <a:latin typeface="Century Gothic" panose="020B0502020202020204" pitchFamily="34" charset="0"/>
              </a:rPr>
              <a:t>research tool used to determine the presence of certain words, themes, or concepts within some given qualitative data.</a:t>
            </a:r>
          </a:p>
          <a:p>
            <a:r>
              <a:rPr lang="en-US" dirty="0">
                <a:solidFill>
                  <a:srgbClr val="49898A"/>
                </a:solidFill>
                <a:latin typeface="Century Gothic" panose="020B0502020202020204" pitchFamily="34" charset="0"/>
              </a:rPr>
              <a:t>It provides insight into trends in communication. For example, you could use a discussion forum as the basis of your analysis and look at the types of things the members talk about and how they use language to express themselves.</a:t>
            </a:r>
          </a:p>
          <a:p>
            <a:r>
              <a:rPr lang="en-US" dirty="0">
                <a:solidFill>
                  <a:srgbClr val="49898A"/>
                </a:solidFill>
                <a:latin typeface="Century Gothic" panose="020B0502020202020204" pitchFamily="34" charset="0"/>
              </a:rPr>
              <a:t>Mostly used for written content.</a:t>
            </a:r>
          </a:p>
        </p:txBody>
      </p:sp>
      <p:pic>
        <p:nvPicPr>
          <p:cNvPr id="3" name="Picture 2" descr="A diagram of a content analysis&#10;&#10;Description automatically generated">
            <a:extLst>
              <a:ext uri="{FF2B5EF4-FFF2-40B4-BE49-F238E27FC236}">
                <a16:creationId xmlns:a16="http://schemas.microsoft.com/office/drawing/2014/main" id="{72190A24-4066-8CCA-704C-6277525A3E14}"/>
              </a:ext>
            </a:extLst>
          </p:cNvPr>
          <p:cNvPicPr>
            <a:picLocks noChangeAspect="1"/>
          </p:cNvPicPr>
          <p:nvPr/>
        </p:nvPicPr>
        <p:blipFill>
          <a:blip r:embed="rId3"/>
          <a:stretch>
            <a:fillRect/>
          </a:stretch>
        </p:blipFill>
        <p:spPr>
          <a:xfrm>
            <a:off x="652462" y="1697821"/>
            <a:ext cx="6312724" cy="4463293"/>
          </a:xfrm>
          <a:prstGeom prst="rect">
            <a:avLst/>
          </a:prstGeom>
        </p:spPr>
      </p:pic>
    </p:spTree>
    <p:extLst>
      <p:ext uri="{BB962C8B-B14F-4D97-AF65-F5344CB8AC3E}">
        <p14:creationId xmlns:p14="http://schemas.microsoft.com/office/powerpoint/2010/main" val="373696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Discourse Analysis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7365304" y="1831181"/>
            <a:ext cx="3943251" cy="5026819"/>
          </a:xfrm>
          <a:ln>
            <a:noFill/>
          </a:ln>
        </p:spPr>
        <p:txBody>
          <a:bodyPr>
            <a:normAutofit fontScale="92500" lnSpcReduction="20000"/>
          </a:bodyPr>
          <a:lstStyle/>
          <a:p>
            <a:r>
              <a:rPr lang="en-US" b="0" i="0" dirty="0">
                <a:solidFill>
                  <a:srgbClr val="49898A"/>
                </a:solidFill>
                <a:effectLst/>
                <a:latin typeface="Century Gothic" panose="020B0502020202020204" pitchFamily="34" charset="0"/>
              </a:rPr>
              <a:t>Similar </a:t>
            </a:r>
            <a:r>
              <a:rPr lang="en-US" dirty="0">
                <a:solidFill>
                  <a:srgbClr val="49898A"/>
                </a:solidFill>
                <a:latin typeface="Century Gothic" panose="020B0502020202020204" pitchFamily="34" charset="0"/>
              </a:rPr>
              <a:t>to content analysis, but it also takes into account the linguistic content and their sociolinguistic context</a:t>
            </a:r>
          </a:p>
          <a:p>
            <a:endParaRPr lang="en-US" b="0" i="0" dirty="0">
              <a:solidFill>
                <a:srgbClr val="49898A"/>
              </a:solidFill>
              <a:effectLst/>
              <a:latin typeface="Century Gothic" panose="020B0502020202020204" pitchFamily="34" charset="0"/>
            </a:endParaRPr>
          </a:p>
          <a:p>
            <a:r>
              <a:rPr lang="en-US" dirty="0">
                <a:solidFill>
                  <a:srgbClr val="49898A"/>
                </a:solidFill>
                <a:latin typeface="Century Gothic" panose="020B0502020202020204" pitchFamily="34" charset="0"/>
              </a:rPr>
              <a:t>Useful when analyzing audio and video content, but can also be used for written content</a:t>
            </a:r>
          </a:p>
          <a:p>
            <a:endParaRPr lang="en-US" dirty="0">
              <a:solidFill>
                <a:srgbClr val="49898A"/>
              </a:solidFill>
              <a:latin typeface="Century Gothic" panose="020B0502020202020204" pitchFamily="34" charset="0"/>
            </a:endParaRPr>
          </a:p>
          <a:p>
            <a:r>
              <a:rPr lang="en-US" dirty="0">
                <a:solidFill>
                  <a:srgbClr val="49898A"/>
                </a:solidFill>
                <a:latin typeface="Century Gothic" panose="020B0502020202020204" pitchFamily="34" charset="0"/>
              </a:rPr>
              <a:t>Can also include an analysis of </a:t>
            </a:r>
            <a:r>
              <a:rPr lang="en-US" dirty="0">
                <a:solidFill>
                  <a:srgbClr val="49898A"/>
                </a:solidFill>
                <a:highlight>
                  <a:srgbClr val="FFFF00"/>
                </a:highlight>
                <a:latin typeface="Century Gothic" panose="020B0502020202020204" pitchFamily="34" charset="0"/>
              </a:rPr>
              <a:t>how</a:t>
            </a:r>
            <a:r>
              <a:rPr lang="en-US" dirty="0">
                <a:solidFill>
                  <a:srgbClr val="49898A"/>
                </a:solidFill>
                <a:latin typeface="Century Gothic" panose="020B0502020202020204" pitchFamily="34" charset="0"/>
              </a:rPr>
              <a:t> the person is speaking/communicating the content: speech patterns, emphasis on words, turn talking, monologue, </a:t>
            </a:r>
            <a:r>
              <a:rPr lang="en-US" dirty="0" err="1">
                <a:solidFill>
                  <a:srgbClr val="49898A"/>
                </a:solidFill>
                <a:latin typeface="Century Gothic" panose="020B0502020202020204" pitchFamily="34" charset="0"/>
              </a:rPr>
              <a:t>etc</a:t>
            </a:r>
            <a:endParaRPr lang="en-US" dirty="0">
              <a:solidFill>
                <a:srgbClr val="49898A"/>
              </a:solidFill>
              <a:latin typeface="Century Gothic" panose="020B0502020202020204" pitchFamily="34" charset="0"/>
            </a:endParaRPr>
          </a:p>
        </p:txBody>
      </p:sp>
      <p:pic>
        <p:nvPicPr>
          <p:cNvPr id="4" name="Picture 3" descr="A diagram of a course&#10;&#10;Description automatically generated">
            <a:extLst>
              <a:ext uri="{FF2B5EF4-FFF2-40B4-BE49-F238E27FC236}">
                <a16:creationId xmlns:a16="http://schemas.microsoft.com/office/drawing/2014/main" id="{FC39FBE2-FA12-C604-F3D6-F3B529C629EF}"/>
              </a:ext>
            </a:extLst>
          </p:cNvPr>
          <p:cNvPicPr>
            <a:picLocks noChangeAspect="1"/>
          </p:cNvPicPr>
          <p:nvPr/>
        </p:nvPicPr>
        <p:blipFill>
          <a:blip r:embed="rId3"/>
          <a:stretch>
            <a:fillRect/>
          </a:stretch>
        </p:blipFill>
        <p:spPr>
          <a:xfrm>
            <a:off x="652462" y="1705214"/>
            <a:ext cx="6313732" cy="4464000"/>
          </a:xfrm>
          <a:prstGeom prst="rect">
            <a:avLst/>
          </a:prstGeom>
        </p:spPr>
      </p:pic>
    </p:spTree>
    <p:extLst>
      <p:ext uri="{BB962C8B-B14F-4D97-AF65-F5344CB8AC3E}">
        <p14:creationId xmlns:p14="http://schemas.microsoft.com/office/powerpoint/2010/main" val="264857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Unstructured Interviews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652462" y="1831181"/>
            <a:ext cx="10887075" cy="2026835"/>
          </a:xfrm>
          <a:ln>
            <a:noFill/>
          </a:ln>
        </p:spPr>
        <p:txBody>
          <a:bodyPr>
            <a:normAutofit/>
          </a:bodyPr>
          <a:lstStyle/>
          <a:p>
            <a:r>
              <a:rPr lang="en-US" dirty="0">
                <a:solidFill>
                  <a:srgbClr val="49898A"/>
                </a:solidFill>
                <a:latin typeface="Century Gothic" panose="020B0502020202020204" pitchFamily="34" charset="0"/>
              </a:rPr>
              <a:t>- Unfolds like a conversation with no agreed-upon order for questions</a:t>
            </a:r>
          </a:p>
          <a:p>
            <a:r>
              <a:rPr lang="en-US" dirty="0">
                <a:solidFill>
                  <a:srgbClr val="49898A"/>
                </a:solidFill>
                <a:latin typeface="Century Gothic" panose="020B0502020202020204" pitchFamily="34" charset="0"/>
              </a:rPr>
              <a:t>- You obviously have a general topic to cover</a:t>
            </a:r>
          </a:p>
          <a:p>
            <a:r>
              <a:rPr lang="en-US" dirty="0">
                <a:solidFill>
                  <a:srgbClr val="49898A"/>
                </a:solidFill>
                <a:latin typeface="Century Gothic" panose="020B0502020202020204" pitchFamily="34" charset="0"/>
              </a:rPr>
              <a:t>- Might have a few specific questions, but you see where the interviewee takes the conversation</a:t>
            </a:r>
          </a:p>
          <a:p>
            <a:endParaRPr lang="en-US" dirty="0">
              <a:solidFill>
                <a:srgbClr val="49898A"/>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DA7123F8-7334-8574-D41D-11BD877A058D}"/>
              </a:ext>
            </a:extLst>
          </p:cNvPr>
          <p:cNvGraphicFramePr>
            <a:graphicFrameLocks noGrp="1"/>
          </p:cNvGraphicFramePr>
          <p:nvPr>
            <p:extLst>
              <p:ext uri="{D42A27DB-BD31-4B8C-83A1-F6EECF244321}">
                <p14:modId xmlns:p14="http://schemas.microsoft.com/office/powerpoint/2010/main" val="3889899846"/>
              </p:ext>
            </p:extLst>
          </p:nvPr>
        </p:nvGraphicFramePr>
        <p:xfrm>
          <a:off x="885171" y="3858016"/>
          <a:ext cx="10421656" cy="2560320"/>
        </p:xfrm>
        <a:graphic>
          <a:graphicData uri="http://schemas.openxmlformats.org/drawingml/2006/table">
            <a:tbl>
              <a:tblPr firstRow="1" bandRow="1">
                <a:tableStyleId>{5C22544A-7EE6-4342-B048-85BDC9FD1C3A}</a:tableStyleId>
              </a:tblPr>
              <a:tblGrid>
                <a:gridCol w="5210828">
                  <a:extLst>
                    <a:ext uri="{9D8B030D-6E8A-4147-A177-3AD203B41FA5}">
                      <a16:colId xmlns:a16="http://schemas.microsoft.com/office/drawing/2014/main" val="1493640572"/>
                    </a:ext>
                  </a:extLst>
                </a:gridCol>
                <a:gridCol w="5210828">
                  <a:extLst>
                    <a:ext uri="{9D8B030D-6E8A-4147-A177-3AD203B41FA5}">
                      <a16:colId xmlns:a16="http://schemas.microsoft.com/office/drawing/2014/main" val="1593381013"/>
                    </a:ext>
                  </a:extLst>
                </a:gridCol>
              </a:tblGrid>
              <a:tr h="370840">
                <a:tc>
                  <a:txBody>
                    <a:bodyPr/>
                    <a:lstStyle/>
                    <a:p>
                      <a:pPr algn="ctr"/>
                      <a:r>
                        <a:rPr lang="en-US" sz="2400" dirty="0">
                          <a:solidFill>
                            <a:srgbClr val="49898A"/>
                          </a:solidFill>
                          <a:latin typeface="Century Gothic" panose="020B0502020202020204" pitchFamily="34" charset="0"/>
                        </a:rPr>
                        <a:t>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49898A"/>
                          </a:solidFill>
                          <a:latin typeface="Century Gothic" panose="020B0502020202020204" pitchFamily="34" charset="0"/>
                        </a:rPr>
                        <a:t>Disadvantages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5350249"/>
                  </a:ext>
                </a:extLst>
              </a:tr>
              <a:tr h="370840">
                <a:tc>
                  <a:txBody>
                    <a:bodyPr/>
                    <a:lstStyle/>
                    <a:p>
                      <a:pPr algn="ctr"/>
                      <a:r>
                        <a:rPr lang="en-US" sz="2400" dirty="0">
                          <a:solidFill>
                            <a:srgbClr val="49898A"/>
                          </a:solidFill>
                          <a:latin typeface="Century Gothic" panose="020B0502020202020204" pitchFamily="34" charset="0"/>
                        </a:rPr>
                        <a:t>Interviewee feels more 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49898A"/>
                          </a:solidFill>
                          <a:latin typeface="Century Gothic" panose="020B0502020202020204" pitchFamily="34" charset="0"/>
                        </a:rPr>
                        <a:t>More difficult to analyze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749326"/>
                  </a:ext>
                </a:extLst>
              </a:tr>
              <a:tr h="370840">
                <a:tc>
                  <a:txBody>
                    <a:bodyPr/>
                    <a:lstStyle/>
                    <a:p>
                      <a:pPr algn="ctr"/>
                      <a:r>
                        <a:rPr lang="en-US" sz="2400" dirty="0">
                          <a:solidFill>
                            <a:srgbClr val="49898A"/>
                          </a:solidFill>
                          <a:latin typeface="Century Gothic" panose="020B0502020202020204" pitchFamily="34" charset="0"/>
                        </a:rPr>
                        <a:t>Deep-dive into the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49898A"/>
                          </a:solidFill>
                          <a:latin typeface="Century Gothic" panose="020B0502020202020204" pitchFamily="34" charset="0"/>
                        </a:rPr>
                        <a:t>Time-consuming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4247818"/>
                  </a:ext>
                </a:extLst>
              </a:tr>
              <a:tr h="370840">
                <a:tc>
                  <a:txBody>
                    <a:bodyPr/>
                    <a:lstStyle/>
                    <a:p>
                      <a:pPr algn="ctr"/>
                      <a:r>
                        <a:rPr lang="en-US" sz="2400" dirty="0">
                          <a:solidFill>
                            <a:srgbClr val="49898A"/>
                          </a:solidFill>
                          <a:latin typeface="Century Gothic" panose="020B0502020202020204" pitchFamily="34" charset="0"/>
                        </a:rPr>
                        <a:t>Discover pathways you might not have considered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49898A"/>
                          </a:solidFill>
                          <a:latin typeface="Century Gothic" panose="020B0502020202020204" pitchFamily="34" charset="0"/>
                        </a:rPr>
                        <a:t>Susceptible to biases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098959"/>
                  </a:ext>
                </a:extLst>
              </a:tr>
            </a:tbl>
          </a:graphicData>
        </a:graphic>
      </p:graphicFrame>
    </p:spTree>
    <p:extLst>
      <p:ext uri="{BB962C8B-B14F-4D97-AF65-F5344CB8AC3E}">
        <p14:creationId xmlns:p14="http://schemas.microsoft.com/office/powerpoint/2010/main" val="25405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Introduction – why is it so important?</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457200" indent="-457200">
              <a:buFontTx/>
              <a:buChar char="-"/>
            </a:pPr>
            <a:r>
              <a:rPr lang="en-US" sz="3200" dirty="0">
                <a:solidFill>
                  <a:srgbClr val="49898A"/>
                </a:solidFill>
                <a:latin typeface="Century Gothic" panose="020B0502020202020204" pitchFamily="34" charset="0"/>
                <a:hlinkClick r:id="rId3">
                  <a:extLst>
                    <a:ext uri="{A12FA001-AC4F-418D-AE19-62706E023703}">
                      <ahyp:hlinkClr xmlns:ahyp="http://schemas.microsoft.com/office/drawing/2018/hyperlinkcolor" val="tx"/>
                    </a:ext>
                  </a:extLst>
                </a:hlinkClick>
              </a:rPr>
              <a:t>The introduction is not a murder mystery</a:t>
            </a:r>
            <a:endParaRPr lang="en-US" sz="3200" dirty="0">
              <a:solidFill>
                <a:srgbClr val="49898A"/>
              </a:solidFill>
              <a:latin typeface="Century Gothic" panose="020B0502020202020204" pitchFamily="34" charset="0"/>
            </a:endParaRPr>
          </a:p>
          <a:p>
            <a:pPr marL="457200" indent="-457200">
              <a:buFontTx/>
              <a:buChar char="-"/>
            </a:pPr>
            <a:r>
              <a:rPr lang="en-US" sz="3200" dirty="0">
                <a:solidFill>
                  <a:srgbClr val="49898A"/>
                </a:solidFill>
                <a:latin typeface="Century Gothic" panose="020B0502020202020204" pitchFamily="34" charset="0"/>
              </a:rPr>
              <a:t>An opportunity to convince readers that what follows is interesting, competently written, and scientifically sound</a:t>
            </a:r>
          </a:p>
          <a:p>
            <a:pPr marL="457200" indent="-457200">
              <a:buFontTx/>
              <a:buChar char="-"/>
            </a:pPr>
            <a:r>
              <a:rPr lang="en-US" sz="3200" dirty="0">
                <a:solidFill>
                  <a:srgbClr val="49898A"/>
                </a:solidFill>
                <a:latin typeface="Century Gothic" panose="020B0502020202020204" pitchFamily="34" charset="0"/>
              </a:rPr>
              <a:t>Even lazy readers read the introduction so it should state everything they need to know to summarize your work</a:t>
            </a:r>
          </a:p>
          <a:p>
            <a:pPr marL="457200" indent="-457200">
              <a:buFontTx/>
              <a:buChar char="-"/>
            </a:pPr>
            <a:r>
              <a:rPr lang="en-US" sz="3200" b="0" i="0" dirty="0">
                <a:solidFill>
                  <a:srgbClr val="49898A"/>
                </a:solidFill>
                <a:effectLst/>
                <a:latin typeface="Century Gothic" panose="020B0502020202020204" pitchFamily="34" charset="0"/>
              </a:rPr>
              <a:t>Frames </a:t>
            </a:r>
            <a:r>
              <a:rPr lang="en-US" sz="3200" dirty="0">
                <a:solidFill>
                  <a:srgbClr val="49898A"/>
                </a:solidFill>
                <a:latin typeface="Century Gothic" panose="020B0502020202020204" pitchFamily="34" charset="0"/>
              </a:rPr>
              <a:t>what is to come</a:t>
            </a:r>
            <a:endParaRPr lang="en-US" sz="3200" b="0" i="0" dirty="0">
              <a:solidFill>
                <a:srgbClr val="49898A"/>
              </a:solidFill>
              <a:effectLst/>
              <a:latin typeface="Century Gothic" panose="020B0502020202020204" pitchFamily="34" charset="0"/>
            </a:endParaRPr>
          </a:p>
        </p:txBody>
      </p:sp>
    </p:spTree>
    <p:extLst>
      <p:ext uri="{BB962C8B-B14F-4D97-AF65-F5344CB8AC3E}">
        <p14:creationId xmlns:p14="http://schemas.microsoft.com/office/powerpoint/2010/main" val="1276915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Thematic Analysis</a:t>
            </a:r>
          </a:p>
        </p:txBody>
      </p:sp>
      <p:pic>
        <p:nvPicPr>
          <p:cNvPr id="3" name="Picture 2" descr="A diagram of a diagram of a person using a computer&#10;&#10;Description automatically generated">
            <a:extLst>
              <a:ext uri="{FF2B5EF4-FFF2-40B4-BE49-F238E27FC236}">
                <a16:creationId xmlns:a16="http://schemas.microsoft.com/office/drawing/2014/main" id="{4F4CEA7E-E480-9F89-AEA3-BECF0DEFF778}"/>
              </a:ext>
            </a:extLst>
          </p:cNvPr>
          <p:cNvPicPr>
            <a:picLocks noChangeAspect="1"/>
          </p:cNvPicPr>
          <p:nvPr/>
        </p:nvPicPr>
        <p:blipFill>
          <a:blip r:embed="rId3"/>
          <a:stretch>
            <a:fillRect/>
          </a:stretch>
        </p:blipFill>
        <p:spPr>
          <a:xfrm>
            <a:off x="652462" y="1876926"/>
            <a:ext cx="7485268" cy="4010527"/>
          </a:xfrm>
          <a:prstGeom prst="rect">
            <a:avLst/>
          </a:prstGeom>
        </p:spPr>
      </p:pic>
      <p:sp>
        <p:nvSpPr>
          <p:cNvPr id="6" name="Subtitle 2">
            <a:extLst>
              <a:ext uri="{FF2B5EF4-FFF2-40B4-BE49-F238E27FC236}">
                <a16:creationId xmlns:a16="http://schemas.microsoft.com/office/drawing/2014/main" id="{CB7E18C0-319C-1BEE-8AF8-55785FC8BAA0}"/>
              </a:ext>
            </a:extLst>
          </p:cNvPr>
          <p:cNvSpPr>
            <a:spLocks noGrp="1"/>
          </p:cNvSpPr>
          <p:nvPr>
            <p:ph type="subTitle" idx="1"/>
          </p:nvPr>
        </p:nvSpPr>
        <p:spPr>
          <a:xfrm>
            <a:off x="8454189" y="1831181"/>
            <a:ext cx="3085348" cy="4463293"/>
          </a:xfrm>
          <a:ln>
            <a:noFill/>
          </a:ln>
        </p:spPr>
        <p:txBody>
          <a:bodyPr>
            <a:normAutofit/>
          </a:bodyPr>
          <a:lstStyle/>
          <a:p>
            <a:r>
              <a:rPr lang="en-US" sz="3200" dirty="0">
                <a:solidFill>
                  <a:srgbClr val="49898A"/>
                </a:solidFill>
                <a:latin typeface="Century Gothic" panose="020B0502020202020204" pitchFamily="34" charset="0"/>
              </a:rPr>
              <a:t>Patterns in text, audio, or videos</a:t>
            </a:r>
          </a:p>
          <a:p>
            <a:endParaRPr lang="en-US" sz="3200" dirty="0">
              <a:solidFill>
                <a:srgbClr val="49898A"/>
              </a:solidFill>
              <a:latin typeface="Century Gothic" panose="020B0502020202020204" pitchFamily="34" charset="0"/>
            </a:endParaRPr>
          </a:p>
          <a:p>
            <a:r>
              <a:rPr lang="en-US" sz="3200" dirty="0">
                <a:solidFill>
                  <a:srgbClr val="49898A"/>
                </a:solidFill>
                <a:latin typeface="Century Gothic" panose="020B0502020202020204" pitchFamily="34" charset="0"/>
              </a:rPr>
              <a:t>Extract main themes from various data sets</a:t>
            </a:r>
          </a:p>
        </p:txBody>
      </p:sp>
    </p:spTree>
    <p:extLst>
      <p:ext uri="{BB962C8B-B14F-4D97-AF65-F5344CB8AC3E}">
        <p14:creationId xmlns:p14="http://schemas.microsoft.com/office/powerpoint/2010/main" val="244799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49898A"/>
                </a:solidFill>
                <a:latin typeface="Century Gothic" panose="020B0502020202020204" pitchFamily="34" charset="0"/>
              </a:rPr>
              <a:t>Triangulation</a:t>
            </a:r>
            <a:endParaRPr lang="en-US" sz="4000" b="1" dirty="0">
              <a:solidFill>
                <a:srgbClr val="49898A"/>
              </a:solidFill>
              <a:latin typeface="Century Gothic" panose="020B0502020202020204" pitchFamily="34" charset="0"/>
            </a:endParaRPr>
          </a:p>
        </p:txBody>
      </p:sp>
      <p:sp>
        <p:nvSpPr>
          <p:cNvPr id="6" name="Subtitle 2">
            <a:extLst>
              <a:ext uri="{FF2B5EF4-FFF2-40B4-BE49-F238E27FC236}">
                <a16:creationId xmlns:a16="http://schemas.microsoft.com/office/drawing/2014/main" id="{CB7E18C0-319C-1BEE-8AF8-55785FC8BAA0}"/>
              </a:ext>
            </a:extLst>
          </p:cNvPr>
          <p:cNvSpPr>
            <a:spLocks noGrp="1"/>
          </p:cNvSpPr>
          <p:nvPr>
            <p:ph type="subTitle" idx="1"/>
          </p:nvPr>
        </p:nvSpPr>
        <p:spPr>
          <a:xfrm>
            <a:off x="5823284" y="1831181"/>
            <a:ext cx="5716253" cy="4463293"/>
          </a:xfrm>
          <a:ln>
            <a:noFill/>
          </a:ln>
        </p:spPr>
        <p:txBody>
          <a:bodyPr>
            <a:normAutofit fontScale="85000" lnSpcReduction="20000"/>
          </a:bodyPr>
          <a:lstStyle/>
          <a:p>
            <a:r>
              <a:rPr lang="en-US" dirty="0">
                <a:solidFill>
                  <a:srgbClr val="49898A"/>
                </a:solidFill>
                <a:latin typeface="Century Gothic" panose="020B0502020202020204" pitchFamily="34" charset="0"/>
              </a:rPr>
              <a:t>- </a:t>
            </a:r>
            <a:r>
              <a:rPr lang="en-US" sz="3200" dirty="0">
                <a:solidFill>
                  <a:srgbClr val="49898A"/>
                </a:solidFill>
                <a:latin typeface="Century Gothic" panose="020B0502020202020204" pitchFamily="34" charset="0"/>
              </a:rPr>
              <a:t>T</a:t>
            </a:r>
            <a:r>
              <a:rPr lang="en-US" sz="3200" i="0" dirty="0">
                <a:solidFill>
                  <a:srgbClr val="49898A"/>
                </a:solidFill>
                <a:effectLst/>
                <a:latin typeface="Century Gothic" panose="020B0502020202020204" pitchFamily="34" charset="0"/>
              </a:rPr>
              <a:t>he mixing of data or methods so that diverse viewpoints cast light upon a topic</a:t>
            </a:r>
          </a:p>
          <a:p>
            <a:endParaRPr lang="en-US" sz="3200" i="0" dirty="0">
              <a:solidFill>
                <a:srgbClr val="49898A"/>
              </a:solidFill>
              <a:effectLst/>
              <a:latin typeface="Century Gothic" panose="020B0502020202020204" pitchFamily="34" charset="0"/>
            </a:endParaRPr>
          </a:p>
          <a:p>
            <a:r>
              <a:rPr lang="en-US" sz="3200" i="0" dirty="0">
                <a:solidFill>
                  <a:srgbClr val="49898A"/>
                </a:solidFill>
                <a:effectLst/>
                <a:latin typeface="Century Gothic" panose="020B0502020202020204" pitchFamily="34" charset="0"/>
              </a:rPr>
              <a:t>- Using multiple datasets, methods, theories, and/or investigators to address a </a:t>
            </a:r>
            <a:r>
              <a:rPr lang="en-US" sz="3200" i="0" u="none" strike="noStrike" dirty="0">
                <a:solidFill>
                  <a:srgbClr val="49898A"/>
                </a:solidFill>
                <a:effectLst/>
                <a:latin typeface="Century Gothic" panose="020B0502020202020204" pitchFamily="34" charset="0"/>
              </a:rPr>
              <a:t>research question</a:t>
            </a:r>
            <a:r>
              <a:rPr lang="en-US" sz="3200" i="0" dirty="0">
                <a:solidFill>
                  <a:srgbClr val="49898A"/>
                </a:solidFill>
                <a:effectLst/>
                <a:latin typeface="Century Gothic" panose="020B0502020202020204" pitchFamily="34" charset="0"/>
              </a:rPr>
              <a:t>. It’s a research strategy that can help you enhance the </a:t>
            </a:r>
            <a:r>
              <a:rPr lang="en-US" sz="3200" i="0" u="none" strike="noStrike" dirty="0">
                <a:solidFill>
                  <a:srgbClr val="49898A"/>
                </a:solidFill>
                <a:effectLst/>
                <a:latin typeface="Century Gothic" panose="020B0502020202020204" pitchFamily="34" charset="0"/>
              </a:rPr>
              <a:t>validity</a:t>
            </a:r>
            <a:r>
              <a:rPr lang="en-US" sz="3200" i="0" dirty="0">
                <a:solidFill>
                  <a:srgbClr val="49898A"/>
                </a:solidFill>
                <a:effectLst/>
                <a:latin typeface="Century Gothic" panose="020B0502020202020204" pitchFamily="34" charset="0"/>
              </a:rPr>
              <a:t> and credibility of your findings and mitigate the presence of any </a:t>
            </a:r>
            <a:r>
              <a:rPr lang="en-US" sz="3200" i="0" u="none" strike="noStrike" dirty="0">
                <a:solidFill>
                  <a:srgbClr val="49898A"/>
                </a:solidFill>
                <a:effectLst/>
                <a:latin typeface="Century Gothic" panose="020B0502020202020204" pitchFamily="34" charset="0"/>
              </a:rPr>
              <a:t>research biases</a:t>
            </a:r>
            <a:r>
              <a:rPr lang="en-US" sz="3200" i="0" dirty="0">
                <a:solidFill>
                  <a:srgbClr val="49898A"/>
                </a:solidFill>
                <a:effectLst/>
                <a:latin typeface="Century Gothic" panose="020B0502020202020204" pitchFamily="34" charset="0"/>
              </a:rPr>
              <a:t> in your work</a:t>
            </a:r>
            <a:endParaRPr lang="en-US" sz="3200" dirty="0">
              <a:solidFill>
                <a:srgbClr val="49898A"/>
              </a:solidFill>
              <a:latin typeface="Century Gothic" panose="020B0502020202020204" pitchFamily="34" charset="0"/>
            </a:endParaRPr>
          </a:p>
        </p:txBody>
      </p:sp>
      <p:pic>
        <p:nvPicPr>
          <p:cNvPr id="4" name="Picture 3" descr="A diagram of a pyramid&#10;&#10;Description automatically generated">
            <a:extLst>
              <a:ext uri="{FF2B5EF4-FFF2-40B4-BE49-F238E27FC236}">
                <a16:creationId xmlns:a16="http://schemas.microsoft.com/office/drawing/2014/main" id="{E4B36C07-0236-4F83-B413-E80512D5F83B}"/>
              </a:ext>
            </a:extLst>
          </p:cNvPr>
          <p:cNvPicPr>
            <a:picLocks noChangeAspect="1"/>
          </p:cNvPicPr>
          <p:nvPr/>
        </p:nvPicPr>
        <p:blipFill rotWithShape="1">
          <a:blip r:embed="rId3">
            <a:clrChange>
              <a:clrFrom>
                <a:srgbClr val="FFFFFF"/>
              </a:clrFrom>
              <a:clrTo>
                <a:srgbClr val="FFFFFF">
                  <a:alpha val="0"/>
                </a:srgbClr>
              </a:clrTo>
            </a:clrChange>
          </a:blip>
          <a:srcRect l="13736" t="2552" r="20857" b="4629"/>
          <a:stretch/>
        </p:blipFill>
        <p:spPr>
          <a:xfrm>
            <a:off x="165382" y="1583649"/>
            <a:ext cx="6211653" cy="4958355"/>
          </a:xfrm>
          <a:prstGeom prst="rect">
            <a:avLst/>
          </a:prstGeom>
        </p:spPr>
      </p:pic>
    </p:spTree>
    <p:extLst>
      <p:ext uri="{BB962C8B-B14F-4D97-AF65-F5344CB8AC3E}">
        <p14:creationId xmlns:p14="http://schemas.microsoft.com/office/powerpoint/2010/main" val="853860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Methodology</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lnSpcReduction="10000"/>
          </a:bodyPr>
          <a:lstStyle/>
          <a:p>
            <a:pPr marL="457200" indent="-457200">
              <a:buFontTx/>
              <a:buChar char="-"/>
            </a:pPr>
            <a:r>
              <a:rPr lang="en-US" sz="3200" dirty="0">
                <a:solidFill>
                  <a:srgbClr val="49898A"/>
                </a:solidFill>
                <a:latin typeface="Century Gothic" panose="020B0502020202020204" pitchFamily="34" charset="0"/>
              </a:rPr>
              <a:t>Quantitative research methods include:</a:t>
            </a:r>
          </a:p>
          <a:p>
            <a:pPr marL="457200" indent="-457200">
              <a:buFontTx/>
              <a:buChar char="-"/>
            </a:pPr>
            <a:r>
              <a:rPr lang="en-US" sz="3200" dirty="0">
                <a:solidFill>
                  <a:srgbClr val="49898A"/>
                </a:solidFill>
                <a:latin typeface="Century Gothic" panose="020B0502020202020204" pitchFamily="34" charset="0"/>
              </a:rPr>
              <a:t>Surveys </a:t>
            </a:r>
          </a:p>
          <a:p>
            <a:pPr marL="457200" indent="-457200">
              <a:buFontTx/>
              <a:buChar char="-"/>
            </a:pPr>
            <a:r>
              <a:rPr lang="en-US" sz="3200" dirty="0">
                <a:solidFill>
                  <a:srgbClr val="49898A"/>
                </a:solidFill>
                <a:latin typeface="Century Gothic" panose="020B0502020202020204" pitchFamily="34" charset="0"/>
              </a:rPr>
              <a:t>Correlation</a:t>
            </a:r>
          </a:p>
          <a:p>
            <a:pPr marL="457200" indent="-457200">
              <a:buFontTx/>
              <a:buChar char="-"/>
            </a:pPr>
            <a:r>
              <a:rPr lang="en-US" sz="3200" dirty="0">
                <a:solidFill>
                  <a:srgbClr val="49898A"/>
                </a:solidFill>
                <a:latin typeface="Century Gothic" panose="020B0502020202020204" pitchFamily="34" charset="0"/>
              </a:rPr>
              <a:t>Data analysis</a:t>
            </a:r>
          </a:p>
          <a:p>
            <a:pPr marL="457200" indent="-457200">
              <a:buFontTx/>
              <a:buChar char="-"/>
            </a:pPr>
            <a:r>
              <a:rPr lang="en-US" sz="3200" dirty="0">
                <a:solidFill>
                  <a:srgbClr val="49898A"/>
                </a:solidFill>
                <a:latin typeface="Century Gothic" panose="020B0502020202020204" pitchFamily="34" charset="0"/>
              </a:rPr>
              <a:t>Statistical interference</a:t>
            </a:r>
          </a:p>
          <a:p>
            <a:pPr marL="457200" indent="-457200">
              <a:buFontTx/>
              <a:buChar char="-"/>
            </a:pPr>
            <a:r>
              <a:rPr lang="en-US" sz="3200" dirty="0">
                <a:solidFill>
                  <a:srgbClr val="49898A"/>
                </a:solidFill>
                <a:latin typeface="Century Gothic" panose="020B0502020202020204" pitchFamily="34" charset="0"/>
              </a:rPr>
              <a:t>Linear regression</a:t>
            </a:r>
          </a:p>
          <a:p>
            <a:pPr marL="457200" indent="-457200">
              <a:buFontTx/>
              <a:buChar char="-"/>
            </a:pPr>
            <a:r>
              <a:rPr lang="en-US" sz="3200" dirty="0">
                <a:solidFill>
                  <a:srgbClr val="49898A"/>
                </a:solidFill>
                <a:latin typeface="Century Gothic" panose="020B0502020202020204" pitchFamily="34" charset="0"/>
              </a:rPr>
              <a:t>Experiments</a:t>
            </a:r>
          </a:p>
          <a:p>
            <a:pPr marL="457200" indent="-457200">
              <a:buFontTx/>
              <a:buChar char="-"/>
            </a:pPr>
            <a:r>
              <a:rPr lang="en-US" sz="3200" dirty="0">
                <a:solidFill>
                  <a:srgbClr val="49898A"/>
                </a:solidFill>
                <a:latin typeface="Century Gothic" panose="020B0502020202020204" pitchFamily="34" charset="0"/>
              </a:rPr>
              <a:t>Sampling</a:t>
            </a:r>
          </a:p>
        </p:txBody>
      </p:sp>
    </p:spTree>
    <p:extLst>
      <p:ext uri="{BB962C8B-B14F-4D97-AF65-F5344CB8AC3E}">
        <p14:creationId xmlns:p14="http://schemas.microsoft.com/office/powerpoint/2010/main" val="217304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Surveys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744983"/>
          </a:xfrm>
          <a:ln>
            <a:noFill/>
          </a:ln>
        </p:spPr>
        <p:txBody>
          <a:bodyPr>
            <a:normAutofit/>
          </a:bodyPr>
          <a:lstStyle/>
          <a:p>
            <a:pPr marL="457200" indent="-457200">
              <a:buFontTx/>
              <a:buChar char="-"/>
            </a:pPr>
            <a:r>
              <a:rPr lang="en-US" sz="3200" dirty="0">
                <a:solidFill>
                  <a:srgbClr val="49898A"/>
                </a:solidFill>
                <a:latin typeface="Century Gothic" panose="020B0502020202020204" pitchFamily="34" charset="0"/>
              </a:rPr>
              <a:t>Collection of information from a sample of individuals</a:t>
            </a:r>
          </a:p>
          <a:p>
            <a:pPr marL="457200" indent="-457200">
              <a:buFontTx/>
              <a:buChar char="-"/>
            </a:pPr>
            <a:r>
              <a:rPr lang="en-US" sz="3200" dirty="0">
                <a:solidFill>
                  <a:srgbClr val="49898A"/>
                </a:solidFill>
                <a:latin typeface="Century Gothic" panose="020B0502020202020204" pitchFamily="34" charset="0"/>
              </a:rPr>
              <a:t>Very difficult to get a representative sample, ex: “100 Americans between the ages of 18-25 answered this online survey” – but what about those who aren’t online?</a:t>
            </a:r>
          </a:p>
          <a:p>
            <a:pPr marL="457200" indent="-457200">
              <a:buFontTx/>
              <a:buChar char="-"/>
            </a:pPr>
            <a:r>
              <a:rPr lang="en-US" sz="3200" dirty="0">
                <a:solidFill>
                  <a:srgbClr val="49898A"/>
                </a:solidFill>
                <a:latin typeface="Century Gothic" panose="020B0502020202020204" pitchFamily="34" charset="0"/>
              </a:rPr>
              <a:t> A randomized sample is also possible</a:t>
            </a:r>
          </a:p>
          <a:p>
            <a:pPr marL="457200" indent="-457200">
              <a:buFontTx/>
              <a:buChar char="-"/>
            </a:pPr>
            <a:r>
              <a:rPr lang="en-US" sz="3200" dirty="0">
                <a:solidFill>
                  <a:srgbClr val="49898A"/>
                </a:solidFill>
                <a:latin typeface="Century Gothic" panose="020B0502020202020204" pitchFamily="34" charset="0"/>
              </a:rPr>
              <a:t>Common method, easier for analysis: Likert-scale</a:t>
            </a:r>
          </a:p>
          <a:p>
            <a:pPr marL="457200" indent="-457200">
              <a:buFontTx/>
              <a:buChar char="-"/>
            </a:pPr>
            <a:r>
              <a:rPr lang="en-US" sz="3200" dirty="0">
                <a:solidFill>
                  <a:srgbClr val="49898A"/>
                </a:solidFill>
                <a:latin typeface="Century Gothic" panose="020B0502020202020204" pitchFamily="34" charset="0"/>
              </a:rPr>
              <a:t>Are people always honest? </a:t>
            </a:r>
          </a:p>
          <a:p>
            <a:pPr marL="457200" indent="-457200">
              <a:buFontTx/>
              <a:buChar char="-"/>
            </a:pPr>
            <a:endParaRPr lang="en-US" sz="3200" dirty="0">
              <a:solidFill>
                <a:srgbClr val="49898A"/>
              </a:solidFill>
              <a:latin typeface="Century Gothic" panose="020B0502020202020204" pitchFamily="34" charset="0"/>
            </a:endParaRPr>
          </a:p>
        </p:txBody>
      </p:sp>
    </p:spTree>
    <p:extLst>
      <p:ext uri="{BB962C8B-B14F-4D97-AF65-F5344CB8AC3E}">
        <p14:creationId xmlns:p14="http://schemas.microsoft.com/office/powerpoint/2010/main" val="399284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49898A"/>
                </a:solidFill>
                <a:latin typeface="Century Gothic" panose="020B0502020202020204" pitchFamily="34" charset="0"/>
              </a:rPr>
              <a:t>Analysis</a:t>
            </a:r>
            <a:endParaRPr lang="en-US" sz="4000" b="1" dirty="0">
              <a:solidFill>
                <a:srgbClr val="49898A"/>
              </a:solidFill>
              <a:latin typeface="Century Gothic" panose="020B0502020202020204" pitchFamily="34" charset="0"/>
            </a:endParaRP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51770" y="1578279"/>
            <a:ext cx="10456785" cy="4716195"/>
          </a:xfrm>
          <a:ln>
            <a:noFill/>
          </a:ln>
        </p:spPr>
        <p:txBody>
          <a:bodyPr>
            <a:normAutofit fontScale="77500" lnSpcReduction="20000"/>
          </a:bodyPr>
          <a:lstStyle/>
          <a:p>
            <a:pPr marL="457200" indent="-457200">
              <a:buFontTx/>
              <a:buChar char="-"/>
            </a:pPr>
            <a:r>
              <a:rPr lang="en-US" sz="3200" dirty="0">
                <a:solidFill>
                  <a:srgbClr val="49898A"/>
                </a:solidFill>
                <a:latin typeface="Century Gothic" panose="020B0502020202020204" pitchFamily="34" charset="0"/>
              </a:rPr>
              <a:t>Once you have conducted your research (the process of investigating a topic in an in-depth, systematic manner), you will then have to analyze that research to examine its implications and support a defensible claim about the topic</a:t>
            </a:r>
          </a:p>
          <a:p>
            <a:pPr marL="457200" indent="-457200">
              <a:buFontTx/>
              <a:buChar char="-"/>
            </a:pPr>
            <a:endParaRPr lang="en-US" sz="3200" dirty="0">
              <a:solidFill>
                <a:srgbClr val="49898A"/>
              </a:solidFill>
              <a:latin typeface="Century Gothic" panose="020B0502020202020204" pitchFamily="34" charset="0"/>
            </a:endParaRPr>
          </a:p>
          <a:p>
            <a:pPr marL="457200" indent="-457200">
              <a:buFontTx/>
              <a:buChar char="-"/>
            </a:pPr>
            <a:r>
              <a:rPr lang="en-US" sz="3200" dirty="0">
                <a:solidFill>
                  <a:srgbClr val="49898A"/>
                </a:solidFill>
                <a:latin typeface="Century Gothic" panose="020B0502020202020204" pitchFamily="34" charset="0"/>
              </a:rPr>
              <a:t>Present the information with:</a:t>
            </a:r>
          </a:p>
          <a:p>
            <a:pPr marL="457200" indent="-457200">
              <a:buFontTx/>
              <a:buChar char="-"/>
            </a:pPr>
            <a:r>
              <a:rPr lang="en-US" sz="3200" dirty="0">
                <a:solidFill>
                  <a:srgbClr val="49898A"/>
                </a:solidFill>
                <a:latin typeface="Century Gothic" panose="020B0502020202020204" pitchFamily="34" charset="0"/>
              </a:rPr>
              <a:t>Your main point</a:t>
            </a:r>
          </a:p>
          <a:p>
            <a:pPr marL="457200" indent="-457200">
              <a:buFontTx/>
              <a:buChar char="-"/>
            </a:pPr>
            <a:r>
              <a:rPr lang="en-US" sz="3200" dirty="0">
                <a:solidFill>
                  <a:srgbClr val="49898A"/>
                </a:solidFill>
                <a:latin typeface="Century Gothic" panose="020B0502020202020204" pitchFamily="34" charset="0"/>
              </a:rPr>
              <a:t>The evidence used to support your main points</a:t>
            </a:r>
          </a:p>
          <a:p>
            <a:pPr marL="457200" indent="-457200">
              <a:buFontTx/>
              <a:buChar char="-"/>
            </a:pPr>
            <a:r>
              <a:rPr lang="en-US" sz="3200" dirty="0">
                <a:solidFill>
                  <a:srgbClr val="49898A"/>
                </a:solidFill>
                <a:latin typeface="Century Gothic" panose="020B0502020202020204" pitchFamily="34" charset="0"/>
              </a:rPr>
              <a:t>The credibility of your evidence</a:t>
            </a:r>
          </a:p>
          <a:p>
            <a:pPr marL="457200" indent="-457200">
              <a:buFontTx/>
              <a:buChar char="-"/>
            </a:pPr>
            <a:r>
              <a:rPr lang="en-US" sz="3200" dirty="0">
                <a:solidFill>
                  <a:srgbClr val="49898A"/>
                </a:solidFill>
                <a:latin typeface="Century Gothic" panose="020B0502020202020204" pitchFamily="34" charset="0"/>
              </a:rPr>
              <a:t>Potential biases?</a:t>
            </a:r>
          </a:p>
          <a:p>
            <a:pPr marL="457200" indent="-457200">
              <a:buFontTx/>
              <a:buChar char="-"/>
            </a:pPr>
            <a:r>
              <a:rPr lang="en-US" sz="3200" dirty="0">
                <a:solidFill>
                  <a:srgbClr val="49898A"/>
                </a:solidFill>
                <a:latin typeface="Century Gothic" panose="020B0502020202020204" pitchFamily="34" charset="0"/>
              </a:rPr>
              <a:t>The implications of the information </a:t>
            </a:r>
          </a:p>
          <a:p>
            <a:pPr marL="457200" indent="-457200">
              <a:buFontTx/>
              <a:buChar char="-"/>
            </a:pPr>
            <a:endParaRPr lang="en-US" sz="3200" dirty="0">
              <a:solidFill>
                <a:srgbClr val="49898A"/>
              </a:solidFill>
              <a:latin typeface="Century Gothic" panose="020B0502020202020204" pitchFamily="34" charset="0"/>
            </a:endParaRPr>
          </a:p>
          <a:p>
            <a:pPr marL="457200" indent="-457200">
              <a:buFontTx/>
              <a:buChar char="-"/>
            </a:pPr>
            <a:r>
              <a:rPr lang="en-US" sz="3200" dirty="0">
                <a:solidFill>
                  <a:srgbClr val="49898A"/>
                </a:solidFill>
                <a:latin typeface="Century Gothic" panose="020B0502020202020204" pitchFamily="34" charset="0"/>
              </a:rPr>
              <a:t>It can be divided into various sub-sections/categories</a:t>
            </a:r>
          </a:p>
        </p:txBody>
      </p:sp>
    </p:spTree>
    <p:extLst>
      <p:ext uri="{BB962C8B-B14F-4D97-AF65-F5344CB8AC3E}">
        <p14:creationId xmlns:p14="http://schemas.microsoft.com/office/powerpoint/2010/main" val="147601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49898A"/>
                </a:solidFill>
                <a:latin typeface="Century Gothic" panose="020B0502020202020204" pitchFamily="34" charset="0"/>
              </a:rPr>
              <a:t>Analysis</a:t>
            </a:r>
            <a:endParaRPr lang="en-US" sz="4000" b="1" dirty="0">
              <a:solidFill>
                <a:srgbClr val="49898A"/>
              </a:solidFill>
              <a:latin typeface="Century Gothic" panose="020B0502020202020204" pitchFamily="34" charset="0"/>
            </a:endParaRP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457200" indent="-457200">
              <a:buFontTx/>
              <a:buChar char="-"/>
            </a:pPr>
            <a:r>
              <a:rPr lang="en-US" sz="3200" dirty="0">
                <a:solidFill>
                  <a:srgbClr val="49898A"/>
                </a:solidFill>
                <a:latin typeface="Century Gothic" panose="020B0502020202020204" pitchFamily="34" charset="0"/>
              </a:rPr>
              <a:t>For example, if you analyze the role of the mother in the ancient Egyptian family:</a:t>
            </a:r>
          </a:p>
          <a:p>
            <a:pPr marL="457200" indent="-457200">
              <a:buFontTx/>
              <a:buChar char="-"/>
            </a:pPr>
            <a:r>
              <a:rPr lang="en-US" sz="3200" dirty="0">
                <a:solidFill>
                  <a:srgbClr val="49898A"/>
                </a:solidFill>
                <a:latin typeface="Century Gothic" panose="020B0502020202020204" pitchFamily="34" charset="0"/>
              </a:rPr>
              <a:t>You could break down that topic into its parts - the mother's duties in the family, social status, and expected role in the larger society - and research those parts in order to present your general perspective and conclusion about the mother's role.</a:t>
            </a:r>
          </a:p>
        </p:txBody>
      </p:sp>
    </p:spTree>
    <p:extLst>
      <p:ext uri="{BB962C8B-B14F-4D97-AF65-F5344CB8AC3E}">
        <p14:creationId xmlns:p14="http://schemas.microsoft.com/office/powerpoint/2010/main" val="77856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Introduction – a structure to follow</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pPr marL="514350" indent="-514350">
              <a:buAutoNum type="arabicPeriod"/>
            </a:pPr>
            <a:r>
              <a:rPr lang="en-US" sz="3200" b="0" i="0" dirty="0">
                <a:solidFill>
                  <a:srgbClr val="49898A"/>
                </a:solidFill>
                <a:effectLst/>
                <a:latin typeface="Century Gothic" panose="020B0502020202020204" pitchFamily="34" charset="0"/>
              </a:rPr>
              <a:t>A descriptive preview</a:t>
            </a:r>
          </a:p>
          <a:p>
            <a:pPr marL="514350" indent="-514350">
              <a:buAutoNum type="arabicPeriod"/>
            </a:pPr>
            <a:r>
              <a:rPr lang="en-US" sz="3200" b="0" i="0" dirty="0">
                <a:solidFill>
                  <a:srgbClr val="49898A"/>
                </a:solidFill>
                <a:effectLst/>
                <a:latin typeface="Century Gothic" panose="020B0502020202020204" pitchFamily="34" charset="0"/>
              </a:rPr>
              <a:t>A brief exploration of the pre-existing literature/context in which you are embedding your research</a:t>
            </a:r>
          </a:p>
          <a:p>
            <a:pPr marL="514350" indent="-514350">
              <a:buAutoNum type="arabicPeriod"/>
            </a:pPr>
            <a:r>
              <a:rPr lang="en-US" sz="3200" dirty="0">
                <a:solidFill>
                  <a:srgbClr val="49898A"/>
                </a:solidFill>
                <a:latin typeface="Century Gothic" panose="020B0502020202020204" pitchFamily="34" charset="0"/>
              </a:rPr>
              <a:t>A summary of how you will answer your research question and w</a:t>
            </a:r>
            <a:r>
              <a:rPr lang="en-US" sz="3200" b="0" i="0" dirty="0">
                <a:solidFill>
                  <a:srgbClr val="49898A"/>
                </a:solidFill>
                <a:effectLst/>
                <a:latin typeface="Century Gothic" panose="020B0502020202020204" pitchFamily="34" charset="0"/>
              </a:rPr>
              <a:t>hat your </a:t>
            </a:r>
            <a:r>
              <a:rPr lang="en-US" sz="3200" dirty="0">
                <a:solidFill>
                  <a:srgbClr val="49898A"/>
                </a:solidFill>
                <a:latin typeface="Century Gothic" panose="020B0502020202020204" pitchFamily="34" charset="0"/>
              </a:rPr>
              <a:t>findings will tell us about the world in which you are writing</a:t>
            </a:r>
            <a:endParaRPr lang="en-US" sz="3200" b="0" i="0" dirty="0">
              <a:solidFill>
                <a:srgbClr val="49898A"/>
              </a:solidFill>
              <a:effectLst/>
              <a:latin typeface="Century Gothic" panose="020B0502020202020204" pitchFamily="34" charset="0"/>
            </a:endParaRPr>
          </a:p>
        </p:txBody>
      </p:sp>
    </p:spTree>
    <p:extLst>
      <p:ext uri="{BB962C8B-B14F-4D97-AF65-F5344CB8AC3E}">
        <p14:creationId xmlns:p14="http://schemas.microsoft.com/office/powerpoint/2010/main" val="8439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1. A descriptive preview</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r>
              <a:rPr lang="en-US" sz="3200" b="0" i="0" dirty="0">
                <a:solidFill>
                  <a:srgbClr val="49898A"/>
                </a:solidFill>
                <a:effectLst/>
                <a:latin typeface="Century Gothic" panose="020B0502020202020204" pitchFamily="34" charset="0"/>
              </a:rPr>
              <a:t>- You must describe some state of affairs that exists in the world, like a puzzle, unresolved question, pressing current event, conflicting arguments</a:t>
            </a:r>
          </a:p>
          <a:p>
            <a:endParaRPr lang="en-US" sz="3200" dirty="0">
              <a:solidFill>
                <a:srgbClr val="49898A"/>
              </a:solidFill>
              <a:latin typeface="Century Gothic" panose="020B0502020202020204" pitchFamily="34" charset="0"/>
            </a:endParaRPr>
          </a:p>
          <a:p>
            <a:r>
              <a:rPr lang="en-US" sz="3200" b="0" i="0" dirty="0">
                <a:solidFill>
                  <a:srgbClr val="49898A"/>
                </a:solidFill>
                <a:effectLst/>
                <a:latin typeface="Century Gothic" panose="020B0502020202020204" pitchFamily="34" charset="0"/>
              </a:rPr>
              <a:t>- In thi</a:t>
            </a:r>
            <a:r>
              <a:rPr lang="en-US" sz="3200" dirty="0">
                <a:solidFill>
                  <a:srgbClr val="49898A"/>
                </a:solidFill>
                <a:latin typeface="Century Gothic" panose="020B0502020202020204" pitchFamily="34" charset="0"/>
              </a:rPr>
              <a:t>s section, you are literally introducing the research in a compelling way</a:t>
            </a:r>
          </a:p>
        </p:txBody>
      </p:sp>
    </p:spTree>
    <p:extLst>
      <p:ext uri="{BB962C8B-B14F-4D97-AF65-F5344CB8AC3E}">
        <p14:creationId xmlns:p14="http://schemas.microsoft.com/office/powerpoint/2010/main" val="391926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Example of descriptive preview</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fontScale="85000" lnSpcReduction="10000"/>
          </a:bodyPr>
          <a:lstStyle/>
          <a:p>
            <a:pPr algn="just"/>
            <a:r>
              <a:rPr lang="en-US" sz="3200" dirty="0">
                <a:solidFill>
                  <a:srgbClr val="49898A"/>
                </a:solidFill>
                <a:latin typeface="Century Gothic" panose="020B0502020202020204" pitchFamily="34" charset="0"/>
              </a:rPr>
              <a:t>Attention on the far-right and its members has long focused on men due to the misogynistic nature of the community. However, recent years' events, such as the 2017 Unite the Right Rally, the 2021 Capitol Hill insurrection, and the ever-creeping rise of female far-right influencers, have made it impossible to ignore the role women play within this community. So far, only 20 out of the 1 000 individuals charged in relation to the Capitol Hill attack of January 6, 2021, have been women (Anderson and McMillan, 2023; CNN, 2021). While they might not have been on the frontline of this specific insurrection, far-right women, especially far-right female influencers, play a crucial role in softening the group's appearance to mainstream communities. </a:t>
            </a:r>
          </a:p>
        </p:txBody>
      </p:sp>
    </p:spTree>
    <p:extLst>
      <p:ext uri="{BB962C8B-B14F-4D97-AF65-F5344CB8AC3E}">
        <p14:creationId xmlns:p14="http://schemas.microsoft.com/office/powerpoint/2010/main" val="381896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Example of descriptive preview</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fontScale="85000" lnSpcReduction="10000"/>
          </a:bodyPr>
          <a:lstStyle/>
          <a:p>
            <a:pPr algn="just"/>
            <a:r>
              <a:rPr lang="en-US" sz="3200" dirty="0">
                <a:solidFill>
                  <a:srgbClr val="49898A"/>
                </a:solidFill>
                <a:latin typeface="Century Gothic" panose="020B0502020202020204" pitchFamily="34" charset="0"/>
              </a:rPr>
              <a:t>In parallel, far-right extremists have increased their reliance on audio content to propagate their hateful ideologies – podcasts are inexpensive to create and distribute, and there are no federal regulations compared to broadcast radio, lowering the barrier to entry (Squire and </a:t>
            </a:r>
            <a:r>
              <a:rPr lang="en-US" sz="3200" dirty="0" err="1">
                <a:solidFill>
                  <a:srgbClr val="49898A"/>
                </a:solidFill>
                <a:latin typeface="Century Gothic" panose="020B0502020202020204" pitchFamily="34" charset="0"/>
              </a:rPr>
              <a:t>Gais</a:t>
            </a:r>
            <a:r>
              <a:rPr lang="en-US" sz="3200" dirty="0">
                <a:solidFill>
                  <a:srgbClr val="49898A"/>
                </a:solidFill>
                <a:latin typeface="Century Gothic" panose="020B0502020202020204" pitchFamily="34" charset="0"/>
              </a:rPr>
              <a:t>, 2021). Far-right podcasts have seen great success for various reasons, yet a main one is the sheer volume at which they publish new episodes – oftentimes every weekday and even on the weekend – flooding the charts on platforms where the podcasts are available. As of 2021, 41% of Americans had listened to a podcast in the last month, up from 37% in 2020 and 9% in 2008, continuously growing the market of potential listeners (Newman et al., p.28; Pew Research Center, 2021). </a:t>
            </a:r>
          </a:p>
        </p:txBody>
      </p:sp>
    </p:spTree>
    <p:extLst>
      <p:ext uri="{BB962C8B-B14F-4D97-AF65-F5344CB8AC3E}">
        <p14:creationId xmlns:p14="http://schemas.microsoft.com/office/powerpoint/2010/main" val="94013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2. A brief exploration of literature</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r>
              <a:rPr lang="en-US" sz="3200" b="0" i="0" dirty="0">
                <a:solidFill>
                  <a:srgbClr val="49898A"/>
                </a:solidFill>
                <a:effectLst/>
                <a:latin typeface="Century Gothic" panose="020B0502020202020204" pitchFamily="34" charset="0"/>
              </a:rPr>
              <a:t>- This section includes shortcomings or gaps in past research that your paper will address</a:t>
            </a:r>
          </a:p>
          <a:p>
            <a:endParaRPr lang="en-US" sz="3200" b="0" i="0" dirty="0">
              <a:solidFill>
                <a:srgbClr val="49898A"/>
              </a:solidFill>
              <a:effectLst/>
              <a:latin typeface="Century Gothic" panose="020B0502020202020204" pitchFamily="34" charset="0"/>
            </a:endParaRPr>
          </a:p>
          <a:p>
            <a:r>
              <a:rPr lang="en-US" sz="3200" b="0" i="0" dirty="0">
                <a:solidFill>
                  <a:srgbClr val="49898A"/>
                </a:solidFill>
                <a:effectLst/>
                <a:latin typeface="Century Gothic" panose="020B0502020202020204" pitchFamily="34" charset="0"/>
              </a:rPr>
              <a:t>- Thi</a:t>
            </a:r>
            <a:r>
              <a:rPr lang="en-US" sz="3200" dirty="0">
                <a:solidFill>
                  <a:srgbClr val="49898A"/>
                </a:solidFill>
                <a:latin typeface="Century Gothic" panose="020B0502020202020204" pitchFamily="34" charset="0"/>
              </a:rPr>
              <a:t>s section is usually where you would include a formal introduction to your research question</a:t>
            </a:r>
          </a:p>
          <a:p>
            <a:endParaRPr lang="en-US" sz="3200" b="0" i="0" dirty="0">
              <a:solidFill>
                <a:srgbClr val="49898A"/>
              </a:solidFill>
              <a:effectLst/>
              <a:latin typeface="Century Gothic" panose="020B0502020202020204" pitchFamily="34" charset="0"/>
            </a:endParaRPr>
          </a:p>
          <a:p>
            <a:r>
              <a:rPr lang="en-US" sz="3200" dirty="0">
                <a:solidFill>
                  <a:srgbClr val="49898A"/>
                </a:solidFill>
                <a:latin typeface="Century Gothic" panose="020B0502020202020204" pitchFamily="34" charset="0"/>
              </a:rPr>
              <a:t>- Used to bridge the gap between your first paragraph and a specific literature on the topic</a:t>
            </a:r>
          </a:p>
        </p:txBody>
      </p:sp>
    </p:spTree>
    <p:extLst>
      <p:ext uri="{BB962C8B-B14F-4D97-AF65-F5344CB8AC3E}">
        <p14:creationId xmlns:p14="http://schemas.microsoft.com/office/powerpoint/2010/main" val="392145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Example of Brief exploration of literature</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507035" y="1646124"/>
            <a:ext cx="11177928" cy="4830875"/>
          </a:xfrm>
          <a:ln>
            <a:noFill/>
          </a:ln>
        </p:spPr>
        <p:txBody>
          <a:bodyPr>
            <a:noAutofit/>
          </a:bodyPr>
          <a:lstStyle/>
          <a:p>
            <a:pPr algn="just"/>
            <a:r>
              <a:rPr lang="en-US" dirty="0">
                <a:solidFill>
                  <a:srgbClr val="49898A"/>
                </a:solidFill>
                <a:latin typeface="Century Gothic" panose="020B0502020202020204" pitchFamily="34" charset="0"/>
              </a:rPr>
              <a:t>In their 2019 work, prominent far-right researchers Julia Ebner and Jacob Davey touched upon the importance of women members as recruiters and propagandists for the far-right. Attempting to rebrand itself away from the traditional neo-Nazi movement and closer to patriotism and Identitarian rebels, women have become strong amplifiers of the far-right rhetoric. Indeed, far right groups strategically use women members to soften their image and make their regressive values seem attractive (Ebner and Davey, 2019, p.35). </a:t>
            </a:r>
            <a:r>
              <a:rPr lang="en-US" dirty="0" err="1">
                <a:solidFill>
                  <a:srgbClr val="49898A"/>
                </a:solidFill>
                <a:latin typeface="Century Gothic" panose="020B0502020202020204" pitchFamily="34" charset="0"/>
              </a:rPr>
              <a:t>Eviane</a:t>
            </a:r>
            <a:r>
              <a:rPr lang="en-US" dirty="0">
                <a:solidFill>
                  <a:srgbClr val="49898A"/>
                </a:solidFill>
                <a:latin typeface="Century Gothic" panose="020B0502020202020204" pitchFamily="34" charset="0"/>
              </a:rPr>
              <a:t> </a:t>
            </a:r>
            <a:r>
              <a:rPr lang="en-US" dirty="0" err="1">
                <a:solidFill>
                  <a:srgbClr val="49898A"/>
                </a:solidFill>
                <a:latin typeface="Century Gothic" panose="020B0502020202020204" pitchFamily="34" charset="0"/>
              </a:rPr>
              <a:t>Leidig</a:t>
            </a:r>
            <a:r>
              <a:rPr lang="en-US" dirty="0">
                <a:solidFill>
                  <a:srgbClr val="49898A"/>
                </a:solidFill>
                <a:latin typeface="Century Gothic" panose="020B0502020202020204" pitchFamily="34" charset="0"/>
              </a:rPr>
              <a:t> adds that "women in far-right extremism serve to legitimize and normalize the movement by presenting it through subtle framing and through content that is assumed to be non-political," an element that is of great use in radicalization (</a:t>
            </a:r>
            <a:r>
              <a:rPr lang="en-US" dirty="0" err="1">
                <a:solidFill>
                  <a:srgbClr val="49898A"/>
                </a:solidFill>
                <a:latin typeface="Century Gothic" panose="020B0502020202020204" pitchFamily="34" charset="0"/>
              </a:rPr>
              <a:t>Leidig</a:t>
            </a:r>
            <a:r>
              <a:rPr lang="en-US" dirty="0">
                <a:solidFill>
                  <a:srgbClr val="49898A"/>
                </a:solidFill>
                <a:latin typeface="Century Gothic" panose="020B0502020202020204" pitchFamily="34" charset="0"/>
              </a:rPr>
              <a:t>, 2021a). Nonetheless, although there has been increasing research on women in the far-right, their media presence remains understudied in correlation to their reach.</a:t>
            </a:r>
          </a:p>
          <a:p>
            <a:pPr algn="just"/>
            <a:endParaRPr lang="en-US" b="0" i="0" dirty="0">
              <a:solidFill>
                <a:srgbClr val="49898A"/>
              </a:solidFill>
              <a:effectLst/>
              <a:latin typeface="Century Gothic" panose="020B0502020202020204" pitchFamily="34" charset="0"/>
            </a:endParaRPr>
          </a:p>
        </p:txBody>
      </p:sp>
    </p:spTree>
    <p:extLst>
      <p:ext uri="{BB962C8B-B14F-4D97-AF65-F5344CB8AC3E}">
        <p14:creationId xmlns:p14="http://schemas.microsoft.com/office/powerpoint/2010/main" val="399159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FD8"/>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254C2B-B6D2-2DBA-CD0E-9024082CE979}"/>
              </a:ext>
            </a:extLst>
          </p:cNvPr>
          <p:cNvSpPr/>
          <p:nvPr/>
        </p:nvSpPr>
        <p:spPr>
          <a:xfrm>
            <a:off x="652462" y="381001"/>
            <a:ext cx="10887075" cy="1033462"/>
          </a:xfrm>
          <a:prstGeom prst="rect">
            <a:avLst/>
          </a:prstGeom>
          <a:noFill/>
          <a:ln w="38100">
            <a:solidFill>
              <a:srgbClr val="498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49898A"/>
                </a:solidFill>
                <a:latin typeface="Century Gothic" panose="020B0502020202020204" pitchFamily="34" charset="0"/>
              </a:rPr>
              <a:t>3. How you will answer your question and what it tells us</a:t>
            </a:r>
          </a:p>
        </p:txBody>
      </p:sp>
      <p:sp>
        <p:nvSpPr>
          <p:cNvPr id="11" name="Subtitle 2">
            <a:extLst>
              <a:ext uri="{FF2B5EF4-FFF2-40B4-BE49-F238E27FC236}">
                <a16:creationId xmlns:a16="http://schemas.microsoft.com/office/drawing/2014/main" id="{29B047EE-C196-7CF3-8165-E644BBFF6E31}"/>
              </a:ext>
            </a:extLst>
          </p:cNvPr>
          <p:cNvSpPr>
            <a:spLocks noGrp="1"/>
          </p:cNvSpPr>
          <p:nvPr>
            <p:ph type="subTitle" idx="1"/>
          </p:nvPr>
        </p:nvSpPr>
        <p:spPr>
          <a:xfrm>
            <a:off x="883443" y="1831181"/>
            <a:ext cx="10425112" cy="4463293"/>
          </a:xfrm>
          <a:ln>
            <a:noFill/>
          </a:ln>
        </p:spPr>
        <p:txBody>
          <a:bodyPr>
            <a:normAutofit/>
          </a:bodyPr>
          <a:lstStyle/>
          <a:p>
            <a:r>
              <a:rPr lang="en-US" sz="3200" dirty="0">
                <a:solidFill>
                  <a:srgbClr val="49898A"/>
                </a:solidFill>
                <a:latin typeface="Century Gothic" panose="020B0502020202020204" pitchFamily="34" charset="0"/>
              </a:rPr>
              <a:t>- Here, you explain what you will do, what your research will accomplish, and how it will bridge the gap in the available research (short methodology/techniques used)</a:t>
            </a:r>
          </a:p>
          <a:p>
            <a:endParaRPr lang="en-US" sz="3200" dirty="0">
              <a:solidFill>
                <a:srgbClr val="49898A"/>
              </a:solidFill>
              <a:latin typeface="Century Gothic" panose="020B0502020202020204" pitchFamily="34" charset="0"/>
            </a:endParaRPr>
          </a:p>
          <a:p>
            <a:r>
              <a:rPr lang="en-US" sz="3200" dirty="0">
                <a:solidFill>
                  <a:srgbClr val="49898A"/>
                </a:solidFill>
                <a:latin typeface="Century Gothic" panose="020B0502020202020204" pitchFamily="34" charset="0"/>
              </a:rPr>
              <a:t>- There is no mystery here: reveal exactly what you plan to do and what the readers will find.</a:t>
            </a:r>
          </a:p>
          <a:p>
            <a:endParaRPr lang="en-US" sz="3200" b="0" i="0" dirty="0">
              <a:solidFill>
                <a:srgbClr val="49898A"/>
              </a:solidFill>
              <a:effectLst/>
              <a:latin typeface="Century Gothic" panose="020B0502020202020204" pitchFamily="34" charset="0"/>
            </a:endParaRPr>
          </a:p>
        </p:txBody>
      </p:sp>
    </p:spTree>
    <p:extLst>
      <p:ext uri="{BB962C8B-B14F-4D97-AF65-F5344CB8AC3E}">
        <p14:creationId xmlns:p14="http://schemas.microsoft.com/office/powerpoint/2010/main" val="3338713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32828</TotalTime>
  <Words>2078</Words>
  <Application>Microsoft Office PowerPoint</Application>
  <PresentationFormat>Widescreen</PresentationFormat>
  <Paragraphs>147</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Century Gothic</vt:lpstr>
      <vt:lpstr>Office Theme</vt:lpstr>
      <vt:lpstr>PMCb1002 - Academic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PMCb1002 - Academic Writing</dc:title>
  <dc:creator>Catherine Girard</dc:creator>
  <cp:lastModifiedBy>Catherine Girard</cp:lastModifiedBy>
  <cp:revision>146</cp:revision>
  <dcterms:created xsi:type="dcterms:W3CDTF">2023-08-17T19:43:02Z</dcterms:created>
  <dcterms:modified xsi:type="dcterms:W3CDTF">2023-10-23T15:56:02Z</dcterms:modified>
</cp:coreProperties>
</file>