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5" r:id="rId5"/>
    <p:sldId id="261" r:id="rId6"/>
    <p:sldId id="266" r:id="rId7"/>
    <p:sldId id="267" r:id="rId8"/>
    <p:sldId id="268" r:id="rId9"/>
    <p:sldId id="269" r:id="rId10"/>
    <p:sldId id="27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02"/>
    <p:restoredTop sz="82051" autoAdjust="0"/>
  </p:normalViewPr>
  <p:slideViewPr>
    <p:cSldViewPr snapToGrid="0">
      <p:cViewPr varScale="1">
        <p:scale>
          <a:sx n="55" d="100"/>
          <a:sy n="55" d="100"/>
        </p:scale>
        <p:origin x="8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herine Girard" userId="c69cc9e3-4f03-4de7-8696-6a5e39e9308d" providerId="ADAL" clId="{596E7660-5A1E-43A9-8FE7-1246DA7000FA}"/>
    <pc:docChg chg="modSld">
      <pc:chgData name="Catherine Girard" userId="c69cc9e3-4f03-4de7-8696-6a5e39e9308d" providerId="ADAL" clId="{596E7660-5A1E-43A9-8FE7-1246DA7000FA}" dt="2023-09-19T15:45:20.180" v="4" actId="20577"/>
      <pc:docMkLst>
        <pc:docMk/>
      </pc:docMkLst>
      <pc:sldChg chg="modNotesTx">
        <pc:chgData name="Catherine Girard" userId="c69cc9e3-4f03-4de7-8696-6a5e39e9308d" providerId="ADAL" clId="{596E7660-5A1E-43A9-8FE7-1246DA7000FA}" dt="2023-09-19T15:45:20.180" v="4" actId="20577"/>
        <pc:sldMkLst>
          <pc:docMk/>
          <pc:sldMk cId="3953590452" sldId="257"/>
        </pc:sldMkLst>
      </pc:sldChg>
      <pc:sldChg chg="modSp mod">
        <pc:chgData name="Catherine Girard" userId="c69cc9e3-4f03-4de7-8696-6a5e39e9308d" providerId="ADAL" clId="{596E7660-5A1E-43A9-8FE7-1246DA7000FA}" dt="2023-09-19T12:27:00.984" v="3" actId="20577"/>
        <pc:sldMkLst>
          <pc:docMk/>
          <pc:sldMk cId="4039900156" sldId="265"/>
        </pc:sldMkLst>
        <pc:spChg chg="mod">
          <ac:chgData name="Catherine Girard" userId="c69cc9e3-4f03-4de7-8696-6a5e39e9308d" providerId="ADAL" clId="{596E7660-5A1E-43A9-8FE7-1246DA7000FA}" dt="2023-09-19T12:27:00.984" v="3" actId="20577"/>
          <ac:spMkLst>
            <pc:docMk/>
            <pc:sldMk cId="4039900156" sldId="265"/>
            <ac:spMk id="4" creationId="{2CED4F06-A513-51C2-1B68-23594D3196A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FC3D6E-5D92-254A-B201-49ADBD074A2E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618F2-F4C3-844A-8632-716A53CE6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815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618F2-F4C3-844A-8632-716A53CE67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2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bombastic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618F2-F4C3-844A-8632-716A53CE677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75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569AF-4E7F-C4C0-5B54-53D9D0355B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4B0B0E-4ACC-32AA-CC72-435BEED98D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389365-929B-7E7B-F3B3-CC1E6346E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23881-C477-88B3-AEFE-2C2301BB1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D517B8-C650-1C4B-BEC2-384FEE09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96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7A1C2-BFCE-EC8B-55C7-ED1C55D29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1E2410-DF05-D283-2393-1E5B87D93D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FB702-F0D2-F825-98B0-5A12B0C0E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43467-0299-04EB-7E1E-F582B2A32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DE106F-F878-67FA-385D-F74B8CBC4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65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C6A954-E157-2F71-D0C8-7E494BD5F1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BE661D-FBC5-E992-4948-4DBEA2F6CF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B07671-2370-38FA-77EB-80E692B8B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522C3-7826-DFB9-843E-17D1A6C53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366A6-1273-043C-FDA0-6B203DCCC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36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ED2A-55B7-44C9-F2F4-B51D16084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7F00A-F599-8585-5F83-9143F718C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68FDD-A64E-FC5E-A9B4-B3D60F147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2B5F8-FEB5-35B0-AEB8-88E4DAC4D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1BCF5E-0212-53FD-2A95-FAB4228AC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11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A2A73-E6DD-9A39-00DA-BE764B250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A50080-CA5D-3923-092E-BCBE6938B1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404A1-AD08-EEBA-75EE-6AC04FE2E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C4C4D-721D-863E-CEF0-9389246CE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89B491-6AB0-17A7-E856-8067E7842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359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32C99-F402-9252-AE6C-4B32C01DE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0DB9B-9181-E0CB-4523-640F4C583C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691555-B3CA-5010-E7F8-E00587780E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2B55D0-CF1F-D4EB-665A-3146275E5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8A2A57-23CF-42B1-0E52-2D00A99F8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E83771-2F20-45B8-B8E7-3AFC9A557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500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5F90E-5872-9ACB-9DDB-C5F1591A5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934A1D-7153-4AAC-5802-B202FD4A4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EDDED-49A0-055A-4C28-FB758E553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927578-288D-0DC4-81ED-10F909AD19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D25534-CF77-0B0E-5400-D851E39AC3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3C0E42-32B8-549C-FF8B-4D8FE9D23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B9D87A-C6A9-B7DC-516A-32A214C6E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91B19C-689E-0705-266F-8FB7A827A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65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1BF83-ABC4-E71B-D7FB-3310A526E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F1E1D2-F693-15EA-1464-3681A0FCC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65A870-FAAD-A344-5B87-195302494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CB39B6-2492-2621-87C4-EBD64C970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3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B341D6-483D-6698-7864-77664E085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75640F-D467-1AE9-98AF-02B935F28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95208E-9003-54D7-9AF3-8BE88DD29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64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ECF53-CB65-04A9-7EE3-1667B6376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B759F-2E0C-819C-1047-3195AA6B2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9991BE-FAD6-235D-142B-EFA0CB306B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AB936A-9F57-D21F-EAFA-73BCC8228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56BCD-5A69-082D-DFD8-FECAFE699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F78EF2-2034-DEA6-1F54-56E516E81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379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4D599-F9A2-0C34-D7C9-4EA5BEA0B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E470A0-971A-B6F2-C564-7AC6C06BB2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C10E22-F3EF-4D32-B413-2077486ABE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5ED8E0-FED2-FB09-DC06-AC2A930B9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B1A4-4BD3-E14B-B5DB-C2489EE83455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3C788-BAB3-7E6F-0B0F-C94BE0EE6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7679C4-CC16-F773-EFE6-F4ADB6678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573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2FB1E9-2154-0012-9680-FA6B4DF7F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7D38FA-CD41-8903-E6A8-48DB00128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3B7E7-F9A4-CFED-DD17-C46EE53478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5B1A4-4BD3-E14B-B5DB-C2489EE83455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427ECC-9562-7099-935C-51ADD0737C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3DBED9-2CE6-F594-32B8-3439B2D8AF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F95E2-D451-7C41-99E6-0043FC5E7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100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library.fss.muni.cz/study-research-support/grammar/grammarly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25D9C-E759-5D43-2B10-538E1C1CC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727" y="2014538"/>
            <a:ext cx="10425112" cy="123825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  <a:latin typeface="Century Gothic" panose="020B0502020202020204" pitchFamily="34" charset="0"/>
              </a:rPr>
              <a:t>PMCb1002 - Academic Writing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87CE1C-72FD-9576-0282-19DFFB81AC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5371" y="3414712"/>
            <a:ext cx="10029825" cy="928688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>
                <a:solidFill>
                  <a:srgbClr val="C00000"/>
                </a:solidFill>
                <a:latin typeface="Century Gothic" panose="020B0502020202020204" pitchFamily="34" charset="0"/>
              </a:rPr>
              <a:t>Autumn 2023, Class 1 of 6</a:t>
            </a:r>
          </a:p>
          <a:p>
            <a:r>
              <a:rPr lang="en-US" sz="3600" dirty="0">
                <a:solidFill>
                  <a:srgbClr val="C00000"/>
                </a:solidFill>
                <a:latin typeface="Century Gothic" panose="020B0502020202020204" pitchFamily="34" charset="0"/>
              </a:rPr>
              <a:t>Academic Style </a:t>
            </a:r>
            <a:r>
              <a:rPr lang="en-US" sz="3600">
                <a:solidFill>
                  <a:srgbClr val="C00000"/>
                </a:solidFill>
                <a:latin typeface="Century Gothic" panose="020B0502020202020204" pitchFamily="34" charset="0"/>
              </a:rPr>
              <a:t>&amp; Language</a:t>
            </a:r>
            <a:endParaRPr lang="en-US" sz="36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FF56AEC-BC53-164A-546C-3AEFC93A6B08}"/>
              </a:ext>
            </a:extLst>
          </p:cNvPr>
          <p:cNvSpPr txBox="1">
            <a:spLocks/>
          </p:cNvSpPr>
          <p:nvPr/>
        </p:nvSpPr>
        <p:spPr>
          <a:xfrm>
            <a:off x="1095371" y="3429000"/>
            <a:ext cx="10029825" cy="5762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6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70BC22-05A5-AEFE-D3C9-0321F2A499F9}"/>
              </a:ext>
            </a:extLst>
          </p:cNvPr>
          <p:cNvSpPr/>
          <p:nvPr/>
        </p:nvSpPr>
        <p:spPr>
          <a:xfrm>
            <a:off x="666746" y="1938338"/>
            <a:ext cx="10887075" cy="26289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103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14B1013-6FE0-B832-EA4D-7BCADFBB5CFC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How to use Grammarly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16E65-0D26-B1B9-E6B3-A6FBF0DED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443" y="1831181"/>
            <a:ext cx="10425112" cy="4645818"/>
          </a:xfrm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endParaRPr lang="en-US" sz="32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endParaRPr lang="en-US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endParaRPr lang="en-US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8A63E81-B562-AB9C-19BD-1FEBC3D6D651}"/>
              </a:ext>
            </a:extLst>
          </p:cNvPr>
          <p:cNvSpPr txBox="1">
            <a:spLocks/>
          </p:cNvSpPr>
          <p:nvPr/>
        </p:nvSpPr>
        <p:spPr>
          <a:xfrm>
            <a:off x="1035843" y="1983581"/>
            <a:ext cx="10425112" cy="46458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600" dirty="0">
                <a:solidFill>
                  <a:srgbClr val="C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Free subscription:</a:t>
            </a:r>
            <a:r>
              <a:rPr lang="en-US" sz="3600" dirty="0">
                <a:solidFill>
                  <a:srgbClr val="0563C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u="sng" dirty="0">
                <a:solidFill>
                  <a:srgbClr val="0563C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https://library.fss.muni.cz/study-research-support/grammar/grammarly</a:t>
            </a:r>
            <a:r>
              <a:rPr lang="en-CA" sz="3600" dirty="0">
                <a:effectLst/>
                <a:latin typeface="Century Gothic" panose="020B0502020202020204" pitchFamily="34" charset="0"/>
              </a:rPr>
              <a:t>  </a:t>
            </a:r>
            <a:endParaRPr lang="en-US" sz="36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011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B254C2B-B6D2-2DBA-CD0E-9024082CE979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Introductions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9B047EE-C196-7CF3-8165-E644BBFF6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443" y="1831181"/>
            <a:ext cx="10425112" cy="3195637"/>
          </a:xfrm>
        </p:spPr>
        <p:txBody>
          <a:bodyPr>
            <a:normAutofit/>
          </a:bodyPr>
          <a:lstStyle/>
          <a:p>
            <a:pPr marL="571500" indent="-571500">
              <a:buFontTx/>
              <a:buChar char="-"/>
            </a:pPr>
            <a:r>
              <a:rPr lang="en-US" sz="3200" dirty="0">
                <a:solidFill>
                  <a:srgbClr val="C00000"/>
                </a:solidFill>
                <a:latin typeface="Century Gothic" panose="020B0502020202020204" pitchFamily="34" charset="0"/>
              </a:rPr>
              <a:t>What is your name?</a:t>
            </a:r>
          </a:p>
          <a:p>
            <a:pPr marL="571500" indent="-571500">
              <a:buFontTx/>
              <a:buChar char="-"/>
            </a:pPr>
            <a:r>
              <a:rPr lang="en-US" sz="3200" dirty="0">
                <a:solidFill>
                  <a:srgbClr val="C00000"/>
                </a:solidFill>
                <a:latin typeface="Century Gothic" panose="020B0502020202020204" pitchFamily="34" charset="0"/>
              </a:rPr>
              <a:t>Where are you from?</a:t>
            </a:r>
          </a:p>
          <a:p>
            <a:pPr marL="571500" indent="-571500">
              <a:buFontTx/>
              <a:buChar char="-"/>
            </a:pPr>
            <a:r>
              <a:rPr lang="en-US" sz="3200" dirty="0">
                <a:solidFill>
                  <a:srgbClr val="C00000"/>
                </a:solidFill>
                <a:latin typeface="Century Gothic" panose="020B0502020202020204" pitchFamily="34" charset="0"/>
              </a:rPr>
              <a:t>Which program are you in?</a:t>
            </a:r>
          </a:p>
          <a:p>
            <a:pPr marL="571500" indent="-571500">
              <a:buFontTx/>
              <a:buChar char="-"/>
            </a:pPr>
            <a:r>
              <a:rPr lang="en-US" sz="3200" dirty="0">
                <a:solidFill>
                  <a:srgbClr val="C00000"/>
                </a:solidFill>
                <a:latin typeface="Century Gothic" panose="020B0502020202020204" pitchFamily="34" charset="0"/>
              </a:rPr>
              <a:t>What is your experience with professional texts?</a:t>
            </a:r>
            <a:endParaRPr lang="en-US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endParaRPr lang="en-US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590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72FDA7B-4002-6DBC-9100-FCB71937AD58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Course Syllabus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4197DC0-4E88-716F-8CF2-1949332BDA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443" y="1831181"/>
            <a:ext cx="10425112" cy="869157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Century Gothic" panose="020B0502020202020204" pitchFamily="34" charset="0"/>
              </a:rPr>
              <a:t>- Questions?</a:t>
            </a:r>
          </a:p>
          <a:p>
            <a:endParaRPr lang="en-US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endParaRPr lang="en-US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214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14B1013-6FE0-B832-EA4D-7BCADFBB5CFC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General rules of academic writing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CED4F06-A513-51C2-1B68-23594D3196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443" y="1831181"/>
            <a:ext cx="10425112" cy="4645818"/>
          </a:xfrm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C00000"/>
                </a:solidFill>
                <a:latin typeface="Century Gothic" panose="020B0502020202020204" pitchFamily="34" charset="0"/>
              </a:rPr>
              <a:t>Distinctive, </a:t>
            </a:r>
            <a:r>
              <a:rPr lang="en-US" sz="3200">
                <a:solidFill>
                  <a:srgbClr val="C00000"/>
                </a:solidFill>
                <a:latin typeface="Century Gothic" panose="020B0502020202020204" pitchFamily="34" charset="0"/>
              </a:rPr>
              <a:t>formal style </a:t>
            </a:r>
            <a:r>
              <a:rPr lang="en-US" sz="3200" dirty="0">
                <a:solidFill>
                  <a:srgbClr val="C00000"/>
                </a:solidFill>
                <a:latin typeface="Century Gothic" panose="020B0502020202020204" pitchFamily="34" charset="0"/>
              </a:rPr>
              <a:t>in structure, vocabulary, and writing</a:t>
            </a:r>
          </a:p>
          <a:p>
            <a:pPr marL="457200" indent="-457200">
              <a:buFontTx/>
              <a:buChar char="-"/>
            </a:pPr>
            <a:endParaRPr lang="en-US" sz="32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en-US" sz="3200" dirty="0">
                <a:solidFill>
                  <a:srgbClr val="C00000"/>
                </a:solidFill>
                <a:latin typeface="Century Gothic" panose="020B0502020202020204" pitchFamily="34" charset="0"/>
              </a:rPr>
              <a:t>It takes practice and a great way to learn is by reading other academic articles and books</a:t>
            </a:r>
          </a:p>
          <a:p>
            <a:pPr marL="457200" indent="-457200">
              <a:buFontTx/>
              <a:buChar char="-"/>
            </a:pPr>
            <a:endParaRPr lang="en-US" sz="32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marL="457200" indent="-457200">
              <a:buFontTx/>
              <a:buChar char="-"/>
            </a:pPr>
            <a:endParaRPr lang="en-US" sz="32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endParaRPr lang="en-US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endParaRPr lang="en-US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00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14B1013-6FE0-B832-EA4D-7BCADFBB5CFC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General rules: what not to do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16E65-0D26-B1B9-E6B3-A6FBF0DED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443" y="1831181"/>
            <a:ext cx="10425112" cy="4645818"/>
          </a:xfrm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endParaRPr lang="en-US" sz="32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marL="457200" indent="-457200">
              <a:buFontTx/>
              <a:buChar char="-"/>
            </a:pPr>
            <a:endParaRPr lang="en-US" sz="32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endParaRPr lang="en-US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endParaRPr lang="en-US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endParaRPr lang="en-US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endParaRPr lang="en-US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8A63E81-B562-AB9C-19BD-1FEBC3D6D651}"/>
              </a:ext>
            </a:extLst>
          </p:cNvPr>
          <p:cNvSpPr txBox="1">
            <a:spLocks/>
          </p:cNvSpPr>
          <p:nvPr/>
        </p:nvSpPr>
        <p:spPr>
          <a:xfrm>
            <a:off x="1035843" y="1983581"/>
            <a:ext cx="10425112" cy="464581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Tx/>
              <a:buChar char="-"/>
            </a:pPr>
            <a:r>
              <a:rPr lang="en-US" sz="2800" dirty="0">
                <a:solidFill>
                  <a:srgbClr val="C00000"/>
                </a:solidFill>
                <a:latin typeface="Century Gothic" panose="020B0502020202020204" pitchFamily="34" charset="0"/>
              </a:rPr>
              <a:t>No slang</a:t>
            </a:r>
          </a:p>
          <a:p>
            <a:pPr marL="914400" lvl="1" indent="-457200" algn="l">
              <a:buFontTx/>
              <a:buChar char="-"/>
            </a:pPr>
            <a:r>
              <a:rPr lang="en-US" sz="2400" dirty="0">
                <a:solidFill>
                  <a:srgbClr val="C00000"/>
                </a:solidFill>
                <a:latin typeface="Century Gothic" panose="020B0502020202020204" pitchFamily="34" charset="0"/>
              </a:rPr>
              <a:t>This research is </a:t>
            </a:r>
            <a:r>
              <a:rPr lang="en-US" sz="2400" dirty="0" err="1">
                <a:solidFill>
                  <a:srgbClr val="C0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gonna</a:t>
            </a:r>
            <a:r>
              <a:rPr lang="en-US" sz="2400" dirty="0">
                <a:solidFill>
                  <a:srgbClr val="C00000"/>
                </a:solidFill>
                <a:latin typeface="Century Gothic" panose="020B0502020202020204" pitchFamily="34" charset="0"/>
              </a:rPr>
              <a:t> explain why this </a:t>
            </a:r>
            <a:r>
              <a:rPr lang="en-US" sz="2400" dirty="0">
                <a:solidFill>
                  <a:srgbClr val="C0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stuff</a:t>
            </a:r>
            <a:r>
              <a:rPr lang="en-US" sz="2400" dirty="0">
                <a:solidFill>
                  <a:srgbClr val="C00000"/>
                </a:solidFill>
                <a:latin typeface="Century Gothic" panose="020B0502020202020204" pitchFamily="34" charset="0"/>
              </a:rPr>
              <a:t> works.</a:t>
            </a:r>
          </a:p>
          <a:p>
            <a:pPr marL="914400" lvl="1" indent="-457200" algn="l">
              <a:buFontTx/>
              <a:buChar char="-"/>
            </a:pPr>
            <a:r>
              <a:rPr lang="en-US" sz="2400" dirty="0">
                <a:solidFill>
                  <a:srgbClr val="C00000"/>
                </a:solidFill>
                <a:latin typeface="Century Gothic" panose="020B0502020202020204" pitchFamily="34" charset="0"/>
              </a:rPr>
              <a:t>The research’s findings are </a:t>
            </a:r>
            <a:r>
              <a:rPr lang="en-US" sz="2400" dirty="0">
                <a:solidFill>
                  <a:srgbClr val="C0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wild</a:t>
            </a:r>
            <a:r>
              <a:rPr lang="en-US" sz="2400" dirty="0">
                <a:solidFill>
                  <a:srgbClr val="C00000"/>
                </a:solidFill>
                <a:latin typeface="Century Gothic" panose="020B0502020202020204" pitchFamily="34" charset="0"/>
              </a:rPr>
              <a:t>.</a:t>
            </a:r>
          </a:p>
          <a:p>
            <a:pPr marL="914400" lvl="1" indent="-457200" algn="l">
              <a:buFontTx/>
              <a:buChar char="-"/>
            </a:pPr>
            <a:endParaRPr lang="en-US" sz="28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marL="457200" indent="-457200" algn="l">
              <a:buFontTx/>
              <a:buChar char="-"/>
            </a:pPr>
            <a:r>
              <a:rPr lang="en-US" sz="2800" dirty="0">
                <a:solidFill>
                  <a:srgbClr val="C00000"/>
                </a:solidFill>
                <a:latin typeface="Century Gothic" panose="020B0502020202020204" pitchFamily="34" charset="0"/>
              </a:rPr>
              <a:t>No phrasal verbs</a:t>
            </a:r>
          </a:p>
          <a:p>
            <a:pPr marL="914400" lvl="1" indent="-457200" algn="l">
              <a:buFontTx/>
              <a:buChar char="-"/>
            </a:pPr>
            <a:r>
              <a:rPr lang="en-US" sz="2400" dirty="0">
                <a:solidFill>
                  <a:srgbClr val="C00000"/>
                </a:solidFill>
                <a:latin typeface="Century Gothic" panose="020B0502020202020204" pitchFamily="34" charset="0"/>
              </a:rPr>
              <a:t>It is important to </a:t>
            </a:r>
            <a:r>
              <a:rPr lang="en-US" sz="2400" dirty="0">
                <a:solidFill>
                  <a:srgbClr val="C0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look up</a:t>
            </a:r>
            <a:r>
              <a:rPr lang="en-US" sz="2400" dirty="0">
                <a:solidFill>
                  <a:srgbClr val="C00000"/>
                </a:solidFill>
                <a:latin typeface="Century Gothic" panose="020B0502020202020204" pitchFamily="34" charset="0"/>
              </a:rPr>
              <a:t> why this matters.</a:t>
            </a:r>
          </a:p>
          <a:p>
            <a:pPr lvl="1" algn="l"/>
            <a:endParaRPr lang="en-US" sz="28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marL="457200" indent="-457200" algn="l">
              <a:buFontTx/>
              <a:buChar char="-"/>
            </a:pPr>
            <a:r>
              <a:rPr lang="en-US" sz="2800" dirty="0">
                <a:solidFill>
                  <a:srgbClr val="C00000"/>
                </a:solidFill>
                <a:latin typeface="Century Gothic" panose="020B0502020202020204" pitchFamily="34" charset="0"/>
              </a:rPr>
              <a:t>No contractions</a:t>
            </a:r>
          </a:p>
          <a:p>
            <a:pPr marL="914400" lvl="1" indent="-457200" algn="l">
              <a:buFontTx/>
              <a:buChar char="-"/>
            </a:pPr>
            <a:r>
              <a:rPr lang="en-US" sz="2400" dirty="0">
                <a:solidFill>
                  <a:srgbClr val="C00000"/>
                </a:solidFill>
                <a:latin typeface="Century Gothic" panose="020B0502020202020204" pitchFamily="34" charset="0"/>
              </a:rPr>
              <a:t>This research </a:t>
            </a:r>
            <a:r>
              <a:rPr lang="en-US" sz="2400" dirty="0">
                <a:solidFill>
                  <a:srgbClr val="C0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doesn’t</a:t>
            </a:r>
            <a:r>
              <a:rPr lang="en-US" sz="2400" dirty="0">
                <a:solidFill>
                  <a:srgbClr val="C00000"/>
                </a:solidFill>
                <a:latin typeface="Century Gothic" panose="020B0502020202020204" pitchFamily="34" charset="0"/>
              </a:rPr>
              <a:t> explore the full scope of the report.</a:t>
            </a:r>
          </a:p>
          <a:p>
            <a:pPr marL="914400" lvl="1" indent="-457200" algn="l">
              <a:buFontTx/>
              <a:buChar char="-"/>
            </a:pP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marL="457200" indent="-457200" algn="l">
              <a:buFontTx/>
              <a:buChar char="-"/>
            </a:pPr>
            <a:r>
              <a:rPr lang="en-US" sz="3000" dirty="0">
                <a:solidFill>
                  <a:srgbClr val="C00000"/>
                </a:solidFill>
                <a:latin typeface="Century Gothic" panose="020B0502020202020204" pitchFamily="34" charset="0"/>
              </a:rPr>
              <a:t>No long sentences</a:t>
            </a:r>
          </a:p>
          <a:p>
            <a:pPr marL="914400" lvl="1" indent="-457200" algn="l">
              <a:buFontTx/>
              <a:buChar char="-"/>
            </a:pPr>
            <a:r>
              <a:rPr lang="en-US" sz="2400" dirty="0">
                <a:solidFill>
                  <a:srgbClr val="C00000"/>
                </a:solidFill>
                <a:latin typeface="Century Gothic" panose="020B0502020202020204" pitchFamily="34" charset="0"/>
              </a:rPr>
              <a:t>Try to break up your thoughts into concise sentences.</a:t>
            </a:r>
            <a:endParaRPr lang="en-US" sz="2400" dirty="0">
              <a:solidFill>
                <a:srgbClr val="C00000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pPr marL="914400" lvl="1" indent="-457200" algn="l">
              <a:buFontTx/>
              <a:buChar char="-"/>
            </a:pP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lvl="1" algn="l"/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marL="457200" indent="-457200">
              <a:buFontTx/>
              <a:buChar char="-"/>
            </a:pPr>
            <a:endParaRPr lang="en-US" sz="32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endParaRPr lang="en-US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endParaRPr lang="en-US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667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14B1013-6FE0-B832-EA4D-7BCADFBB5CFC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General rules: what not to do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16E65-0D26-B1B9-E6B3-A6FBF0DED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443" y="1831181"/>
            <a:ext cx="10425112" cy="4645818"/>
          </a:xfrm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endParaRPr lang="en-US" sz="32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marL="457200" indent="-457200">
              <a:buFontTx/>
              <a:buChar char="-"/>
            </a:pPr>
            <a:endParaRPr lang="en-US" sz="32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endParaRPr lang="en-US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endParaRPr lang="en-US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8A63E81-B562-AB9C-19BD-1FEBC3D6D651}"/>
              </a:ext>
            </a:extLst>
          </p:cNvPr>
          <p:cNvSpPr txBox="1">
            <a:spLocks/>
          </p:cNvSpPr>
          <p:nvPr/>
        </p:nvSpPr>
        <p:spPr>
          <a:xfrm>
            <a:off x="1035843" y="1983581"/>
            <a:ext cx="10425112" cy="46458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Tx/>
              <a:buChar char="-"/>
            </a:pPr>
            <a:r>
              <a:rPr lang="en-US" sz="2600" dirty="0">
                <a:solidFill>
                  <a:srgbClr val="C00000"/>
                </a:solidFill>
                <a:latin typeface="Century Gothic" panose="020B0502020202020204" pitchFamily="34" charset="0"/>
              </a:rPr>
              <a:t>No personal pronouns – keep it impersonal</a:t>
            </a:r>
          </a:p>
          <a:p>
            <a:pPr marL="914400" lvl="1" indent="-457200" algn="l">
              <a:buFontTx/>
              <a:buChar char="-"/>
            </a:pPr>
            <a:r>
              <a:rPr lang="en-US" sz="2200" dirty="0">
                <a:solidFill>
                  <a:srgbClr val="C0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I</a:t>
            </a:r>
            <a:r>
              <a:rPr lang="en-US" sz="2200" dirty="0">
                <a:solidFill>
                  <a:srgbClr val="C00000"/>
                </a:solidFill>
                <a:latin typeface="Century Gothic" panose="020B0502020202020204" pitchFamily="34" charset="0"/>
              </a:rPr>
              <a:t> identified three key issues with the US’ electoral process.</a:t>
            </a:r>
          </a:p>
          <a:p>
            <a:pPr marL="914400" lvl="1" indent="-457200" algn="l">
              <a:buFontTx/>
              <a:buChar char="-"/>
            </a:pPr>
            <a:r>
              <a:rPr lang="en-US" sz="2200" dirty="0">
                <a:solidFill>
                  <a:srgbClr val="C00000"/>
                </a:solidFill>
                <a:latin typeface="Century Gothic" panose="020B0502020202020204" pitchFamily="34" charset="0"/>
              </a:rPr>
              <a:t>In my opinion (very rare!)</a:t>
            </a:r>
          </a:p>
          <a:p>
            <a:pPr marL="914400" lvl="1" indent="-457200" algn="l">
              <a:buFontTx/>
              <a:buChar char="-"/>
            </a:pPr>
            <a:endParaRPr lang="en-US" sz="30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marL="457200" indent="-457200" algn="l">
              <a:buFontTx/>
              <a:buChar char="-"/>
            </a:pPr>
            <a:r>
              <a:rPr lang="en-US" sz="2600" dirty="0">
                <a:solidFill>
                  <a:srgbClr val="C00000"/>
                </a:solidFill>
                <a:latin typeface="Century Gothic" panose="020B0502020202020204" pitchFamily="34" charset="0"/>
              </a:rPr>
              <a:t>No personal adverbs (except for sometimes in the contextual background)</a:t>
            </a:r>
          </a:p>
          <a:p>
            <a:pPr marL="914400" lvl="1" indent="-457200" algn="l">
              <a:buFontTx/>
              <a:buChar char="-"/>
            </a:pPr>
            <a:r>
              <a:rPr lang="en-US" sz="2200" dirty="0">
                <a:solidFill>
                  <a:srgbClr val="C0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Surprisingly</a:t>
            </a:r>
            <a:r>
              <a:rPr lang="en-US" sz="2200" dirty="0">
                <a:solidFill>
                  <a:srgbClr val="C00000"/>
                </a:solidFill>
                <a:latin typeface="Century Gothic" panose="020B0502020202020204" pitchFamily="34" charset="0"/>
              </a:rPr>
              <a:t>, Canada is bigger than the United States.</a:t>
            </a:r>
          </a:p>
          <a:p>
            <a:pPr lvl="1" algn="l"/>
            <a:endParaRPr lang="en-US" sz="30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marL="457200" indent="-457200" algn="l">
              <a:buFontTx/>
              <a:buChar char="-"/>
            </a:pPr>
            <a:r>
              <a:rPr lang="en-US" sz="2600" dirty="0">
                <a:solidFill>
                  <a:srgbClr val="C00000"/>
                </a:solidFill>
                <a:latin typeface="Century Gothic" panose="020B0502020202020204" pitchFamily="34" charset="0"/>
              </a:rPr>
              <a:t>No vague or basic language</a:t>
            </a:r>
          </a:p>
          <a:p>
            <a:pPr marL="914400" lvl="1" indent="-457200" algn="l">
              <a:buFontTx/>
              <a:buChar char="-"/>
            </a:pPr>
            <a:r>
              <a:rPr lang="en-US" sz="2200" dirty="0">
                <a:solidFill>
                  <a:srgbClr val="C00000"/>
                </a:solidFill>
                <a:latin typeface="Century Gothic" panose="020B0502020202020204" pitchFamily="34" charset="0"/>
              </a:rPr>
              <a:t>Like, good, bad, hard, lots of, thing, amazing</a:t>
            </a:r>
          </a:p>
          <a:p>
            <a:pPr marL="914400" lvl="1" indent="-457200" algn="l">
              <a:buFontTx/>
              <a:buChar char="-"/>
            </a:pPr>
            <a:r>
              <a:rPr lang="en-US" sz="2200" dirty="0">
                <a:solidFill>
                  <a:srgbClr val="C00000"/>
                </a:solidFill>
                <a:latin typeface="Century Gothic" panose="020B0502020202020204" pitchFamily="34" charset="0"/>
              </a:rPr>
              <a:t>And so on, </a:t>
            </a:r>
            <a:r>
              <a:rPr lang="en-US" sz="2200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etc</a:t>
            </a:r>
            <a:r>
              <a:rPr lang="en-US" sz="2200" dirty="0">
                <a:solidFill>
                  <a:srgbClr val="C00000"/>
                </a:solidFill>
                <a:latin typeface="Century Gothic" panose="020B0502020202020204" pitchFamily="34" charset="0"/>
              </a:rPr>
              <a:t> </a:t>
            </a:r>
            <a:r>
              <a:rPr lang="en-US" sz="2200" dirty="0">
                <a:solidFill>
                  <a:srgbClr val="C00000"/>
                </a:solidFill>
                <a:latin typeface="Century Gothic" panose="020B0502020202020204" pitchFamily="34" charset="0"/>
                <a:sym typeface="Wingdings" pitchFamily="2" charset="2"/>
              </a:rPr>
              <a:t> </a:t>
            </a:r>
            <a:r>
              <a:rPr lang="en-US" sz="2200" dirty="0">
                <a:solidFill>
                  <a:srgbClr val="C00000"/>
                </a:solidFill>
                <a:latin typeface="Century Gothic" panose="020B0502020202020204" pitchFamily="34" charset="0"/>
              </a:rPr>
              <a:t>to name a few, for example</a:t>
            </a:r>
          </a:p>
          <a:p>
            <a:pPr marL="457200" indent="-457200">
              <a:buFontTx/>
              <a:buChar char="-"/>
            </a:pPr>
            <a:endParaRPr lang="en-US" sz="32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endParaRPr lang="en-US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endParaRPr lang="en-US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127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14B1013-6FE0-B832-EA4D-7BCADFBB5CFC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General rules: what not to do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16E65-0D26-B1B9-E6B3-A6FBF0DED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443" y="1831181"/>
            <a:ext cx="10425112" cy="4645818"/>
          </a:xfrm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endParaRPr lang="en-US" sz="32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marL="457200" indent="-457200">
              <a:buFontTx/>
              <a:buChar char="-"/>
            </a:pPr>
            <a:endParaRPr lang="en-US" sz="32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endParaRPr lang="en-US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endParaRPr lang="en-US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8A63E81-B562-AB9C-19BD-1FEBC3D6D651}"/>
              </a:ext>
            </a:extLst>
          </p:cNvPr>
          <p:cNvSpPr txBox="1">
            <a:spLocks/>
          </p:cNvSpPr>
          <p:nvPr/>
        </p:nvSpPr>
        <p:spPr>
          <a:xfrm>
            <a:off x="1035843" y="1983581"/>
            <a:ext cx="10425112" cy="46458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Tx/>
              <a:buChar char="-"/>
            </a:pPr>
            <a:r>
              <a:rPr lang="en-US" sz="2600" dirty="0">
                <a:solidFill>
                  <a:srgbClr val="C00000"/>
                </a:solidFill>
                <a:latin typeface="Century Gothic" panose="020B0502020202020204" pitchFamily="34" charset="0"/>
              </a:rPr>
              <a:t>No acronyms without full name</a:t>
            </a:r>
          </a:p>
          <a:p>
            <a:pPr marL="914400" lvl="1" indent="-457200" algn="l">
              <a:buFontTx/>
              <a:buChar char="-"/>
            </a:pPr>
            <a:r>
              <a:rPr lang="en-US" sz="2200" dirty="0">
                <a:solidFill>
                  <a:srgbClr val="C00000"/>
                </a:solidFill>
                <a:latin typeface="Century Gothic" panose="020B0502020202020204" pitchFamily="34" charset="0"/>
              </a:rPr>
              <a:t>The first time you mention, for example, an organization, must be followed by the acronym in parentheses:</a:t>
            </a:r>
          </a:p>
          <a:p>
            <a:pPr marL="1371600" lvl="2" indent="-457200" algn="l">
              <a:buFontTx/>
              <a:buChar char="-"/>
            </a:pPr>
            <a:r>
              <a:rPr lang="en-US" sz="2200" dirty="0">
                <a:solidFill>
                  <a:srgbClr val="C0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The United Nations (UN)</a:t>
            </a:r>
            <a:r>
              <a:rPr lang="en-US" sz="2200" dirty="0">
                <a:solidFill>
                  <a:srgbClr val="C00000"/>
                </a:solidFill>
                <a:latin typeface="Century Gothic" panose="020B0502020202020204" pitchFamily="34" charset="0"/>
              </a:rPr>
              <a:t> is an international organization focused on various types of safety.</a:t>
            </a:r>
          </a:p>
          <a:p>
            <a:pPr marL="914400" lvl="1" indent="-457200" algn="l">
              <a:buFontTx/>
              <a:buChar char="-"/>
            </a:pPr>
            <a:endParaRPr lang="en-US" sz="30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marL="457200" indent="-457200" algn="l">
              <a:buFontTx/>
              <a:buChar char="-"/>
            </a:pPr>
            <a:r>
              <a:rPr lang="en-US" sz="2600" dirty="0">
                <a:solidFill>
                  <a:srgbClr val="C00000"/>
                </a:solidFill>
                <a:latin typeface="Century Gothic" panose="020B0502020202020204" pitchFamily="34" charset="0"/>
              </a:rPr>
              <a:t>No use of crazy punctuation! </a:t>
            </a:r>
          </a:p>
          <a:p>
            <a:pPr marL="914400" lvl="1" indent="-457200" algn="l">
              <a:buFontTx/>
              <a:buChar char="-"/>
            </a:pPr>
            <a:r>
              <a:rPr lang="en-US" sz="2200" dirty="0">
                <a:solidFill>
                  <a:srgbClr val="C00000"/>
                </a:solidFill>
                <a:latin typeface="Century Gothic" panose="020B0502020202020204" pitchFamily="34" charset="0"/>
              </a:rPr>
              <a:t>India has considered changing its name</a:t>
            </a:r>
            <a:r>
              <a:rPr lang="en-US" sz="2200" dirty="0">
                <a:solidFill>
                  <a:srgbClr val="C0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!??</a:t>
            </a:r>
          </a:p>
          <a:p>
            <a:pPr marL="914400" lvl="1" indent="-457200" algn="l">
              <a:buFontTx/>
              <a:buChar char="-"/>
            </a:pPr>
            <a:endParaRPr lang="en-US" sz="2600" dirty="0">
              <a:solidFill>
                <a:srgbClr val="C00000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pPr marL="457200" indent="-457200" algn="l">
              <a:buFontTx/>
              <a:buChar char="-"/>
            </a:pPr>
            <a:r>
              <a:rPr lang="en-US" sz="2600" dirty="0">
                <a:solidFill>
                  <a:srgbClr val="C00000"/>
                </a:solidFill>
                <a:latin typeface="Century Gothic" panose="020B0502020202020204" pitchFamily="34" charset="0"/>
              </a:rPr>
              <a:t>No vague statements</a:t>
            </a:r>
          </a:p>
          <a:p>
            <a:pPr marL="914400" lvl="1" indent="-457200" algn="l">
              <a:buFontTx/>
              <a:buChar char="-"/>
            </a:pPr>
            <a:r>
              <a:rPr lang="en-US" sz="2200" dirty="0">
                <a:solidFill>
                  <a:srgbClr val="C00000"/>
                </a:solidFill>
                <a:latin typeface="Century Gothic" panose="020B0502020202020204" pitchFamily="34" charset="0"/>
              </a:rPr>
              <a:t>Artificial Intelligence is great for society. </a:t>
            </a:r>
          </a:p>
          <a:p>
            <a:endParaRPr lang="en-US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endParaRPr lang="en-US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586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14B1013-6FE0-B832-EA4D-7BCADFBB5CFC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General rules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16E65-0D26-B1B9-E6B3-A6FBF0DED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443" y="1831181"/>
            <a:ext cx="10425112" cy="4645818"/>
          </a:xfrm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endParaRPr lang="en-US" sz="32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marL="457200" indent="-457200">
              <a:buFontTx/>
              <a:buChar char="-"/>
            </a:pPr>
            <a:endParaRPr lang="en-US" sz="32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endParaRPr lang="en-US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endParaRPr lang="en-US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8A63E81-B562-AB9C-19BD-1FEBC3D6D651}"/>
              </a:ext>
            </a:extLst>
          </p:cNvPr>
          <p:cNvSpPr txBox="1">
            <a:spLocks/>
          </p:cNvSpPr>
          <p:nvPr/>
        </p:nvSpPr>
        <p:spPr>
          <a:xfrm>
            <a:off x="1035843" y="1983581"/>
            <a:ext cx="10425112" cy="464581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Tx/>
              <a:buChar char="-"/>
            </a:pPr>
            <a:r>
              <a:rPr lang="en-US" sz="2600" dirty="0">
                <a:solidFill>
                  <a:srgbClr val="C00000"/>
                </a:solidFill>
                <a:latin typeface="Century Gothic" panose="020B0502020202020204" pitchFamily="34" charset="0"/>
              </a:rPr>
              <a:t>American or British English?</a:t>
            </a:r>
          </a:p>
          <a:p>
            <a:pPr marL="914400" lvl="1" indent="-457200" algn="l">
              <a:buFontTx/>
              <a:buChar char="-"/>
            </a:pPr>
            <a:r>
              <a:rPr lang="en-US" sz="2200" dirty="0">
                <a:solidFill>
                  <a:srgbClr val="C00000"/>
                </a:solidFill>
                <a:latin typeface="Century Gothic" panose="020B0502020202020204" pitchFamily="34" charset="0"/>
              </a:rPr>
              <a:t>The </a:t>
            </a:r>
            <a:r>
              <a:rPr lang="en-US" sz="2200" dirty="0">
                <a:solidFill>
                  <a:srgbClr val="C0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organization’s</a:t>
            </a:r>
            <a:r>
              <a:rPr lang="en-US" sz="2200" dirty="0">
                <a:solidFill>
                  <a:srgbClr val="C00000"/>
                </a:solidFill>
                <a:latin typeface="Century Gothic" panose="020B0502020202020204" pitchFamily="34" charset="0"/>
              </a:rPr>
              <a:t> building (US) is </a:t>
            </a:r>
            <a:r>
              <a:rPr lang="en-US" sz="2200" dirty="0" err="1">
                <a:solidFill>
                  <a:srgbClr val="C0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colourful</a:t>
            </a:r>
            <a:r>
              <a:rPr lang="en-US" sz="2200" dirty="0">
                <a:solidFill>
                  <a:srgbClr val="C00000"/>
                </a:solidFill>
                <a:latin typeface="Century Gothic" panose="020B0502020202020204" pitchFamily="34" charset="0"/>
              </a:rPr>
              <a:t> (UK)</a:t>
            </a:r>
          </a:p>
          <a:p>
            <a:pPr lvl="1" algn="l"/>
            <a:endParaRPr lang="en-US" sz="2600" dirty="0">
              <a:solidFill>
                <a:srgbClr val="C00000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pPr marL="457200" indent="-457200" algn="l">
              <a:buFontTx/>
              <a:buChar char="-"/>
            </a:pPr>
            <a:r>
              <a:rPr lang="en-US" sz="2600" dirty="0">
                <a:solidFill>
                  <a:srgbClr val="C00000"/>
                </a:solidFill>
                <a:latin typeface="Century Gothic" panose="020B0502020202020204" pitchFamily="34" charset="0"/>
              </a:rPr>
              <a:t>Terms are defined</a:t>
            </a:r>
          </a:p>
          <a:p>
            <a:pPr marL="914400" lvl="1" indent="-457200" algn="l">
              <a:buFontTx/>
              <a:buChar char="-"/>
            </a:pPr>
            <a:r>
              <a:rPr lang="en-US" sz="2200" dirty="0">
                <a:solidFill>
                  <a:srgbClr val="C00000"/>
                </a:solidFill>
                <a:latin typeface="Century Gothic" panose="020B0502020202020204" pitchFamily="34" charset="0"/>
              </a:rPr>
              <a:t>If you analyze democracy in a country, you must first define democracy</a:t>
            </a:r>
          </a:p>
          <a:p>
            <a:pPr marL="914400" lvl="1" indent="-457200" algn="l">
              <a:buFontTx/>
              <a:buChar char="-"/>
            </a:pPr>
            <a:endParaRPr lang="en-US" sz="26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marL="457200" indent="-457200" algn="l">
              <a:buFontTx/>
              <a:buChar char="-"/>
            </a:pPr>
            <a:r>
              <a:rPr lang="en-US" sz="2600" dirty="0">
                <a:solidFill>
                  <a:srgbClr val="C00000"/>
                </a:solidFill>
                <a:latin typeface="Century Gothic" panose="020B0502020202020204" pitchFamily="34" charset="0"/>
              </a:rPr>
              <a:t>Preference for passive sentences</a:t>
            </a:r>
          </a:p>
          <a:p>
            <a:pPr marL="914400" lvl="1" indent="-457200" algn="l">
              <a:buFontTx/>
              <a:buChar char="-"/>
            </a:pPr>
            <a:r>
              <a:rPr lang="en-US" sz="2200" dirty="0">
                <a:solidFill>
                  <a:srgbClr val="C00000"/>
                </a:solidFill>
                <a:latin typeface="Century Gothic" panose="020B0502020202020204" pitchFamily="34" charset="0"/>
              </a:rPr>
              <a:t>The body of the king was wrapped in linen </a:t>
            </a:r>
            <a:r>
              <a:rPr lang="en-US" sz="2200" dirty="0">
                <a:solidFill>
                  <a:srgbClr val="C00000"/>
                </a:solidFill>
                <a:latin typeface="Century Gothic" panose="020B0502020202020204" pitchFamily="34" charset="0"/>
                <a:sym typeface="Wingdings" pitchFamily="2" charset="2"/>
              </a:rPr>
              <a:t> good</a:t>
            </a:r>
          </a:p>
          <a:p>
            <a:pPr marL="914400" lvl="1" indent="-457200" algn="l">
              <a:buFontTx/>
              <a:buChar char="-"/>
            </a:pPr>
            <a:r>
              <a:rPr lang="en-US" sz="2200" dirty="0">
                <a:solidFill>
                  <a:srgbClr val="C00000"/>
                </a:solidFill>
                <a:latin typeface="Century Gothic" panose="020B0502020202020204" pitchFamily="34" charset="0"/>
                <a:sym typeface="Wingdings" pitchFamily="2" charset="2"/>
              </a:rPr>
              <a:t>People wrapped the body of the king in linen  doesn’t provide any additional information</a:t>
            </a:r>
          </a:p>
          <a:p>
            <a:pPr marL="914400" lvl="1" indent="-457200" algn="l">
              <a:buFontTx/>
              <a:buChar char="-"/>
            </a:pPr>
            <a:endParaRPr lang="en-US" sz="2200" dirty="0">
              <a:solidFill>
                <a:srgbClr val="C00000"/>
              </a:solidFill>
              <a:latin typeface="Century Gothic" panose="020B0502020202020204" pitchFamily="34" charset="0"/>
              <a:sym typeface="Wingdings" pitchFamily="2" charset="2"/>
            </a:endParaRPr>
          </a:p>
          <a:p>
            <a:pPr marL="457200" indent="-457200" algn="l">
              <a:buFontTx/>
              <a:buChar char="-"/>
            </a:pPr>
            <a:r>
              <a:rPr lang="en-US" sz="2600" dirty="0">
                <a:solidFill>
                  <a:srgbClr val="C00000"/>
                </a:solidFill>
                <a:latin typeface="Century Gothic" panose="020B0502020202020204" pitchFamily="34" charset="0"/>
                <a:sym typeface="Wingdings" pitchFamily="2" charset="2"/>
              </a:rPr>
              <a:t>Include transition words</a:t>
            </a:r>
          </a:p>
          <a:p>
            <a:pPr marL="914400" lvl="1" indent="-457200" algn="l">
              <a:buFontTx/>
              <a:buChar char="-"/>
            </a:pPr>
            <a:r>
              <a:rPr lang="en-US" sz="2400" dirty="0">
                <a:solidFill>
                  <a:srgbClr val="C00000"/>
                </a:solidFill>
                <a:latin typeface="Century Gothic" panose="020B0502020202020204" pitchFamily="34" charset="0"/>
                <a:sym typeface="Wingdings" pitchFamily="2" charset="2"/>
              </a:rPr>
              <a:t>However, nonetheless, as such, although, thus, therefore, moreover</a:t>
            </a:r>
            <a:endParaRPr lang="en-US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endParaRPr lang="en-US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907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14B1013-6FE0-B832-EA4D-7BCADFBB5CFC}"/>
              </a:ext>
            </a:extLst>
          </p:cNvPr>
          <p:cNvSpPr/>
          <p:nvPr/>
        </p:nvSpPr>
        <p:spPr>
          <a:xfrm>
            <a:off x="652462" y="381001"/>
            <a:ext cx="10887075" cy="103346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General rules: formatting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16E65-0D26-B1B9-E6B3-A6FBF0DED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443" y="1831181"/>
            <a:ext cx="10425112" cy="4645818"/>
          </a:xfrm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endParaRPr lang="en-US" sz="32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marL="457200" indent="-457200">
              <a:buFontTx/>
              <a:buChar char="-"/>
            </a:pPr>
            <a:endParaRPr lang="en-US" sz="32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endParaRPr lang="en-US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endParaRPr lang="en-US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8A63E81-B562-AB9C-19BD-1FEBC3D6D651}"/>
              </a:ext>
            </a:extLst>
          </p:cNvPr>
          <p:cNvSpPr txBox="1">
            <a:spLocks/>
          </p:cNvSpPr>
          <p:nvPr/>
        </p:nvSpPr>
        <p:spPr>
          <a:xfrm>
            <a:off x="1035843" y="1983581"/>
            <a:ext cx="10425112" cy="46458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Tx/>
              <a:buChar char="-"/>
            </a:pPr>
            <a:r>
              <a:rPr lang="en-US" sz="2600" dirty="0">
                <a:solidFill>
                  <a:srgbClr val="C00000"/>
                </a:solidFill>
                <a:latin typeface="Century Gothic" panose="020B0502020202020204" pitchFamily="34" charset="0"/>
              </a:rPr>
              <a:t>Fonts, size, formatting</a:t>
            </a:r>
          </a:p>
          <a:p>
            <a:pPr marL="914400" lvl="1" indent="-457200" algn="l">
              <a:buFontTx/>
              <a:buChar char="-"/>
            </a:pPr>
            <a:r>
              <a:rPr lang="en-US" sz="2200" dirty="0">
                <a:solidFill>
                  <a:srgbClr val="C00000"/>
                </a:solidFill>
                <a:latin typeface="Century Gothic" panose="020B0502020202020204" pitchFamily="34" charset="0"/>
              </a:rPr>
              <a:t>Always 11 or 12 size font</a:t>
            </a:r>
          </a:p>
          <a:p>
            <a:pPr marL="914400" lvl="1" indent="-457200" algn="l">
              <a:buFontTx/>
              <a:buChar char="-"/>
            </a:pPr>
            <a:r>
              <a:rPr lang="en-US" sz="2200" dirty="0">
                <a:solidFill>
                  <a:srgbClr val="C00000"/>
                </a:solidFill>
                <a:latin typeface="Century Gothic" panose="020B0502020202020204" pitchFamily="34" charset="0"/>
              </a:rPr>
              <a:t>Times New Roman or Arial </a:t>
            </a:r>
          </a:p>
          <a:p>
            <a:pPr marL="914400" lvl="1" indent="-457200" algn="l">
              <a:buFontTx/>
              <a:buChar char="-"/>
            </a:pPr>
            <a:r>
              <a:rPr lang="en-US" sz="2200" dirty="0">
                <a:solidFill>
                  <a:srgbClr val="C00000"/>
                </a:solidFill>
                <a:latin typeface="Century Gothic" panose="020B0502020202020204" pitchFamily="34" charset="0"/>
              </a:rPr>
              <a:t>2.0 spacing</a:t>
            </a:r>
          </a:p>
          <a:p>
            <a:pPr marL="914400" lvl="1" indent="-457200" algn="l">
              <a:buFontTx/>
              <a:buChar char="-"/>
            </a:pPr>
            <a:r>
              <a:rPr lang="en-US" sz="2200" dirty="0">
                <a:solidFill>
                  <a:srgbClr val="C00000"/>
                </a:solidFill>
                <a:latin typeface="Century Gothic" panose="020B0502020202020204" pitchFamily="34" charset="0"/>
              </a:rPr>
              <a:t>Margins: normal</a:t>
            </a:r>
          </a:p>
          <a:p>
            <a:pPr marL="914400" lvl="1" indent="-457200" algn="l">
              <a:buFontTx/>
              <a:buChar char="-"/>
            </a:pPr>
            <a:r>
              <a:rPr lang="en-US" sz="2200" dirty="0">
                <a:solidFill>
                  <a:srgbClr val="C00000"/>
                </a:solidFill>
                <a:latin typeface="Century Gothic" panose="020B0502020202020204" pitchFamily="34" charset="0"/>
              </a:rPr>
              <a:t>Left-aligned or justified text</a:t>
            </a:r>
          </a:p>
          <a:p>
            <a:pPr marL="914400" lvl="1" indent="-457200" algn="l">
              <a:buFontTx/>
              <a:buChar char="-"/>
            </a:pPr>
            <a:r>
              <a:rPr lang="en-US" sz="2200" dirty="0">
                <a:solidFill>
                  <a:srgbClr val="C00000"/>
                </a:solidFill>
                <a:latin typeface="Century Gothic" panose="020B0502020202020204" pitchFamily="34" charset="0"/>
              </a:rPr>
              <a:t>A4 page size</a:t>
            </a:r>
          </a:p>
          <a:p>
            <a:pPr marL="914400" lvl="1" indent="-457200" algn="l">
              <a:buFontTx/>
              <a:buChar char="-"/>
            </a:pPr>
            <a:r>
              <a:rPr lang="en-US" sz="2200" dirty="0">
                <a:solidFill>
                  <a:srgbClr val="C00000"/>
                </a:solidFill>
                <a:latin typeface="Century Gothic" panose="020B0502020202020204" pitchFamily="34" charset="0"/>
              </a:rPr>
              <a:t>Page numbers on the bottom right and removed from first page</a:t>
            </a:r>
          </a:p>
          <a:p>
            <a:pPr lvl="1" algn="l"/>
            <a:endParaRPr lang="en-US" sz="26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963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19709</TotalTime>
  <Words>452</Words>
  <Application>Microsoft Office PowerPoint</Application>
  <PresentationFormat>Widescreen</PresentationFormat>
  <Paragraphs>94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Office Theme</vt:lpstr>
      <vt:lpstr>PMCb1002 - Academic Writing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PMCb1002 - Academic Writing</dc:title>
  <dc:creator>Catherine Girard</dc:creator>
  <cp:lastModifiedBy>Catherine Girard</cp:lastModifiedBy>
  <cp:revision>58</cp:revision>
  <dcterms:created xsi:type="dcterms:W3CDTF">2023-08-17T19:43:02Z</dcterms:created>
  <dcterms:modified xsi:type="dcterms:W3CDTF">2023-09-19T15:45:21Z</dcterms:modified>
</cp:coreProperties>
</file>