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5" r:id="rId5"/>
    <p:sldId id="262" r:id="rId6"/>
    <p:sldId id="266" r:id="rId7"/>
    <p:sldId id="259" r:id="rId8"/>
    <p:sldId id="257" r:id="rId9"/>
    <p:sldId id="260" r:id="rId10"/>
    <p:sldId id="270" r:id="rId11"/>
    <p:sldId id="263" r:id="rId12"/>
    <p:sldId id="264" r:id="rId13"/>
    <p:sldId id="267" r:id="rId14"/>
    <p:sldId id="268" r:id="rId15"/>
    <p:sldId id="271" r:id="rId16"/>
    <p:sldId id="274" r:id="rId17"/>
    <p:sldId id="276" r:id="rId18"/>
    <p:sldId id="273" r:id="rId19"/>
    <p:sldId id="272" r:id="rId20"/>
    <p:sldId id="277" r:id="rId21"/>
    <p:sldId id="278" r:id="rId22"/>
    <p:sldId id="26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0233F-8883-15C3-52E3-6EE8134F4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A19807-EB4C-5112-D10A-774000675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458F1C-CAC9-049F-CCD3-664DB6DB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F69288-A560-553B-E8AF-AF36CF85C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AED2D4-17E9-AD62-D03D-DF26F5580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138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34656-9C24-A714-DC0B-5EBC719C3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87DC20-967B-66C3-1E5D-B2DD6DFCA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CA5A1-3E88-F6DD-AD03-BFD37094D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1C04BE-FA85-3A00-1536-FB3920DE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553098-FBA2-CD60-4C5C-15220A06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1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87FE398-F091-E60C-FEAD-7CCF6AD58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456349-BC2D-01B2-FE15-70CEDA2CA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09017A-67D1-EEF2-DEA7-AE4711AC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96C3D-D65A-FE02-0C69-A2DFCA223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FC6FD0-B32E-4123-0BBA-71F1D15C4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8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3404A-EDF4-5BA2-DC38-41D019F76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B498E5-DE38-31C0-96FB-84BB145D0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8A8E4F-B9BC-93C0-24B2-FB7E48A3E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646C72-D5D7-18B7-D537-F099BBA1A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98E991-8D65-6198-6C31-7AC2E621A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75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50A12-043A-8024-BAE3-7A98CA3C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095B92-E741-CF91-30FA-83122D318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5EF2A1-F781-0F93-D943-63B3087FF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0751B0-049C-E88B-98D2-D4C8FD754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962727-1C8B-D2C2-2F4D-2AA8089DD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78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D222C-9D30-DC6E-F9D9-7894AEEC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5A406A-D577-EB07-A4D2-503626398C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FDAB97-39CD-FA5B-466F-6A2BEFDC9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A5A166-7D9F-EF90-B869-8642C4421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A64959-78A0-F949-647F-F7A716B4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5084DD-8286-4A61-DB3F-9B56A92D1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59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EFCD3-608C-7726-E44A-99DCA93E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C4CC00-0832-24BF-654B-FC62F13BA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2EC537-36E0-E523-B2AF-B3C1CACB5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D604BC7-88DC-D96C-BC77-A11A79BB2B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E0C6532-F7E3-E336-67E7-BE625DC23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794DC07-3488-6A6F-6F32-A9DED7384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E1B1776-3408-B69C-FA33-5CDC25EE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7CB8CE3-25DE-A289-8073-DBEB77EB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52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7B59A-2B01-0EA5-AC4E-2824FF8D6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BDE73FA-7B1C-5E6F-A89A-C801B9151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905D3F-3762-0845-0C60-EF88141BE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6F564-96A9-230E-A219-7E432F54E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96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0C173C-AD7A-FAEF-1563-E650A968A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F580734-A722-CEFC-A0CE-EC895193C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70CDF20-B548-852E-0EDF-A89F8136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07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26714-B066-2783-4BDD-916681528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41B37B-3492-049C-5A27-84BC5D8F8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58EC1C-A9C8-034C-4FBC-70E4DAF87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8FCEA2-9D7A-13F8-4A3A-922391859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6F9205-EA4A-5590-EF94-80EAD846A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79573D-51DB-5BA6-4C0D-8FE5E7C91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42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A8D9F-E9C5-3727-F9F0-2366ADD64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87B1CE-380A-C3EC-2928-A8CFB47AAF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C2D7F18-88B3-5A12-322F-66768FDB2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451548-15C8-C88E-94F4-2DE526F0D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499FB0-FDC3-D5DA-2CEF-457935A05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49AED6-3978-D084-FB88-30A1F7C47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55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DC5D36E-B7DD-A6CC-82EE-25DDF4941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256FFE-B6DF-BE7E-4A61-014A40EB9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1F5AC6-2905-0F1C-BBC5-2B53417D3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0D36-BDF2-4E29-8498-5E9F7C2E182E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098008-8069-3555-120B-46A7FD327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998CF9-28E5-047F-F2BE-9DA34DF7F8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2203-4ED1-45EA-810D-B8E0FC11E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0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mf.org/en/Data" TargetMode="External"/><Relationship Id="rId3" Type="http://schemas.openxmlformats.org/officeDocument/2006/relationships/hyperlink" Target="https://uis.unesco.org/" TargetMode="External"/><Relationship Id="rId7" Type="http://schemas.openxmlformats.org/officeDocument/2006/relationships/hyperlink" Target="https://databank.worldbank.org/" TargetMode="External"/><Relationship Id="rId2" Type="http://schemas.openxmlformats.org/officeDocument/2006/relationships/hyperlink" Target="https://unstats.un.org/unsd/demographic-social/product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ts.wto.org/" TargetMode="External"/><Relationship Id="rId5" Type="http://schemas.openxmlformats.org/officeDocument/2006/relationships/hyperlink" Target="https://www.fao.org/faostat/en/#home" TargetMode="External"/><Relationship Id="rId10" Type="http://schemas.openxmlformats.org/officeDocument/2006/relationships/hyperlink" Target="https://stats.oecd.org/" TargetMode="External"/><Relationship Id="rId4" Type="http://schemas.openxmlformats.org/officeDocument/2006/relationships/hyperlink" Target="https://ilostat.ilo.org/data/" TargetMode="External"/><Relationship Id="rId9" Type="http://schemas.openxmlformats.org/officeDocument/2006/relationships/hyperlink" Target="https://www.who.int/data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lgov.org/data-info/" TargetMode="External"/><Relationship Id="rId2" Type="http://schemas.openxmlformats.org/officeDocument/2006/relationships/hyperlink" Target="https://freedomhouse.org/report/freedom-worl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nifesto-project.wzb.eu/datasets" TargetMode="External"/><Relationship Id="rId5" Type="http://schemas.openxmlformats.org/officeDocument/2006/relationships/hyperlink" Target="https://www.chesdata.eu/" TargetMode="External"/><Relationship Id="rId4" Type="http://schemas.openxmlformats.org/officeDocument/2006/relationships/hyperlink" Target="https://www.idea.int/data-tool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sephos.adam-carr.net/indexes/index_a.shtml" TargetMode="External"/><Relationship Id="rId7" Type="http://schemas.openxmlformats.org/officeDocument/2006/relationships/hyperlink" Target="https://search.gesis.org/" TargetMode="External"/><Relationship Id="rId2" Type="http://schemas.openxmlformats.org/officeDocument/2006/relationships/hyperlink" Target="https://electiondataarchive.org/data-and-documenta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.osu.edu/cnep/surveys/surveys-through-2012/" TargetMode="External"/><Relationship Id="rId5" Type="http://schemas.openxmlformats.org/officeDocument/2006/relationships/hyperlink" Target="https://cses.org/data-download/download-data-documentation/election-studies/" TargetMode="External"/><Relationship Id="rId4" Type="http://schemas.openxmlformats.org/officeDocument/2006/relationships/hyperlink" Target="https://www.electoralintegrityproject.com/data-1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frobarometer.org/data/data-sets/" TargetMode="External"/><Relationship Id="rId2" Type="http://schemas.openxmlformats.org/officeDocument/2006/relationships/hyperlink" Target="https://www.gesis.org/en/eurobarometer-data-service/hom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atinobarometro.org/latContents.jsp" TargetMode="External"/><Relationship Id="rId4" Type="http://schemas.openxmlformats.org/officeDocument/2006/relationships/hyperlink" Target="https://www.asianbarometer.org/datar?page=d1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ldvaluessurvey.org/WVSContents.jsp" TargetMode="External"/><Relationship Id="rId2" Type="http://schemas.openxmlformats.org/officeDocument/2006/relationships/hyperlink" Target="https://issp.org/data-download/by-yea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ss-search.nsd.no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wresearch.org/tools-and-resources/" TargetMode="External"/><Relationship Id="rId2" Type="http://schemas.openxmlformats.org/officeDocument/2006/relationships/hyperlink" Target="https://ukdataservice.ac.uk/help/other-data-providers/data-archives/other-worldwide-data-archiv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esstar.soc.cas.cz/webview/" TargetMode="External"/><Relationship Id="rId4" Type="http://schemas.openxmlformats.org/officeDocument/2006/relationships/hyperlink" Target="https://datacatalogue.cessda.eu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europarl.europa.eu/en/home" TargetMode="External"/><Relationship Id="rId2" Type="http://schemas.openxmlformats.org/officeDocument/2006/relationships/hyperlink" Target="https://data.ipu.org/content/parline-global-data-national-parlia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sp.cz/sqw/hp.sqw?k=130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zdroje.muni.cz/prehled/hledej.php?dotaz=newton+media&amp;lang=c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65BB4A-D8A8-6DAE-5548-BBD27B0898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Data </a:t>
            </a:r>
            <a:r>
              <a:rPr lang="cs-CZ" dirty="0" err="1"/>
              <a:t>Visualization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C4111A-F7B0-97A4-0840-8AC9F85820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699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97CF9-2396-2454-C381-73385C1C9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39" y="89653"/>
            <a:ext cx="10515600" cy="1325563"/>
          </a:xfrm>
        </p:spPr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064F25-3B16-F68D-8444-D080BF340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581" y="125333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Information</a:t>
            </a:r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table</a:t>
            </a:r>
          </a:p>
          <a:p>
            <a:r>
              <a:rPr lang="cs-CZ" dirty="0"/>
              <a:t>Metadata: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data</a:t>
            </a:r>
          </a:p>
          <a:p>
            <a:endParaRPr lang="cs-CZ" dirty="0"/>
          </a:p>
          <a:p>
            <a:r>
              <a:rPr lang="cs-CZ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Row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case</a:t>
            </a:r>
          </a:p>
          <a:p>
            <a:r>
              <a:rPr lang="cs-CZ" dirty="0" err="1">
                <a:solidFill>
                  <a:srgbClr val="00B0F0"/>
                </a:solidFill>
              </a:rPr>
              <a:t>Column</a:t>
            </a:r>
            <a:r>
              <a:rPr lang="cs-CZ" dirty="0">
                <a:solidFill>
                  <a:srgbClr val="00B0F0"/>
                </a:solidFill>
              </a:rPr>
              <a:t> = </a:t>
            </a:r>
            <a:br>
              <a:rPr lang="cs-CZ" dirty="0">
                <a:solidFill>
                  <a:srgbClr val="00B0F0"/>
                </a:solidFill>
              </a:rPr>
            </a:br>
            <a:r>
              <a:rPr lang="cs-CZ" dirty="0" err="1">
                <a:solidFill>
                  <a:srgbClr val="00B0F0"/>
                </a:solidFill>
              </a:rPr>
              <a:t>variable</a:t>
            </a:r>
            <a:endParaRPr lang="cs-CZ" dirty="0">
              <a:solidFill>
                <a:srgbClr val="00B0F0"/>
              </a:solidFill>
            </a:endParaRPr>
          </a:p>
          <a:p>
            <a:pPr lvl="1"/>
            <a:r>
              <a:rPr lang="cs-CZ" dirty="0"/>
              <a:t>Name</a:t>
            </a:r>
          </a:p>
          <a:p>
            <a:pPr lvl="1"/>
            <a:r>
              <a:rPr lang="cs-CZ" dirty="0" err="1"/>
              <a:t>Order</a:t>
            </a:r>
            <a:endParaRPr lang="cs-CZ" dirty="0"/>
          </a:p>
          <a:p>
            <a:pPr lvl="1"/>
            <a:r>
              <a:rPr lang="cs-CZ" dirty="0" err="1"/>
              <a:t>Number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E56FFA-FFEA-7A21-C98B-65F487A08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0113" y="2654833"/>
            <a:ext cx="9215913" cy="4105325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DB7AEACE-F6C1-0947-D02F-C2DF3DD3189F}"/>
              </a:ext>
            </a:extLst>
          </p:cNvPr>
          <p:cNvSpPr/>
          <p:nvPr/>
        </p:nvSpPr>
        <p:spPr>
          <a:xfrm>
            <a:off x="2740112" y="2993923"/>
            <a:ext cx="9215913" cy="435077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462AAB1-4B02-7893-DCC4-04DECE33F6A6}"/>
              </a:ext>
            </a:extLst>
          </p:cNvPr>
          <p:cNvSpPr/>
          <p:nvPr/>
        </p:nvSpPr>
        <p:spPr>
          <a:xfrm>
            <a:off x="7275871" y="2654833"/>
            <a:ext cx="393290" cy="411351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F1ECA18-84BB-C426-687B-1A41E376D61C}"/>
              </a:ext>
            </a:extLst>
          </p:cNvPr>
          <p:cNvSpPr/>
          <p:nvPr/>
        </p:nvSpPr>
        <p:spPr>
          <a:xfrm flipH="1">
            <a:off x="3618271" y="2654833"/>
            <a:ext cx="2123768" cy="411351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4581E476-9F6A-85F1-7B06-37DB73B2A743}"/>
              </a:ext>
            </a:extLst>
          </p:cNvPr>
          <p:cNvSpPr/>
          <p:nvPr/>
        </p:nvSpPr>
        <p:spPr>
          <a:xfrm flipH="1">
            <a:off x="2989002" y="2654833"/>
            <a:ext cx="550610" cy="411351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266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710CAB-A163-BFD7-02CC-41EB25ECE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57B2CA-115F-2D4C-F68E-04E7A28B5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Individual</a:t>
            </a:r>
            <a:endParaRPr lang="cs-CZ" dirty="0"/>
          </a:p>
          <a:p>
            <a:pPr lvl="1"/>
            <a:r>
              <a:rPr lang="cs-CZ" dirty="0"/>
              <a:t>Data are </a:t>
            </a:r>
            <a:r>
              <a:rPr lang="cs-CZ" dirty="0" err="1"/>
              <a:t>measured</a:t>
            </a:r>
            <a:r>
              <a:rPr lang="cs-CZ" dirty="0"/>
              <a:t> on </a:t>
            </a:r>
            <a:r>
              <a:rPr lang="cs-CZ" dirty="0" err="1"/>
              <a:t>given</a:t>
            </a:r>
            <a:r>
              <a:rPr lang="cs-CZ" dirty="0"/>
              <a:t> level</a:t>
            </a:r>
          </a:p>
          <a:p>
            <a:pPr lvl="1"/>
            <a:r>
              <a:rPr lang="cs-CZ" dirty="0" err="1"/>
              <a:t>Citizens</a:t>
            </a:r>
            <a:r>
              <a:rPr lang="cs-CZ" dirty="0"/>
              <a:t> in </a:t>
            </a:r>
            <a:r>
              <a:rPr lang="cs-CZ" dirty="0" err="1"/>
              <a:t>opinion</a:t>
            </a:r>
            <a:r>
              <a:rPr lang="cs-CZ" dirty="0"/>
              <a:t> </a:t>
            </a:r>
            <a:r>
              <a:rPr lang="cs-CZ" dirty="0" err="1"/>
              <a:t>polls</a:t>
            </a:r>
            <a:endParaRPr lang="cs-CZ" dirty="0"/>
          </a:p>
          <a:p>
            <a:pPr lvl="1"/>
            <a:r>
              <a:rPr lang="cs-CZ" dirty="0" err="1"/>
              <a:t>MPs</a:t>
            </a:r>
            <a:endParaRPr lang="cs-CZ" dirty="0"/>
          </a:p>
          <a:p>
            <a:pPr lvl="1"/>
            <a:r>
              <a:rPr lang="cs-CZ" dirty="0" err="1"/>
              <a:t>Books</a:t>
            </a:r>
            <a:r>
              <a:rPr lang="cs-CZ" dirty="0"/>
              <a:t>, </a:t>
            </a:r>
            <a:r>
              <a:rPr lang="cs-CZ" dirty="0" err="1"/>
              <a:t>movies</a:t>
            </a:r>
            <a:r>
              <a:rPr lang="cs-CZ" dirty="0"/>
              <a:t>, …</a:t>
            </a:r>
          </a:p>
          <a:p>
            <a:r>
              <a:rPr lang="cs-CZ" dirty="0" err="1"/>
              <a:t>Aggregated</a:t>
            </a:r>
            <a:endParaRPr lang="cs-CZ" dirty="0"/>
          </a:p>
          <a:p>
            <a:pPr lvl="1"/>
            <a:r>
              <a:rPr lang="cs-CZ" dirty="0"/>
              <a:t>Census</a:t>
            </a:r>
          </a:p>
          <a:p>
            <a:pPr lvl="1"/>
            <a:r>
              <a:rPr lang="cs-CZ" dirty="0" err="1"/>
              <a:t>Registers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It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unit</a:t>
            </a:r>
          </a:p>
          <a:p>
            <a:pPr lvl="2"/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establishing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municipality (</a:t>
            </a:r>
            <a:r>
              <a:rPr lang="cs-CZ" dirty="0" err="1"/>
              <a:t>individual</a:t>
            </a:r>
            <a:r>
              <a:rPr lang="cs-CZ" dirty="0"/>
              <a:t>)</a:t>
            </a:r>
          </a:p>
          <a:p>
            <a:pPr lvl="2"/>
            <a:r>
              <a:rPr lang="cs-CZ" dirty="0" err="1"/>
              <a:t>Unemployment</a:t>
            </a:r>
            <a:r>
              <a:rPr lang="cs-CZ" dirty="0"/>
              <a:t> in municipality (</a:t>
            </a:r>
            <a:r>
              <a:rPr lang="cs-CZ" dirty="0" err="1"/>
              <a:t>aggregate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616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404E4-EB24-BC06-53EE-D54BE2D80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Most </a:t>
            </a:r>
            <a:r>
              <a:rPr lang="cs-CZ" dirty="0" err="1"/>
              <a:t>important</a:t>
            </a:r>
            <a:r>
              <a:rPr lang="cs-CZ" dirty="0"/>
              <a:t> typology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52C00D-45A0-B51E-78F9-B3226E40D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Sample</a:t>
            </a:r>
          </a:p>
          <a:p>
            <a:pPr lvl="1"/>
            <a:r>
              <a:rPr lang="cs-CZ" dirty="0" err="1"/>
              <a:t>Selection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population</a:t>
            </a:r>
            <a:endParaRPr lang="cs-CZ" dirty="0"/>
          </a:p>
          <a:p>
            <a:pPr lvl="1"/>
            <a:r>
              <a:rPr lang="cs-CZ" dirty="0" err="1"/>
              <a:t>Surveys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b="1" dirty="0" err="1"/>
              <a:t>uncertainty</a:t>
            </a:r>
            <a:r>
              <a:rPr lang="cs-CZ" b="1" dirty="0"/>
              <a:t>!</a:t>
            </a:r>
            <a:r>
              <a:rPr lang="cs-CZ" dirty="0"/>
              <a:t>  </a:t>
            </a:r>
          </a:p>
          <a:p>
            <a:r>
              <a:rPr lang="cs-CZ" dirty="0" err="1"/>
              <a:t>Population</a:t>
            </a:r>
            <a:endParaRPr lang="cs-CZ" dirty="0"/>
          </a:p>
          <a:p>
            <a:pPr lvl="1"/>
            <a:r>
              <a:rPr lang="cs-CZ" dirty="0"/>
              <a:t>All </a:t>
            </a:r>
            <a:r>
              <a:rPr lang="cs-CZ" dirty="0" err="1"/>
              <a:t>cases</a:t>
            </a:r>
            <a:r>
              <a:rPr lang="cs-CZ" dirty="0"/>
              <a:t> are </a:t>
            </a:r>
            <a:r>
              <a:rPr lang="cs-CZ" dirty="0" err="1"/>
              <a:t>covered</a:t>
            </a:r>
            <a:endParaRPr lang="cs-CZ" dirty="0"/>
          </a:p>
          <a:p>
            <a:pPr lvl="1"/>
            <a:r>
              <a:rPr lang="cs-CZ" dirty="0" err="1"/>
              <a:t>Selection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„</a:t>
            </a:r>
            <a:r>
              <a:rPr lang="cs-CZ" dirty="0" err="1"/>
              <a:t>random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587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111C7-31B1-5820-9331-00A98A1D0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</a:t>
            </a:r>
            <a:r>
              <a:rPr lang="cs-CZ" dirty="0" err="1"/>
              <a:t>sources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BDE119-5EF7-FA79-64EA-E77CA88F7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898"/>
            <a:ext cx="10515600" cy="517848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General data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world</a:t>
            </a:r>
            <a:endParaRPr lang="cs-CZ" dirty="0"/>
          </a:p>
          <a:p>
            <a:r>
              <a:rPr lang="cs-CZ" dirty="0"/>
              <a:t>UN: </a:t>
            </a:r>
            <a:r>
              <a:rPr lang="cs-CZ" dirty="0">
                <a:hlinkClick r:id="rId2"/>
              </a:rPr>
              <a:t>https://unstats.un.org/unsd/demographic-social/products/</a:t>
            </a:r>
            <a:endParaRPr lang="cs-CZ" dirty="0"/>
          </a:p>
          <a:p>
            <a:r>
              <a:rPr lang="cs-CZ" dirty="0"/>
              <a:t>UNESCO: </a:t>
            </a:r>
            <a:r>
              <a:rPr lang="cs-CZ" dirty="0">
                <a:hlinkClick r:id="rId3"/>
              </a:rPr>
              <a:t>https://uis.unesco.org/</a:t>
            </a:r>
            <a:endParaRPr lang="cs-CZ" dirty="0"/>
          </a:p>
          <a:p>
            <a:r>
              <a:rPr lang="cs-CZ" dirty="0"/>
              <a:t>ILO: </a:t>
            </a:r>
            <a:r>
              <a:rPr lang="cs-CZ" dirty="0">
                <a:hlinkClick r:id="rId4"/>
              </a:rPr>
              <a:t>https://ilostat.ilo.org/data/</a:t>
            </a:r>
            <a:endParaRPr lang="cs-CZ" dirty="0"/>
          </a:p>
          <a:p>
            <a:r>
              <a:rPr lang="cs-CZ" dirty="0"/>
              <a:t>FAO: </a:t>
            </a:r>
            <a:r>
              <a:rPr lang="cs-CZ" dirty="0">
                <a:hlinkClick r:id="rId5"/>
              </a:rPr>
              <a:t>https://www.fao.org/faostat/en/#home</a:t>
            </a:r>
            <a:endParaRPr lang="cs-CZ" dirty="0"/>
          </a:p>
          <a:p>
            <a:r>
              <a:rPr lang="cs-CZ" dirty="0"/>
              <a:t>WTO: </a:t>
            </a:r>
            <a:r>
              <a:rPr lang="cs-CZ" dirty="0">
                <a:hlinkClick r:id="rId6"/>
              </a:rPr>
              <a:t>https://stats.wto.org/</a:t>
            </a:r>
            <a:endParaRPr lang="cs-CZ" dirty="0"/>
          </a:p>
          <a:p>
            <a:r>
              <a:rPr lang="cs-CZ" dirty="0"/>
              <a:t>WB: </a:t>
            </a:r>
            <a:r>
              <a:rPr lang="cs-CZ" dirty="0">
                <a:hlinkClick r:id="rId7"/>
              </a:rPr>
              <a:t>https://databank.worldbank.org/</a:t>
            </a:r>
            <a:endParaRPr lang="cs-CZ" dirty="0"/>
          </a:p>
          <a:p>
            <a:r>
              <a:rPr lang="cs-CZ" dirty="0"/>
              <a:t>IMF: </a:t>
            </a:r>
            <a:r>
              <a:rPr lang="cs-CZ" dirty="0">
                <a:hlinkClick r:id="rId8"/>
              </a:rPr>
              <a:t>https://www.imf.org/en/Data</a:t>
            </a:r>
            <a:endParaRPr lang="cs-CZ" dirty="0"/>
          </a:p>
          <a:p>
            <a:r>
              <a:rPr lang="cs-CZ" dirty="0"/>
              <a:t>WHO: </a:t>
            </a:r>
            <a:r>
              <a:rPr lang="cs-CZ" dirty="0">
                <a:hlinkClick r:id="rId9"/>
              </a:rPr>
              <a:t>https://www.who.int/data</a:t>
            </a:r>
            <a:endParaRPr lang="cs-CZ" dirty="0"/>
          </a:p>
          <a:p>
            <a:r>
              <a:rPr lang="cs-CZ" dirty="0"/>
              <a:t>OECD: </a:t>
            </a:r>
            <a:r>
              <a:rPr lang="cs-CZ" dirty="0">
                <a:hlinkClick r:id="rId10"/>
              </a:rPr>
              <a:t>https://stats.oecd.org/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Useful</a:t>
            </a:r>
            <a:r>
              <a:rPr lang="cs-CZ" dirty="0"/>
              <a:t> </a:t>
            </a:r>
            <a:r>
              <a:rPr lang="cs-CZ" dirty="0" err="1"/>
              <a:t>links</a:t>
            </a:r>
            <a:r>
              <a:rPr lang="cs-CZ" dirty="0"/>
              <a:t>: ourworldindata.org, www.worldometers.info, www.statista.com</a:t>
            </a:r>
          </a:p>
        </p:txBody>
      </p:sp>
    </p:spTree>
    <p:extLst>
      <p:ext uri="{BB962C8B-B14F-4D97-AF65-F5344CB8AC3E}">
        <p14:creationId xmlns:p14="http://schemas.microsoft.com/office/powerpoint/2010/main" val="1113964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B24D9-9CB1-6478-A41E-166A8EC70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Politics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7BCCD3-FF86-5621-7A97-EFD283451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Freedomhouse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https://freedomhouse.org/report/freedom-world</a:t>
            </a:r>
            <a:endParaRPr lang="cs-CZ" dirty="0"/>
          </a:p>
          <a:p>
            <a:pPr lvl="1"/>
            <a:r>
              <a:rPr lang="cs-CZ" dirty="0" err="1"/>
              <a:t>Democracy</a:t>
            </a:r>
            <a:r>
              <a:rPr lang="cs-CZ" dirty="0"/>
              <a:t> index</a:t>
            </a:r>
          </a:p>
          <a:p>
            <a:r>
              <a:rPr lang="cs-CZ" dirty="0" err="1"/>
              <a:t>Parlgov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https://www.parlgov.org/data-info/</a:t>
            </a:r>
            <a:endParaRPr lang="cs-CZ" dirty="0"/>
          </a:p>
          <a:p>
            <a:pPr lvl="1"/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–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Europe</a:t>
            </a:r>
            <a:endParaRPr lang="cs-CZ" dirty="0"/>
          </a:p>
          <a:p>
            <a:r>
              <a:rPr lang="cs-CZ" dirty="0"/>
              <a:t>Idea: </a:t>
            </a:r>
            <a:r>
              <a:rPr lang="cs-CZ" dirty="0">
                <a:hlinkClick r:id="rId4"/>
              </a:rPr>
              <a:t>https://www.idea.int/data-tools</a:t>
            </a:r>
            <a:endParaRPr lang="cs-CZ" dirty="0"/>
          </a:p>
          <a:p>
            <a:pPr lvl="1"/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issues</a:t>
            </a:r>
            <a:endParaRPr lang="cs-CZ" dirty="0"/>
          </a:p>
          <a:p>
            <a:r>
              <a:rPr lang="cs-CZ" dirty="0"/>
              <a:t>CHES: </a:t>
            </a:r>
            <a:r>
              <a:rPr lang="cs-CZ" dirty="0">
                <a:hlinkClick r:id="rId5"/>
              </a:rPr>
              <a:t>https://www.chesdata.eu/</a:t>
            </a:r>
            <a:endParaRPr lang="cs-CZ" dirty="0"/>
          </a:p>
          <a:p>
            <a:pPr lvl="1"/>
            <a:r>
              <a:rPr lang="cs-CZ" dirty="0"/>
              <a:t>Party </a:t>
            </a:r>
            <a:r>
              <a:rPr lang="cs-CZ" dirty="0" err="1"/>
              <a:t>positions</a:t>
            </a:r>
            <a:r>
              <a:rPr lang="cs-CZ" dirty="0"/>
              <a:t> in </a:t>
            </a:r>
            <a:r>
              <a:rPr lang="cs-CZ" dirty="0" err="1"/>
              <a:t>Europe</a:t>
            </a:r>
            <a:r>
              <a:rPr lang="cs-CZ" dirty="0"/>
              <a:t> and Latin America</a:t>
            </a:r>
          </a:p>
          <a:p>
            <a:r>
              <a:rPr lang="cs-CZ" dirty="0" err="1"/>
              <a:t>Electoral</a:t>
            </a:r>
            <a:r>
              <a:rPr lang="cs-CZ" dirty="0"/>
              <a:t> </a:t>
            </a:r>
            <a:r>
              <a:rPr lang="cs-CZ" dirty="0" err="1"/>
              <a:t>manifesto</a:t>
            </a:r>
            <a:r>
              <a:rPr lang="cs-CZ" dirty="0"/>
              <a:t>: </a:t>
            </a:r>
            <a:r>
              <a:rPr lang="cs-CZ" dirty="0">
                <a:hlinkClick r:id="rId6"/>
              </a:rPr>
              <a:t>https://manifesto-project.wzb.eu/datasets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086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9CDE6-12B8-C648-D8CB-4DACA3731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Electoral</a:t>
            </a:r>
            <a:r>
              <a:rPr lang="cs-CZ" dirty="0"/>
              <a:t>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198A59-570A-F70F-EECC-A2A8A6089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Electoral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hlinkClick r:id="rId2"/>
              </a:rPr>
              <a:t>https://electiondataarchive.org/data-and-documentation/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http://psephos.adam-carr.net/indexes/index_a.shtml</a:t>
            </a:r>
            <a:endParaRPr lang="cs-CZ" dirty="0"/>
          </a:p>
          <a:p>
            <a:r>
              <a:rPr lang="cs-CZ" dirty="0"/>
              <a:t>Integrity: </a:t>
            </a:r>
            <a:r>
              <a:rPr lang="cs-CZ" dirty="0">
                <a:hlinkClick r:id="rId4"/>
              </a:rPr>
              <a:t>https://www.electoralintegrityproject.com/data-1</a:t>
            </a:r>
            <a:endParaRPr lang="cs-CZ" dirty="0"/>
          </a:p>
          <a:p>
            <a:r>
              <a:rPr lang="cs-CZ" dirty="0" err="1"/>
              <a:t>Comparative</a:t>
            </a:r>
            <a:r>
              <a:rPr lang="cs-CZ" dirty="0"/>
              <a:t> </a:t>
            </a:r>
            <a:r>
              <a:rPr lang="cs-CZ" dirty="0" err="1"/>
              <a:t>surveys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hlinkClick r:id="rId5"/>
              </a:rPr>
              <a:t>https://cses.org/data-download/download-data-documentation/election-studies/</a:t>
            </a:r>
            <a:endParaRPr lang="cs-CZ" dirty="0"/>
          </a:p>
          <a:p>
            <a:pPr lvl="1"/>
            <a:r>
              <a:rPr lang="cs-CZ" dirty="0">
                <a:hlinkClick r:id="rId6"/>
              </a:rPr>
              <a:t>https://u.osu.edu/cnep/surveys/surveys-through-2012/</a:t>
            </a:r>
            <a:endParaRPr lang="cs-CZ" dirty="0"/>
          </a:p>
          <a:p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hlinkClick r:id="rId7"/>
              </a:rPr>
              <a:t>https://search.gesis.org/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983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02C2B-8918-BCFE-1C4B-89C7D5A41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Barometer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30B418-7B41-CE63-B088-7A9663A13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Europe</a:t>
            </a:r>
            <a:r>
              <a:rPr lang="cs-CZ" dirty="0"/>
              <a:t>, </a:t>
            </a:r>
            <a:r>
              <a:rPr lang="cs-CZ" dirty="0" err="1"/>
              <a:t>Africa</a:t>
            </a:r>
            <a:r>
              <a:rPr lang="cs-CZ" dirty="0"/>
              <a:t>, Latin America, </a:t>
            </a:r>
            <a:r>
              <a:rPr lang="cs-CZ" dirty="0" err="1"/>
              <a:t>Asia</a:t>
            </a:r>
            <a:endParaRPr lang="cs-CZ" dirty="0"/>
          </a:p>
          <a:p>
            <a:r>
              <a:rPr lang="cs-CZ" dirty="0" err="1"/>
              <a:t>Comparative</a:t>
            </a:r>
            <a:r>
              <a:rPr lang="cs-CZ" dirty="0"/>
              <a:t> data </a:t>
            </a:r>
          </a:p>
          <a:p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, </a:t>
            </a:r>
            <a:r>
              <a:rPr lang="cs-CZ" dirty="0" err="1"/>
              <a:t>timing</a:t>
            </a:r>
            <a:r>
              <a:rPr lang="cs-CZ" dirty="0"/>
              <a:t> and </a:t>
            </a:r>
            <a:r>
              <a:rPr lang="cs-CZ" dirty="0" err="1"/>
              <a:t>scope</a:t>
            </a:r>
            <a:endParaRPr lang="cs-CZ" dirty="0"/>
          </a:p>
          <a:p>
            <a:r>
              <a:rPr lang="cs-CZ" dirty="0" err="1"/>
              <a:t>Europe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https://www.gesis.org/en/eurobarometer-data-service/home</a:t>
            </a:r>
            <a:endParaRPr lang="cs-CZ" dirty="0"/>
          </a:p>
          <a:p>
            <a:r>
              <a:rPr lang="cs-CZ" dirty="0" err="1"/>
              <a:t>Africa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https://www.afrobarometer.org/data/data-sets/</a:t>
            </a:r>
            <a:endParaRPr lang="cs-CZ" dirty="0"/>
          </a:p>
          <a:p>
            <a:r>
              <a:rPr lang="cs-CZ" dirty="0" err="1"/>
              <a:t>Asia</a:t>
            </a:r>
            <a:r>
              <a:rPr lang="cs-CZ" dirty="0"/>
              <a:t>: </a:t>
            </a:r>
            <a:r>
              <a:rPr lang="cs-CZ" dirty="0">
                <a:hlinkClick r:id="rId4"/>
              </a:rPr>
              <a:t>https://www.asianbarometer.org/datar?page=d10</a:t>
            </a:r>
            <a:endParaRPr lang="cs-CZ" dirty="0"/>
          </a:p>
          <a:p>
            <a:r>
              <a:rPr lang="cs-CZ" dirty="0"/>
              <a:t>Latin America: </a:t>
            </a:r>
            <a:r>
              <a:rPr lang="cs-CZ" dirty="0">
                <a:hlinkClick r:id="rId5"/>
              </a:rPr>
              <a:t>https://www.latinobarometro.org/latContents.jsp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50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5DF23D-4079-B718-211D-820D139A5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Comparative</a:t>
            </a:r>
            <a:r>
              <a:rPr lang="cs-CZ" dirty="0"/>
              <a:t> </a:t>
            </a:r>
            <a:r>
              <a:rPr lang="cs-CZ" dirty="0" err="1"/>
              <a:t>Projects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9C5956-99BB-F7C3-97B0-30AF9AC38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International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</a:t>
            </a:r>
            <a:r>
              <a:rPr lang="cs-CZ" dirty="0" err="1"/>
              <a:t>Programme</a:t>
            </a:r>
            <a:endParaRPr lang="cs-CZ" dirty="0"/>
          </a:p>
          <a:p>
            <a:pPr lvl="1"/>
            <a:r>
              <a:rPr lang="en-US" dirty="0"/>
              <a:t>Role of Government</a:t>
            </a:r>
            <a:r>
              <a:rPr lang="cs-CZ" dirty="0"/>
              <a:t>, </a:t>
            </a:r>
            <a:r>
              <a:rPr lang="en-US" dirty="0"/>
              <a:t>Social Networks</a:t>
            </a:r>
            <a:r>
              <a:rPr lang="cs-CZ" dirty="0"/>
              <a:t> and </a:t>
            </a:r>
            <a:r>
              <a:rPr lang="en-US" dirty="0"/>
              <a:t>Inequality</a:t>
            </a:r>
            <a:r>
              <a:rPr lang="cs-CZ" dirty="0"/>
              <a:t>, </a:t>
            </a:r>
            <a:r>
              <a:rPr lang="en-US" dirty="0"/>
              <a:t>Family</a:t>
            </a:r>
            <a:r>
              <a:rPr lang="cs-CZ" dirty="0"/>
              <a:t>, </a:t>
            </a:r>
            <a:r>
              <a:rPr lang="en-US" dirty="0"/>
              <a:t>Gender Roles</a:t>
            </a:r>
            <a:r>
              <a:rPr lang="cs-CZ" dirty="0"/>
              <a:t>, </a:t>
            </a:r>
            <a:r>
              <a:rPr lang="en-US" dirty="0"/>
              <a:t>Work</a:t>
            </a:r>
            <a:r>
              <a:rPr lang="cs-CZ" dirty="0"/>
              <a:t>, </a:t>
            </a:r>
            <a:r>
              <a:rPr lang="en-US" dirty="0"/>
              <a:t>Religion</a:t>
            </a:r>
            <a:r>
              <a:rPr lang="cs-CZ" dirty="0"/>
              <a:t>, </a:t>
            </a:r>
            <a:r>
              <a:rPr lang="en-US" dirty="0"/>
              <a:t>Environment</a:t>
            </a:r>
            <a:r>
              <a:rPr lang="cs-CZ" dirty="0"/>
              <a:t>, </a:t>
            </a:r>
            <a:r>
              <a:rPr lang="en-US" dirty="0"/>
              <a:t>National Identity</a:t>
            </a:r>
            <a:r>
              <a:rPr lang="cs-CZ" dirty="0"/>
              <a:t>, </a:t>
            </a:r>
            <a:r>
              <a:rPr lang="en-US" dirty="0"/>
              <a:t>Leisure Time</a:t>
            </a:r>
            <a:r>
              <a:rPr lang="cs-CZ" dirty="0"/>
              <a:t>, </a:t>
            </a:r>
            <a:r>
              <a:rPr lang="en-US" dirty="0"/>
              <a:t>Health</a:t>
            </a:r>
            <a:endParaRPr lang="cs-CZ" dirty="0"/>
          </a:p>
          <a:p>
            <a:pPr lvl="1"/>
            <a:r>
              <a:rPr lang="cs-CZ" dirty="0">
                <a:hlinkClick r:id="rId2"/>
              </a:rPr>
              <a:t>https://issp.org/data-download/by-year/</a:t>
            </a:r>
            <a:endParaRPr lang="cs-CZ" dirty="0"/>
          </a:p>
          <a:p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Survey</a:t>
            </a:r>
            <a:endParaRPr lang="cs-CZ" dirty="0"/>
          </a:p>
          <a:p>
            <a:pPr lvl="1"/>
            <a:r>
              <a:rPr lang="cs-CZ" dirty="0" err="1"/>
              <a:t>Wide</a:t>
            </a:r>
            <a:r>
              <a:rPr lang="cs-CZ" dirty="0"/>
              <a:t>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,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issues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https://www.worldvaluessurvey.org/WVSContents.jsp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+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Survey</a:t>
            </a:r>
            <a:endParaRPr lang="cs-CZ" dirty="0"/>
          </a:p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Study</a:t>
            </a:r>
          </a:p>
          <a:p>
            <a:pPr lvl="1"/>
            <a:r>
              <a:rPr lang="cs-CZ" dirty="0">
                <a:hlinkClick r:id="rId4"/>
              </a:rPr>
              <a:t>https://ess-search.nsd.no/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058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4E05E-D03E-4B63-8489-AD2A50EBB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</a:t>
            </a:r>
            <a:r>
              <a:rPr lang="cs-CZ" dirty="0" err="1"/>
              <a:t>Opinion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2FDF5-AC9C-46B7-80CF-15D632C5B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World</a:t>
            </a:r>
            <a:endParaRPr lang="cs-CZ" dirty="0"/>
          </a:p>
          <a:p>
            <a:pPr lvl="1"/>
            <a:r>
              <a:rPr lang="cs-CZ" dirty="0">
                <a:hlinkClick r:id="rId2"/>
              </a:rPr>
              <a:t>https://ukdataservice.ac.uk/help/other-data-providers/data-archives/other-worldwide-data-archives/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https://www.pewresearch.org/tools-and-resources/</a:t>
            </a:r>
            <a:endParaRPr lang="cs-CZ" dirty="0"/>
          </a:p>
          <a:p>
            <a:r>
              <a:rPr lang="cs-CZ" dirty="0" err="1"/>
              <a:t>Europe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https://www.cessda.eu/About/Consortium</a:t>
            </a:r>
          </a:p>
          <a:p>
            <a:pPr lvl="1"/>
            <a:r>
              <a:rPr lang="cs-CZ" dirty="0">
                <a:hlinkClick r:id="rId4"/>
              </a:rPr>
              <a:t>https://datacatalogue.cessda.eu/</a:t>
            </a:r>
            <a:endParaRPr lang="cs-CZ" dirty="0"/>
          </a:p>
          <a:p>
            <a:r>
              <a:rPr lang="cs-CZ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Czech</a:t>
            </a:r>
          </a:p>
          <a:p>
            <a:pPr lvl="1"/>
            <a:r>
              <a:rPr lang="cs-CZ" dirty="0">
                <a:hlinkClick r:id="rId5"/>
              </a:rPr>
              <a:t>http://nesstar.soc.cas.cz/webview/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388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53A9A8-32A8-BCC6-6D57-45D0E200B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Parliaments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D44BF1-6474-C5A7-FAFF-4603F58FC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IPU: </a:t>
            </a:r>
            <a:r>
              <a:rPr lang="cs-CZ" dirty="0">
                <a:hlinkClick r:id="rId2"/>
              </a:rPr>
              <a:t>https://data.ipu.org/content/parline-global-data-national-parliaments</a:t>
            </a:r>
            <a:endParaRPr lang="cs-CZ" dirty="0"/>
          </a:p>
          <a:p>
            <a:r>
              <a:rPr lang="cs-CZ" dirty="0"/>
              <a:t>EP: </a:t>
            </a:r>
            <a:r>
              <a:rPr lang="cs-CZ" dirty="0">
                <a:hlinkClick r:id="rId3"/>
              </a:rPr>
              <a:t>https://data.europarl.europa.eu/en/home</a:t>
            </a:r>
            <a:endParaRPr lang="cs-CZ" dirty="0"/>
          </a:p>
          <a:p>
            <a:r>
              <a:rPr lang="cs-CZ" dirty="0"/>
              <a:t>Czech: </a:t>
            </a:r>
            <a:r>
              <a:rPr lang="cs-CZ" dirty="0">
                <a:hlinkClick r:id="rId4"/>
              </a:rPr>
              <a:t>https://www.psp.cz/sqw/hp.sqw?k=1300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41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78431B-8C35-2265-74C4-A83139400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 background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C86F4B-8F93-ACCE-700C-2030C38A3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Geography</a:t>
            </a:r>
            <a:r>
              <a:rPr lang="cs-CZ" dirty="0"/>
              <a:t> and </a:t>
            </a:r>
            <a:r>
              <a:rPr lang="cs-CZ" dirty="0" err="1"/>
              <a:t>Cartography</a:t>
            </a:r>
            <a:endParaRPr lang="cs-CZ" dirty="0"/>
          </a:p>
          <a:p>
            <a:r>
              <a:rPr lang="cs-CZ" dirty="0" err="1"/>
              <a:t>Statistical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r>
              <a:rPr lang="cs-CZ" dirty="0" err="1"/>
              <a:t>Political</a:t>
            </a:r>
            <a:r>
              <a:rPr lang="cs-CZ" dirty="0"/>
              <a:t> Science</a:t>
            </a:r>
          </a:p>
          <a:p>
            <a:endParaRPr lang="cs-CZ" dirty="0"/>
          </a:p>
          <a:p>
            <a:r>
              <a:rPr lang="cs-CZ" dirty="0"/>
              <a:t>It has </a:t>
            </a:r>
            <a:r>
              <a:rPr lang="cs-CZ" dirty="0" err="1"/>
              <a:t>serious</a:t>
            </a:r>
            <a:r>
              <a:rPr lang="cs-CZ" dirty="0"/>
              <a:t> </a:t>
            </a:r>
            <a:r>
              <a:rPr lang="cs-CZ" dirty="0" err="1"/>
              <a:t>consequences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endParaRPr lang="cs-CZ" dirty="0"/>
          </a:p>
          <a:p>
            <a:pPr lvl="1"/>
            <a:r>
              <a:rPr lang="cs-CZ" dirty="0" err="1"/>
              <a:t>Visualization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spatial</a:t>
            </a:r>
            <a:r>
              <a:rPr lang="cs-CZ" dirty="0"/>
              <a:t> data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included</a:t>
            </a:r>
            <a:endParaRPr lang="cs-CZ" dirty="0"/>
          </a:p>
          <a:p>
            <a:pPr lvl="1"/>
            <a:r>
              <a:rPr lang="cs-CZ" dirty="0" err="1"/>
              <a:t>The</a:t>
            </a:r>
            <a:r>
              <a:rPr lang="cs-CZ" dirty="0"/>
              <a:t> basic </a:t>
            </a:r>
            <a:r>
              <a:rPr lang="cs-CZ" dirty="0" err="1"/>
              <a:t>statistics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neccessary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It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seem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a bit </a:t>
            </a:r>
            <a:r>
              <a:rPr lang="cs-CZ" dirty="0" err="1"/>
              <a:t>complicated</a:t>
            </a:r>
            <a:endParaRPr lang="cs-CZ" dirty="0"/>
          </a:p>
          <a:p>
            <a:pPr lvl="2"/>
            <a:r>
              <a:rPr lang="cs-CZ" dirty="0" err="1"/>
              <a:t>Issue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„design“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almost</a:t>
            </a:r>
            <a:r>
              <a:rPr lang="cs-CZ" dirty="0"/>
              <a:t> </a:t>
            </a:r>
            <a:r>
              <a:rPr lang="cs-CZ" dirty="0" err="1"/>
              <a:t>neglected</a:t>
            </a:r>
            <a:endParaRPr lang="cs-CZ" dirty="0"/>
          </a:p>
          <a:p>
            <a:pPr lvl="2"/>
            <a:r>
              <a:rPr lang="cs-CZ" dirty="0"/>
              <a:t>I </a:t>
            </a:r>
            <a:r>
              <a:rPr lang="cs-CZ" dirty="0" err="1"/>
              <a:t>am</a:t>
            </a:r>
            <a:r>
              <a:rPr lang="cs-CZ" dirty="0"/>
              <a:t> not </a:t>
            </a:r>
            <a:r>
              <a:rPr lang="cs-CZ" dirty="0" err="1"/>
              <a:t>familliar</a:t>
            </a:r>
            <a:r>
              <a:rPr lang="cs-CZ" dirty="0"/>
              <a:t> </a:t>
            </a:r>
            <a:r>
              <a:rPr lang="cs-CZ" dirty="0" err="1"/>
              <a:t>wit</a:t>
            </a:r>
            <a:r>
              <a:rPr lang="cs-CZ" dirty="0"/>
              <a:t> up to </a:t>
            </a:r>
            <a:r>
              <a:rPr lang="cs-CZ" dirty="0" err="1"/>
              <a:t>date</a:t>
            </a:r>
            <a:r>
              <a:rPr lang="cs-CZ" dirty="0"/>
              <a:t> </a:t>
            </a:r>
            <a:r>
              <a:rPr lang="cs-CZ" dirty="0" err="1"/>
              <a:t>journalist</a:t>
            </a:r>
            <a:r>
              <a:rPr lang="cs-CZ" dirty="0"/>
              <a:t> </a:t>
            </a:r>
            <a:r>
              <a:rPr lang="cs-CZ" dirty="0" err="1"/>
              <a:t>practices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636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0AB3DD-CF1E-4F98-4755-1A5F442AF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AE1E15-4F36-ED82-63DB-E5F59B5B2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Media monitor (</a:t>
            </a:r>
            <a:r>
              <a:rPr lang="cs-CZ" dirty="0" err="1"/>
              <a:t>only</a:t>
            </a:r>
            <a:r>
              <a:rPr lang="cs-CZ" dirty="0"/>
              <a:t> Czech) </a:t>
            </a:r>
            <a:r>
              <a:rPr lang="cs-CZ" dirty="0">
                <a:hlinkClick r:id="rId2"/>
              </a:rPr>
              <a:t>https://ezdroje.muni.cz/prehled/hledej.php?dotaz=newton+media&amp;lang=cs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11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3C674-4EC8-EEE0-9482-D08512589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Searching</a:t>
            </a:r>
            <a:r>
              <a:rPr lang="cs-CZ" dirty="0"/>
              <a:t> on </a:t>
            </a:r>
            <a:r>
              <a:rPr lang="cs-CZ" dirty="0" err="1"/>
              <a:t>google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82E302-D17D-6609-8E89-B1FD558DC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" " – </a:t>
            </a:r>
            <a:r>
              <a:rPr lang="cs-CZ" dirty="0" err="1"/>
              <a:t>exact</a:t>
            </a:r>
            <a:r>
              <a:rPr lang="cs-CZ" dirty="0"/>
              <a:t> </a:t>
            </a:r>
            <a:r>
              <a:rPr lang="cs-CZ" dirty="0" err="1"/>
              <a:t>combination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words</a:t>
            </a:r>
            <a:endParaRPr lang="cs-CZ" dirty="0"/>
          </a:p>
          <a:p>
            <a:r>
              <a:rPr lang="cs-CZ" dirty="0"/>
              <a:t>OR - </a:t>
            </a:r>
            <a:r>
              <a:rPr lang="cs-CZ" dirty="0" err="1"/>
              <a:t>logical</a:t>
            </a:r>
            <a:r>
              <a:rPr lang="cs-CZ" dirty="0"/>
              <a:t>  </a:t>
            </a:r>
            <a:r>
              <a:rPr lang="cs-CZ" dirty="0" err="1"/>
              <a:t>or</a:t>
            </a:r>
            <a:r>
              <a:rPr lang="cs-CZ" dirty="0"/>
              <a:t> </a:t>
            </a:r>
          </a:p>
          <a:p>
            <a:r>
              <a:rPr lang="cs-CZ" dirty="0"/>
              <a:t>"data </a:t>
            </a:r>
            <a:r>
              <a:rPr lang="cs-CZ" dirty="0" err="1"/>
              <a:t>about</a:t>
            </a:r>
            <a:r>
              <a:rPr lang="cs-CZ" dirty="0"/>
              <a:t> media"  OR "data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culture</a:t>
            </a:r>
            <a:r>
              <a:rPr lang="cs-CZ" dirty="0"/>
              <a:t>"  – </a:t>
            </a:r>
            <a:r>
              <a:rPr lang="cs-CZ" dirty="0" err="1"/>
              <a:t>pages</a:t>
            </a:r>
            <a:r>
              <a:rPr lang="cs-CZ" dirty="0"/>
              <a:t> </a:t>
            </a:r>
            <a:r>
              <a:rPr lang="cs-CZ" dirty="0" err="1"/>
              <a:t>containg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second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statements</a:t>
            </a:r>
            <a:r>
              <a:rPr lang="cs-CZ" dirty="0"/>
              <a:t> </a:t>
            </a:r>
          </a:p>
          <a:p>
            <a:r>
              <a:rPr lang="cs-CZ" dirty="0"/>
              <a:t>And - </a:t>
            </a:r>
            <a:r>
              <a:rPr lang="cs-CZ" dirty="0" err="1"/>
              <a:t>Logical</a:t>
            </a:r>
            <a:r>
              <a:rPr lang="cs-CZ" dirty="0"/>
              <a:t> and </a:t>
            </a:r>
          </a:p>
          <a:p>
            <a:r>
              <a:rPr lang="cs-CZ" dirty="0"/>
              <a:t>"data </a:t>
            </a:r>
            <a:r>
              <a:rPr lang="cs-CZ" dirty="0" err="1"/>
              <a:t>about</a:t>
            </a:r>
            <a:r>
              <a:rPr lang="cs-CZ" dirty="0"/>
              <a:t> media"  OR "data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culture</a:t>
            </a:r>
            <a:r>
              <a:rPr lang="cs-CZ" dirty="0"/>
              <a:t>" –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pages</a:t>
            </a:r>
            <a:r>
              <a:rPr lang="cs-CZ" dirty="0"/>
              <a:t> </a:t>
            </a:r>
            <a:r>
              <a:rPr lang="cs-CZ" dirty="0" err="1"/>
              <a:t>containg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statements</a:t>
            </a:r>
            <a:endParaRPr lang="cs-CZ" dirty="0"/>
          </a:p>
          <a:p>
            <a:r>
              <a:rPr lang="cs-CZ" dirty="0"/>
              <a:t>- Minus "data </a:t>
            </a:r>
            <a:r>
              <a:rPr lang="cs-CZ" dirty="0" err="1"/>
              <a:t>about</a:t>
            </a:r>
            <a:r>
              <a:rPr lang="cs-CZ" dirty="0"/>
              <a:t> media" –</a:t>
            </a:r>
            <a:r>
              <a:rPr lang="cs-CZ" dirty="0" err="1"/>
              <a:t>culture</a:t>
            </a:r>
            <a:r>
              <a:rPr lang="cs-CZ" dirty="0"/>
              <a:t> – ony </a:t>
            </a:r>
            <a:r>
              <a:rPr lang="cs-CZ" dirty="0" err="1"/>
              <a:t>pages</a:t>
            </a:r>
            <a:r>
              <a:rPr lang="cs-CZ" dirty="0"/>
              <a:t> </a:t>
            </a:r>
            <a:r>
              <a:rPr lang="cs-CZ" dirty="0" err="1"/>
              <a:t>containing</a:t>
            </a:r>
            <a:r>
              <a:rPr lang="cs-CZ" dirty="0"/>
              <a:t> "data </a:t>
            </a:r>
            <a:r>
              <a:rPr lang="cs-CZ" dirty="0" err="1"/>
              <a:t>about</a:t>
            </a:r>
            <a:r>
              <a:rPr lang="cs-CZ" dirty="0"/>
              <a:t> media" 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mentionining</a:t>
            </a:r>
            <a:r>
              <a:rPr lang="cs-CZ" dirty="0"/>
              <a:t> </a:t>
            </a:r>
            <a:r>
              <a:rPr lang="cs-CZ" dirty="0" err="1"/>
              <a:t>culture</a:t>
            </a:r>
            <a:endParaRPr lang="cs-CZ" dirty="0"/>
          </a:p>
          <a:p>
            <a:r>
              <a:rPr lang="cs-CZ" dirty="0"/>
              <a:t>*  </a:t>
            </a:r>
            <a:r>
              <a:rPr lang="cs-CZ" dirty="0" err="1"/>
              <a:t>asteriks</a:t>
            </a:r>
            <a:r>
              <a:rPr lang="cs-CZ" dirty="0"/>
              <a:t> " data </a:t>
            </a:r>
            <a:r>
              <a:rPr lang="cs-CZ" dirty="0" err="1"/>
              <a:t>about</a:t>
            </a:r>
            <a:r>
              <a:rPr lang="cs-CZ" dirty="0"/>
              <a:t> * " – data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anything</a:t>
            </a:r>
            <a:r>
              <a:rPr lang="cs-CZ" dirty="0"/>
              <a:t>.</a:t>
            </a:r>
          </a:p>
          <a:p>
            <a:r>
              <a:rPr lang="cs-CZ" dirty="0"/>
              <a:t>() – </a:t>
            </a:r>
            <a:r>
              <a:rPr lang="cs-CZ" dirty="0" err="1"/>
              <a:t>gives</a:t>
            </a:r>
            <a:r>
              <a:rPr lang="cs-CZ" dirty="0"/>
              <a:t> priority to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word</a:t>
            </a:r>
            <a:endParaRPr lang="cs-CZ" dirty="0"/>
          </a:p>
          <a:p>
            <a:r>
              <a:rPr lang="cs-CZ" dirty="0"/>
              <a:t>"data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culture</a:t>
            </a:r>
            <a:r>
              <a:rPr lang="cs-CZ" dirty="0"/>
              <a:t>" 2016..2020 –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dots</a:t>
            </a:r>
            <a:r>
              <a:rPr lang="cs-CZ" dirty="0"/>
              <a:t> </a:t>
            </a:r>
            <a:r>
              <a:rPr lang="cs-CZ" dirty="0" err="1"/>
              <a:t>represents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line (2016, 2017, 2018, 2019, 2020), </a:t>
            </a:r>
            <a:r>
              <a:rPr lang="cs-CZ" dirty="0" err="1"/>
              <a:t>works</a:t>
            </a:r>
            <a:r>
              <a:rPr lang="cs-CZ" dirty="0"/>
              <a:t> in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 as OR</a:t>
            </a:r>
          </a:p>
          <a:p>
            <a:r>
              <a:rPr lang="cs-CZ" dirty="0" err="1"/>
              <a:t>filetype:xlsx</a:t>
            </a:r>
            <a:r>
              <a:rPr lang="cs-CZ" dirty="0"/>
              <a:t> (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options</a:t>
            </a:r>
            <a:r>
              <a:rPr lang="cs-CZ" dirty="0"/>
              <a:t> </a:t>
            </a:r>
            <a:r>
              <a:rPr lang="cs-CZ" dirty="0" err="1"/>
              <a:t>pdf</a:t>
            </a:r>
            <a:r>
              <a:rPr lang="cs-CZ" dirty="0"/>
              <a:t>, doc, </a:t>
            </a:r>
            <a:r>
              <a:rPr lang="cs-CZ" dirty="0" err="1"/>
              <a:t>xls</a:t>
            </a:r>
            <a:r>
              <a:rPr lang="cs-CZ" dirty="0"/>
              <a:t>, </a:t>
            </a:r>
            <a:r>
              <a:rPr lang="cs-CZ" dirty="0" err="1"/>
              <a:t>docx</a:t>
            </a:r>
            <a:r>
              <a:rPr lang="cs-CZ" dirty="0"/>
              <a:t>)</a:t>
            </a:r>
          </a:p>
          <a:p>
            <a:r>
              <a:rPr lang="cs-CZ" dirty="0" err="1"/>
              <a:t>site:unstats.un.org</a:t>
            </a:r>
            <a:r>
              <a:rPr lang="cs-CZ" dirty="0"/>
              <a:t> - </a:t>
            </a:r>
            <a:r>
              <a:rPr lang="cs-CZ" dirty="0" err="1"/>
              <a:t>searching</a:t>
            </a:r>
            <a:r>
              <a:rPr lang="cs-CZ" dirty="0"/>
              <a:t> on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page</a:t>
            </a:r>
            <a:r>
              <a:rPr lang="cs-CZ" dirty="0"/>
              <a:t> </a:t>
            </a:r>
            <a:r>
              <a:rPr lang="cs-CZ" dirty="0" err="1"/>
              <a:t>site:unstats.un.org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268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54467-8F91-2A37-DFA9-1BAD00FEF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Drowning In Information But Starved of Knowledge T-Shirt : ביגוד, נעליים  ותכשיטים - Amazon.com">
            <a:extLst>
              <a:ext uri="{FF2B5EF4-FFF2-40B4-BE49-F238E27FC236}">
                <a16:creationId xmlns:a16="http://schemas.microsoft.com/office/drawing/2014/main" id="{972AA932-2C3D-0C3B-ACC3-B38A07418B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142" y="1825625"/>
            <a:ext cx="428171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79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297D3-4848-D694-860B-35FD5584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Overview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course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828FD-FB0C-4BFD-9F77-9DFF0F6EC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blocs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Data </a:t>
            </a:r>
            <a:r>
              <a:rPr lang="cs-CZ" dirty="0" err="1"/>
              <a:t>preparation</a:t>
            </a:r>
            <a:endParaRPr lang="cs-CZ" dirty="0"/>
          </a:p>
          <a:p>
            <a:pPr lvl="1"/>
            <a:r>
              <a:rPr lang="cs-CZ" dirty="0"/>
              <a:t>U</a:t>
            </a:r>
            <a:r>
              <a:rPr lang="en-US" dirty="0" err="1"/>
              <a:t>nivariate</a:t>
            </a:r>
            <a:r>
              <a:rPr lang="en-US" dirty="0"/>
              <a:t> visualization</a:t>
            </a:r>
            <a:endParaRPr lang="cs-CZ" dirty="0"/>
          </a:p>
          <a:p>
            <a:pPr lvl="1"/>
            <a:r>
              <a:rPr lang="en-US" dirty="0"/>
              <a:t>Visualization of relationship </a:t>
            </a:r>
            <a:endParaRPr lang="cs-CZ" dirty="0"/>
          </a:p>
          <a:p>
            <a:pPr lvl="1"/>
            <a:r>
              <a:rPr lang="en-US" dirty="0"/>
              <a:t>Visualization of time </a:t>
            </a:r>
            <a:r>
              <a:rPr lang="cs-CZ" dirty="0"/>
              <a:t>data</a:t>
            </a:r>
          </a:p>
          <a:p>
            <a:pPr lvl="1"/>
            <a:r>
              <a:rPr lang="en-US" dirty="0"/>
              <a:t>Visualization of spatial data </a:t>
            </a:r>
            <a:endParaRPr lang="cs-CZ" dirty="0"/>
          </a:p>
          <a:p>
            <a:pPr lvl="1"/>
            <a:r>
              <a:rPr lang="en-US" dirty="0"/>
              <a:t>Visualization of text data 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en-US" dirty="0" err="1"/>
              <a:t>resentation</a:t>
            </a:r>
            <a:r>
              <a:rPr lang="en-US" dirty="0"/>
              <a:t> of visualization</a:t>
            </a:r>
            <a:r>
              <a:rPr lang="cs-CZ" dirty="0"/>
              <a:t>s</a:t>
            </a:r>
            <a:r>
              <a:rPr lang="en-US" dirty="0"/>
              <a:t> 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ASSIGNEMENTS!!! (8 </a:t>
            </a:r>
            <a:r>
              <a:rPr lang="cs-CZ" dirty="0" err="1"/>
              <a:t>for</a:t>
            </a:r>
            <a:r>
              <a:rPr lang="cs-CZ" dirty="0"/>
              <a:t> 60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assignement</a:t>
            </a:r>
            <a:endParaRPr lang="en-US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829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1A2CC-1EAC-3038-4E79-6460D54F1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assignement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2BA2E2-C31B-0FD1-EF56-CDB56C530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Goal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provide</a:t>
            </a:r>
            <a:r>
              <a:rPr lang="cs-CZ" dirty="0"/>
              <a:t> to </a:t>
            </a:r>
            <a:r>
              <a:rPr lang="cs-CZ" dirty="0" err="1"/>
              <a:t>vizualize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(</a:t>
            </a:r>
            <a:r>
              <a:rPr lang="cs-CZ" dirty="0" err="1"/>
              <a:t>important</a:t>
            </a:r>
            <a:r>
              <a:rPr lang="cs-CZ" dirty="0"/>
              <a:t>) </a:t>
            </a:r>
            <a:r>
              <a:rPr lang="cs-CZ" dirty="0" err="1"/>
              <a:t>topic</a:t>
            </a:r>
            <a:endParaRPr lang="cs-CZ" dirty="0"/>
          </a:p>
          <a:p>
            <a:r>
              <a:rPr lang="cs-CZ" dirty="0" err="1"/>
              <a:t>Prefarably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somethnig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course</a:t>
            </a:r>
            <a:endParaRPr lang="cs-CZ" dirty="0"/>
          </a:p>
          <a:p>
            <a:r>
              <a:rPr lang="cs-CZ" dirty="0"/>
              <a:t>It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grade</a:t>
            </a:r>
          </a:p>
          <a:p>
            <a:r>
              <a:rPr lang="cs-CZ" dirty="0"/>
              <a:t>40 </a:t>
            </a:r>
            <a:r>
              <a:rPr lang="cs-CZ" dirty="0" err="1"/>
              <a:t>points</a:t>
            </a:r>
            <a:r>
              <a:rPr lang="cs-CZ" dirty="0"/>
              <a:t> (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100)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080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12CBE-1144-ED1A-0A62-F50D8D5D7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Used</a:t>
            </a:r>
            <a:r>
              <a:rPr lang="cs-CZ" dirty="0"/>
              <a:t> software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679233C-046A-1426-16F7-48979B65F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9234" y="2374283"/>
            <a:ext cx="5433531" cy="3254022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72EF6893-14FD-6A38-F88F-AFF82674E631}"/>
              </a:ext>
            </a:extLst>
          </p:cNvPr>
          <p:cNvSpPr/>
          <p:nvPr/>
        </p:nvSpPr>
        <p:spPr>
          <a:xfrm>
            <a:off x="3713584" y="2724540"/>
            <a:ext cx="690465" cy="49452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4E50707-235F-791D-76A6-6EE345122396}"/>
              </a:ext>
            </a:extLst>
          </p:cNvPr>
          <p:cNvSpPr/>
          <p:nvPr/>
        </p:nvSpPr>
        <p:spPr>
          <a:xfrm>
            <a:off x="6049346" y="2858279"/>
            <a:ext cx="690465" cy="49452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183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953A0D-F87E-84A6-1065-A3973392A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39D94-8BAD-C53C-94AA-B1A488421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864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F6CD7-73E1-9342-C4E8-631CDCD46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76CBE8-966D-49BB-437D-D6C65C48C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Visualization</a:t>
            </a:r>
            <a:r>
              <a:rPr lang="cs-CZ" dirty="0"/>
              <a:t> as </a:t>
            </a:r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discipline</a:t>
            </a:r>
            <a:endParaRPr lang="cs-CZ" dirty="0"/>
          </a:p>
          <a:p>
            <a:pPr lvl="1"/>
            <a:r>
              <a:rPr lang="cs-CZ" dirty="0" err="1"/>
              <a:t>Theories</a:t>
            </a:r>
            <a:endParaRPr lang="cs-CZ" dirty="0"/>
          </a:p>
          <a:p>
            <a:pPr lvl="1"/>
            <a:r>
              <a:rPr lang="cs-CZ" dirty="0" err="1"/>
              <a:t>Methods</a:t>
            </a:r>
            <a:endParaRPr lang="cs-CZ" dirty="0"/>
          </a:p>
          <a:p>
            <a:r>
              <a:rPr lang="cs-CZ" dirty="0" err="1"/>
              <a:t>Visualization</a:t>
            </a:r>
            <a:r>
              <a:rPr lang="cs-CZ" dirty="0"/>
              <a:t> as </a:t>
            </a:r>
            <a:r>
              <a:rPr lang="cs-CZ" dirty="0" err="1"/>
              <a:t>daily</a:t>
            </a:r>
            <a:r>
              <a:rPr lang="cs-CZ" dirty="0"/>
              <a:t> </a:t>
            </a:r>
            <a:r>
              <a:rPr lang="cs-CZ" dirty="0" err="1"/>
              <a:t>practise</a:t>
            </a:r>
            <a:endParaRPr lang="cs-CZ" dirty="0"/>
          </a:p>
          <a:p>
            <a:pPr lvl="1"/>
            <a:r>
              <a:rPr lang="cs-CZ" dirty="0" err="1"/>
              <a:t>How</a:t>
            </a:r>
            <a:r>
              <a:rPr lang="cs-CZ" dirty="0"/>
              <a:t> to make a chart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data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13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53CDC4-AD04-AD46-6A01-0CD62101C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Visualization</a:t>
            </a:r>
            <a:r>
              <a:rPr lang="cs-CZ" dirty="0"/>
              <a:t> as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tool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A2675A-8F4F-D170-DEE7-0D85ACC0A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communicate</a:t>
            </a:r>
            <a:endParaRPr lang="cs-CZ" dirty="0"/>
          </a:p>
          <a:p>
            <a:pPr lvl="1"/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talking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listening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>?</a:t>
            </a:r>
          </a:p>
          <a:p>
            <a:pPr lvl="2"/>
            <a:r>
              <a:rPr lang="cs-CZ" dirty="0" err="1"/>
              <a:t>Issue</a:t>
            </a:r>
            <a:endParaRPr lang="cs-CZ" dirty="0"/>
          </a:p>
          <a:p>
            <a:pPr lvl="2"/>
            <a:r>
              <a:rPr lang="cs-CZ" dirty="0"/>
              <a:t>Time</a:t>
            </a:r>
          </a:p>
          <a:p>
            <a:pPr lvl="2"/>
            <a:r>
              <a:rPr lang="cs-CZ" dirty="0" err="1"/>
              <a:t>Space</a:t>
            </a:r>
            <a:endParaRPr lang="cs-CZ" dirty="0"/>
          </a:p>
          <a:p>
            <a:pPr lvl="2"/>
            <a:r>
              <a:rPr lang="cs-CZ" dirty="0" err="1"/>
              <a:t>Kind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data</a:t>
            </a:r>
          </a:p>
          <a:p>
            <a:pPr lvl="1"/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channel</a:t>
            </a:r>
            <a:r>
              <a:rPr lang="cs-CZ" dirty="0"/>
              <a:t>?</a:t>
            </a:r>
          </a:p>
          <a:p>
            <a:pPr lvl="2"/>
            <a:r>
              <a:rPr lang="cs-CZ" dirty="0"/>
              <a:t>Internet </a:t>
            </a:r>
          </a:p>
          <a:p>
            <a:pPr lvl="3"/>
            <a:r>
              <a:rPr lang="cs-CZ" dirty="0"/>
              <a:t>Static</a:t>
            </a:r>
          </a:p>
          <a:p>
            <a:pPr lvl="3"/>
            <a:r>
              <a:rPr lang="cs-CZ" dirty="0" err="1"/>
              <a:t>Dynamic</a:t>
            </a:r>
            <a:endParaRPr lang="cs-CZ" dirty="0"/>
          </a:p>
          <a:p>
            <a:pPr lvl="2"/>
            <a:r>
              <a:rPr lang="cs-CZ" dirty="0" err="1"/>
              <a:t>Paper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0767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24BE5-FAC8-9A0B-13E6-F89ECBB1A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visualization</a:t>
            </a:r>
            <a:r>
              <a:rPr lang="cs-CZ" dirty="0"/>
              <a:t> </a:t>
            </a:r>
            <a:r>
              <a:rPr lang="cs-CZ" dirty="0" err="1"/>
              <a:t>works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3382F6-847B-D0D4-D75D-FB33B442D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 &gt; </a:t>
            </a:r>
            <a:r>
              <a:rPr lang="cs-CZ" b="1" dirty="0"/>
              <a:t>„</a:t>
            </a:r>
            <a:r>
              <a:rPr lang="cs-CZ" b="1" dirty="0" err="1"/>
              <a:t>some</a:t>
            </a:r>
            <a:r>
              <a:rPr lang="cs-CZ" b="1" dirty="0"/>
              <a:t> </a:t>
            </a:r>
            <a:r>
              <a:rPr lang="cs-CZ" b="1" dirty="0" err="1"/>
              <a:t>work</a:t>
            </a:r>
            <a:r>
              <a:rPr lang="cs-CZ" b="1" dirty="0"/>
              <a:t>“ </a:t>
            </a:r>
            <a:r>
              <a:rPr lang="cs-CZ" dirty="0"/>
              <a:t>&gt; </a:t>
            </a:r>
            <a:r>
              <a:rPr lang="cs-CZ" dirty="0" err="1"/>
              <a:t>picture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missing</a:t>
            </a:r>
            <a:r>
              <a:rPr lang="cs-CZ" dirty="0"/>
              <a:t>!</a:t>
            </a:r>
          </a:p>
          <a:p>
            <a:pPr lvl="1"/>
            <a:r>
              <a:rPr lang="cs-CZ" dirty="0"/>
              <a:t> STORY TO TELL!!!</a:t>
            </a:r>
          </a:p>
          <a:p>
            <a:endParaRPr lang="cs-CZ" dirty="0"/>
          </a:p>
          <a:p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abstraction</a:t>
            </a:r>
            <a:endParaRPr lang="cs-CZ" dirty="0"/>
          </a:p>
          <a:p>
            <a:pPr lvl="1"/>
            <a:r>
              <a:rPr lang="cs-CZ" dirty="0" err="1"/>
              <a:t>Selection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</a:t>
            </a:r>
            <a:r>
              <a:rPr lang="cs-CZ" dirty="0" err="1"/>
              <a:t>telling</a:t>
            </a:r>
            <a:r>
              <a:rPr lang="cs-CZ" dirty="0"/>
              <a:t>“ </a:t>
            </a:r>
            <a:r>
              <a:rPr lang="cs-CZ" dirty="0" err="1"/>
              <a:t>characteristic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data</a:t>
            </a:r>
          </a:p>
          <a:p>
            <a:r>
              <a:rPr lang="cs-CZ" dirty="0" err="1"/>
              <a:t>Comparison</a:t>
            </a:r>
            <a:endParaRPr lang="cs-CZ" dirty="0"/>
          </a:p>
          <a:p>
            <a:pPr lvl="1"/>
            <a:r>
              <a:rPr lang="cs-CZ" dirty="0"/>
              <a:t>To </a:t>
            </a:r>
            <a:r>
              <a:rPr lang="cs-CZ" dirty="0" err="1"/>
              <a:t>give</a:t>
            </a:r>
            <a:r>
              <a:rPr lang="cs-CZ" dirty="0"/>
              <a:t> a </a:t>
            </a:r>
            <a:r>
              <a:rPr lang="cs-CZ" dirty="0" err="1"/>
              <a:t>meaning</a:t>
            </a:r>
            <a:r>
              <a:rPr lang="cs-CZ" dirty="0"/>
              <a:t> to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value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6478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22867</TotalTime>
  <Words>1055</Words>
  <Application>Microsoft Office PowerPoint</Application>
  <PresentationFormat>Širokoúhlá obrazovka</PresentationFormat>
  <Paragraphs>175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Data Visualization</vt:lpstr>
      <vt:lpstr>My background</vt:lpstr>
      <vt:lpstr>Overview of course</vt:lpstr>
      <vt:lpstr>Final assignement</vt:lpstr>
      <vt:lpstr>Used software</vt:lpstr>
      <vt:lpstr>Introduction</vt:lpstr>
      <vt:lpstr>Prezentace aplikace PowerPoint</vt:lpstr>
      <vt:lpstr>Visualization as communication tool</vt:lpstr>
      <vt:lpstr>How visualization works?</vt:lpstr>
      <vt:lpstr>Data</vt:lpstr>
      <vt:lpstr>Data</vt:lpstr>
      <vt:lpstr>Most important typology</vt:lpstr>
      <vt:lpstr>Data sources</vt:lpstr>
      <vt:lpstr>Politics</vt:lpstr>
      <vt:lpstr>Electoral data</vt:lpstr>
      <vt:lpstr>Barometer</vt:lpstr>
      <vt:lpstr>Comparative Projects</vt:lpstr>
      <vt:lpstr>Public Opinion Survey Data</vt:lpstr>
      <vt:lpstr>Parliaments</vt:lpstr>
      <vt:lpstr>Media</vt:lpstr>
      <vt:lpstr>Searching on google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Visualization</dc:title>
  <dc:creator>Petr Voda</dc:creator>
  <cp:lastModifiedBy>Petr Voda</cp:lastModifiedBy>
  <cp:revision>3</cp:revision>
  <dcterms:created xsi:type="dcterms:W3CDTF">2023-09-11T07:32:36Z</dcterms:created>
  <dcterms:modified xsi:type="dcterms:W3CDTF">2023-10-02T12:59:44Z</dcterms:modified>
</cp:coreProperties>
</file>