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Ex1.xml" ContentType="application/vnd.ms-office.chartex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4" r:id="rId6"/>
    <p:sldId id="265" r:id="rId7"/>
    <p:sldId id="266" r:id="rId8"/>
    <p:sldId id="261" r:id="rId9"/>
    <p:sldId id="262" r:id="rId10"/>
    <p:sldId id="263" r:id="rId11"/>
    <p:sldId id="267" r:id="rId12"/>
    <p:sldId id="269" r:id="rId13"/>
    <p:sldId id="268" r:id="rId14"/>
    <p:sldId id="270" r:id="rId15"/>
    <p:sldId id="271" r:id="rId16"/>
    <p:sldId id="258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etrh\Documents\politologie\vyuka\vizualizace\titanic.csv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oleObject" Target="file:///C:\Users\petrh\Documents\politologie\vyuka\vizualizace\titanic.csv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stacked"/>
        <c:varyColors val="0"/>
        <c:ser>
          <c:idx val="0"/>
          <c:order val="0"/>
          <c:tx>
            <c:strRef>
              <c:f>Sheet7!$A$2</c:f>
              <c:strCache>
                <c:ptCount val="1"/>
                <c:pt idx="0">
                  <c:v>1st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Sheet7!$C$1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Sheet7!$C$2</c:f>
              <c:numCache>
                <c:formatCode>0.00</c:formatCode>
                <c:ptCount val="1"/>
                <c:pt idx="0">
                  <c:v>24.242424242424242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C-4EFD-9773-95C60898FD1C}"/>
            </c:ext>
          </c:extLst>
        </c:ser>
        <c:ser>
          <c:idx val="1"/>
          <c:order val="1"/>
          <c:tx>
            <c:strRef>
              <c:f>Sheet7!$A$3</c:f>
              <c:strCache>
                <c:ptCount val="1"/>
                <c:pt idx="0">
                  <c:v>2nd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Sheet7!$C$1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Sheet7!$C$3</c:f>
              <c:numCache>
                <c:formatCode>0.00</c:formatCode>
                <c:ptCount val="1"/>
                <c:pt idx="0">
                  <c:v>20.65095398428732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7C-4EFD-9773-95C60898FD1C}"/>
            </c:ext>
          </c:extLst>
        </c:ser>
        <c:ser>
          <c:idx val="2"/>
          <c:order val="2"/>
          <c:tx>
            <c:strRef>
              <c:f>Sheet7!$A$4</c:f>
              <c:strCache>
                <c:ptCount val="1"/>
                <c:pt idx="0">
                  <c:v>3rd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Sheet7!$C$1</c:f>
              <c:strCache>
                <c:ptCount val="1"/>
                <c:pt idx="0">
                  <c:v>Percentage</c:v>
                </c:pt>
              </c:strCache>
            </c:strRef>
          </c:cat>
          <c:val>
            <c:numRef>
              <c:f>Sheet7!$C$4</c:f>
              <c:numCache>
                <c:formatCode>0.00</c:formatCode>
                <c:ptCount val="1"/>
                <c:pt idx="0">
                  <c:v>55.106621773288445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97C-4EFD-9773-95C60898FD1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243906112"/>
        <c:axId val="549006512"/>
      </c:barChart>
      <c:catAx>
        <c:axId val="2439061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549006512"/>
        <c:crosses val="autoZero"/>
        <c:auto val="1"/>
        <c:lblAlgn val="ctr"/>
        <c:lblOffset val="100"/>
        <c:noMultiLvlLbl val="0"/>
      </c:catAx>
      <c:valAx>
        <c:axId val="54900651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2439061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numDim type="val">
        <cx:f>titanic!$F$2:$F$892</cx:f>
        <cx:lvl ptCount="891" formatCode="Všeobecný">
          <cx:pt idx="0">38</cx:pt>
          <cx:pt idx="1">14</cx:pt>
          <cx:pt idx="4">40</cx:pt>
          <cx:pt idx="6">28</cx:pt>
          <cx:pt idx="8">14</cx:pt>
          <cx:pt idx="10">3</cx:pt>
          <cx:pt idx="12">49</cx:pt>
          <cx:pt idx="13">65</cx:pt>
          <cx:pt idx="14">28.5</cx:pt>
          <cx:pt idx="15">22</cx:pt>
          <cx:pt idx="18">26</cx:pt>
          <cx:pt idx="19">71</cx:pt>
          <cx:pt idx="20">23</cx:pt>
          <cx:pt idx="21">14.5</cx:pt>
          <cx:pt idx="22">17</cx:pt>
          <cx:pt idx="23">24</cx:pt>
          <cx:pt idx="24">32.5</cx:pt>
          <cx:pt idx="25">12</cx:pt>
          <cx:pt idx="27">33</cx:pt>
          <cx:pt idx="28">23</cx:pt>
          <cx:pt idx="29">24</cx:pt>
          <cx:pt idx="31">51</cx:pt>
          <cx:pt idx="32">56</cx:pt>
          <cx:pt idx="33">50</cx:pt>
          <cx:pt idx="35">44</cx:pt>
          <cx:pt idx="36">58</cx:pt>
          <cx:pt idx="37">45.5</cx:pt>
          <cx:pt idx="38">26</cx:pt>
          <cx:pt idx="39">40</cx:pt>
          <cx:pt idx="40">31</cx:pt>
          <cx:pt idx="41">32</cx:pt>
          <cx:pt idx="43">30</cx:pt>
          <cx:pt idx="44">29</cx:pt>
          <cx:pt idx="46">35</cx:pt>
          <cx:pt idx="47">37</cx:pt>
          <cx:pt idx="48">33</cx:pt>
          <cx:pt idx="49">19</cx:pt>
          <cx:pt idx="50">36</cx:pt>
          <cx:pt idx="52">23.5</cx:pt>
          <cx:pt idx="53">50</cx:pt>
          <cx:pt idx="55">17</cx:pt>
          <cx:pt idx="56">30</cx:pt>
          <cx:pt idx="57">30</cx:pt>
          <cx:pt idx="58">24</cx:pt>
          <cx:pt idx="59">18</cx:pt>
          <cx:pt idx="60">40</cx:pt>
          <cx:pt idx="61">36</cx:pt>
          <cx:pt idx="62">16</cx:pt>
          <cx:pt idx="63">41</cx:pt>
          <cx:pt idx="64">15</cx:pt>
          <cx:pt idx="66">29</cx:pt>
          <cx:pt idx="67">45</cx:pt>
          <cx:pt idx="68">60</cx:pt>
          <cx:pt idx="70">24</cx:pt>
          <cx:pt idx="71">25</cx:pt>
          <cx:pt idx="72">22</cx:pt>
          <cx:pt idx="74">27</cx:pt>
          <cx:pt idx="75">20</cx:pt>
          <cx:pt idx="76">42</cx:pt>
          <cx:pt idx="77">1</cx:pt>
          <cx:pt idx="78">17</cx:pt>
          <cx:pt idx="79">23</cx:pt>
          <cx:pt idx="81">5</cx:pt>
          <cx:pt idx="82">30</cx:pt>
          <cx:pt idx="83">49</cx:pt>
          <cx:pt idx="84">29</cx:pt>
          <cx:pt idx="85">0.75</cx:pt>
          <cx:pt idx="86">23</cx:pt>
          <cx:pt idx="87">25</cx:pt>
          <cx:pt idx="88">58</cx:pt>
          <cx:pt idx="89">71</cx:pt>
          <cx:pt idx="91">54</cx:pt>
          <cx:pt idx="92">18</cx:pt>
          <cx:pt idx="93">54</cx:pt>
          <cx:pt idx="95">44</cx:pt>
          <cx:pt idx="98">17</cx:pt>
          <cx:pt idx="100">30</cx:pt>
          <cx:pt idx="101">22</cx:pt>
          <cx:pt idx="102">50</cx:pt>
          <cx:pt idx="104">17</cx:pt>
          <cx:pt idx="105">22</cx:pt>
          <cx:pt idx="106">48</cx:pt>
          <cx:pt idx="110">39</cx:pt>
          <cx:pt idx="111">36</cx:pt>
          <cx:pt idx="113">60</cx:pt>
          <cx:pt idx="114">52</cx:pt>
          <cx:pt idx="116">49</cx:pt>
          <cx:pt idx="117">35</cx:pt>
          <cx:pt idx="118">22</cx:pt>
          <cx:pt idx="119">27</cx:pt>
          <cx:pt idx="120">20</cx:pt>
          <cx:pt idx="121">32</cx:pt>
          <cx:pt idx="122">24</cx:pt>
          <cx:pt idx="123">0.75</cx:pt>
          <cx:pt idx="124">48</cx:pt>
          <cx:pt idx="125">56</cx:pt>
          <cx:pt idx="126">58</cx:pt>
          <cx:pt idx="127">40</cx:pt>
          <cx:pt idx="128">36</cx:pt>
          <cx:pt idx="129">27</cx:pt>
          <cx:pt idx="130">25</cx:pt>
          <cx:pt idx="131">4</cx:pt>
          <cx:pt idx="132">25</cx:pt>
          <cx:pt idx="133">49</cx:pt>
          <cx:pt idx="134">18</cx:pt>
          <cx:pt idx="135">18</cx:pt>
          <cx:pt idx="137">24</cx:pt>
          <cx:pt idx="138">38</cx:pt>
          <cx:pt idx="139">11</cx:pt>
          <cx:pt idx="140">35</cx:pt>
          <cx:pt idx="141">21</cx:pt>
          <cx:pt idx="142">20</cx:pt>
          <cx:pt idx="145">13</cx:pt>
          <cx:pt idx="146">46</cx:pt>
          <cx:pt idx="148">30</cx:pt>
          <cx:pt idx="149">0.41999999999999998</cx:pt>
          <cx:pt idx="150">31</cx:pt>
          <cx:pt idx="151">1</cx:pt>
          <cx:pt idx="152">15</cx:pt>
          <cx:pt idx="154">39</cx:pt>
          <cx:pt idx="156">30</cx:pt>
          <cx:pt idx="157">34.5</cx:pt>
          <cx:pt idx="158">35</cx:pt>
          <cx:pt idx="160">9</cx:pt>
          <cx:pt idx="161">24</cx:pt>
          <cx:pt idx="163">27</cx:pt>
          <cx:pt idx="164">28</cx:pt>
          <cx:pt idx="165">15</cx:pt>
          <cx:pt idx="166">56</cx:pt>
          <cx:pt idx="167">26</cx:pt>
          <cx:pt idx="169">2</cx:pt>
          <cx:pt idx="170">15</cx:pt>
          <cx:pt idx="173">19</cx:pt>
          <cx:pt idx="178">70.5</cx:pt>
          <cx:pt idx="180">19</cx:pt>
          <cx:pt idx="181">16</cx:pt>
          <cx:pt idx="182">4</cx:pt>
          <cx:pt idx="184">40</cx:pt>
          <cx:pt idx="187">16</cx:pt>
          <cx:pt idx="190">44</cx:pt>
          <cx:pt idx="194">7</cx:pt>
          <cx:pt idx="195">65</cx:pt>
          <cx:pt idx="196">22</cx:pt>
          <cx:pt idx="200">30</cx:pt>
          <cx:pt idx="208">33</cx:pt>
          <cx:pt idx="209">21</cx:pt>
          <cx:pt idx="213">21</cx:pt>
          <cx:pt idx="215">29</cx:pt>
          <cx:pt idx="217">40.5</cx:pt>
          <cx:pt idx="224">57</cx:pt>
          <cx:pt idx="227">18</cx:pt>
          <cx:pt idx="228">32</cx:pt>
          <cx:pt idx="231">25</cx:pt>
          <cx:pt idx="234">31</cx:pt>
          <cx:pt idx="235">30.5</cx:pt>
          <cx:pt idx="239">8</cx:pt>
          <cx:pt idx="243">39</cx:pt>
          <cx:pt idx="244">32</cx:pt>
          <cx:pt idx="245">22</cx:pt>
          <cx:pt idx="246">26</cx:pt>
          <cx:pt idx="247">35</cx:pt>
          <cx:pt idx="248">35</cx:pt>
          <cx:pt idx="249">54</cx:pt>
          <cx:pt idx="250">2</cx:pt>
          <cx:pt idx="251">27</cx:pt>
          <cx:pt idx="252">4</cx:pt>
          <cx:pt idx="253">58</cx:pt>
          <cx:pt idx="254">20</cx:pt>
          <cx:pt idx="255">39</cx:pt>
          <cx:pt idx="256">14</cx:pt>
          <cx:pt idx="257">55</cx:pt>
          <cx:pt idx="259">31</cx:pt>
          <cx:pt idx="260">35</cx:pt>
          <cx:pt idx="261">34</cx:pt>
          <cx:pt idx="262">28</cx:pt>
          <cx:pt idx="263">8</cx:pt>
          <cx:pt idx="264">38</cx:pt>
          <cx:pt idx="265">19</cx:pt>
          <cx:pt idx="267">66</cx:pt>
          <cx:pt idx="268">42</cx:pt>
          <cx:pt idx="269">21</cx:pt>
          <cx:pt idx="270">18</cx:pt>
          <cx:pt idx="271">40</cx:pt>
          <cx:pt idx="272">27</cx:pt>
          <cx:pt idx="274">18</cx:pt>
          <cx:pt idx="275">7</cx:pt>
          <cx:pt idx="276">21</cx:pt>
          <cx:pt idx="277">29</cx:pt>
          <cx:pt idx="279">21</cx:pt>
          <cx:pt idx="280">5</cx:pt>
          <cx:pt idx="281">11</cx:pt>
          <cx:pt idx="282">45</cx:pt>
          <cx:pt idx="283">4</cx:pt>
          <cx:pt idx="284">29</cx:pt>
          <cx:pt idx="285">19</cx:pt>
          <cx:pt idx="286">17</cx:pt>
          <cx:pt idx="287">26</cx:pt>
          <cx:pt idx="288">32</cx:pt>
          <cx:pt idx="289">16</cx:pt>
          <cx:pt idx="290">21</cx:pt>
          <cx:pt idx="291">32</cx:pt>
          <cx:pt idx="292">25</cx:pt>
          <cx:pt idx="295">0.82999999999999996</cx:pt>
          <cx:pt idx="296">30</cx:pt>
          <cx:pt idx="297">22</cx:pt>
          <cx:pt idx="298">29</cx:pt>
          <cx:pt idx="299">28</cx:pt>
          <cx:pt idx="300">17</cx:pt>
          <cx:pt idx="301">33</cx:pt>
          <cx:pt idx="302">16</cx:pt>
          <cx:pt idx="304">23</cx:pt>
          <cx:pt idx="305">24</cx:pt>
          <cx:pt idx="306">29</cx:pt>
          <cx:pt idx="307">20</cx:pt>
          <cx:pt idx="308">46</cx:pt>
          <cx:pt idx="309">26</cx:pt>
          <cx:pt idx="310">59</cx:pt>
          <cx:pt idx="312">34</cx:pt>
          <cx:pt idx="313">34</cx:pt>
          <cx:pt idx="314">28</cx:pt>
          <cx:pt idx="316">21</cx:pt>
          <cx:pt idx="317">33</cx:pt>
          <cx:pt idx="318">37</cx:pt>
          <cx:pt idx="319">28</cx:pt>
          <cx:pt idx="320">21</cx:pt>
          <cx:pt idx="322">38</cx:pt>
          <cx:pt idx="323">47</cx:pt>
          <cx:pt idx="324">22</cx:pt>
          <cx:pt idx="325">20</cx:pt>
          <cx:pt idx="326">21</cx:pt>
          <cx:pt idx="327">29</cx:pt>
          <cx:pt idx="328">2</cx:pt>
          <cx:pt idx="329">21</cx:pt>
          <cx:pt idx="331">32.5</cx:pt>
          <cx:pt idx="332">54</cx:pt>
          <cx:pt idx="333">24</cx:pt>
          <cx:pt idx="334">45</cx:pt>
          <cx:pt idx="335">20</cx:pt>
          <cx:pt idx="336">47</cx:pt>
          <cx:pt idx="337">29</cx:pt>
          <cx:pt idx="338">25</cx:pt>
          <cx:pt idx="339">19</cx:pt>
          <cx:pt idx="340">37</cx:pt>
          <cx:pt idx="341">16</cx:pt>
          <cx:pt idx="342">22</cx:pt>
          <cx:pt idx="343">24</cx:pt>
          <cx:pt idx="344">18</cx:pt>
          <cx:pt idx="345">19</cx:pt>
          <cx:pt idx="346">27</cx:pt>
          <cx:pt idx="347">9</cx:pt>
          <cx:pt idx="348">36.5</cx:pt>
          <cx:pt idx="349">42</cx:pt>
          <cx:pt idx="350">51</cx:pt>
          <cx:pt idx="351">22</cx:pt>
          <cx:pt idx="352">55.5</cx:pt>
          <cx:pt idx="353">40.5</cx:pt>
          <cx:pt idx="355">30</cx:pt>
          <cx:pt idx="358">44</cx:pt>
          <cx:pt idx="359">40</cx:pt>
          <cx:pt idx="360">26</cx:pt>
          <cx:pt idx="361">17</cx:pt>
          <cx:pt idx="362">1</cx:pt>
          <cx:pt idx="363">9</cx:pt>
          <cx:pt idx="365">45</cx:pt>
          <cx:pt idx="367">28</cx:pt>
          <cx:pt idx="368">61</cx:pt>
          <cx:pt idx="369">1</cx:pt>
          <cx:pt idx="370">21</cx:pt>
          <cx:pt idx="371">18</cx:pt>
          <cx:pt idx="373">30</cx:pt>
          <cx:pt idx="374">36</cx:pt>
          <cx:pt idx="376">9</cx:pt>
          <cx:pt idx="377">1</cx:pt>
          <cx:pt idx="378">4</cx:pt>
          <cx:pt idx="380">45</cx:pt>
          <cx:pt idx="381">36</cx:pt>
          <cx:pt idx="382">32</cx:pt>
          <cx:pt idx="383">19</cx:pt>
          <cx:pt idx="384">19</cx:pt>
          <cx:pt idx="385">3</cx:pt>
          <cx:pt idx="386">42</cx:pt>
          <cx:pt idx="387">24</cx:pt>
          <cx:pt idx="388">28</cx:pt>
          <cx:pt idx="390">34</cx:pt>
          <cx:pt idx="391">18</cx:pt>
          <cx:pt idx="392">2</cx:pt>
          <cx:pt idx="393">32</cx:pt>
          <cx:pt idx="394">24</cx:pt>
          <cx:pt idx="395">35</cx:pt>
          <cx:pt idx="396">22</cx:pt>
          <cx:pt idx="397">30</cx:pt>
          <cx:pt idx="398">27</cx:pt>
          <cx:pt idx="399">42</cx:pt>
          <cx:pt idx="400">30</cx:pt>
          <cx:pt idx="401">16</cx:pt>
          <cx:pt idx="402">27</cx:pt>
          <cx:pt idx="403">51</cx:pt>
          <cx:pt idx="405">38</cx:pt>
          <cx:pt idx="406">22</cx:pt>
          <cx:pt idx="407">19</cx:pt>
          <cx:pt idx="408">20.5</cx:pt>
          <cx:pt idx="409">18</cx:pt>
          <cx:pt idx="411">35</cx:pt>
          <cx:pt idx="412">29</cx:pt>
          <cx:pt idx="413">59</cx:pt>
          <cx:pt idx="414">5</cx:pt>
          <cx:pt idx="415">24</cx:pt>
          <cx:pt idx="417">44</cx:pt>
          <cx:pt idx="418">8</cx:pt>
          <cx:pt idx="419">19</cx:pt>
          <cx:pt idx="420">33</cx:pt>
          <cx:pt idx="421">29</cx:pt>
          <cx:pt idx="422">22</cx:pt>
          <cx:pt idx="423">25</cx:pt>
          <cx:pt idx="424">24</cx:pt>
          <cx:pt idx="425">37</cx:pt>
          <cx:pt idx="426">54</cx:pt>
          <cx:pt idx="428">29</cx:pt>
          <cx:pt idx="429">62</cx:pt>
          <cx:pt idx="430">30</cx:pt>
          <cx:pt idx="431">41</cx:pt>
          <cx:pt idx="432">30</cx:pt>
          <cx:pt idx="433">50</cx:pt>
          <cx:pt idx="434">3</cx:pt>
          <cx:pt idx="435">52</cx:pt>
          <cx:pt idx="436">40</cx:pt>
          <cx:pt idx="437">36</cx:pt>
          <cx:pt idx="438">16</cx:pt>
          <cx:pt idx="439">25</cx:pt>
          <cx:pt idx="440">58</cx:pt>
          <cx:pt idx="441">35</cx:pt>
          <cx:pt idx="443">25</cx:pt>
          <cx:pt idx="444">41</cx:pt>
          <cx:pt idx="445">63</cx:pt>
          <cx:pt idx="446">45</cx:pt>
          <cx:pt idx="448">35</cx:pt>
          <cx:pt idx="449">28</cx:pt>
          <cx:pt idx="450">16</cx:pt>
          <cx:pt idx="451">19</cx:pt>
          <cx:pt idx="453">30</cx:pt>
          <cx:pt idx="454">22</cx:pt>
          <cx:pt idx="455">42</cx:pt>
          <cx:pt idx="456">26</cx:pt>
          <cx:pt idx="457">24</cx:pt>
          <cx:pt idx="458">24</cx:pt>
          <cx:pt idx="459">2</cx:pt>
          <cx:pt idx="461">19</cx:pt>
          <cx:pt idx="463">0.92000000000000004</cx:pt>
          <cx:pt idx="464">26</cx:pt>
          <cx:pt idx="465">28</cx:pt>
          <cx:pt idx="466">43</cx:pt>
          <cx:pt idx="467">26</cx:pt>
          <cx:pt idx="468">24</cx:pt>
          <cx:pt idx="469">54</cx:pt>
          <cx:pt idx="470">31</cx:pt>
          <cx:pt idx="471">22</cx:pt>
          <cx:pt idx="472">27</cx:pt>
          <cx:pt idx="473">22</cx:pt>
          <cx:pt idx="475">61</cx:pt>
          <cx:pt idx="476">36</cx:pt>
          <cx:pt idx="477">31</cx:pt>
          <cx:pt idx="478">45.5</cx:pt>
          <cx:pt idx="479">38</cx:pt>
          <cx:pt idx="480">16</cx:pt>
          <cx:pt idx="483">29</cx:pt>
          <cx:pt idx="484">45</cx:pt>
          <cx:pt idx="485">45</cx:pt>
          <cx:pt idx="486">2</cx:pt>
          <cx:pt idx="487">24</cx:pt>
          <cx:pt idx="488">28</cx:pt>
          <cx:pt idx="489">25</cx:pt>
          <cx:pt idx="490">36</cx:pt>
          <cx:pt idx="491">24</cx:pt>
          <cx:pt idx="492">40</cx:pt>
          <cx:pt idx="494">3</cx:pt>
          <cx:pt idx="495">42</cx:pt>
          <cx:pt idx="496">23</cx:pt>
          <cx:pt idx="498">25</cx:pt>
          <cx:pt idx="499">28</cx:pt>
          <cx:pt idx="500">22</cx:pt>
          <cx:pt idx="501">38</cx:pt>
          <cx:pt idx="502">40</cx:pt>
          <cx:pt idx="503">35</cx:pt>
          <cx:pt idx="504">30</cx:pt>
          <cx:pt idx="505">18</cx:pt>
          <cx:pt idx="506">19</cx:pt>
          <cx:pt idx="507">3</cx:pt>
          <cx:pt idx="508">22</cx:pt>
          <cx:pt idx="509">19</cx:pt>
          <cx:pt idx="510">32</cx:pt>
          <cx:pt idx="511">35</cx:pt>
          <cx:pt idx="513">18</cx:pt>
          <cx:pt idx="514">1</cx:pt>
          <cx:pt idx="515">36</cx:pt>
          <cx:pt idx="516">36</cx:pt>
          <cx:pt idx="517">21</cx:pt>
          <cx:pt idx="518">28</cx:pt>
          <cx:pt idx="519">24</cx:pt>
          <cx:pt idx="520">22</cx:pt>
          <cx:pt idx="521">31</cx:pt>
          <cx:pt idx="522">46</cx:pt>
          <cx:pt idx="523">23</cx:pt>
          <cx:pt idx="524">28</cx:pt>
          <cx:pt idx="525">39</cx:pt>
          <cx:pt idx="526">26</cx:pt>
          <cx:pt idx="527">21</cx:pt>
          <cx:pt idx="528">28</cx:pt>
          <cx:pt idx="529">20</cx:pt>
          <cx:pt idx="530">34</cx:pt>
          <cx:pt idx="531">51</cx:pt>
          <cx:pt idx="532">3</cx:pt>
          <cx:pt idx="533">21</cx:pt>
          <cx:pt idx="537">44</cx:pt>
          <cx:pt idx="539">34</cx:pt>
          <cx:pt idx="540">18</cx:pt>
          <cx:pt idx="541">30</cx:pt>
          <cx:pt idx="542">10</cx:pt>
          <cx:pt idx="543">29</cx:pt>
          <cx:pt idx="544">28</cx:pt>
          <cx:pt idx="545">18</cx:pt>
          <cx:pt idx="547">28</cx:pt>
          <cx:pt idx="548">19</cx:pt>
          <cx:pt idx="549">32</cx:pt>
          <cx:pt idx="550">28</cx:pt>
          <cx:pt idx="552">42</cx:pt>
          <cx:pt idx="553">17</cx:pt>
          <cx:pt idx="554">50</cx:pt>
          <cx:pt idx="555">14</cx:pt>
          <cx:pt idx="556">21</cx:pt>
          <cx:pt idx="557">24</cx:pt>
          <cx:pt idx="558">64</cx:pt>
          <cx:pt idx="559">31</cx:pt>
          <cx:pt idx="560">45</cx:pt>
          <cx:pt idx="561">20</cx:pt>
          <cx:pt idx="562">25</cx:pt>
          <cx:pt idx="563">28</cx:pt>
          <cx:pt idx="565">4</cx:pt>
          <cx:pt idx="566">13</cx:pt>
          <cx:pt idx="567">34</cx:pt>
          <cx:pt idx="568">52</cx:pt>
          <cx:pt idx="569">36</cx:pt>
          <cx:pt idx="572">65</cx:pt>
          <cx:pt idx="574">50</cx:pt>
          <cx:pt idx="575">48</cx:pt>
          <cx:pt idx="576">34</cx:pt>
          <cx:pt idx="577">47</cx:pt>
          <cx:pt idx="578">48</cx:pt>
          <cx:pt idx="580">38</cx:pt>
          <cx:pt idx="582">56</cx:pt>
          <cx:pt idx="584">38</cx:pt>
          <cx:pt idx="585">33</cx:pt>
          <cx:pt idx="586">22</cx:pt>
          <cx:pt idx="588">34</cx:pt>
          <cx:pt idx="589">29</cx:pt>
          <cx:pt idx="590">22</cx:pt>
          <cx:pt idx="591">2</cx:pt>
          <cx:pt idx="592">9</cx:pt>
          <cx:pt idx="594">50</cx:pt>
          <cx:pt idx="595">63</cx:pt>
          <cx:pt idx="597">35</cx:pt>
          <cx:pt idx="598">30</cx:pt>
          <cx:pt idx="599">9</cx:pt>
          <cx:pt idx="601">21</cx:pt>
          <cx:pt idx="602">55</cx:pt>
          <cx:pt idx="603">21</cx:pt>
          <cx:pt idx="605">25</cx:pt>
          <cx:pt idx="606">24</cx:pt>
          <cx:pt idx="607">17</cx:pt>
          <cx:pt idx="608">37</cx:pt>
          <cx:pt idx="609">16</cx:pt>
          <cx:pt idx="610">33</cx:pt>
          <cx:pt idx="612">28</cx:pt>
          <cx:pt idx="613">26</cx:pt>
          <cx:pt idx="615">36</cx:pt>
          <cx:pt idx="616">24</cx:pt>
          <cx:pt idx="617">47</cx:pt>
          <cx:pt idx="618">34</cx:pt>
          <cx:pt idx="619">36</cx:pt>
          <cx:pt idx="620">32</cx:pt>
          <cx:pt idx="621">30</cx:pt>
          <cx:pt idx="622">22</cx:pt>
          <cx:pt idx="623">50</cx:pt>
          <cx:pt idx="625">39</cx:pt>
          <cx:pt idx="626">23</cx:pt>
          <cx:pt idx="627">2</cx:pt>
          <cx:pt idx="628">30</cx:pt>
          <cx:pt idx="629">7</cx:pt>
          <cx:pt idx="630">45</cx:pt>
          <cx:pt idx="632">36</cx:pt>
          <cx:pt idx="633">9</cx:pt>
          <cx:pt idx="634">11</cx:pt>
          <cx:pt idx="635">32</cx:pt>
          <cx:pt idx="636">64</cx:pt>
          <cx:pt idx="637">19</cx:pt>
          <cx:pt idx="638">33</cx:pt>
          <cx:pt idx="639">8</cx:pt>
          <cx:pt idx="640">27</cx:pt>
          <cx:pt idx="641">22</cx:pt>
          <cx:pt idx="642">62</cx:pt>
          <cx:pt idx="643">39</cx:pt>
          <cx:pt idx="644">36</cx:pt>
          <cx:pt idx="645">40</cx:pt>
          <cx:pt idx="646">28</cx:pt>
          <cx:pt idx="649">24</cx:pt>
          <cx:pt idx="650">19</cx:pt>
          <cx:pt idx="651">29</cx:pt>
          <cx:pt idx="652">32</cx:pt>
          <cx:pt idx="653">62</cx:pt>
          <cx:pt idx="654">53</cx:pt>
          <cx:pt idx="655">36</cx:pt>
          <cx:pt idx="656">16</cx:pt>
          <cx:pt idx="657">19</cx:pt>
          <cx:pt idx="658">34</cx:pt>
          <cx:pt idx="659">39</cx:pt>
          <cx:pt idx="660">32</cx:pt>
          <cx:pt idx="661">25</cx:pt>
          <cx:pt idx="662">54</cx:pt>
          <cx:pt idx="663">18</cx:pt>
          <cx:pt idx="664">47</cx:pt>
          <cx:pt idx="665">22</cx:pt>
          <cx:pt idx="667">35</cx:pt>
          <cx:pt idx="668">47</cx:pt>
          <cx:pt idx="669">37</cx:pt>
          <cx:pt idx="670">36</cx:pt>
          <cx:pt idx="672">49</cx:pt>
          <cx:pt idx="673">24</cx:pt>
          <cx:pt idx="676">44</cx:pt>
          <cx:pt idx="677">36</cx:pt>
          <cx:pt idx="678">30</cx:pt>
          <cx:pt idx="679">27</cx:pt>
          <cx:pt idx="680">40</cx:pt>
          <cx:pt idx="681">39</cx:pt>
          <cx:pt idx="683">35</cx:pt>
          <cx:pt idx="684">24</cx:pt>
          <cx:pt idx="685">34</cx:pt>
          <cx:pt idx="686">26</cx:pt>
          <cx:pt idx="687">4</cx:pt>
          <cx:pt idx="688">26</cx:pt>
          <cx:pt idx="689">42</cx:pt>
          <cx:pt idx="690">21</cx:pt>
          <cx:pt idx="691">21</cx:pt>
          <cx:pt idx="692">61</cx:pt>
          <cx:pt idx="693">21</cx:pt>
          <cx:pt idx="694">26</cx:pt>
          <cx:pt idx="695">80</cx:pt>
          <cx:pt idx="696">51</cx:pt>
          <cx:pt idx="698">9</cx:pt>
          <cx:pt idx="699">28</cx:pt>
          <cx:pt idx="700">32</cx:pt>
          <cx:pt idx="701">31</cx:pt>
          <cx:pt idx="702">41</cx:pt>
          <cx:pt idx="704">20</cx:pt>
          <cx:pt idx="705">2</cx:pt>
          <cx:pt idx="707">19</cx:pt>
          <cx:pt idx="709">23</cx:pt>
          <cx:pt idx="711">18</cx:pt>
          <cx:pt idx="712">21</cx:pt>
          <cx:pt idx="713">24</cx:pt>
          <cx:pt idx="715">23</cx:pt>
          <cx:pt idx="716">50</cx:pt>
          <cx:pt idx="717">47</cx:pt>
          <cx:pt idx="718">36</cx:pt>
          <cx:pt idx="719">20</cx:pt>
          <cx:pt idx="720">32</cx:pt>
          <cx:pt idx="721">25</cx:pt>
          <cx:pt idx="723">43</cx:pt>
          <cx:pt idx="725">40</cx:pt>
          <cx:pt idx="726">31</cx:pt>
          <cx:pt idx="727">70</cx:pt>
          <cx:pt idx="728">31</cx:pt>
          <cx:pt idx="730">18</cx:pt>
          <cx:pt idx="731">24.5</cx:pt>
          <cx:pt idx="732">18</cx:pt>
          <cx:pt idx="733">43</cx:pt>
          <cx:pt idx="734">20</cx:pt>
          <cx:pt idx="735">14</cx:pt>
          <cx:pt idx="736">60</cx:pt>
          <cx:pt idx="737">14</cx:pt>
          <cx:pt idx="738">19</cx:pt>
          <cx:pt idx="739">18</cx:pt>
          <cx:pt idx="740">15</cx:pt>
          <cx:pt idx="741">31</cx:pt>
          <cx:pt idx="743">60</cx:pt>
          <cx:pt idx="744">52</cx:pt>
          <cx:pt idx="745">44</cx:pt>
          <cx:pt idx="746">42</cx:pt>
          <cx:pt idx="747">35</cx:pt>
          <cx:pt idx="748">26</cx:pt>
          <cx:pt idx="749">39</cx:pt>
          <cx:pt idx="750">45</cx:pt>
          <cx:pt idx="751">42</cx:pt>
          <cx:pt idx="752">22</cx:pt>
          <cx:pt idx="754">48</cx:pt>
          <cx:pt idx="755">29</cx:pt>
          <cx:pt idx="756">52</cx:pt>
          <cx:pt idx="757">19</cx:pt>
          <cx:pt idx="758">27</cx:pt>
          <cx:pt idx="759">33</cx:pt>
          <cx:pt idx="760">6</cx:pt>
          <cx:pt idx="761">17</cx:pt>
          <cx:pt idx="762">34</cx:pt>
          <cx:pt idx="763">50</cx:pt>
          <cx:pt idx="764">27</cx:pt>
          <cx:pt idx="765">20</cx:pt>
          <cx:pt idx="766">30</cx:pt>
          <cx:pt idx="767">25</cx:pt>
          <cx:pt idx="768">25</cx:pt>
          <cx:pt idx="769">29</cx:pt>
          <cx:pt idx="771">23</cx:pt>
          <cx:pt idx="772">23</cx:pt>
          <cx:pt idx="773">28.5</cx:pt>
          <cx:pt idx="774">48</cx:pt>
          <cx:pt idx="778">36</cx:pt>
          <cx:pt idx="779">24</cx:pt>
          <cx:pt idx="780">31</cx:pt>
          <cx:pt idx="781">70</cx:pt>
          <cx:pt idx="782">16</cx:pt>
          <cx:pt idx="783">30</cx:pt>
          <cx:pt idx="784">19</cx:pt>
          <cx:pt idx="785">4</cx:pt>
          <cx:pt idx="786">6</cx:pt>
          <cx:pt idx="787">33</cx:pt>
          <cx:pt idx="788">23</cx:pt>
          <cx:pt idx="789">48</cx:pt>
          <cx:pt idx="790">0.67000000000000004</cx:pt>
          <cx:pt idx="791">28</cx:pt>
          <cx:pt idx="792">18</cx:pt>
          <cx:pt idx="793">34</cx:pt>
          <cx:pt idx="794">33</cx:pt>
          <cx:pt idx="796">41</cx:pt>
          <cx:pt idx="797">36</cx:pt>
          <cx:pt idx="798">16</cx:pt>
          <cx:pt idx="799">51</cx:pt>
          <cx:pt idx="800">32</cx:pt>
          <cx:pt idx="801">24</cx:pt>
          <cx:pt idx="802">48</cx:pt>
          <cx:pt idx="803">57</cx:pt>
          <cx:pt idx="804">54</cx:pt>
          <cx:pt idx="805">18</cx:pt>
          <cx:pt idx="806">5</cx:pt>
          <cx:pt idx="807">43</cx:pt>
          <cx:pt idx="808">17</cx:pt>
          <cx:pt idx="809">29</cx:pt>
          <cx:pt idx="811">25</cx:pt>
          <cx:pt idx="812">25</cx:pt>
          <cx:pt idx="813">18</cx:pt>
          <cx:pt idx="814">1</cx:pt>
          <cx:pt idx="815">16</cx:pt>
          <cx:pt idx="817">25</cx:pt>
          <cx:pt idx="818">39</cx:pt>
          <cx:pt idx="819">49</cx:pt>
          <cx:pt idx="820">31</cx:pt>
          <cx:pt idx="821">30</cx:pt>
          <cx:pt idx="822">34</cx:pt>
          <cx:pt idx="823">31</cx:pt>
          <cx:pt idx="824">11</cx:pt>
          <cx:pt idx="825">27</cx:pt>
          <cx:pt idx="826">31</cx:pt>
          <cx:pt idx="827">39</cx:pt>
          <cx:pt idx="828">18</cx:pt>
          <cx:pt idx="829">39</cx:pt>
          <cx:pt idx="830">33</cx:pt>
          <cx:pt idx="831">26</cx:pt>
          <cx:pt idx="832">39</cx:pt>
          <cx:pt idx="833">35</cx:pt>
          <cx:pt idx="834">6</cx:pt>
          <cx:pt idx="835">30.5</cx:pt>
          <cx:pt idx="837">23</cx:pt>
          <cx:pt idx="838">43</cx:pt>
          <cx:pt idx="839">10</cx:pt>
          <cx:pt idx="840">52</cx:pt>
          <cx:pt idx="841">27</cx:pt>
          <cx:pt idx="842">38</cx:pt>
          <cx:pt idx="843">27</cx:pt>
          <cx:pt idx="844">2</cx:pt>
          <cx:pt idx="846">0.82999999999999996</cx:pt>
          <cx:pt idx="847">23</cx:pt>
          <cx:pt idx="848">18</cx:pt>
          <cx:pt idx="849">21</cx:pt>
          <cx:pt idx="851">32</cx:pt>
          <cx:pt idx="852">20</cx:pt>
          <cx:pt idx="853">16</cx:pt>
          <cx:pt idx="854">17</cx:pt>
          <cx:pt idx="855">42</cx:pt>
          <cx:pt idx="857">28</cx:pt>
          <cx:pt idx="858">4</cx:pt>
          <cx:pt idx="859">74</cx:pt>
          <cx:pt idx="860">16</cx:pt>
          <cx:pt idx="861">44</cx:pt>
          <cx:pt idx="862">18</cx:pt>
          <cx:pt idx="863">45</cx:pt>
          <cx:pt idx="864">51</cx:pt>
          <cx:pt idx="865">41</cx:pt>
          <cx:pt idx="866">21</cx:pt>
          <cx:pt idx="867">48</cx:pt>
          <cx:pt idx="869">24</cx:pt>
          <cx:pt idx="870">42</cx:pt>
          <cx:pt idx="871">31</cx:pt>
          <cx:pt idx="873">4</cx:pt>
          <cx:pt idx="874">26</cx:pt>
          <cx:pt idx="875">47</cx:pt>
          <cx:pt idx="876">33</cx:pt>
          <cx:pt idx="877">47</cx:pt>
          <cx:pt idx="878">20</cx:pt>
          <cx:pt idx="879">19</cx:pt>
          <cx:pt idx="881">25</cx:pt>
          <cx:pt idx="882">33</cx:pt>
          <cx:pt idx="883">22</cx:pt>
          <cx:pt idx="884">28</cx:pt>
          <cx:pt idx="885">25</cx:pt>
          <cx:pt idx="886">27</cx:pt>
          <cx:pt idx="887">19</cx:pt>
          <cx:pt idx="889">38</cx:pt>
          <cx:pt idx="890">62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/>
            </a:pPr>
            <a:r>
              <a:rPr lang="cs-CZ" sz="14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Age </a:t>
            </a:r>
            <a:r>
              <a:rPr lang="cs-CZ" sz="14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of</a:t>
            </a:r>
            <a:r>
              <a:rPr lang="cs-CZ" sz="1400" b="0" i="0" u="none" strike="noStrike" baseline="0" dirty="0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 Titanic </a:t>
            </a:r>
            <a:r>
              <a:rPr lang="cs-CZ" sz="1400" b="0" i="0" u="none" strike="noStrike" baseline="0" dirty="0" err="1">
                <a:solidFill>
                  <a:prstClr val="black">
                    <a:lumMod val="65000"/>
                    <a:lumOff val="35000"/>
                  </a:prstClr>
                </a:solidFill>
                <a:latin typeface="Calibri" panose="020F0502020204030204"/>
              </a:rPr>
              <a:t>paassengers</a:t>
            </a:r>
            <a:endParaRPr lang="cs-CZ" sz="1400" b="0" i="0" u="none" strike="noStrike" baseline="0" dirty="0">
              <a:solidFill>
                <a:prstClr val="black">
                  <a:lumMod val="65000"/>
                  <a:lumOff val="35000"/>
                </a:prstClr>
              </a:solidFill>
              <a:latin typeface="Calibri" panose="020F0502020204030204"/>
            </a:endParaRPr>
          </a:p>
        </cx:rich>
      </cx:tx>
    </cx:title>
    <cx:plotArea>
      <cx:plotAreaRegion>
        <cx:series layoutId="clusteredColumn" uniqueId="{D0044290-DAB5-45C3-BEEF-6D96E21965D5}">
          <cx:tx>
            <cx:txData>
              <cx:f>titanic!$F$1</cx:f>
              <cx:v>Age</cx:v>
            </cx:txData>
          </cx:tx>
          <cx:dataId val="0"/>
          <cx:layoutPr>
            <cx:binning intervalClosed="r" underflow="5" overflow="70">
              <cx:binSize val="5"/>
            </cx:binning>
          </cx:layoutPr>
        </cx:series>
      </cx:plotAreaRegion>
      <cx:axis id="0">
        <cx:catScaling gapWidth="0"/>
        <cx:tickLabels/>
      </cx:axis>
      <cx:axis id="1">
        <cx:valScaling/>
        <cx:majorGridlines/>
        <cx:tickLabels/>
      </cx:axis>
    </cx:plotArea>
  </cx:chart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/>
  </cs:valueAxis>
  <cs:wall>
    <cs:lnRef idx="0"/>
    <cs:fillRef idx="0"/>
    <cs:effectRef idx="0"/>
    <cs:fontRef idx="minor">
      <a:schemeClr val="tx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D4F154E-867F-1115-AF0F-7FC840A55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ED327B4-E5C4-3F1D-D69E-DDC1AF019F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602BA8-8F8F-5351-479A-8DC386BC21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2618857-19E3-9770-8E2F-82A039EA0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C4A56838-7591-434B-5D02-A50CB2658A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9903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4302E7-CABF-3D60-0572-86EDD2C50B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F51B3A39-83F7-2C69-E6AA-A22EDF000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7CB2699-2350-E82A-8069-25A7AA142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5F70831-DF80-F987-0067-A13652273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87158CF-EFCD-2A39-7E5B-8AA1C0E45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912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121EDBC-40B1-3203-50F5-4FF39416DE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75FA426-12DE-8381-251F-B2DF190BBA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F55D3D5-C085-B89B-917E-04EC2EA93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3D65A3A-78D9-C501-C21D-01193A8E91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05E1582-3629-58A8-2B36-A8BC7316D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0898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AC71556-26F6-B49B-864C-B0ED928DE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20E0E0-136D-8418-AD7C-21AC76F649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B8A2B14-2666-293A-C6C0-6AA771CA5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B2EF3B5-B198-5626-4FA1-B41F757AF1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D849694-1E5C-10E8-6C5D-44E2B4CB0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20590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87BD0CC-6312-C3E4-DE6C-62259566D0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312D851-BCA0-678B-5C94-773F0BAEA8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39FF5B-6AA1-0622-621B-1103BF7DC6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9C490C0-5AF4-E1D9-B77E-F94277928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9FE9B98-A329-F925-2BBB-C8FC5ABD4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773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CBC53B7-7A8E-7306-7E4F-CA04EA6DA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86D4853-3513-147D-3F4F-FF7F55AE3BB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56977BCB-CF71-EB5C-B5EA-6BE4C25F7C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0F077C53-43CC-C95D-A9AA-BC7EE2FF4E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D144019-07C2-87C3-C339-C6E27BCF2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A9332B3-6C04-4B56-2994-77667543B1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725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37568A-264D-3E88-4820-A28E63D36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50AA7A02-7F26-C41D-FB3F-4D28BC4C7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BBCB93DD-76CE-9ED2-CFD9-55D3B9B61C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DF1B886-0840-63F1-39CC-079A4A1853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7272FBC-96D3-E120-4857-8C28ECB325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B21172DB-3C59-C624-5FC7-00801DF9F0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4B83DFD-E275-5B57-2552-B80C5F366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3DD1BD0-CFCE-2E02-5555-2B585FA24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181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4E69AB1-32D9-CF77-D46E-8FDEAF51CF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2A6CB2EF-C925-D532-C868-2A90F1CD7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3EC08475-C0F8-93B5-1776-E557A10BC6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B039F45-6200-F1A4-7079-9B779FA9FD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4345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F8D5326F-B119-6BB4-53BC-F8B85E06B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3B7252BD-932E-BBC1-AC70-B0EFBB0128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9578125-F3ED-59B2-A164-9159F7D763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887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EB2F5D-CA49-5B8A-37FC-1FE85A33A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39B93A-C57A-B772-5F21-4644843ED6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157B63A-5FD4-6040-0DDE-583762ADA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A9C4FD5-A63E-C0CC-D6E5-9CC8F9236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1CAB68-289E-A9CA-1725-C8E7D4FA5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9A000138-222E-0868-A480-78B12B30B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3304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BD348EE-D42D-016C-2CE9-8712310D43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A949FA10-C13C-64E1-A9E1-C38C41E4A2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C1377AF-7B34-7B8D-AFC6-811DB81C84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70AE6E3-3BA7-2DDA-3CF3-D632E135DE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4339B100-B630-BC63-59CC-3EB6B3966F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BB12411-6BF6-3AE9-08C4-FD26BF693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4637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0D5C0C6D-4398-537F-5D4B-6AECE304CE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190716D-17BE-C0BE-BDF1-402D98EDDA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85FC1C5-300D-B250-8139-9971B470E2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39035F-9A92-4A9A-9007-F7A2B8D54CE2}" type="datetimeFigureOut">
              <a:rPr lang="cs-CZ" smtClean="0"/>
              <a:t>10.10.2023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7EE55CD7-1115-BD8E-A4A1-7C7928FF85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93E33E9-8C81-95FA-BBD7-361EB143CD8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C339F4-5047-4A8E-9817-F9C0D9721BD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7401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microsoft.com/office/2014/relationships/chartEx" Target="../charts/chartEx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E6D579-5971-90F0-0342-4A22DD17ABB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Data </a:t>
            </a:r>
            <a:r>
              <a:rPr lang="cs-CZ" dirty="0" err="1"/>
              <a:t>Vizualization</a:t>
            </a:r>
            <a:br>
              <a:rPr lang="cs-CZ" dirty="0"/>
            </a:br>
            <a:r>
              <a:rPr lang="cs-CZ" dirty="0" err="1"/>
              <a:t>Univariate</a:t>
            </a:r>
            <a:r>
              <a:rPr lang="cs-CZ" dirty="0"/>
              <a:t> </a:t>
            </a:r>
            <a:r>
              <a:rPr lang="cs-CZ" dirty="0" err="1"/>
              <a:t>vizualizations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A0EC3D43-EF92-10EE-84D2-3918B725B9A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78898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DD4F340-2B81-9A5A-59F8-74267A789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150" y="5156200"/>
            <a:ext cx="11753850" cy="1325563"/>
          </a:xfrm>
        </p:spPr>
        <p:txBody>
          <a:bodyPr/>
          <a:lstStyle/>
          <a:p>
            <a:r>
              <a:rPr lang="cs-CZ" dirty="0" err="1"/>
              <a:t>If</a:t>
            </a:r>
            <a:r>
              <a:rPr lang="cs-CZ" dirty="0"/>
              <a:t>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want</a:t>
            </a:r>
            <a:r>
              <a:rPr lang="cs-CZ" dirty="0"/>
              <a:t> </a:t>
            </a:r>
            <a:r>
              <a:rPr lang="cs-CZ" dirty="0" err="1"/>
              <a:t>percentages</a:t>
            </a:r>
            <a:r>
              <a:rPr lang="cs-CZ" dirty="0"/>
              <a:t>, </a:t>
            </a:r>
            <a:r>
              <a:rPr lang="cs-CZ" dirty="0" err="1"/>
              <a:t>we</a:t>
            </a:r>
            <a:r>
              <a:rPr lang="cs-CZ" dirty="0"/>
              <a:t> </a:t>
            </a:r>
            <a:r>
              <a:rPr lang="cs-CZ" dirty="0" err="1"/>
              <a:t>have</a:t>
            </a:r>
            <a:r>
              <a:rPr lang="cs-CZ" dirty="0"/>
              <a:t> to </a:t>
            </a:r>
            <a:r>
              <a:rPr lang="cs-CZ" dirty="0" err="1"/>
              <a:t>calculate</a:t>
            </a:r>
            <a:r>
              <a:rPr lang="cs-CZ" dirty="0"/>
              <a:t> </a:t>
            </a:r>
            <a:r>
              <a:rPr lang="cs-CZ" dirty="0" err="1"/>
              <a:t>them</a:t>
            </a:r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BD040E5D-DDDA-5E86-FFC1-25C28C88618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06753" y="2623478"/>
            <a:ext cx="4578493" cy="2755631"/>
          </a:xfrm>
          <a:prstGeom prst="rect">
            <a:avLst/>
          </a:prstGeom>
        </p:spPr>
      </p:pic>
      <p:sp>
        <p:nvSpPr>
          <p:cNvPr id="5" name="Ovál 4">
            <a:extLst>
              <a:ext uri="{FF2B5EF4-FFF2-40B4-BE49-F238E27FC236}">
                <a16:creationId xmlns:a16="http://schemas.microsoft.com/office/drawing/2014/main" id="{B4545AC0-8519-D032-006B-84FC2BA72E26}"/>
              </a:ext>
            </a:extLst>
          </p:cNvPr>
          <p:cNvSpPr/>
          <p:nvPr/>
        </p:nvSpPr>
        <p:spPr>
          <a:xfrm>
            <a:off x="3654353" y="2695970"/>
            <a:ext cx="709263" cy="2610646"/>
          </a:xfrm>
          <a:custGeom>
            <a:avLst/>
            <a:gdLst>
              <a:gd name="connsiteX0" fmla="*/ 0 w 709263"/>
              <a:gd name="connsiteY0" fmla="*/ 1305323 h 2610646"/>
              <a:gd name="connsiteX1" fmla="*/ 354632 w 709263"/>
              <a:gd name="connsiteY1" fmla="*/ 0 h 2610646"/>
              <a:gd name="connsiteX2" fmla="*/ 709264 w 709263"/>
              <a:gd name="connsiteY2" fmla="*/ 1305323 h 2610646"/>
              <a:gd name="connsiteX3" fmla="*/ 354632 w 709263"/>
              <a:gd name="connsiteY3" fmla="*/ 2610646 h 2610646"/>
              <a:gd name="connsiteX4" fmla="*/ 0 w 709263"/>
              <a:gd name="connsiteY4" fmla="*/ 1305323 h 26106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9263" h="2610646" extrusionOk="0">
                <a:moveTo>
                  <a:pt x="0" y="1305323"/>
                </a:moveTo>
                <a:cubicBezTo>
                  <a:pt x="-33673" y="554587"/>
                  <a:pt x="155489" y="-3266"/>
                  <a:pt x="354632" y="0"/>
                </a:cubicBezTo>
                <a:cubicBezTo>
                  <a:pt x="519128" y="113278"/>
                  <a:pt x="781773" y="550577"/>
                  <a:pt x="709264" y="1305323"/>
                </a:cubicBezTo>
                <a:cubicBezTo>
                  <a:pt x="715066" y="2027585"/>
                  <a:pt x="560919" y="2610856"/>
                  <a:pt x="354632" y="2610646"/>
                </a:cubicBezTo>
                <a:cubicBezTo>
                  <a:pt x="33272" y="2641923"/>
                  <a:pt x="-89318" y="2105247"/>
                  <a:pt x="0" y="1305323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930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46E9A72-D907-F130-673E-190A15073A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49A3DD56-C8C1-BC2A-0986-7631732B52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/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5C1EE1F4-C0E1-5085-7E24-D8217B25697D}"/>
              </a:ext>
            </a:extLst>
          </p:cNvPr>
          <p:cNvSpPr/>
          <p:nvPr/>
        </p:nvSpPr>
        <p:spPr>
          <a:xfrm>
            <a:off x="9648825" y="2152650"/>
            <a:ext cx="533400" cy="828773"/>
          </a:xfrm>
          <a:custGeom>
            <a:avLst/>
            <a:gdLst>
              <a:gd name="connsiteX0" fmla="*/ 0 w 533400"/>
              <a:gd name="connsiteY0" fmla="*/ 414387 h 828773"/>
              <a:gd name="connsiteX1" fmla="*/ 266700 w 533400"/>
              <a:gd name="connsiteY1" fmla="*/ 0 h 828773"/>
              <a:gd name="connsiteX2" fmla="*/ 533400 w 533400"/>
              <a:gd name="connsiteY2" fmla="*/ 414387 h 828773"/>
              <a:gd name="connsiteX3" fmla="*/ 266700 w 533400"/>
              <a:gd name="connsiteY3" fmla="*/ 828774 h 828773"/>
              <a:gd name="connsiteX4" fmla="*/ 0 w 533400"/>
              <a:gd name="connsiteY4" fmla="*/ 414387 h 8287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00" h="828773" extrusionOk="0">
                <a:moveTo>
                  <a:pt x="0" y="414387"/>
                </a:moveTo>
                <a:cubicBezTo>
                  <a:pt x="-23088" y="165076"/>
                  <a:pt x="100666" y="-18630"/>
                  <a:pt x="266700" y="0"/>
                </a:cubicBezTo>
                <a:cubicBezTo>
                  <a:pt x="399477" y="52437"/>
                  <a:pt x="583077" y="162345"/>
                  <a:pt x="533400" y="414387"/>
                </a:cubicBezTo>
                <a:cubicBezTo>
                  <a:pt x="547536" y="646541"/>
                  <a:pt x="421401" y="828923"/>
                  <a:pt x="266700" y="828774"/>
                </a:cubicBezTo>
                <a:cubicBezTo>
                  <a:pt x="72597" y="840439"/>
                  <a:pt x="-32291" y="671813"/>
                  <a:pt x="0" y="414387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D290262C-A6DB-775E-071E-FEB4CA1DEE38}"/>
              </a:ext>
            </a:extLst>
          </p:cNvPr>
          <p:cNvSpPr/>
          <p:nvPr/>
        </p:nvSpPr>
        <p:spPr>
          <a:xfrm>
            <a:off x="4486275" y="4762500"/>
            <a:ext cx="361950" cy="266700"/>
          </a:xfrm>
          <a:custGeom>
            <a:avLst/>
            <a:gdLst>
              <a:gd name="connsiteX0" fmla="*/ 0 w 361950"/>
              <a:gd name="connsiteY0" fmla="*/ 133350 h 266700"/>
              <a:gd name="connsiteX1" fmla="*/ 180975 w 361950"/>
              <a:gd name="connsiteY1" fmla="*/ 0 h 266700"/>
              <a:gd name="connsiteX2" fmla="*/ 361950 w 361950"/>
              <a:gd name="connsiteY2" fmla="*/ 133350 h 266700"/>
              <a:gd name="connsiteX3" fmla="*/ 180975 w 361950"/>
              <a:gd name="connsiteY3" fmla="*/ 266700 h 266700"/>
              <a:gd name="connsiteX4" fmla="*/ 0 w 361950"/>
              <a:gd name="connsiteY4" fmla="*/ 133350 h 266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61950" h="266700" extrusionOk="0">
                <a:moveTo>
                  <a:pt x="0" y="133350"/>
                </a:moveTo>
                <a:cubicBezTo>
                  <a:pt x="-6303" y="54120"/>
                  <a:pt x="68395" y="-12556"/>
                  <a:pt x="180975" y="0"/>
                </a:cubicBezTo>
                <a:cubicBezTo>
                  <a:pt x="279979" y="3416"/>
                  <a:pt x="365754" y="57928"/>
                  <a:pt x="361950" y="133350"/>
                </a:cubicBezTo>
                <a:cubicBezTo>
                  <a:pt x="368483" y="208519"/>
                  <a:pt x="294214" y="266968"/>
                  <a:pt x="180975" y="266700"/>
                </a:cubicBezTo>
                <a:cubicBezTo>
                  <a:pt x="63581" y="271047"/>
                  <a:pt x="-11178" y="216885"/>
                  <a:pt x="0" y="133350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747908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6135ECA-A61C-99FA-7442-0178868EA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Stacked</a:t>
            </a:r>
            <a:r>
              <a:rPr lang="cs-CZ" dirty="0"/>
              <a:t> bar plot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99EC8AA-CA81-70AF-4601-D8A4732E4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9298AF7-7AB4-62A2-381C-2D2C33BC5A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6965" y="1622903"/>
            <a:ext cx="8878069" cy="3612193"/>
          </a:xfrm>
          <a:prstGeom prst="rect">
            <a:avLst/>
          </a:prstGeo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D133B867-86C9-0CF2-4C23-A2A72A077EB2}"/>
              </a:ext>
            </a:extLst>
          </p:cNvPr>
          <p:cNvSpPr/>
          <p:nvPr/>
        </p:nvSpPr>
        <p:spPr>
          <a:xfrm>
            <a:off x="7101568" y="1894114"/>
            <a:ext cx="533400" cy="335902"/>
          </a:xfrm>
          <a:custGeom>
            <a:avLst/>
            <a:gdLst>
              <a:gd name="connsiteX0" fmla="*/ 0 w 533400"/>
              <a:gd name="connsiteY0" fmla="*/ 167951 h 335902"/>
              <a:gd name="connsiteX1" fmla="*/ 266700 w 533400"/>
              <a:gd name="connsiteY1" fmla="*/ 0 h 335902"/>
              <a:gd name="connsiteX2" fmla="*/ 533400 w 533400"/>
              <a:gd name="connsiteY2" fmla="*/ 167951 h 335902"/>
              <a:gd name="connsiteX3" fmla="*/ 266700 w 533400"/>
              <a:gd name="connsiteY3" fmla="*/ 335902 h 335902"/>
              <a:gd name="connsiteX4" fmla="*/ 0 w 533400"/>
              <a:gd name="connsiteY4" fmla="*/ 167951 h 335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00" h="335902" extrusionOk="0">
                <a:moveTo>
                  <a:pt x="0" y="167951"/>
                </a:moveTo>
                <a:cubicBezTo>
                  <a:pt x="-17912" y="59329"/>
                  <a:pt x="95394" y="-23871"/>
                  <a:pt x="266700" y="0"/>
                </a:cubicBezTo>
                <a:cubicBezTo>
                  <a:pt x="411419" y="9300"/>
                  <a:pt x="536269" y="73855"/>
                  <a:pt x="533400" y="167951"/>
                </a:cubicBezTo>
                <a:cubicBezTo>
                  <a:pt x="540611" y="262388"/>
                  <a:pt x="419991" y="336023"/>
                  <a:pt x="266700" y="335902"/>
                </a:cubicBezTo>
                <a:cubicBezTo>
                  <a:pt x="112988" y="337502"/>
                  <a:pt x="-16978" y="275728"/>
                  <a:pt x="0" y="16795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98D7550D-83D5-DB14-06EE-E24FF7E9EA64}"/>
              </a:ext>
            </a:extLst>
          </p:cNvPr>
          <p:cNvSpPr/>
          <p:nvPr/>
        </p:nvSpPr>
        <p:spPr>
          <a:xfrm>
            <a:off x="8261674" y="4348065"/>
            <a:ext cx="533400" cy="429208"/>
          </a:xfrm>
          <a:custGeom>
            <a:avLst/>
            <a:gdLst>
              <a:gd name="connsiteX0" fmla="*/ 0 w 533400"/>
              <a:gd name="connsiteY0" fmla="*/ 214604 h 429208"/>
              <a:gd name="connsiteX1" fmla="*/ 266700 w 533400"/>
              <a:gd name="connsiteY1" fmla="*/ 0 h 429208"/>
              <a:gd name="connsiteX2" fmla="*/ 533400 w 533400"/>
              <a:gd name="connsiteY2" fmla="*/ 214604 h 429208"/>
              <a:gd name="connsiteX3" fmla="*/ 266700 w 533400"/>
              <a:gd name="connsiteY3" fmla="*/ 429208 h 429208"/>
              <a:gd name="connsiteX4" fmla="*/ 0 w 533400"/>
              <a:gd name="connsiteY4" fmla="*/ 214604 h 429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00" h="429208" extrusionOk="0">
                <a:moveTo>
                  <a:pt x="0" y="214604"/>
                </a:moveTo>
                <a:cubicBezTo>
                  <a:pt x="-23088" y="75630"/>
                  <a:pt x="100666" y="-18630"/>
                  <a:pt x="266700" y="0"/>
                </a:cubicBezTo>
                <a:cubicBezTo>
                  <a:pt x="412668" y="4791"/>
                  <a:pt x="555105" y="85953"/>
                  <a:pt x="533400" y="214604"/>
                </a:cubicBezTo>
                <a:cubicBezTo>
                  <a:pt x="547536" y="336421"/>
                  <a:pt x="421401" y="429357"/>
                  <a:pt x="266700" y="429208"/>
                </a:cubicBezTo>
                <a:cubicBezTo>
                  <a:pt x="112264" y="430988"/>
                  <a:pt x="-9882" y="341869"/>
                  <a:pt x="0" y="214604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822B1DA5-6436-307C-6929-7AF7F631643E}"/>
              </a:ext>
            </a:extLst>
          </p:cNvPr>
          <p:cNvSpPr/>
          <p:nvPr/>
        </p:nvSpPr>
        <p:spPr>
          <a:xfrm>
            <a:off x="2638425" y="1547861"/>
            <a:ext cx="533400" cy="429208"/>
          </a:xfrm>
          <a:custGeom>
            <a:avLst/>
            <a:gdLst>
              <a:gd name="connsiteX0" fmla="*/ 0 w 533400"/>
              <a:gd name="connsiteY0" fmla="*/ 214604 h 429208"/>
              <a:gd name="connsiteX1" fmla="*/ 266700 w 533400"/>
              <a:gd name="connsiteY1" fmla="*/ 0 h 429208"/>
              <a:gd name="connsiteX2" fmla="*/ 533400 w 533400"/>
              <a:gd name="connsiteY2" fmla="*/ 214604 h 429208"/>
              <a:gd name="connsiteX3" fmla="*/ 266700 w 533400"/>
              <a:gd name="connsiteY3" fmla="*/ 429208 h 429208"/>
              <a:gd name="connsiteX4" fmla="*/ 0 w 533400"/>
              <a:gd name="connsiteY4" fmla="*/ 214604 h 4292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33400" h="429208" extrusionOk="0">
                <a:moveTo>
                  <a:pt x="0" y="214604"/>
                </a:moveTo>
                <a:cubicBezTo>
                  <a:pt x="-23088" y="75630"/>
                  <a:pt x="100666" y="-18630"/>
                  <a:pt x="266700" y="0"/>
                </a:cubicBezTo>
                <a:cubicBezTo>
                  <a:pt x="412668" y="4791"/>
                  <a:pt x="555105" y="85953"/>
                  <a:pt x="533400" y="214604"/>
                </a:cubicBezTo>
                <a:cubicBezTo>
                  <a:pt x="547536" y="336421"/>
                  <a:pt x="421401" y="429357"/>
                  <a:pt x="266700" y="429208"/>
                </a:cubicBezTo>
                <a:cubicBezTo>
                  <a:pt x="112264" y="430988"/>
                  <a:pt x="-9882" y="341869"/>
                  <a:pt x="0" y="214604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80583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61017F-C8D9-760E-564F-06A98A5089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18471"/>
            <a:ext cx="10515600" cy="1325563"/>
          </a:xfrm>
        </p:spPr>
        <p:txBody>
          <a:bodyPr/>
          <a:lstStyle/>
          <a:p>
            <a:r>
              <a:rPr lang="cs-CZ" dirty="0" err="1"/>
              <a:t>Stacked</a:t>
            </a:r>
            <a:r>
              <a:rPr lang="cs-CZ" dirty="0"/>
              <a:t> bar plot</a:t>
            </a:r>
          </a:p>
        </p:txBody>
      </p:sp>
      <p:graphicFrame>
        <p:nvGraphicFramePr>
          <p:cNvPr id="4" name="Chart 1">
            <a:extLst>
              <a:ext uri="{FF2B5EF4-FFF2-40B4-BE49-F238E27FC236}">
                <a16:creationId xmlns:a16="http://schemas.microsoft.com/office/drawing/2014/main" id="{546FB1F8-F259-0D88-3EE1-678CCCF2F04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148729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96992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B9F9738-72E7-10F5-A229-C03134A623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F59723-5344-37FA-2C27-FB0C359D5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0CA99B23-35DF-EA5D-8236-9D19932805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521" y="1230439"/>
            <a:ext cx="10828958" cy="4397121"/>
          </a:xfrm>
          <a:prstGeom prst="rect">
            <a:avLst/>
          </a:prstGeo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6C8C8E06-28C5-37AB-91FB-2C57D0A913D7}"/>
              </a:ext>
            </a:extLst>
          </p:cNvPr>
          <p:cNvSpPr/>
          <p:nvPr/>
        </p:nvSpPr>
        <p:spPr>
          <a:xfrm>
            <a:off x="10632040" y="1428750"/>
            <a:ext cx="721760" cy="900744"/>
          </a:xfrm>
          <a:custGeom>
            <a:avLst/>
            <a:gdLst>
              <a:gd name="connsiteX0" fmla="*/ 0 w 721760"/>
              <a:gd name="connsiteY0" fmla="*/ 450372 h 900744"/>
              <a:gd name="connsiteX1" fmla="*/ 360880 w 721760"/>
              <a:gd name="connsiteY1" fmla="*/ 0 h 900744"/>
              <a:gd name="connsiteX2" fmla="*/ 721760 w 721760"/>
              <a:gd name="connsiteY2" fmla="*/ 450372 h 900744"/>
              <a:gd name="connsiteX3" fmla="*/ 360880 w 721760"/>
              <a:gd name="connsiteY3" fmla="*/ 900744 h 900744"/>
              <a:gd name="connsiteX4" fmla="*/ 0 w 721760"/>
              <a:gd name="connsiteY4" fmla="*/ 450372 h 900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760" h="900744" extrusionOk="0">
                <a:moveTo>
                  <a:pt x="0" y="450372"/>
                </a:moveTo>
                <a:cubicBezTo>
                  <a:pt x="-32506" y="172846"/>
                  <a:pt x="132823" y="-28579"/>
                  <a:pt x="360880" y="0"/>
                </a:cubicBezTo>
                <a:cubicBezTo>
                  <a:pt x="556440" y="13541"/>
                  <a:pt x="772465" y="177977"/>
                  <a:pt x="721760" y="450372"/>
                </a:cubicBezTo>
                <a:cubicBezTo>
                  <a:pt x="767349" y="709729"/>
                  <a:pt x="568949" y="900921"/>
                  <a:pt x="360880" y="900744"/>
                </a:cubicBezTo>
                <a:cubicBezTo>
                  <a:pt x="153236" y="902821"/>
                  <a:pt x="-13720" y="711243"/>
                  <a:pt x="0" y="450372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7F785E84-9AA6-3F4A-727D-3359CFCE714E}"/>
              </a:ext>
            </a:extLst>
          </p:cNvPr>
          <p:cNvSpPr/>
          <p:nvPr/>
        </p:nvSpPr>
        <p:spPr>
          <a:xfrm>
            <a:off x="5619751" y="3771899"/>
            <a:ext cx="1000124" cy="295275"/>
          </a:xfrm>
          <a:custGeom>
            <a:avLst/>
            <a:gdLst>
              <a:gd name="connsiteX0" fmla="*/ 0 w 1000124"/>
              <a:gd name="connsiteY0" fmla="*/ 147638 h 295275"/>
              <a:gd name="connsiteX1" fmla="*/ 500062 w 1000124"/>
              <a:gd name="connsiteY1" fmla="*/ 0 h 295275"/>
              <a:gd name="connsiteX2" fmla="*/ 1000124 w 1000124"/>
              <a:gd name="connsiteY2" fmla="*/ 147638 h 295275"/>
              <a:gd name="connsiteX3" fmla="*/ 500062 w 1000124"/>
              <a:gd name="connsiteY3" fmla="*/ 295276 h 295275"/>
              <a:gd name="connsiteX4" fmla="*/ 0 w 1000124"/>
              <a:gd name="connsiteY4" fmla="*/ 147638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0124" h="295275" extrusionOk="0">
                <a:moveTo>
                  <a:pt x="0" y="147638"/>
                </a:moveTo>
                <a:cubicBezTo>
                  <a:pt x="-19410" y="48907"/>
                  <a:pt x="211940" y="-11874"/>
                  <a:pt x="500062" y="0"/>
                </a:cubicBezTo>
                <a:cubicBezTo>
                  <a:pt x="774072" y="7828"/>
                  <a:pt x="1017422" y="58028"/>
                  <a:pt x="1000124" y="147638"/>
                </a:cubicBezTo>
                <a:cubicBezTo>
                  <a:pt x="1029259" y="235965"/>
                  <a:pt x="795652" y="295667"/>
                  <a:pt x="500062" y="295276"/>
                </a:cubicBezTo>
                <a:cubicBezTo>
                  <a:pt x="211986" y="298241"/>
                  <a:pt x="-5207" y="233782"/>
                  <a:pt x="0" y="147638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75832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7D535B-6732-B268-EA16-33CF4D4F1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Histogram</a:t>
            </a:r>
          </a:p>
        </p:txBody>
      </p:sp>
      <mc:AlternateContent xmlns:mc="http://schemas.openxmlformats.org/markup-compatibility/2006">
        <mc:Choice xmlns:cx1="http://schemas.microsoft.com/office/drawing/2015/9/8/chartex" Requires="cx1">
          <p:graphicFrame>
            <p:nvGraphicFramePr>
              <p:cNvPr id="4" name="Chart 5">
                <a:extLst>
                  <a:ext uri="{FF2B5EF4-FFF2-40B4-BE49-F238E27FC236}">
                    <a16:creationId xmlns:a16="http://schemas.microsoft.com/office/drawing/2014/main" id="{9357D137-865B-AD89-8DBA-E73C7F9734D2}"/>
                  </a:ext>
                </a:extLst>
              </p:cNvPr>
              <p:cNvGraphicFramePr>
                <a:graphicFrameLocks noGrp="1"/>
              </p:cNvGraphicFramePr>
              <p:nvPr>
                <p:ph idx="1"/>
                <p:extLst>
                  <p:ext uri="{D42A27DB-BD31-4B8C-83A1-F6EECF244321}">
                    <p14:modId xmlns:p14="http://schemas.microsoft.com/office/powerpoint/2010/main" val="1430317849"/>
                  </p:ext>
                </p:extLst>
              </p:nvPr>
            </p:nvGraphicFramePr>
            <p:xfrm>
              <a:off x="838200" y="1825625"/>
              <a:ext cx="10515600" cy="4351338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2"/>
              </a:graphicData>
            </a:graphic>
          </p:graphicFrame>
        </mc:Choice>
        <mc:Fallback>
          <p:pic>
            <p:nvPicPr>
              <p:cNvPr id="4" name="Chart 5">
                <a:extLst>
                  <a:ext uri="{FF2B5EF4-FFF2-40B4-BE49-F238E27FC236}">
                    <a16:creationId xmlns:a16="http://schemas.microsoft.com/office/drawing/2014/main" id="{9357D137-865B-AD89-8DBA-E73C7F9734D2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200" y="1825625"/>
                <a:ext cx="10515600" cy="4351338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445337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DCF724-C2D8-870A-CDCA-298C551C66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48FC8A-99F4-4DF1-CB36-74902E66A1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Avoid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usage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3D </a:t>
            </a:r>
            <a:r>
              <a:rPr lang="cs-CZ" dirty="0" err="1"/>
              <a:t>versions</a:t>
            </a:r>
            <a:endParaRPr lang="cs-CZ" dirty="0"/>
          </a:p>
          <a:p>
            <a:pPr lvl="1"/>
            <a:r>
              <a:rPr lang="cs-CZ" dirty="0"/>
              <a:t>They </a:t>
            </a:r>
            <a:r>
              <a:rPr lang="cs-CZ" dirty="0" err="1"/>
              <a:t>can</a:t>
            </a:r>
            <a:r>
              <a:rPr lang="cs-CZ" dirty="0"/>
              <a:t> </a:t>
            </a:r>
            <a:r>
              <a:rPr lang="cs-CZ" dirty="0" err="1"/>
              <a:t>be</a:t>
            </a:r>
            <a:r>
              <a:rPr lang="cs-CZ" dirty="0"/>
              <a:t> very </a:t>
            </a:r>
            <a:r>
              <a:rPr lang="cs-CZ" dirty="0" err="1"/>
              <a:t>misleading</a:t>
            </a:r>
            <a:endParaRPr lang="cs-CZ" dirty="0"/>
          </a:p>
          <a:p>
            <a:r>
              <a:rPr lang="cs-CZ" dirty="0" err="1"/>
              <a:t>Always</a:t>
            </a:r>
            <a:r>
              <a:rPr lang="cs-CZ" dirty="0"/>
              <a:t> make </a:t>
            </a:r>
            <a:r>
              <a:rPr lang="cs-CZ" dirty="0" err="1"/>
              <a:t>titles</a:t>
            </a:r>
            <a:r>
              <a:rPr lang="cs-CZ" dirty="0"/>
              <a:t>, </a:t>
            </a:r>
            <a:r>
              <a:rPr lang="cs-CZ" dirty="0" err="1"/>
              <a:t>subtitles</a:t>
            </a:r>
            <a:r>
              <a:rPr lang="cs-CZ" dirty="0"/>
              <a:t> and </a:t>
            </a:r>
            <a:r>
              <a:rPr lang="cs-CZ" dirty="0" err="1"/>
              <a:t>labels</a:t>
            </a:r>
            <a:r>
              <a:rPr lang="cs-CZ" dirty="0"/>
              <a:t> as </a:t>
            </a:r>
            <a:r>
              <a:rPr lang="cs-CZ" dirty="0" err="1"/>
              <a:t>parsimonous</a:t>
            </a:r>
            <a:r>
              <a:rPr lang="cs-CZ" dirty="0"/>
              <a:t> as </a:t>
            </a:r>
            <a:r>
              <a:rPr lang="cs-CZ" dirty="0" err="1"/>
              <a:t>possible</a:t>
            </a:r>
            <a:endParaRPr lang="cs-CZ" dirty="0"/>
          </a:p>
          <a:p>
            <a:pPr lvl="1"/>
            <a:r>
              <a:rPr lang="cs-CZ" dirty="0"/>
              <a:t>(</a:t>
            </a:r>
            <a:r>
              <a:rPr lang="cs-CZ" dirty="0" err="1"/>
              <a:t>parsimony</a:t>
            </a:r>
            <a:r>
              <a:rPr lang="cs-CZ" dirty="0"/>
              <a:t> </a:t>
            </a:r>
            <a:r>
              <a:rPr lang="cs-CZ" dirty="0" err="1"/>
              <a:t>means</a:t>
            </a:r>
            <a:r>
              <a:rPr lang="cs-CZ" dirty="0"/>
              <a:t> to </a:t>
            </a:r>
            <a:r>
              <a:rPr lang="cs-CZ" dirty="0" err="1"/>
              <a:t>be</a:t>
            </a:r>
            <a:r>
              <a:rPr lang="cs-CZ" dirty="0"/>
              <a:t> </a:t>
            </a:r>
            <a:r>
              <a:rPr lang="cs-CZ" dirty="0" err="1"/>
              <a:t>maximally</a:t>
            </a:r>
            <a:r>
              <a:rPr lang="cs-CZ" dirty="0"/>
              <a:t> </a:t>
            </a:r>
            <a:r>
              <a:rPr lang="cs-CZ" dirty="0" err="1"/>
              <a:t>simplistics</a:t>
            </a:r>
            <a:r>
              <a:rPr lang="cs-CZ" dirty="0"/>
              <a:t> and </a:t>
            </a:r>
            <a:r>
              <a:rPr lang="cs-CZ" dirty="0" err="1"/>
              <a:t>maximally</a:t>
            </a:r>
            <a:r>
              <a:rPr lang="cs-CZ" dirty="0"/>
              <a:t> </a:t>
            </a:r>
            <a:r>
              <a:rPr lang="cs-CZ" dirty="0" err="1"/>
              <a:t>informative</a:t>
            </a:r>
            <a:r>
              <a:rPr lang="cs-CZ" dirty="0"/>
              <a:t> </a:t>
            </a:r>
            <a:r>
              <a:rPr lang="cs-CZ" dirty="0" err="1"/>
              <a:t>simultaneously</a:t>
            </a:r>
            <a:r>
              <a:rPr lang="cs-CZ" dirty="0"/>
              <a:t>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37179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6CF15C-6ED1-FEC8-DC6E-E95F9823E7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84727A9-EA00-0415-8586-0B41CDEB0A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err="1"/>
              <a:t>Univariete</a:t>
            </a:r>
            <a:r>
              <a:rPr lang="cs-CZ" dirty="0"/>
              <a:t> = </a:t>
            </a:r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one</a:t>
            </a:r>
            <a:r>
              <a:rPr lang="cs-CZ" dirty="0"/>
              <a:t> </a:t>
            </a:r>
            <a:r>
              <a:rPr lang="cs-CZ" dirty="0" err="1"/>
              <a:t>variable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visualized</a:t>
            </a:r>
            <a:endParaRPr lang="cs-CZ" dirty="0"/>
          </a:p>
          <a:p>
            <a:endParaRPr lang="cs-CZ" dirty="0"/>
          </a:p>
          <a:p>
            <a:r>
              <a:rPr lang="cs-CZ" dirty="0" err="1"/>
              <a:t>Different</a:t>
            </a:r>
            <a:r>
              <a:rPr lang="cs-CZ" dirty="0"/>
              <a:t> </a:t>
            </a:r>
            <a:r>
              <a:rPr lang="cs-CZ" dirty="0" err="1"/>
              <a:t>ways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visualizations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different</a:t>
            </a:r>
            <a:r>
              <a:rPr lang="cs-CZ" dirty="0"/>
              <a:t> data </a:t>
            </a:r>
            <a:r>
              <a:rPr lang="cs-CZ" dirty="0" err="1"/>
              <a:t>types</a:t>
            </a:r>
            <a:endParaRPr lang="cs-CZ" dirty="0"/>
          </a:p>
          <a:p>
            <a:r>
              <a:rPr lang="en-US" dirty="0"/>
              <a:t>Categorical</a:t>
            </a:r>
            <a:r>
              <a:rPr lang="cs-CZ" dirty="0"/>
              <a:t> – </a:t>
            </a:r>
            <a:r>
              <a:rPr lang="en-US" dirty="0" err="1"/>
              <a:t>compar</a:t>
            </a:r>
            <a:r>
              <a:rPr lang="cs-CZ" dirty="0" err="1"/>
              <a:t>ing</a:t>
            </a:r>
            <a:r>
              <a:rPr lang="cs-CZ" dirty="0"/>
              <a:t> </a:t>
            </a:r>
            <a:r>
              <a:rPr lang="en-US" dirty="0"/>
              <a:t>categories </a:t>
            </a:r>
            <a:r>
              <a:rPr lang="cs-CZ" dirty="0"/>
              <a:t>(</a:t>
            </a:r>
            <a:r>
              <a:rPr lang="en-US" dirty="0"/>
              <a:t>bar chart</a:t>
            </a:r>
            <a:r>
              <a:rPr lang="cs-CZ" dirty="0"/>
              <a:t>)</a:t>
            </a:r>
          </a:p>
          <a:p>
            <a:pPr lvl="1"/>
            <a:r>
              <a:rPr lang="cs-CZ" dirty="0" err="1"/>
              <a:t>Fraction</a:t>
            </a:r>
            <a:r>
              <a:rPr lang="cs-CZ" dirty="0"/>
              <a:t> – </a:t>
            </a:r>
            <a:r>
              <a:rPr lang="en-US" dirty="0"/>
              <a:t>value</a:t>
            </a:r>
            <a:r>
              <a:rPr lang="cs-CZ" dirty="0"/>
              <a:t> </a:t>
            </a:r>
            <a:r>
              <a:rPr lang="en-US" dirty="0"/>
              <a:t>relative to the</a:t>
            </a:r>
            <a:r>
              <a:rPr lang="cs-CZ" dirty="0"/>
              <a:t> </a:t>
            </a:r>
            <a:r>
              <a:rPr lang="en-US" dirty="0"/>
              <a:t>whole</a:t>
            </a:r>
            <a:r>
              <a:rPr lang="cs-CZ" dirty="0"/>
              <a:t> (</a:t>
            </a:r>
            <a:r>
              <a:rPr lang="en-US" dirty="0"/>
              <a:t>pie charts</a:t>
            </a:r>
            <a:r>
              <a:rPr lang="cs-CZ" dirty="0"/>
              <a:t>)</a:t>
            </a:r>
          </a:p>
          <a:p>
            <a:r>
              <a:rPr lang="cs-CZ" dirty="0" err="1"/>
              <a:t>Cardinal</a:t>
            </a:r>
            <a:r>
              <a:rPr lang="cs-CZ" dirty="0"/>
              <a:t> – </a:t>
            </a:r>
            <a:r>
              <a:rPr lang="cs-CZ" dirty="0" err="1"/>
              <a:t>distribution</a:t>
            </a:r>
            <a:r>
              <a:rPr lang="cs-CZ" dirty="0"/>
              <a:t> = „</a:t>
            </a:r>
            <a:r>
              <a:rPr lang="en-US" dirty="0"/>
              <a:t>spread of</a:t>
            </a:r>
            <a:r>
              <a:rPr lang="cs-CZ" dirty="0"/>
              <a:t> </a:t>
            </a:r>
            <a:r>
              <a:rPr lang="en-US" dirty="0"/>
              <a:t>data</a:t>
            </a:r>
            <a:r>
              <a:rPr lang="cs-CZ" dirty="0"/>
              <a:t>“ (</a:t>
            </a:r>
            <a:r>
              <a:rPr lang="en-US" dirty="0"/>
              <a:t>histogram</a:t>
            </a:r>
            <a:r>
              <a:rPr lang="cs-CZ" dirty="0"/>
              <a:t>, </a:t>
            </a:r>
            <a:r>
              <a:rPr lang="en-US" dirty="0"/>
              <a:t>box plot</a:t>
            </a:r>
            <a:r>
              <a:rPr lang="cs-CZ" dirty="0"/>
              <a:t>)</a:t>
            </a:r>
            <a:r>
              <a:rPr lang="en-US" dirty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0487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DD9BCB-33B0-C0A0-8C3B-99F55F746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Pie chart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EF6216-100C-C5C6-D601-C5706CCEB0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small</a:t>
            </a:r>
            <a:r>
              <a:rPr lang="cs-CZ" dirty="0"/>
              <a:t> </a:t>
            </a:r>
            <a:r>
              <a:rPr lang="cs-CZ" dirty="0" err="1"/>
              <a:t>number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categories</a:t>
            </a:r>
            <a:r>
              <a:rPr lang="cs-CZ" dirty="0"/>
              <a:t> (max </a:t>
            </a:r>
            <a:r>
              <a:rPr lang="cs-CZ" dirty="0" err="1"/>
              <a:t>about</a:t>
            </a:r>
            <a:r>
              <a:rPr lang="cs-CZ" dirty="0"/>
              <a:t> 7)</a:t>
            </a:r>
          </a:p>
          <a:p>
            <a:r>
              <a:rPr lang="cs-CZ" dirty="0"/>
              <a:t>Not very </a:t>
            </a:r>
            <a:r>
              <a:rPr lang="cs-CZ" dirty="0" err="1"/>
              <a:t>informative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all</a:t>
            </a:r>
            <a:r>
              <a:rPr lang="cs-CZ" dirty="0"/>
              <a:t> </a:t>
            </a:r>
            <a:r>
              <a:rPr lang="cs-CZ" dirty="0" err="1"/>
              <a:t>slices</a:t>
            </a:r>
            <a:r>
              <a:rPr lang="cs-CZ" dirty="0"/>
              <a:t> are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similar</a:t>
            </a:r>
            <a:r>
              <a:rPr lang="cs-CZ" dirty="0"/>
              <a:t> </a:t>
            </a:r>
            <a:r>
              <a:rPr lang="cs-CZ" dirty="0" err="1"/>
              <a:t>size</a:t>
            </a:r>
            <a:endParaRPr lang="cs-CZ" dirty="0"/>
          </a:p>
          <a:p>
            <a:r>
              <a:rPr lang="cs-CZ" dirty="0" err="1"/>
              <a:t>Only</a:t>
            </a:r>
            <a:r>
              <a:rPr lang="cs-CZ" dirty="0"/>
              <a:t> </a:t>
            </a:r>
            <a:r>
              <a:rPr lang="cs-CZ" dirty="0" err="1"/>
              <a:t>when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part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whole</a:t>
            </a:r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F1233221-7E25-791D-0EC5-162436AB7C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737244"/>
            <a:ext cx="4584589" cy="2755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4913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74021-3AF3-7F7E-658D-9AF25AEE1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4" name="Zástupný obsah 3">
            <a:extLst>
              <a:ext uri="{FF2B5EF4-FFF2-40B4-BE49-F238E27FC236}">
                <a16:creationId xmlns:a16="http://schemas.microsoft.com/office/drawing/2014/main" id="{2E94B87A-B36F-B36B-4DB7-AF12C82966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60214" y="2177285"/>
            <a:ext cx="5694158" cy="3743268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BC174CAA-172C-1E94-6F03-A79EE8BD7B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1591" y="2177285"/>
            <a:ext cx="5720353" cy="3724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50538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8E28B4B-72E8-02EE-6827-6C015D0D57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Making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pie</a:t>
            </a:r>
            <a:r>
              <a:rPr lang="cs-CZ" dirty="0"/>
              <a:t> chart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AE7F0A5-E9BF-814B-B14C-0620CCC4DD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Counts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categories</a:t>
            </a:r>
            <a:r>
              <a:rPr lang="cs-CZ" dirty="0"/>
              <a:t> are </a:t>
            </a:r>
            <a:r>
              <a:rPr lang="cs-CZ" dirty="0" err="1"/>
              <a:t>needed</a:t>
            </a: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414C9628-589B-89B8-918F-E65B503D2E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521" y="2533736"/>
            <a:ext cx="7841660" cy="3414056"/>
          </a:xfrm>
          <a:prstGeom prst="rect">
            <a:avLst/>
          </a:prstGeom>
        </p:spPr>
      </p:pic>
      <p:sp>
        <p:nvSpPr>
          <p:cNvPr id="7" name="Ovál 6">
            <a:extLst>
              <a:ext uri="{FF2B5EF4-FFF2-40B4-BE49-F238E27FC236}">
                <a16:creationId xmlns:a16="http://schemas.microsoft.com/office/drawing/2014/main" id="{6310BE24-6D18-0B36-8812-7FFC94CCFCC6}"/>
              </a:ext>
            </a:extLst>
          </p:cNvPr>
          <p:cNvSpPr/>
          <p:nvPr/>
        </p:nvSpPr>
        <p:spPr>
          <a:xfrm>
            <a:off x="1943878" y="2533736"/>
            <a:ext cx="640702" cy="329681"/>
          </a:xfrm>
          <a:custGeom>
            <a:avLst/>
            <a:gdLst>
              <a:gd name="connsiteX0" fmla="*/ 0 w 640702"/>
              <a:gd name="connsiteY0" fmla="*/ 164841 h 329681"/>
              <a:gd name="connsiteX1" fmla="*/ 320351 w 640702"/>
              <a:gd name="connsiteY1" fmla="*/ 0 h 329681"/>
              <a:gd name="connsiteX2" fmla="*/ 640702 w 640702"/>
              <a:gd name="connsiteY2" fmla="*/ 164841 h 329681"/>
              <a:gd name="connsiteX3" fmla="*/ 320351 w 640702"/>
              <a:gd name="connsiteY3" fmla="*/ 329682 h 329681"/>
              <a:gd name="connsiteX4" fmla="*/ 0 w 640702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702" h="329681" extrusionOk="0">
                <a:moveTo>
                  <a:pt x="0" y="164841"/>
                </a:moveTo>
                <a:cubicBezTo>
                  <a:pt x="-10430" y="64564"/>
                  <a:pt x="116312" y="-26955"/>
                  <a:pt x="320351" y="0"/>
                </a:cubicBezTo>
                <a:cubicBezTo>
                  <a:pt x="496586" y="2491"/>
                  <a:pt x="657456" y="65984"/>
                  <a:pt x="640702" y="164841"/>
                </a:cubicBezTo>
                <a:cubicBezTo>
                  <a:pt x="667092" y="262029"/>
                  <a:pt x="519542" y="330131"/>
                  <a:pt x="320351" y="329682"/>
                </a:cubicBezTo>
                <a:cubicBezTo>
                  <a:pt x="133346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6649452C-B060-956F-6B9C-8AAE2E5E6F1F}"/>
              </a:ext>
            </a:extLst>
          </p:cNvPr>
          <p:cNvSpPr/>
          <p:nvPr/>
        </p:nvSpPr>
        <p:spPr>
          <a:xfrm>
            <a:off x="6357258" y="3344759"/>
            <a:ext cx="640702" cy="329681"/>
          </a:xfrm>
          <a:custGeom>
            <a:avLst/>
            <a:gdLst>
              <a:gd name="connsiteX0" fmla="*/ 0 w 640702"/>
              <a:gd name="connsiteY0" fmla="*/ 164841 h 329681"/>
              <a:gd name="connsiteX1" fmla="*/ 320351 w 640702"/>
              <a:gd name="connsiteY1" fmla="*/ 0 h 329681"/>
              <a:gd name="connsiteX2" fmla="*/ 640702 w 640702"/>
              <a:gd name="connsiteY2" fmla="*/ 164841 h 329681"/>
              <a:gd name="connsiteX3" fmla="*/ 320351 w 640702"/>
              <a:gd name="connsiteY3" fmla="*/ 329682 h 329681"/>
              <a:gd name="connsiteX4" fmla="*/ 0 w 640702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702" h="329681" extrusionOk="0">
                <a:moveTo>
                  <a:pt x="0" y="164841"/>
                </a:moveTo>
                <a:cubicBezTo>
                  <a:pt x="-10430" y="64564"/>
                  <a:pt x="116312" y="-26955"/>
                  <a:pt x="320351" y="0"/>
                </a:cubicBezTo>
                <a:cubicBezTo>
                  <a:pt x="496586" y="2491"/>
                  <a:pt x="657456" y="65984"/>
                  <a:pt x="640702" y="164841"/>
                </a:cubicBezTo>
                <a:cubicBezTo>
                  <a:pt x="667092" y="262029"/>
                  <a:pt x="519542" y="330131"/>
                  <a:pt x="320351" y="329682"/>
                </a:cubicBezTo>
                <a:cubicBezTo>
                  <a:pt x="133346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Ovál 8">
            <a:extLst>
              <a:ext uri="{FF2B5EF4-FFF2-40B4-BE49-F238E27FC236}">
                <a16:creationId xmlns:a16="http://schemas.microsoft.com/office/drawing/2014/main" id="{85B37DC4-AE6A-1287-0CE8-A45B14F13EDD}"/>
              </a:ext>
            </a:extLst>
          </p:cNvPr>
          <p:cNvSpPr/>
          <p:nvPr/>
        </p:nvSpPr>
        <p:spPr>
          <a:xfrm>
            <a:off x="6450565" y="3909527"/>
            <a:ext cx="640702" cy="496077"/>
          </a:xfrm>
          <a:custGeom>
            <a:avLst/>
            <a:gdLst>
              <a:gd name="connsiteX0" fmla="*/ 0 w 640702"/>
              <a:gd name="connsiteY0" fmla="*/ 248039 h 496077"/>
              <a:gd name="connsiteX1" fmla="*/ 320351 w 640702"/>
              <a:gd name="connsiteY1" fmla="*/ 0 h 496077"/>
              <a:gd name="connsiteX2" fmla="*/ 640702 w 640702"/>
              <a:gd name="connsiteY2" fmla="*/ 248039 h 496077"/>
              <a:gd name="connsiteX3" fmla="*/ 320351 w 640702"/>
              <a:gd name="connsiteY3" fmla="*/ 496078 h 496077"/>
              <a:gd name="connsiteX4" fmla="*/ 0 w 640702"/>
              <a:gd name="connsiteY4" fmla="*/ 248039 h 4960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40702" h="496077" extrusionOk="0">
                <a:moveTo>
                  <a:pt x="0" y="248039"/>
                </a:moveTo>
                <a:cubicBezTo>
                  <a:pt x="-26570" y="87516"/>
                  <a:pt x="138220" y="-5175"/>
                  <a:pt x="320351" y="0"/>
                </a:cubicBezTo>
                <a:cubicBezTo>
                  <a:pt x="491496" y="20877"/>
                  <a:pt x="644672" y="109198"/>
                  <a:pt x="640702" y="248039"/>
                </a:cubicBezTo>
                <a:cubicBezTo>
                  <a:pt x="659880" y="389496"/>
                  <a:pt x="512898" y="496393"/>
                  <a:pt x="320351" y="496078"/>
                </a:cubicBezTo>
                <a:cubicBezTo>
                  <a:pt x="125680" y="500501"/>
                  <a:pt x="-12079" y="395713"/>
                  <a:pt x="0" y="248039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80466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C3AC27-8649-4B8F-CD7F-4DAD192EEF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AFBF9BE3-170B-E1D2-2E30-37CD08D85C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644" y="1644768"/>
            <a:ext cx="6690940" cy="3238781"/>
          </a:xfr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A60731FF-0FA5-9626-6A20-2B6AF8CABC67}"/>
              </a:ext>
            </a:extLst>
          </p:cNvPr>
          <p:cNvSpPr/>
          <p:nvPr/>
        </p:nvSpPr>
        <p:spPr>
          <a:xfrm>
            <a:off x="5190931" y="2371531"/>
            <a:ext cx="1125893" cy="329681"/>
          </a:xfrm>
          <a:custGeom>
            <a:avLst/>
            <a:gdLst>
              <a:gd name="connsiteX0" fmla="*/ 0 w 1125893"/>
              <a:gd name="connsiteY0" fmla="*/ 164841 h 329681"/>
              <a:gd name="connsiteX1" fmla="*/ 562947 w 1125893"/>
              <a:gd name="connsiteY1" fmla="*/ 0 h 329681"/>
              <a:gd name="connsiteX2" fmla="*/ 1125894 w 1125893"/>
              <a:gd name="connsiteY2" fmla="*/ 164841 h 329681"/>
              <a:gd name="connsiteX3" fmla="*/ 562947 w 1125893"/>
              <a:gd name="connsiteY3" fmla="*/ 329682 h 329681"/>
              <a:gd name="connsiteX4" fmla="*/ 0 w 1125893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329681" extrusionOk="0">
                <a:moveTo>
                  <a:pt x="0" y="164841"/>
                </a:moveTo>
                <a:cubicBezTo>
                  <a:pt x="-8955" y="65870"/>
                  <a:pt x="228895" y="-23009"/>
                  <a:pt x="562947" y="0"/>
                </a:cubicBezTo>
                <a:cubicBezTo>
                  <a:pt x="873164" y="2491"/>
                  <a:pt x="1142648" y="65984"/>
                  <a:pt x="1125894" y="164841"/>
                </a:cubicBezTo>
                <a:cubicBezTo>
                  <a:pt x="1175014" y="267325"/>
                  <a:pt x="887095" y="329949"/>
                  <a:pt x="562947" y="329682"/>
                </a:cubicBezTo>
                <a:cubicBezTo>
                  <a:pt x="241960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13813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43D203-368C-A20D-0243-571A44B19C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961405ED-64B2-0C97-B420-38BF0E6CCE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96" y="468378"/>
            <a:ext cx="7321420" cy="3714036"/>
          </a:xfrm>
          <a:prstGeom prst="rect">
            <a:avLst/>
          </a:prstGeom>
        </p:spPr>
      </p:pic>
      <p:sp>
        <p:nvSpPr>
          <p:cNvPr id="5" name="Ovál 4">
            <a:extLst>
              <a:ext uri="{FF2B5EF4-FFF2-40B4-BE49-F238E27FC236}">
                <a16:creationId xmlns:a16="http://schemas.microsoft.com/office/drawing/2014/main" id="{9E6FE0F2-6AD7-9B76-8857-F69D8E8B076F}"/>
              </a:ext>
            </a:extLst>
          </p:cNvPr>
          <p:cNvSpPr/>
          <p:nvPr/>
        </p:nvSpPr>
        <p:spPr>
          <a:xfrm>
            <a:off x="6438123" y="468378"/>
            <a:ext cx="1125893" cy="329681"/>
          </a:xfrm>
          <a:custGeom>
            <a:avLst/>
            <a:gdLst>
              <a:gd name="connsiteX0" fmla="*/ 0 w 1125893"/>
              <a:gd name="connsiteY0" fmla="*/ 164841 h 329681"/>
              <a:gd name="connsiteX1" fmla="*/ 562947 w 1125893"/>
              <a:gd name="connsiteY1" fmla="*/ 0 h 329681"/>
              <a:gd name="connsiteX2" fmla="*/ 1125894 w 1125893"/>
              <a:gd name="connsiteY2" fmla="*/ 164841 h 329681"/>
              <a:gd name="connsiteX3" fmla="*/ 562947 w 1125893"/>
              <a:gd name="connsiteY3" fmla="*/ 329682 h 329681"/>
              <a:gd name="connsiteX4" fmla="*/ 0 w 1125893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329681" extrusionOk="0">
                <a:moveTo>
                  <a:pt x="0" y="164841"/>
                </a:moveTo>
                <a:cubicBezTo>
                  <a:pt x="-8955" y="65870"/>
                  <a:pt x="228895" y="-23009"/>
                  <a:pt x="562947" y="0"/>
                </a:cubicBezTo>
                <a:cubicBezTo>
                  <a:pt x="873164" y="2491"/>
                  <a:pt x="1142648" y="65984"/>
                  <a:pt x="1125894" y="164841"/>
                </a:cubicBezTo>
                <a:cubicBezTo>
                  <a:pt x="1175014" y="267325"/>
                  <a:pt x="887095" y="329949"/>
                  <a:pt x="562947" y="329682"/>
                </a:cubicBezTo>
                <a:cubicBezTo>
                  <a:pt x="241960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Ovál 5">
            <a:extLst>
              <a:ext uri="{FF2B5EF4-FFF2-40B4-BE49-F238E27FC236}">
                <a16:creationId xmlns:a16="http://schemas.microsoft.com/office/drawing/2014/main" id="{23DED79C-8795-D4EA-CC8A-480414B8ECD2}"/>
              </a:ext>
            </a:extLst>
          </p:cNvPr>
          <p:cNvSpPr/>
          <p:nvPr/>
        </p:nvSpPr>
        <p:spPr>
          <a:xfrm>
            <a:off x="0" y="645296"/>
            <a:ext cx="1125893" cy="659727"/>
          </a:xfrm>
          <a:custGeom>
            <a:avLst/>
            <a:gdLst>
              <a:gd name="connsiteX0" fmla="*/ 0 w 1125893"/>
              <a:gd name="connsiteY0" fmla="*/ 329864 h 659727"/>
              <a:gd name="connsiteX1" fmla="*/ 562947 w 1125893"/>
              <a:gd name="connsiteY1" fmla="*/ 0 h 659727"/>
              <a:gd name="connsiteX2" fmla="*/ 1125894 w 1125893"/>
              <a:gd name="connsiteY2" fmla="*/ 329864 h 659727"/>
              <a:gd name="connsiteX3" fmla="*/ 562947 w 1125893"/>
              <a:gd name="connsiteY3" fmla="*/ 659728 h 659727"/>
              <a:gd name="connsiteX4" fmla="*/ 0 w 1125893"/>
              <a:gd name="connsiteY4" fmla="*/ 329864 h 6597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659727" extrusionOk="0">
                <a:moveTo>
                  <a:pt x="0" y="329864"/>
                </a:moveTo>
                <a:cubicBezTo>
                  <a:pt x="-52288" y="101371"/>
                  <a:pt x="239710" y="-12257"/>
                  <a:pt x="562947" y="0"/>
                </a:cubicBezTo>
                <a:cubicBezTo>
                  <a:pt x="871802" y="7412"/>
                  <a:pt x="1158096" y="132658"/>
                  <a:pt x="1125894" y="329864"/>
                </a:cubicBezTo>
                <a:cubicBezTo>
                  <a:pt x="1165599" y="521295"/>
                  <a:pt x="893580" y="660126"/>
                  <a:pt x="562947" y="659728"/>
                </a:cubicBezTo>
                <a:cubicBezTo>
                  <a:pt x="245420" y="661378"/>
                  <a:pt x="-26071" y="535106"/>
                  <a:pt x="0" y="329864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3D9D2FB6-389F-94C7-0387-73DF690E46E5}"/>
              </a:ext>
            </a:extLst>
          </p:cNvPr>
          <p:cNvSpPr/>
          <p:nvPr/>
        </p:nvSpPr>
        <p:spPr>
          <a:xfrm>
            <a:off x="242596" y="1655820"/>
            <a:ext cx="1125893" cy="174464"/>
          </a:xfrm>
          <a:custGeom>
            <a:avLst/>
            <a:gdLst>
              <a:gd name="connsiteX0" fmla="*/ 0 w 1125893"/>
              <a:gd name="connsiteY0" fmla="*/ 87232 h 174464"/>
              <a:gd name="connsiteX1" fmla="*/ 562947 w 1125893"/>
              <a:gd name="connsiteY1" fmla="*/ 0 h 174464"/>
              <a:gd name="connsiteX2" fmla="*/ 1125894 w 1125893"/>
              <a:gd name="connsiteY2" fmla="*/ 87232 h 174464"/>
              <a:gd name="connsiteX3" fmla="*/ 562947 w 1125893"/>
              <a:gd name="connsiteY3" fmla="*/ 174464 h 174464"/>
              <a:gd name="connsiteX4" fmla="*/ 0 w 1125893"/>
              <a:gd name="connsiteY4" fmla="*/ 87232 h 174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174464" extrusionOk="0">
                <a:moveTo>
                  <a:pt x="0" y="87232"/>
                </a:moveTo>
                <a:cubicBezTo>
                  <a:pt x="-24794" y="17094"/>
                  <a:pt x="241587" y="-10392"/>
                  <a:pt x="562947" y="0"/>
                </a:cubicBezTo>
                <a:cubicBezTo>
                  <a:pt x="872017" y="6637"/>
                  <a:pt x="1130977" y="36683"/>
                  <a:pt x="1125894" y="87232"/>
                </a:cubicBezTo>
                <a:cubicBezTo>
                  <a:pt x="1173618" y="146529"/>
                  <a:pt x="912740" y="175248"/>
                  <a:pt x="562947" y="174464"/>
                </a:cubicBezTo>
                <a:cubicBezTo>
                  <a:pt x="240437" y="177356"/>
                  <a:pt x="-4374" y="139278"/>
                  <a:pt x="0" y="87232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DBBF479A-39D5-5626-DBCE-D86E3D213AB0}"/>
              </a:ext>
            </a:extLst>
          </p:cNvPr>
          <p:cNvSpPr/>
          <p:nvPr/>
        </p:nvSpPr>
        <p:spPr>
          <a:xfrm>
            <a:off x="1572653" y="3894228"/>
            <a:ext cx="1310506" cy="288186"/>
          </a:xfrm>
          <a:custGeom>
            <a:avLst/>
            <a:gdLst>
              <a:gd name="connsiteX0" fmla="*/ 0 w 1310506"/>
              <a:gd name="connsiteY0" fmla="*/ 144093 h 288186"/>
              <a:gd name="connsiteX1" fmla="*/ 655253 w 1310506"/>
              <a:gd name="connsiteY1" fmla="*/ 0 h 288186"/>
              <a:gd name="connsiteX2" fmla="*/ 1310506 w 1310506"/>
              <a:gd name="connsiteY2" fmla="*/ 144093 h 288186"/>
              <a:gd name="connsiteX3" fmla="*/ 655253 w 1310506"/>
              <a:gd name="connsiteY3" fmla="*/ 288186 h 288186"/>
              <a:gd name="connsiteX4" fmla="*/ 0 w 1310506"/>
              <a:gd name="connsiteY4" fmla="*/ 144093 h 2881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10506" h="288186" extrusionOk="0">
                <a:moveTo>
                  <a:pt x="0" y="144093"/>
                </a:moveTo>
                <a:cubicBezTo>
                  <a:pt x="-39682" y="29365"/>
                  <a:pt x="242920" y="-50151"/>
                  <a:pt x="655253" y="0"/>
                </a:cubicBezTo>
                <a:cubicBezTo>
                  <a:pt x="1013067" y="14707"/>
                  <a:pt x="1319857" y="60149"/>
                  <a:pt x="1310506" y="144093"/>
                </a:cubicBezTo>
                <a:cubicBezTo>
                  <a:pt x="1370181" y="237578"/>
                  <a:pt x="1080846" y="289470"/>
                  <a:pt x="655253" y="288186"/>
                </a:cubicBezTo>
                <a:cubicBezTo>
                  <a:pt x="285669" y="290104"/>
                  <a:pt x="-5877" y="228872"/>
                  <a:pt x="0" y="144093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1E1DA154-CE5E-B37A-1A25-511B5EB432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83082" y="365125"/>
            <a:ext cx="3566469" cy="5418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5941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15D103-5F95-B475-11A3-7484FA6BD3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Bar chart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55BC1D-697A-254C-1F4E-3061A039AE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Useful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almost</a:t>
            </a:r>
            <a:r>
              <a:rPr lang="cs-CZ" dirty="0"/>
              <a:t> any </a:t>
            </a:r>
            <a:r>
              <a:rPr lang="cs-CZ" dirty="0" err="1"/>
              <a:t>situation</a:t>
            </a:r>
            <a:endParaRPr lang="cs-CZ" dirty="0"/>
          </a:p>
          <a:p>
            <a:r>
              <a:rPr lang="cs-CZ" dirty="0"/>
              <a:t>Base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numerous</a:t>
            </a:r>
            <a:r>
              <a:rPr lang="cs-CZ" dirty="0"/>
              <a:t> </a:t>
            </a:r>
            <a:r>
              <a:rPr lang="cs-CZ" dirty="0" err="1"/>
              <a:t>other</a:t>
            </a:r>
            <a:r>
              <a:rPr lang="cs-CZ" dirty="0"/>
              <a:t> </a:t>
            </a:r>
            <a:r>
              <a:rPr lang="cs-CZ" dirty="0" err="1"/>
              <a:t>charts</a:t>
            </a:r>
            <a:endParaRPr lang="cs-CZ" dirty="0"/>
          </a:p>
          <a:p>
            <a:r>
              <a:rPr lang="cs-CZ" dirty="0"/>
              <a:t>Very </a:t>
            </a:r>
            <a:r>
              <a:rPr lang="cs-CZ" dirty="0" err="1"/>
              <a:t>easy</a:t>
            </a:r>
            <a:r>
              <a:rPr lang="cs-CZ" dirty="0"/>
              <a:t> </a:t>
            </a:r>
            <a:r>
              <a:rPr lang="cs-CZ" dirty="0" err="1"/>
              <a:t>for</a:t>
            </a:r>
            <a:r>
              <a:rPr lang="cs-CZ" dirty="0"/>
              <a:t> </a:t>
            </a:r>
            <a:r>
              <a:rPr lang="cs-CZ" dirty="0" err="1"/>
              <a:t>interpretation</a:t>
            </a:r>
            <a:endParaRPr lang="cs-CZ" dirty="0"/>
          </a:p>
          <a:p>
            <a:r>
              <a:rPr lang="cs-CZ" dirty="0" err="1"/>
              <a:t>Unlimited</a:t>
            </a:r>
            <a:r>
              <a:rPr lang="cs-CZ" dirty="0"/>
              <a:t> </a:t>
            </a:r>
            <a:r>
              <a:rPr lang="cs-CZ" dirty="0" err="1"/>
              <a:t>number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categories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(</a:t>
            </a:r>
            <a:r>
              <a:rPr lang="cs-CZ" dirty="0" err="1"/>
              <a:t>then</a:t>
            </a:r>
            <a:r>
              <a:rPr lang="cs-CZ" dirty="0"/>
              <a:t> </a:t>
            </a:r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turned</a:t>
            </a:r>
            <a:r>
              <a:rPr lang="cs-CZ" dirty="0"/>
              <a:t> </a:t>
            </a:r>
            <a:r>
              <a:rPr lang="cs-CZ" dirty="0" err="1"/>
              <a:t>into</a:t>
            </a:r>
            <a:r>
              <a:rPr lang="cs-CZ" dirty="0"/>
              <a:t> histogram)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9312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C43457-9518-0A46-1557-02798327DB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5" name="Zástupný obsah 4">
            <a:extLst>
              <a:ext uri="{FF2B5EF4-FFF2-40B4-BE49-F238E27FC236}">
                <a16:creationId xmlns:a16="http://schemas.microsoft.com/office/drawing/2014/main" id="{F538D28F-2020-3833-82DC-C6CE5C1BB90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65602" y="2629575"/>
            <a:ext cx="8260796" cy="2743438"/>
          </a:xfrm>
        </p:spPr>
      </p:pic>
      <p:sp>
        <p:nvSpPr>
          <p:cNvPr id="6" name="Ovál 5">
            <a:extLst>
              <a:ext uri="{FF2B5EF4-FFF2-40B4-BE49-F238E27FC236}">
                <a16:creationId xmlns:a16="http://schemas.microsoft.com/office/drawing/2014/main" id="{AF19BC8C-74D3-FF3F-3CA6-3421C8CCB0A9}"/>
              </a:ext>
            </a:extLst>
          </p:cNvPr>
          <p:cNvSpPr/>
          <p:nvPr/>
        </p:nvSpPr>
        <p:spPr>
          <a:xfrm>
            <a:off x="7028673" y="2925828"/>
            <a:ext cx="1125893" cy="329681"/>
          </a:xfrm>
          <a:custGeom>
            <a:avLst/>
            <a:gdLst>
              <a:gd name="connsiteX0" fmla="*/ 0 w 1125893"/>
              <a:gd name="connsiteY0" fmla="*/ 164841 h 329681"/>
              <a:gd name="connsiteX1" fmla="*/ 562947 w 1125893"/>
              <a:gd name="connsiteY1" fmla="*/ 0 h 329681"/>
              <a:gd name="connsiteX2" fmla="*/ 1125894 w 1125893"/>
              <a:gd name="connsiteY2" fmla="*/ 164841 h 329681"/>
              <a:gd name="connsiteX3" fmla="*/ 562947 w 1125893"/>
              <a:gd name="connsiteY3" fmla="*/ 329682 h 329681"/>
              <a:gd name="connsiteX4" fmla="*/ 0 w 1125893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329681" extrusionOk="0">
                <a:moveTo>
                  <a:pt x="0" y="164841"/>
                </a:moveTo>
                <a:cubicBezTo>
                  <a:pt x="-8955" y="65870"/>
                  <a:pt x="228895" y="-23009"/>
                  <a:pt x="562947" y="0"/>
                </a:cubicBezTo>
                <a:cubicBezTo>
                  <a:pt x="873164" y="2491"/>
                  <a:pt x="1142648" y="65984"/>
                  <a:pt x="1125894" y="164841"/>
                </a:cubicBezTo>
                <a:cubicBezTo>
                  <a:pt x="1175014" y="267325"/>
                  <a:pt x="887095" y="329949"/>
                  <a:pt x="562947" y="329682"/>
                </a:cubicBezTo>
                <a:cubicBezTo>
                  <a:pt x="241960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Ovál 6">
            <a:extLst>
              <a:ext uri="{FF2B5EF4-FFF2-40B4-BE49-F238E27FC236}">
                <a16:creationId xmlns:a16="http://schemas.microsoft.com/office/drawing/2014/main" id="{079DE782-A3D2-A2D9-3B89-C1734F66598A}"/>
              </a:ext>
            </a:extLst>
          </p:cNvPr>
          <p:cNvSpPr/>
          <p:nvPr/>
        </p:nvSpPr>
        <p:spPr>
          <a:xfrm>
            <a:off x="2675748" y="2634247"/>
            <a:ext cx="1125893" cy="329681"/>
          </a:xfrm>
          <a:custGeom>
            <a:avLst/>
            <a:gdLst>
              <a:gd name="connsiteX0" fmla="*/ 0 w 1125893"/>
              <a:gd name="connsiteY0" fmla="*/ 164841 h 329681"/>
              <a:gd name="connsiteX1" fmla="*/ 562947 w 1125893"/>
              <a:gd name="connsiteY1" fmla="*/ 0 h 329681"/>
              <a:gd name="connsiteX2" fmla="*/ 1125894 w 1125893"/>
              <a:gd name="connsiteY2" fmla="*/ 164841 h 329681"/>
              <a:gd name="connsiteX3" fmla="*/ 562947 w 1125893"/>
              <a:gd name="connsiteY3" fmla="*/ 329682 h 329681"/>
              <a:gd name="connsiteX4" fmla="*/ 0 w 1125893"/>
              <a:gd name="connsiteY4" fmla="*/ 164841 h 329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5893" h="329681" extrusionOk="0">
                <a:moveTo>
                  <a:pt x="0" y="164841"/>
                </a:moveTo>
                <a:cubicBezTo>
                  <a:pt x="-8955" y="65870"/>
                  <a:pt x="228895" y="-23009"/>
                  <a:pt x="562947" y="0"/>
                </a:cubicBezTo>
                <a:cubicBezTo>
                  <a:pt x="873164" y="2491"/>
                  <a:pt x="1142648" y="65984"/>
                  <a:pt x="1125894" y="164841"/>
                </a:cubicBezTo>
                <a:cubicBezTo>
                  <a:pt x="1175014" y="267325"/>
                  <a:pt x="887095" y="329949"/>
                  <a:pt x="562947" y="329682"/>
                </a:cubicBezTo>
                <a:cubicBezTo>
                  <a:pt x="241960" y="332194"/>
                  <a:pt x="-7488" y="262505"/>
                  <a:pt x="0" y="164841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vál 7">
            <a:extLst>
              <a:ext uri="{FF2B5EF4-FFF2-40B4-BE49-F238E27FC236}">
                <a16:creationId xmlns:a16="http://schemas.microsoft.com/office/drawing/2014/main" id="{1C7A1718-0181-5709-39E9-7D692DC25BA9}"/>
              </a:ext>
            </a:extLst>
          </p:cNvPr>
          <p:cNvSpPr/>
          <p:nvPr/>
        </p:nvSpPr>
        <p:spPr>
          <a:xfrm>
            <a:off x="7334250" y="3498121"/>
            <a:ext cx="704850" cy="503173"/>
          </a:xfrm>
          <a:custGeom>
            <a:avLst/>
            <a:gdLst>
              <a:gd name="connsiteX0" fmla="*/ 0 w 704850"/>
              <a:gd name="connsiteY0" fmla="*/ 251587 h 503173"/>
              <a:gd name="connsiteX1" fmla="*/ 352425 w 704850"/>
              <a:gd name="connsiteY1" fmla="*/ 0 h 503173"/>
              <a:gd name="connsiteX2" fmla="*/ 704850 w 704850"/>
              <a:gd name="connsiteY2" fmla="*/ 251587 h 503173"/>
              <a:gd name="connsiteX3" fmla="*/ 352425 w 704850"/>
              <a:gd name="connsiteY3" fmla="*/ 503174 h 503173"/>
              <a:gd name="connsiteX4" fmla="*/ 0 w 704850"/>
              <a:gd name="connsiteY4" fmla="*/ 251587 h 503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850" h="503173" extrusionOk="0">
                <a:moveTo>
                  <a:pt x="0" y="251587"/>
                </a:moveTo>
                <a:cubicBezTo>
                  <a:pt x="-10675" y="103184"/>
                  <a:pt x="128870" y="-28746"/>
                  <a:pt x="352425" y="0"/>
                </a:cubicBezTo>
                <a:cubicBezTo>
                  <a:pt x="540621" y="23272"/>
                  <a:pt x="715128" y="107843"/>
                  <a:pt x="704850" y="251587"/>
                </a:cubicBezTo>
                <a:cubicBezTo>
                  <a:pt x="734350" y="397409"/>
                  <a:pt x="557017" y="503375"/>
                  <a:pt x="352425" y="503174"/>
                </a:cubicBezTo>
                <a:cubicBezTo>
                  <a:pt x="150801" y="504915"/>
                  <a:pt x="-4731" y="394720"/>
                  <a:pt x="0" y="251587"/>
                </a:cubicBezTo>
                <a:close/>
              </a:path>
            </a:pathLst>
          </a:custGeom>
          <a:noFill/>
          <a:ln w="57150">
            <a:solidFill>
              <a:srgbClr val="FF0000"/>
            </a:solidFill>
            <a:extLst>
              <a:ext uri="{C807C97D-BFC1-408E-A445-0C87EB9F89A2}">
                <ask:lineSketchStyleProps xmlns:ask="http://schemas.microsoft.com/office/drawing/2018/sketchyshapes" sd="3224011299">
                  <a:prstGeom prst="ellipse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977591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722</TotalTime>
  <Words>176</Words>
  <Application>Microsoft Office PowerPoint</Application>
  <PresentationFormat>Širokoúhlá obrazovka</PresentationFormat>
  <Paragraphs>28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Motiv Office</vt:lpstr>
      <vt:lpstr>Data Vizualization Univariate vizualizations</vt:lpstr>
      <vt:lpstr>Prezentace aplikace PowerPoint</vt:lpstr>
      <vt:lpstr>Pie chart</vt:lpstr>
      <vt:lpstr>Prezentace aplikace PowerPoint</vt:lpstr>
      <vt:lpstr>Making of pie chart</vt:lpstr>
      <vt:lpstr>Prezentace aplikace PowerPoint</vt:lpstr>
      <vt:lpstr>Prezentace aplikace PowerPoint</vt:lpstr>
      <vt:lpstr>Bar chart</vt:lpstr>
      <vt:lpstr>Prezentace aplikace PowerPoint</vt:lpstr>
      <vt:lpstr>If we want percentages, we have to calculate them</vt:lpstr>
      <vt:lpstr>Prezentace aplikace PowerPoint</vt:lpstr>
      <vt:lpstr>Stacked bar plot</vt:lpstr>
      <vt:lpstr>Stacked bar plot</vt:lpstr>
      <vt:lpstr>Prezentace aplikace PowerPoint</vt:lpstr>
      <vt:lpstr>Histogram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Vizualization Univariate vizualizations</dc:title>
  <dc:creator>Petr Voda</dc:creator>
  <cp:lastModifiedBy>Petr Voda</cp:lastModifiedBy>
  <cp:revision>1</cp:revision>
  <dcterms:created xsi:type="dcterms:W3CDTF">2023-10-10T10:02:06Z</dcterms:created>
  <dcterms:modified xsi:type="dcterms:W3CDTF">2023-10-10T22:04:51Z</dcterms:modified>
</cp:coreProperties>
</file>