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sldIdLst>
    <p:sldId id="256" r:id="rId2"/>
    <p:sldId id="257" r:id="rId3"/>
    <p:sldId id="258" r:id="rId4"/>
    <p:sldId id="259" r:id="rId5"/>
    <p:sldId id="269" r:id="rId6"/>
    <p:sldId id="274" r:id="rId7"/>
    <p:sldId id="270" r:id="rId8"/>
    <p:sldId id="271" r:id="rId9"/>
    <p:sldId id="272" r:id="rId10"/>
    <p:sldId id="276" r:id="rId11"/>
    <p:sldId id="277" r:id="rId12"/>
    <p:sldId id="273" r:id="rId13"/>
    <p:sldId id="275" r:id="rId14"/>
    <p:sldId id="260" r:id="rId15"/>
    <p:sldId id="261" r:id="rId16"/>
    <p:sldId id="262" r:id="rId17"/>
    <p:sldId id="263" r:id="rId18"/>
    <p:sldId id="265" r:id="rId19"/>
    <p:sldId id="264" r:id="rId20"/>
    <p:sldId id="267" r:id="rId21"/>
    <p:sldId id="278" r:id="rId22"/>
    <p:sldId id="279" r:id="rId23"/>
    <p:sldId id="280" r:id="rId24"/>
    <p:sldId id="268" r:id="rId25"/>
  </p:sldIdLst>
  <p:sldSz cx="12192000" cy="6858000"/>
  <p:notesSz cx="6858000" cy="9144000"/>
  <p:defaultTextStyle>
    <a:defPPr>
      <a:defRPr lang="cs-CZ"/>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25"/>
    <p:restoredTop sz="95928"/>
  </p:normalViewPr>
  <p:slideViewPr>
    <p:cSldViewPr snapToGrid="0">
      <p:cViewPr varScale="1">
        <p:scale>
          <a:sx n="105" d="100"/>
          <a:sy n="105" d="100"/>
        </p:scale>
        <p:origin x="200"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3961C0A8-068A-5A63-2C84-883DA35F525B}"/>
              </a:ext>
            </a:extLst>
          </p:cNvPr>
          <p:cNvSpPr>
            <a:spLocks noGrp="1"/>
          </p:cNvSpPr>
          <p:nvPr>
            <p:ph type="dt" sz="half" idx="10"/>
          </p:nvPr>
        </p:nvSpPr>
        <p:spPr/>
        <p:txBody>
          <a:bodyPr/>
          <a:lstStyle>
            <a:lvl1pPr>
              <a:defRPr/>
            </a:lvl1pPr>
          </a:lstStyle>
          <a:p>
            <a:pPr>
              <a:defRPr/>
            </a:pPr>
            <a:fld id="{3C6B4B4D-69BB-AD40-A57E-2457F8C08A53}"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14885D90-154E-D4FD-7328-86ED2C6F0109}"/>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BAD57663-D8E0-A629-5A9F-AB6E5475959D}"/>
              </a:ext>
            </a:extLst>
          </p:cNvPr>
          <p:cNvSpPr>
            <a:spLocks noGrp="1"/>
          </p:cNvSpPr>
          <p:nvPr>
            <p:ph type="sldNum" sz="quarter" idx="12"/>
          </p:nvPr>
        </p:nvSpPr>
        <p:spPr/>
        <p:txBody>
          <a:bodyPr/>
          <a:lstStyle>
            <a:lvl1pPr>
              <a:defRPr/>
            </a:lvl1pPr>
          </a:lstStyle>
          <a:p>
            <a:pPr>
              <a:defRPr/>
            </a:pPr>
            <a:fld id="{D00F3886-7569-A54A-8053-E3A85CED7117}" type="slidenum">
              <a:rPr lang="cs-CZ"/>
              <a:pPr>
                <a:defRPr/>
              </a:pPr>
              <a:t>‹#›</a:t>
            </a:fld>
            <a:endParaRPr lang="cs-CZ"/>
          </a:p>
        </p:txBody>
      </p:sp>
    </p:spTree>
    <p:extLst>
      <p:ext uri="{BB962C8B-B14F-4D97-AF65-F5344CB8AC3E}">
        <p14:creationId xmlns:p14="http://schemas.microsoft.com/office/powerpoint/2010/main" val="67004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9B5A2DE-60D3-4A39-42F4-346BADB5793F}"/>
              </a:ext>
            </a:extLst>
          </p:cNvPr>
          <p:cNvSpPr>
            <a:spLocks noGrp="1"/>
          </p:cNvSpPr>
          <p:nvPr>
            <p:ph type="dt" sz="half" idx="10"/>
          </p:nvPr>
        </p:nvSpPr>
        <p:spPr/>
        <p:txBody>
          <a:bodyPr/>
          <a:lstStyle>
            <a:lvl1pPr>
              <a:defRPr/>
            </a:lvl1pPr>
          </a:lstStyle>
          <a:p>
            <a:pPr>
              <a:defRPr/>
            </a:pPr>
            <a:fld id="{6FFE3202-4871-8348-980C-B28871664178}"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AFD9C8F7-D61F-2ECA-9344-A7C50984B2AF}"/>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54F2ADD8-82AD-FCA3-58CF-52F0F45024A5}"/>
              </a:ext>
            </a:extLst>
          </p:cNvPr>
          <p:cNvSpPr>
            <a:spLocks noGrp="1"/>
          </p:cNvSpPr>
          <p:nvPr>
            <p:ph type="sldNum" sz="quarter" idx="12"/>
          </p:nvPr>
        </p:nvSpPr>
        <p:spPr/>
        <p:txBody>
          <a:bodyPr/>
          <a:lstStyle>
            <a:lvl1pPr>
              <a:defRPr/>
            </a:lvl1pPr>
          </a:lstStyle>
          <a:p>
            <a:pPr>
              <a:defRPr/>
            </a:pPr>
            <a:fld id="{1B4564C0-CF6F-294B-951B-31DB1E2FFDF4}" type="slidenum">
              <a:rPr lang="cs-CZ"/>
              <a:pPr>
                <a:defRPr/>
              </a:pPr>
              <a:t>‹#›</a:t>
            </a:fld>
            <a:endParaRPr lang="cs-CZ"/>
          </a:p>
        </p:txBody>
      </p:sp>
    </p:spTree>
    <p:extLst>
      <p:ext uri="{BB962C8B-B14F-4D97-AF65-F5344CB8AC3E}">
        <p14:creationId xmlns:p14="http://schemas.microsoft.com/office/powerpoint/2010/main" val="415036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9DAB3BC-235C-6C7F-B406-D6172947DC5C}"/>
              </a:ext>
            </a:extLst>
          </p:cNvPr>
          <p:cNvSpPr>
            <a:spLocks noGrp="1"/>
          </p:cNvSpPr>
          <p:nvPr>
            <p:ph type="dt" sz="half" idx="10"/>
          </p:nvPr>
        </p:nvSpPr>
        <p:spPr/>
        <p:txBody>
          <a:bodyPr/>
          <a:lstStyle>
            <a:lvl1pPr>
              <a:defRPr/>
            </a:lvl1pPr>
          </a:lstStyle>
          <a:p>
            <a:pPr>
              <a:defRPr/>
            </a:pPr>
            <a:fld id="{AF0394A9-B986-494B-AC9E-A3BA6E3ABC4F}"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9AF845BF-259C-3C8B-E744-F6D45FDA9EB5}"/>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AFFBCD5D-C8CD-BF02-74A0-8370A4B35CC9}"/>
              </a:ext>
            </a:extLst>
          </p:cNvPr>
          <p:cNvSpPr>
            <a:spLocks noGrp="1"/>
          </p:cNvSpPr>
          <p:nvPr>
            <p:ph type="sldNum" sz="quarter" idx="12"/>
          </p:nvPr>
        </p:nvSpPr>
        <p:spPr/>
        <p:txBody>
          <a:bodyPr/>
          <a:lstStyle>
            <a:lvl1pPr>
              <a:defRPr/>
            </a:lvl1pPr>
          </a:lstStyle>
          <a:p>
            <a:pPr>
              <a:defRPr/>
            </a:pPr>
            <a:fld id="{1872DEAA-7711-9E40-9DA6-E2CF22C5EAD7}" type="slidenum">
              <a:rPr lang="cs-CZ"/>
              <a:pPr>
                <a:defRPr/>
              </a:pPr>
              <a:t>‹#›</a:t>
            </a:fld>
            <a:endParaRPr lang="cs-CZ"/>
          </a:p>
        </p:txBody>
      </p:sp>
    </p:spTree>
    <p:extLst>
      <p:ext uri="{BB962C8B-B14F-4D97-AF65-F5344CB8AC3E}">
        <p14:creationId xmlns:p14="http://schemas.microsoft.com/office/powerpoint/2010/main" val="3647704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obsah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595E298-C0C3-03C3-7F96-FCE4F653EADF}"/>
              </a:ext>
            </a:extLst>
          </p:cNvPr>
          <p:cNvSpPr>
            <a:spLocks noGrp="1"/>
          </p:cNvSpPr>
          <p:nvPr>
            <p:ph type="dt" sz="half" idx="10"/>
          </p:nvPr>
        </p:nvSpPr>
        <p:spPr/>
        <p:txBody>
          <a:bodyPr/>
          <a:lstStyle>
            <a:lvl1pPr>
              <a:defRPr/>
            </a:lvl1pPr>
          </a:lstStyle>
          <a:p>
            <a:pPr>
              <a:defRPr/>
            </a:pPr>
            <a:fld id="{DF1309FA-9F69-294E-8C0E-289CB92EE6B0}"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3A18B8CB-55A6-0077-87B1-6943255DFF4D}"/>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A5A36AF1-45BB-EC97-95D8-64E6FF4E65C8}"/>
              </a:ext>
            </a:extLst>
          </p:cNvPr>
          <p:cNvSpPr>
            <a:spLocks noGrp="1"/>
          </p:cNvSpPr>
          <p:nvPr>
            <p:ph type="sldNum" sz="quarter" idx="12"/>
          </p:nvPr>
        </p:nvSpPr>
        <p:spPr/>
        <p:txBody>
          <a:bodyPr/>
          <a:lstStyle>
            <a:lvl1pPr>
              <a:defRPr/>
            </a:lvl1pPr>
          </a:lstStyle>
          <a:p>
            <a:pPr>
              <a:defRPr/>
            </a:pPr>
            <a:fld id="{ACF9A1A4-784D-5544-BB91-19FD266EB825}" type="slidenum">
              <a:rPr lang="cs-CZ"/>
              <a:pPr>
                <a:defRPr/>
              </a:pPr>
              <a:t>‹#›</a:t>
            </a:fld>
            <a:endParaRPr lang="cs-CZ"/>
          </a:p>
        </p:txBody>
      </p:sp>
    </p:spTree>
    <p:extLst>
      <p:ext uri="{BB962C8B-B14F-4D97-AF65-F5344CB8AC3E}">
        <p14:creationId xmlns:p14="http://schemas.microsoft.com/office/powerpoint/2010/main" val="3477239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EDB637B-714D-CBEE-2C46-F0541ACD747A}"/>
              </a:ext>
            </a:extLst>
          </p:cNvPr>
          <p:cNvSpPr>
            <a:spLocks noGrp="1"/>
          </p:cNvSpPr>
          <p:nvPr>
            <p:ph type="dt" sz="half" idx="10"/>
          </p:nvPr>
        </p:nvSpPr>
        <p:spPr/>
        <p:txBody>
          <a:bodyPr/>
          <a:lstStyle>
            <a:lvl1pPr>
              <a:defRPr/>
            </a:lvl1pPr>
          </a:lstStyle>
          <a:p>
            <a:pPr>
              <a:defRPr/>
            </a:pPr>
            <a:fld id="{92851855-1A1A-ED47-81F7-72EC97C5292A}"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EAFEFFC0-C2EA-C9EA-1712-E54000340F19}"/>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DB82D00-7A55-4832-ED66-1257F4D61586}"/>
              </a:ext>
            </a:extLst>
          </p:cNvPr>
          <p:cNvSpPr>
            <a:spLocks noGrp="1"/>
          </p:cNvSpPr>
          <p:nvPr>
            <p:ph type="sldNum" sz="quarter" idx="12"/>
          </p:nvPr>
        </p:nvSpPr>
        <p:spPr/>
        <p:txBody>
          <a:bodyPr/>
          <a:lstStyle>
            <a:lvl1pPr>
              <a:defRPr/>
            </a:lvl1pPr>
          </a:lstStyle>
          <a:p>
            <a:pPr>
              <a:defRPr/>
            </a:pPr>
            <a:fld id="{A1DE437F-62C2-2F47-ABB6-037BAE3BB325}" type="slidenum">
              <a:rPr lang="cs-CZ"/>
              <a:pPr>
                <a:defRPr/>
              </a:pPr>
              <a:t>‹#›</a:t>
            </a:fld>
            <a:endParaRPr lang="cs-CZ"/>
          </a:p>
        </p:txBody>
      </p:sp>
    </p:spTree>
    <p:extLst>
      <p:ext uri="{BB962C8B-B14F-4D97-AF65-F5344CB8AC3E}">
        <p14:creationId xmlns:p14="http://schemas.microsoft.com/office/powerpoint/2010/main" val="1429250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obsah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2FE539CA-E3FA-9EFE-9A5B-1AFC2B4A9E75}"/>
              </a:ext>
            </a:extLst>
          </p:cNvPr>
          <p:cNvSpPr>
            <a:spLocks noGrp="1"/>
          </p:cNvSpPr>
          <p:nvPr>
            <p:ph type="dt" sz="half" idx="10"/>
          </p:nvPr>
        </p:nvSpPr>
        <p:spPr/>
        <p:txBody>
          <a:bodyPr/>
          <a:lstStyle>
            <a:lvl1pPr>
              <a:defRPr/>
            </a:lvl1pPr>
          </a:lstStyle>
          <a:p>
            <a:pPr>
              <a:defRPr/>
            </a:pPr>
            <a:fld id="{ECC8AA6E-A8DE-2549-868C-3055F1E6BE51}" type="datetimeFigureOut">
              <a:rPr lang="cs-CZ"/>
              <a:pPr>
                <a:defRPr/>
              </a:pPr>
              <a:t>07.11.2023</a:t>
            </a:fld>
            <a:endParaRPr lang="cs-CZ"/>
          </a:p>
        </p:txBody>
      </p:sp>
      <p:sp>
        <p:nvSpPr>
          <p:cNvPr id="6" name="Zástupný symbol pro zápatí 4">
            <a:extLst>
              <a:ext uri="{FF2B5EF4-FFF2-40B4-BE49-F238E27FC236}">
                <a16:creationId xmlns:a16="http://schemas.microsoft.com/office/drawing/2014/main" id="{148159BF-A252-F14F-5216-3CED20E669DA}"/>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B890ABA8-BDE7-5500-8CC6-3B0BA03E7CCC}"/>
              </a:ext>
            </a:extLst>
          </p:cNvPr>
          <p:cNvSpPr>
            <a:spLocks noGrp="1"/>
          </p:cNvSpPr>
          <p:nvPr>
            <p:ph type="sldNum" sz="quarter" idx="12"/>
          </p:nvPr>
        </p:nvSpPr>
        <p:spPr/>
        <p:txBody>
          <a:bodyPr/>
          <a:lstStyle>
            <a:lvl1pPr>
              <a:defRPr/>
            </a:lvl1pPr>
          </a:lstStyle>
          <a:p>
            <a:pPr>
              <a:defRPr/>
            </a:pPr>
            <a:fld id="{46EDA665-B1CD-564A-BDAB-5A6A2387F4A9}" type="slidenum">
              <a:rPr lang="cs-CZ"/>
              <a:pPr>
                <a:defRPr/>
              </a:pPr>
              <a:t>‹#›</a:t>
            </a:fld>
            <a:endParaRPr lang="cs-CZ"/>
          </a:p>
        </p:txBody>
      </p:sp>
    </p:spTree>
    <p:extLst>
      <p:ext uri="{BB962C8B-B14F-4D97-AF65-F5344CB8AC3E}">
        <p14:creationId xmlns:p14="http://schemas.microsoft.com/office/powerpoint/2010/main" val="1315582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a:extLst>
              <a:ext uri="{FF2B5EF4-FFF2-40B4-BE49-F238E27FC236}">
                <a16:creationId xmlns:a16="http://schemas.microsoft.com/office/drawing/2014/main" id="{37D76963-BC63-3156-59BE-928AF34E8BB6}"/>
              </a:ext>
            </a:extLst>
          </p:cNvPr>
          <p:cNvSpPr>
            <a:spLocks noGrp="1"/>
          </p:cNvSpPr>
          <p:nvPr>
            <p:ph type="dt" sz="half" idx="10"/>
          </p:nvPr>
        </p:nvSpPr>
        <p:spPr/>
        <p:txBody>
          <a:bodyPr/>
          <a:lstStyle>
            <a:lvl1pPr>
              <a:defRPr/>
            </a:lvl1pPr>
          </a:lstStyle>
          <a:p>
            <a:pPr>
              <a:defRPr/>
            </a:pPr>
            <a:fld id="{AC1D927B-67E8-A049-9B08-264CCEE890F8}" type="datetimeFigureOut">
              <a:rPr lang="cs-CZ"/>
              <a:pPr>
                <a:defRPr/>
              </a:pPr>
              <a:t>07.11.2023</a:t>
            </a:fld>
            <a:endParaRPr lang="cs-CZ"/>
          </a:p>
        </p:txBody>
      </p:sp>
      <p:sp>
        <p:nvSpPr>
          <p:cNvPr id="8" name="Zástupný symbol pro zápatí 4">
            <a:extLst>
              <a:ext uri="{FF2B5EF4-FFF2-40B4-BE49-F238E27FC236}">
                <a16:creationId xmlns:a16="http://schemas.microsoft.com/office/drawing/2014/main" id="{29F2F739-2023-F4EA-2C1A-F11591895381}"/>
              </a:ext>
            </a:extLst>
          </p:cNvPr>
          <p:cNvSpPr>
            <a:spLocks noGrp="1"/>
          </p:cNvSpPr>
          <p:nvPr>
            <p:ph type="ftr" sz="quarter" idx="11"/>
          </p:nvPr>
        </p:nvSpPr>
        <p:spPr/>
        <p:txBody>
          <a:bodyPr/>
          <a:lstStyle>
            <a:lvl1pPr>
              <a:defRPr/>
            </a:lvl1pPr>
          </a:lstStyle>
          <a:p>
            <a:pPr>
              <a:defRPr/>
            </a:pPr>
            <a:endParaRPr lang="cs-CZ"/>
          </a:p>
        </p:txBody>
      </p:sp>
      <p:sp>
        <p:nvSpPr>
          <p:cNvPr id="9" name="Zástupný symbol pro číslo snímku 5">
            <a:extLst>
              <a:ext uri="{FF2B5EF4-FFF2-40B4-BE49-F238E27FC236}">
                <a16:creationId xmlns:a16="http://schemas.microsoft.com/office/drawing/2014/main" id="{C9C56AB2-04A7-4667-C32B-D74879A41611}"/>
              </a:ext>
            </a:extLst>
          </p:cNvPr>
          <p:cNvSpPr>
            <a:spLocks noGrp="1"/>
          </p:cNvSpPr>
          <p:nvPr>
            <p:ph type="sldNum" sz="quarter" idx="12"/>
          </p:nvPr>
        </p:nvSpPr>
        <p:spPr/>
        <p:txBody>
          <a:bodyPr/>
          <a:lstStyle>
            <a:lvl1pPr>
              <a:defRPr/>
            </a:lvl1pPr>
          </a:lstStyle>
          <a:p>
            <a:pPr>
              <a:defRPr/>
            </a:pPr>
            <a:fld id="{D55A1487-FC0E-F14F-9DCE-372350830515}" type="slidenum">
              <a:rPr lang="cs-CZ"/>
              <a:pPr>
                <a:defRPr/>
              </a:pPr>
              <a:t>‹#›</a:t>
            </a:fld>
            <a:endParaRPr lang="cs-CZ"/>
          </a:p>
        </p:txBody>
      </p:sp>
    </p:spTree>
    <p:extLst>
      <p:ext uri="{BB962C8B-B14F-4D97-AF65-F5344CB8AC3E}">
        <p14:creationId xmlns:p14="http://schemas.microsoft.com/office/powerpoint/2010/main" val="1786447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3">
            <a:extLst>
              <a:ext uri="{FF2B5EF4-FFF2-40B4-BE49-F238E27FC236}">
                <a16:creationId xmlns:a16="http://schemas.microsoft.com/office/drawing/2014/main" id="{AD3EB2FE-7876-C6EE-97E0-244AEA69D3BA}"/>
              </a:ext>
            </a:extLst>
          </p:cNvPr>
          <p:cNvSpPr>
            <a:spLocks noGrp="1"/>
          </p:cNvSpPr>
          <p:nvPr>
            <p:ph type="dt" sz="half" idx="10"/>
          </p:nvPr>
        </p:nvSpPr>
        <p:spPr/>
        <p:txBody>
          <a:bodyPr/>
          <a:lstStyle>
            <a:lvl1pPr>
              <a:defRPr/>
            </a:lvl1pPr>
          </a:lstStyle>
          <a:p>
            <a:pPr>
              <a:defRPr/>
            </a:pPr>
            <a:fld id="{6739D44B-60AA-E740-AEA5-4B3AADD1EDE0}" type="datetimeFigureOut">
              <a:rPr lang="cs-CZ"/>
              <a:pPr>
                <a:defRPr/>
              </a:pPr>
              <a:t>07.11.2023</a:t>
            </a:fld>
            <a:endParaRPr lang="cs-CZ"/>
          </a:p>
        </p:txBody>
      </p:sp>
      <p:sp>
        <p:nvSpPr>
          <p:cNvPr id="4" name="Zástupný symbol pro zápatí 4">
            <a:extLst>
              <a:ext uri="{FF2B5EF4-FFF2-40B4-BE49-F238E27FC236}">
                <a16:creationId xmlns:a16="http://schemas.microsoft.com/office/drawing/2014/main" id="{DBD976ED-8261-F394-4A6B-3D2295A7D126}"/>
              </a:ext>
            </a:extLst>
          </p:cNvPr>
          <p:cNvSpPr>
            <a:spLocks noGrp="1"/>
          </p:cNvSpPr>
          <p:nvPr>
            <p:ph type="ftr" sz="quarter" idx="11"/>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3AC5FB00-9637-9ADB-8B58-70731A79E2D3}"/>
              </a:ext>
            </a:extLst>
          </p:cNvPr>
          <p:cNvSpPr>
            <a:spLocks noGrp="1"/>
          </p:cNvSpPr>
          <p:nvPr>
            <p:ph type="sldNum" sz="quarter" idx="12"/>
          </p:nvPr>
        </p:nvSpPr>
        <p:spPr/>
        <p:txBody>
          <a:bodyPr/>
          <a:lstStyle>
            <a:lvl1pPr>
              <a:defRPr/>
            </a:lvl1pPr>
          </a:lstStyle>
          <a:p>
            <a:pPr>
              <a:defRPr/>
            </a:pPr>
            <a:fld id="{8DC2A5C9-55D2-F249-AADE-1B7F4A4D6AC0}" type="slidenum">
              <a:rPr lang="cs-CZ"/>
              <a:pPr>
                <a:defRPr/>
              </a:pPr>
              <a:t>‹#›</a:t>
            </a:fld>
            <a:endParaRPr lang="cs-CZ"/>
          </a:p>
        </p:txBody>
      </p:sp>
    </p:spTree>
    <p:extLst>
      <p:ext uri="{BB962C8B-B14F-4D97-AF65-F5344CB8AC3E}">
        <p14:creationId xmlns:p14="http://schemas.microsoft.com/office/powerpoint/2010/main" val="875572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D40794B0-4551-A7CE-0343-2745EEAF641C}"/>
              </a:ext>
            </a:extLst>
          </p:cNvPr>
          <p:cNvSpPr>
            <a:spLocks noGrp="1"/>
          </p:cNvSpPr>
          <p:nvPr>
            <p:ph type="dt" sz="half" idx="10"/>
          </p:nvPr>
        </p:nvSpPr>
        <p:spPr/>
        <p:txBody>
          <a:bodyPr/>
          <a:lstStyle>
            <a:lvl1pPr>
              <a:defRPr/>
            </a:lvl1pPr>
          </a:lstStyle>
          <a:p>
            <a:pPr>
              <a:defRPr/>
            </a:pPr>
            <a:fld id="{6602A3F1-5C07-4F49-85D8-8A62F090D7DD}" type="datetimeFigureOut">
              <a:rPr lang="cs-CZ"/>
              <a:pPr>
                <a:defRPr/>
              </a:pPr>
              <a:t>07.11.2023</a:t>
            </a:fld>
            <a:endParaRPr lang="cs-CZ"/>
          </a:p>
        </p:txBody>
      </p:sp>
      <p:sp>
        <p:nvSpPr>
          <p:cNvPr id="3" name="Zástupný symbol pro zápatí 4">
            <a:extLst>
              <a:ext uri="{FF2B5EF4-FFF2-40B4-BE49-F238E27FC236}">
                <a16:creationId xmlns:a16="http://schemas.microsoft.com/office/drawing/2014/main" id="{4E040BAE-1A75-B025-9CAD-5EDF1C331A94}"/>
              </a:ext>
            </a:extLst>
          </p:cNvPr>
          <p:cNvSpPr>
            <a:spLocks noGrp="1"/>
          </p:cNvSpPr>
          <p:nvPr>
            <p:ph type="ftr" sz="quarter" idx="11"/>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61F86AE9-0A88-ACAD-1F79-47E71FA40952}"/>
              </a:ext>
            </a:extLst>
          </p:cNvPr>
          <p:cNvSpPr>
            <a:spLocks noGrp="1"/>
          </p:cNvSpPr>
          <p:nvPr>
            <p:ph type="sldNum" sz="quarter" idx="12"/>
          </p:nvPr>
        </p:nvSpPr>
        <p:spPr/>
        <p:txBody>
          <a:bodyPr/>
          <a:lstStyle>
            <a:lvl1pPr>
              <a:defRPr/>
            </a:lvl1pPr>
          </a:lstStyle>
          <a:p>
            <a:pPr>
              <a:defRPr/>
            </a:pPr>
            <a:fld id="{9601D31A-9D80-0C42-AFD8-F35F2799CEC8}" type="slidenum">
              <a:rPr lang="cs-CZ"/>
              <a:pPr>
                <a:defRPr/>
              </a:pPr>
              <a:t>‹#›</a:t>
            </a:fld>
            <a:endParaRPr lang="cs-CZ"/>
          </a:p>
        </p:txBody>
      </p:sp>
    </p:spTree>
    <p:extLst>
      <p:ext uri="{BB962C8B-B14F-4D97-AF65-F5344CB8AC3E}">
        <p14:creationId xmlns:p14="http://schemas.microsoft.com/office/powerpoint/2010/main" val="829863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3">
            <a:extLst>
              <a:ext uri="{FF2B5EF4-FFF2-40B4-BE49-F238E27FC236}">
                <a16:creationId xmlns:a16="http://schemas.microsoft.com/office/drawing/2014/main" id="{1EE5FDF4-9EB5-C4CA-CE80-EBA3735390A6}"/>
              </a:ext>
            </a:extLst>
          </p:cNvPr>
          <p:cNvSpPr>
            <a:spLocks noGrp="1"/>
          </p:cNvSpPr>
          <p:nvPr>
            <p:ph type="dt" sz="half" idx="10"/>
          </p:nvPr>
        </p:nvSpPr>
        <p:spPr/>
        <p:txBody>
          <a:bodyPr/>
          <a:lstStyle>
            <a:lvl1pPr>
              <a:defRPr/>
            </a:lvl1pPr>
          </a:lstStyle>
          <a:p>
            <a:pPr>
              <a:defRPr/>
            </a:pPr>
            <a:fld id="{4E7C33FC-3473-5245-A256-8192DB8B2474}" type="datetimeFigureOut">
              <a:rPr lang="cs-CZ"/>
              <a:pPr>
                <a:defRPr/>
              </a:pPr>
              <a:t>07.11.2023</a:t>
            </a:fld>
            <a:endParaRPr lang="cs-CZ"/>
          </a:p>
        </p:txBody>
      </p:sp>
      <p:sp>
        <p:nvSpPr>
          <p:cNvPr id="6" name="Zástupný symbol pro zápatí 4">
            <a:extLst>
              <a:ext uri="{FF2B5EF4-FFF2-40B4-BE49-F238E27FC236}">
                <a16:creationId xmlns:a16="http://schemas.microsoft.com/office/drawing/2014/main" id="{8E7996BF-867F-8684-FB59-DDB3149A965D}"/>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95B20B2E-AA1A-BCFB-51BA-C74A7DCF1465}"/>
              </a:ext>
            </a:extLst>
          </p:cNvPr>
          <p:cNvSpPr>
            <a:spLocks noGrp="1"/>
          </p:cNvSpPr>
          <p:nvPr>
            <p:ph type="sldNum" sz="quarter" idx="12"/>
          </p:nvPr>
        </p:nvSpPr>
        <p:spPr/>
        <p:txBody>
          <a:bodyPr/>
          <a:lstStyle>
            <a:lvl1pPr>
              <a:defRPr/>
            </a:lvl1pPr>
          </a:lstStyle>
          <a:p>
            <a:pPr>
              <a:defRPr/>
            </a:pPr>
            <a:fld id="{FC403384-EB83-E246-B0A9-A0F06CF145C8}" type="slidenum">
              <a:rPr lang="cs-CZ"/>
              <a:pPr>
                <a:defRPr/>
              </a:pPr>
              <a:t>‹#›</a:t>
            </a:fld>
            <a:endParaRPr lang="cs-CZ"/>
          </a:p>
        </p:txBody>
      </p:sp>
    </p:spTree>
    <p:extLst>
      <p:ext uri="{BB962C8B-B14F-4D97-AF65-F5344CB8AC3E}">
        <p14:creationId xmlns:p14="http://schemas.microsoft.com/office/powerpoint/2010/main" val="1265818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3">
            <a:extLst>
              <a:ext uri="{FF2B5EF4-FFF2-40B4-BE49-F238E27FC236}">
                <a16:creationId xmlns:a16="http://schemas.microsoft.com/office/drawing/2014/main" id="{C3ACB9E0-1BC6-A724-DB93-1643226A276F}"/>
              </a:ext>
            </a:extLst>
          </p:cNvPr>
          <p:cNvSpPr>
            <a:spLocks noGrp="1"/>
          </p:cNvSpPr>
          <p:nvPr>
            <p:ph type="dt" sz="half" idx="10"/>
          </p:nvPr>
        </p:nvSpPr>
        <p:spPr/>
        <p:txBody>
          <a:bodyPr/>
          <a:lstStyle>
            <a:lvl1pPr>
              <a:defRPr/>
            </a:lvl1pPr>
          </a:lstStyle>
          <a:p>
            <a:pPr>
              <a:defRPr/>
            </a:pPr>
            <a:fld id="{D1EA5B28-1F09-384F-AA62-2911E9D1482F}" type="datetimeFigureOut">
              <a:rPr lang="cs-CZ"/>
              <a:pPr>
                <a:defRPr/>
              </a:pPr>
              <a:t>07.11.2023</a:t>
            </a:fld>
            <a:endParaRPr lang="cs-CZ"/>
          </a:p>
        </p:txBody>
      </p:sp>
      <p:sp>
        <p:nvSpPr>
          <p:cNvPr id="6" name="Zástupný symbol pro zápatí 4">
            <a:extLst>
              <a:ext uri="{FF2B5EF4-FFF2-40B4-BE49-F238E27FC236}">
                <a16:creationId xmlns:a16="http://schemas.microsoft.com/office/drawing/2014/main" id="{C0FEE205-F9A5-A7DE-1F91-C8AAB0FDC7B4}"/>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2D64AF32-2CBB-ABD8-0955-16E98B8FB06F}"/>
              </a:ext>
            </a:extLst>
          </p:cNvPr>
          <p:cNvSpPr>
            <a:spLocks noGrp="1"/>
          </p:cNvSpPr>
          <p:nvPr>
            <p:ph type="sldNum" sz="quarter" idx="12"/>
          </p:nvPr>
        </p:nvSpPr>
        <p:spPr/>
        <p:txBody>
          <a:bodyPr/>
          <a:lstStyle>
            <a:lvl1pPr>
              <a:defRPr/>
            </a:lvl1pPr>
          </a:lstStyle>
          <a:p>
            <a:pPr>
              <a:defRPr/>
            </a:pPr>
            <a:fld id="{C0A97C01-79EB-7648-B0BC-1095A74E71D1}" type="slidenum">
              <a:rPr lang="cs-CZ"/>
              <a:pPr>
                <a:defRPr/>
              </a:pPr>
              <a:t>‹#›</a:t>
            </a:fld>
            <a:endParaRPr lang="cs-CZ"/>
          </a:p>
        </p:txBody>
      </p:sp>
    </p:spTree>
    <p:extLst>
      <p:ext uri="{BB962C8B-B14F-4D97-AF65-F5344CB8AC3E}">
        <p14:creationId xmlns:p14="http://schemas.microsoft.com/office/powerpoint/2010/main" val="312822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nadpis 1">
            <a:extLst>
              <a:ext uri="{FF2B5EF4-FFF2-40B4-BE49-F238E27FC236}">
                <a16:creationId xmlns:a16="http://schemas.microsoft.com/office/drawing/2014/main" id="{C3345951-4C5F-A4A9-21B9-DB724FF8062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1027" name="Zástupný text 2">
            <a:extLst>
              <a:ext uri="{FF2B5EF4-FFF2-40B4-BE49-F238E27FC236}">
                <a16:creationId xmlns:a16="http://schemas.microsoft.com/office/drawing/2014/main" id="{B006842E-88BF-0AAB-E997-56691BA1300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Po kliknutí můžete upravovat styly textu v předloze.</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072D18EE-B28F-96F0-CAC6-617B5F1DDB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E1437C3-E1CD-0349-AFE5-BA931C051115}"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FE396316-65FF-0530-EFB8-A236C3B29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a:extLst>
              <a:ext uri="{FF2B5EF4-FFF2-40B4-BE49-F238E27FC236}">
                <a16:creationId xmlns:a16="http://schemas.microsoft.com/office/drawing/2014/main" id="{9F8C70F2-DA35-B7B0-7AD6-D450DF2441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9AC0B5E-2B59-3B42-8E18-D09C3A50BCDB}"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descr="&quot;&quot;">
            <a:extLst>
              <a:ext uri="{FF2B5EF4-FFF2-40B4-BE49-F238E27FC236}">
                <a16:creationId xmlns:a16="http://schemas.microsoft.com/office/drawing/2014/main" id="{9CEC83DF-69D9-4E7F-4236-3F2779107CC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51" name="Obrázek 5" descr="Obsah obrázku Dětské kresby, obraz, barva, umění&#10;&#10;Popis byl vytvořen automaticky">
            <a:extLst>
              <a:ext uri="{FF2B5EF4-FFF2-40B4-BE49-F238E27FC236}">
                <a16:creationId xmlns:a16="http://schemas.microsoft.com/office/drawing/2014/main" id="{8CD9BD35-842A-E4FE-8005-020ED4664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68" b="846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Nadpis 1">
            <a:extLst>
              <a:ext uri="{FF2B5EF4-FFF2-40B4-BE49-F238E27FC236}">
                <a16:creationId xmlns:a16="http://schemas.microsoft.com/office/drawing/2014/main" id="{873CE1C1-57DA-0B8E-F120-1AD7A2778733}"/>
              </a:ext>
            </a:extLst>
          </p:cNvPr>
          <p:cNvSpPr>
            <a:spLocks noGrp="1" noChangeArrowheads="1"/>
          </p:cNvSpPr>
          <p:nvPr>
            <p:ph type="ctrTitle"/>
          </p:nvPr>
        </p:nvSpPr>
        <p:spPr>
          <a:xfrm>
            <a:off x="1524000" y="1122363"/>
            <a:ext cx="9144000" cy="2900362"/>
          </a:xfrm>
        </p:spPr>
        <p:txBody>
          <a:bodyPr/>
          <a:lstStyle/>
          <a:p>
            <a:r>
              <a:rPr lang="cs-CZ" altLang="cs-CZ">
                <a:solidFill>
                  <a:srgbClr val="FFFFFF"/>
                </a:solidFill>
              </a:rPr>
              <a:t>Political parties and women in politics</a:t>
            </a:r>
          </a:p>
        </p:txBody>
      </p:sp>
      <p:sp>
        <p:nvSpPr>
          <p:cNvPr id="2053" name="Podnadpis 2">
            <a:extLst>
              <a:ext uri="{FF2B5EF4-FFF2-40B4-BE49-F238E27FC236}">
                <a16:creationId xmlns:a16="http://schemas.microsoft.com/office/drawing/2014/main" id="{B013D3E0-2F6B-B52B-393F-53971CBD079C}"/>
              </a:ext>
            </a:extLst>
          </p:cNvPr>
          <p:cNvSpPr>
            <a:spLocks noGrp="1" noChangeArrowheads="1"/>
          </p:cNvSpPr>
          <p:nvPr>
            <p:ph type="subTitle" idx="1"/>
          </p:nvPr>
        </p:nvSpPr>
        <p:spPr>
          <a:xfrm>
            <a:off x="1524000" y="4159250"/>
            <a:ext cx="9144000" cy="1098550"/>
          </a:xfrm>
        </p:spPr>
        <p:txBody>
          <a:bodyPr/>
          <a:lstStyle/>
          <a:p>
            <a:r>
              <a:rPr lang="cs-CZ" altLang="cs-CZ">
                <a:solidFill>
                  <a:srgbClr val="FFFFFF"/>
                </a:solidFill>
              </a:rPr>
              <a:t>Fall 2023</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descr="&quot;&quot;">
            <a:extLst>
              <a:ext uri="{FF2B5EF4-FFF2-40B4-BE49-F238E27FC236}">
                <a16:creationId xmlns:a16="http://schemas.microsoft.com/office/drawing/2014/main" id="{54093848-4BA7-B4EB-C3B6-91901D227E3D}"/>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267" name="Nadpis 1">
            <a:extLst>
              <a:ext uri="{FF2B5EF4-FFF2-40B4-BE49-F238E27FC236}">
                <a16:creationId xmlns:a16="http://schemas.microsoft.com/office/drawing/2014/main" id="{55615A3D-DBB8-A77F-9D75-B323A4B491CE}"/>
              </a:ext>
            </a:extLst>
          </p:cNvPr>
          <p:cNvSpPr>
            <a:spLocks noGrp="1" noChangeArrowheads="1"/>
          </p:cNvSpPr>
          <p:nvPr>
            <p:ph type="title"/>
          </p:nvPr>
        </p:nvSpPr>
        <p:spPr>
          <a:xfrm>
            <a:off x="638175" y="457200"/>
            <a:ext cx="10910888" cy="1368425"/>
          </a:xfrm>
        </p:spPr>
        <p:txBody>
          <a:bodyPr/>
          <a:lstStyle/>
          <a:p>
            <a:pPr algn="ctr"/>
            <a:r>
              <a:rPr lang="en-US" altLang="cs-CZ" sz="6600"/>
              <a:t>Outsiders on the inside?</a:t>
            </a:r>
          </a:p>
        </p:txBody>
      </p:sp>
      <p:sp>
        <p:nvSpPr>
          <p:cNvPr id="11268" name="Zástupný obsah 2">
            <a:extLst>
              <a:ext uri="{FF2B5EF4-FFF2-40B4-BE49-F238E27FC236}">
                <a16:creationId xmlns:a16="http://schemas.microsoft.com/office/drawing/2014/main" id="{B9137E35-49CE-28D9-5315-1897042E186D}"/>
              </a:ext>
            </a:extLst>
          </p:cNvPr>
          <p:cNvSpPr>
            <a:spLocks noGrp="1" noChangeArrowheads="1"/>
          </p:cNvSpPr>
          <p:nvPr>
            <p:ph idx="1"/>
          </p:nvPr>
        </p:nvSpPr>
        <p:spPr>
          <a:xfrm>
            <a:off x="638175" y="1922463"/>
            <a:ext cx="10910888" cy="552450"/>
          </a:xfrm>
        </p:spPr>
        <p:txBody>
          <a:bodyPr anchor="ctr"/>
          <a:lstStyle/>
          <a:p>
            <a:pPr marL="0" indent="0" algn="ctr">
              <a:buFont typeface="Arial" panose="020B0604020202020204" pitchFamily="34" charset="0"/>
              <a:buNone/>
            </a:pPr>
            <a:r>
              <a:rPr lang="en-US" altLang="cs-CZ" sz="2400"/>
              <a:t> Verge and Claveria 2013 (CCS 2005-12)</a:t>
            </a:r>
          </a:p>
        </p:txBody>
      </p:sp>
      <p:sp>
        <p:nvSpPr>
          <p:cNvPr id="19" name="sketch line" descr="&quot;&quot;">
            <a:extLst>
              <a:ext uri="{FF2B5EF4-FFF2-40B4-BE49-F238E27FC236}">
                <a16:creationId xmlns:a16="http://schemas.microsoft.com/office/drawing/2014/main" id="{607536CA-B52D-63CE-103A-A22F20D9D6E2}"/>
              </a:ext>
            </a:extLst>
          </p:cNvPr>
          <p:cNvSpPr>
            <a:spLocks noGrp="1" noRot="1" noChangeAspect="1" noMove="1" noResize="1" noEditPoints="1" noAdjustHandles="1" noChangeArrowheads="1" noChangeShapeType="1" noTextEdit="1"/>
          </p:cNvSpPr>
          <p:nvPr/>
        </p:nvSpPr>
        <p:spPr>
          <a:xfrm>
            <a:off x="4449763" y="1851025"/>
            <a:ext cx="3292475" cy="17463"/>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270" name="Obrázek 6" descr="Obsah obrázku text, diagram, řada/pruh, Paralelní&#10;&#10;Popis byl vytvořen automaticky">
            <a:extLst>
              <a:ext uri="{FF2B5EF4-FFF2-40B4-BE49-F238E27FC236}">
                <a16:creationId xmlns:a16="http://schemas.microsoft.com/office/drawing/2014/main" id="{BF5B42CC-B3FE-E67C-192C-0071D3539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075" y="3028950"/>
            <a:ext cx="5614988"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Obrázek 4" descr="Obsah obrázku text, snímek obrazovky, číslo, Písmo&#10;&#10;Popis byl vytvořen automaticky">
            <a:extLst>
              <a:ext uri="{FF2B5EF4-FFF2-40B4-BE49-F238E27FC236}">
                <a16:creationId xmlns:a16="http://schemas.microsoft.com/office/drawing/2014/main" id="{009A6EEE-746E-B539-73CF-8460817C7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3094038"/>
            <a:ext cx="5614988"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Zástupný obsah 4" descr="Obsah obrázku text, snímek obrazovky, Písmo, číslo&#10;&#10;Popis byl vytvořen automaticky">
            <a:extLst>
              <a:ext uri="{FF2B5EF4-FFF2-40B4-BE49-F238E27FC236}">
                <a16:creationId xmlns:a16="http://schemas.microsoft.com/office/drawing/2014/main" id="{050E3303-CB5A-72F9-224A-0D9FCFDFB8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4338" y="879475"/>
            <a:ext cx="4886325" cy="5167313"/>
          </a:xfrm>
        </p:spPr>
      </p:pic>
      <p:pic>
        <p:nvPicPr>
          <p:cNvPr id="12290" name="Obrázek 6" descr="Obsah obrázku diagram, řada/pruh, Paralelní, Obdélník&#10;&#10;Popis byl vytvořen automaticky">
            <a:extLst>
              <a:ext uri="{FF2B5EF4-FFF2-40B4-BE49-F238E27FC236}">
                <a16:creationId xmlns:a16="http://schemas.microsoft.com/office/drawing/2014/main" id="{2505A6E9-9138-04CB-6101-BBF20E630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663" y="1393825"/>
            <a:ext cx="73945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Nadpis 1">
            <a:extLst>
              <a:ext uri="{FF2B5EF4-FFF2-40B4-BE49-F238E27FC236}">
                <a16:creationId xmlns:a16="http://schemas.microsoft.com/office/drawing/2014/main" id="{053CED4F-84D8-9FB2-3640-A104E602F62F}"/>
              </a:ext>
            </a:extLst>
          </p:cNvPr>
          <p:cNvSpPr>
            <a:spLocks noGrp="1" noChangeArrowheads="1"/>
          </p:cNvSpPr>
          <p:nvPr>
            <p:ph type="title"/>
          </p:nvPr>
        </p:nvSpPr>
        <p:spPr/>
        <p:txBody>
          <a:bodyPr/>
          <a:lstStyle/>
          <a:p>
            <a:r>
              <a:rPr lang="cs-CZ" altLang="cs-CZ"/>
              <a:t>Parties need to actively recruit women</a:t>
            </a:r>
          </a:p>
        </p:txBody>
      </p:sp>
      <p:sp>
        <p:nvSpPr>
          <p:cNvPr id="13314" name="Zástupný obsah 2">
            <a:extLst>
              <a:ext uri="{FF2B5EF4-FFF2-40B4-BE49-F238E27FC236}">
                <a16:creationId xmlns:a16="http://schemas.microsoft.com/office/drawing/2014/main" id="{2CF5A3CF-671F-5334-8689-157D624C698E}"/>
              </a:ext>
            </a:extLst>
          </p:cNvPr>
          <p:cNvSpPr>
            <a:spLocks noGrp="1" noChangeArrowheads="1"/>
          </p:cNvSpPr>
          <p:nvPr>
            <p:ph idx="1"/>
          </p:nvPr>
        </p:nvSpPr>
        <p:spPr/>
        <p:txBody>
          <a:bodyPr/>
          <a:lstStyle/>
          <a:p>
            <a:r>
              <a:rPr lang="cs-CZ" altLang="cs-CZ"/>
              <a:t>Experiment form the USA</a:t>
            </a:r>
          </a:p>
          <a:p>
            <a:r>
              <a:rPr lang="cs-CZ" altLang="cs-CZ"/>
              <a:t>Role of local party leaders</a:t>
            </a:r>
          </a:p>
          <a:p>
            <a:r>
              <a:rPr lang="cs-CZ" altLang="cs-CZ"/>
              <a:t>Subtle: manipulation of supply and demand side </a:t>
            </a:r>
          </a:p>
        </p:txBody>
      </p:sp>
      <p:pic>
        <p:nvPicPr>
          <p:cNvPr id="13315" name="Zástupný obsah 6" descr="Obsah obrázku text&#10;&#10;Popis byl vytvořen automaticky">
            <a:extLst>
              <a:ext uri="{FF2B5EF4-FFF2-40B4-BE49-F238E27FC236}">
                <a16:creationId xmlns:a16="http://schemas.microsoft.com/office/drawing/2014/main" id="{F62B2FF7-42B9-A73A-35C2-CA5CB8DFD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75" y="1527175"/>
            <a:ext cx="3667125"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Zástupný obsah 6">
            <a:extLst>
              <a:ext uri="{FF2B5EF4-FFF2-40B4-BE49-F238E27FC236}">
                <a16:creationId xmlns:a16="http://schemas.microsoft.com/office/drawing/2014/main" id="{BAF2B4F9-E16D-268D-4FDF-4F775AC8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3470275"/>
            <a:ext cx="366712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Zástupný obsah 7">
            <a:extLst>
              <a:ext uri="{FF2B5EF4-FFF2-40B4-BE49-F238E27FC236}">
                <a16:creationId xmlns:a16="http://schemas.microsoft.com/office/drawing/2014/main" id="{60C064C8-C9EB-CBA1-18F6-63E3E1B67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575" y="3509963"/>
            <a:ext cx="3419475"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descr="&quot;&quot;">
            <a:extLst>
              <a:ext uri="{FF2B5EF4-FFF2-40B4-BE49-F238E27FC236}">
                <a16:creationId xmlns:a16="http://schemas.microsoft.com/office/drawing/2014/main" id="{81C91E98-15E3-9F96-D41D-E61399DD410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39" name="Zástupný obsah 4" descr="Obsah obrázku kreslené, snímek obrazovky, ilustrace, umění&#10;&#10;Popis byl vytvořen automaticky">
            <a:extLst>
              <a:ext uri="{FF2B5EF4-FFF2-40B4-BE49-F238E27FC236}">
                <a16:creationId xmlns:a16="http://schemas.microsoft.com/office/drawing/2014/main" id="{FC04A6BE-CA75-F347-7313-B180628CE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Nadpis 1">
            <a:extLst>
              <a:ext uri="{FF2B5EF4-FFF2-40B4-BE49-F238E27FC236}">
                <a16:creationId xmlns:a16="http://schemas.microsoft.com/office/drawing/2014/main" id="{031DD434-0258-AB21-99DC-42426F746A20}"/>
              </a:ext>
            </a:extLst>
          </p:cNvPr>
          <p:cNvSpPr>
            <a:spLocks noGrp="1" noChangeArrowheads="1"/>
          </p:cNvSpPr>
          <p:nvPr>
            <p:ph type="title"/>
          </p:nvPr>
        </p:nvSpPr>
        <p:spPr>
          <a:xfrm>
            <a:off x="841375" y="941388"/>
            <a:ext cx="10506075" cy="2057400"/>
          </a:xfrm>
        </p:spPr>
        <p:txBody>
          <a:bodyPr anchor="b"/>
          <a:lstStyle/>
          <a:p>
            <a:r>
              <a:rPr lang="cs-CZ" altLang="cs-CZ" sz="5000">
                <a:solidFill>
                  <a:schemeClr val="bg1"/>
                </a:solidFill>
              </a:rPr>
              <a:t>Party-level factors of women‘s representation?</a:t>
            </a:r>
          </a:p>
        </p:txBody>
      </p:sp>
      <p:sp>
        <p:nvSpPr>
          <p:cNvPr id="14" name="Rectangle 13" descr="&quot;&quot;">
            <a:extLst>
              <a:ext uri="{FF2B5EF4-FFF2-40B4-BE49-F238E27FC236}">
                <a16:creationId xmlns:a16="http://schemas.microsoft.com/office/drawing/2014/main" id="{85735E04-D7BA-A6C8-5371-A131345B45F8}"/>
              </a:ext>
            </a:extLst>
          </p:cNvPr>
          <p:cNvSpPr>
            <a:spLocks noGrp="1" noRot="1" noChangeAspect="1" noMove="1" noResize="1" noEditPoints="1" noAdjustHandles="1" noChangeArrowheads="1" noChangeShapeType="1" noTextEdit="1"/>
          </p:cNvSpPr>
          <p:nvPr/>
        </p:nvSpPr>
        <p:spPr>
          <a:xfrm rot="5400000">
            <a:off x="1119982" y="346868"/>
            <a:ext cx="146050" cy="7032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6" name="Rectangle 15" descr="&quot;&quot;">
            <a:extLst>
              <a:ext uri="{FF2B5EF4-FFF2-40B4-BE49-F238E27FC236}">
                <a16:creationId xmlns:a16="http://schemas.microsoft.com/office/drawing/2014/main" id="{47C54D0D-B97E-2C03-4F9F-964526A7B25B}"/>
              </a:ext>
            </a:extLst>
          </p:cNvPr>
          <p:cNvSpPr>
            <a:spLocks noGrp="1" noRot="1" noChangeAspect="1" noMove="1" noResize="1" noEditPoints="1" noAdjustHandles="1" noChangeArrowheads="1" noChangeShapeType="1" noTextEdit="1"/>
          </p:cNvSpPr>
          <p:nvPr/>
        </p:nvSpPr>
        <p:spPr>
          <a:xfrm>
            <a:off x="841375" y="3241675"/>
            <a:ext cx="10506075" cy="1746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Nadpis 1">
            <a:extLst>
              <a:ext uri="{FF2B5EF4-FFF2-40B4-BE49-F238E27FC236}">
                <a16:creationId xmlns:a16="http://schemas.microsoft.com/office/drawing/2014/main" id="{CB7D3FB2-28DE-4AC8-4A6D-7203BEFBCDE4}"/>
              </a:ext>
            </a:extLst>
          </p:cNvPr>
          <p:cNvSpPr>
            <a:spLocks noGrp="1" noChangeArrowheads="1"/>
          </p:cNvSpPr>
          <p:nvPr>
            <p:ph type="title"/>
          </p:nvPr>
        </p:nvSpPr>
        <p:spPr/>
        <p:txBody>
          <a:bodyPr/>
          <a:lstStyle/>
          <a:p>
            <a:r>
              <a:rPr lang="cs-CZ" altLang="cs-CZ"/>
              <a:t>Party ideology</a:t>
            </a:r>
          </a:p>
        </p:txBody>
      </p:sp>
      <p:sp>
        <p:nvSpPr>
          <p:cNvPr id="15362" name="Zástupný obsah 2">
            <a:extLst>
              <a:ext uri="{FF2B5EF4-FFF2-40B4-BE49-F238E27FC236}">
                <a16:creationId xmlns:a16="http://schemas.microsoft.com/office/drawing/2014/main" id="{F1D0AB2B-5360-93CC-82C7-887B461C22E4}"/>
              </a:ext>
            </a:extLst>
          </p:cNvPr>
          <p:cNvSpPr>
            <a:spLocks noGrp="1" noChangeArrowheads="1"/>
          </p:cNvSpPr>
          <p:nvPr>
            <p:ph idx="1"/>
          </p:nvPr>
        </p:nvSpPr>
        <p:spPr>
          <a:xfrm>
            <a:off x="468313" y="1825625"/>
            <a:ext cx="4325937" cy="4084638"/>
          </a:xfrm>
        </p:spPr>
        <p:txBody>
          <a:bodyPr/>
          <a:lstStyle/>
          <a:p>
            <a:r>
              <a:rPr lang="cs-CZ" altLang="cs-CZ"/>
              <a:t>„H</a:t>
            </a:r>
            <a:r>
              <a:rPr lang="cs-CZ" altLang="cs-CZ">
                <a:solidFill>
                  <a:srgbClr val="374151"/>
                </a:solidFill>
                <a:latin typeface="Söhne"/>
              </a:rPr>
              <a:t>ow might a party's ideology directly or indirectly influence the success of women candidates?““</a:t>
            </a:r>
            <a:endParaRPr lang="cs-CZ" altLang="cs-CZ"/>
          </a:p>
        </p:txBody>
      </p:sp>
      <p:pic>
        <p:nvPicPr>
          <p:cNvPr id="15363" name="Zástupný symbol pro obsah 4">
            <a:extLst>
              <a:ext uri="{FF2B5EF4-FFF2-40B4-BE49-F238E27FC236}">
                <a16:creationId xmlns:a16="http://schemas.microsoft.com/office/drawing/2014/main" id="{903BEBD9-C955-2B63-2BE6-A065365D9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50"/>
          <a:stretch>
            <a:fillRect/>
          </a:stretch>
        </p:blipFill>
        <p:spPr bwMode="auto">
          <a:xfrm>
            <a:off x="5664200" y="1825625"/>
            <a:ext cx="6411913"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Nadpis 1">
            <a:extLst>
              <a:ext uri="{FF2B5EF4-FFF2-40B4-BE49-F238E27FC236}">
                <a16:creationId xmlns:a16="http://schemas.microsoft.com/office/drawing/2014/main" id="{EE530BE3-E162-C770-9D6A-B92C5BBB975E}"/>
              </a:ext>
            </a:extLst>
          </p:cNvPr>
          <p:cNvSpPr>
            <a:spLocks noGrp="1" noChangeArrowheads="1"/>
          </p:cNvSpPr>
          <p:nvPr>
            <p:ph type="title"/>
          </p:nvPr>
        </p:nvSpPr>
        <p:spPr/>
        <p:txBody>
          <a:bodyPr/>
          <a:lstStyle/>
          <a:p>
            <a:r>
              <a:rPr lang="cs-CZ" altLang="cs-CZ"/>
              <a:t>Ideology?</a:t>
            </a:r>
          </a:p>
        </p:txBody>
      </p:sp>
      <p:sp>
        <p:nvSpPr>
          <p:cNvPr id="16386" name="Zástupný obsah 2">
            <a:extLst>
              <a:ext uri="{FF2B5EF4-FFF2-40B4-BE49-F238E27FC236}">
                <a16:creationId xmlns:a16="http://schemas.microsoft.com/office/drawing/2014/main" id="{71FA48A6-31E4-873B-1579-5B266713DF51}"/>
              </a:ext>
            </a:extLst>
          </p:cNvPr>
          <p:cNvSpPr>
            <a:spLocks noGrp="1" noChangeArrowheads="1"/>
          </p:cNvSpPr>
          <p:nvPr>
            <p:ph idx="1"/>
          </p:nvPr>
        </p:nvSpPr>
        <p:spPr/>
        <p:txBody>
          <a:bodyPr/>
          <a:lstStyle/>
          <a:p>
            <a:r>
              <a:rPr lang="en-US" altLang="cs-CZ"/>
              <a:t>The main predictor of inclusion of women</a:t>
            </a:r>
          </a:p>
          <a:p>
            <a:r>
              <a:rPr lang="en-US" altLang="cs-CZ"/>
              <a:t>Duverger 1955:  Political Role of Women</a:t>
            </a:r>
          </a:p>
          <a:p>
            <a:endParaRPr lang="en-US" altLang="cs-CZ"/>
          </a:p>
          <a:p>
            <a:r>
              <a:rPr lang="en-US" altLang="cs-CZ"/>
              <a:t>Feminization of right-wing parties (sometimes: UK, LA, CDU)</a:t>
            </a:r>
          </a:p>
          <a:p>
            <a:r>
              <a:rPr lang="en-US" altLang="cs-CZ"/>
              <a:t>Gender gap closing?</a:t>
            </a:r>
          </a:p>
          <a:p>
            <a:r>
              <a:rPr lang="en-US" altLang="cs-CZ"/>
              <a:t>Ideology losing power?</a:t>
            </a:r>
          </a:p>
          <a:p>
            <a:endParaRPr lang="en-US" altLang="cs-CZ"/>
          </a:p>
          <a:p>
            <a:r>
              <a:rPr lang="en-US" altLang="cs-CZ"/>
              <a:t>Socio-economic vs post-materialist dimension</a:t>
            </a:r>
          </a:p>
          <a:p>
            <a:endParaRPr lang="cs-CZ" altLang="cs-CZ"/>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descr="&quot;&quot;">
            <a:extLst>
              <a:ext uri="{FF2B5EF4-FFF2-40B4-BE49-F238E27FC236}">
                <a16:creationId xmlns:a16="http://schemas.microsoft.com/office/drawing/2014/main" id="{91B86EC7-17CE-A539-6D1E-CC1DF18D8544}"/>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411" name="Freeform: Shape 11">
            <a:extLst>
              <a:ext uri="{FF2B5EF4-FFF2-40B4-BE49-F238E27FC236}">
                <a16:creationId xmlns:a16="http://schemas.microsoft.com/office/drawing/2014/main" id="{D488B343-6039-EDA3-3202-35E1E03A6242}"/>
              </a:ext>
              <a:ext uri="{C183D7F6-B498-43B3-948B-1728B52AA6E4}">
                <adec:decorative xmlns:adec="http://schemas.microsoft.com/office/drawing/2017/decorative" val="1"/>
              </a:ext>
            </a:extLst>
          </p:cNvPr>
          <p:cNvSpPr>
            <a:spLocks noGrp="1" noRot="1" noChangeAspect="1" noMove="1" noResize="1" noEditPoints="1" noAdjustHandles="1" noChangeShapeType="1" noTextEdit="1"/>
          </p:cNvSpPr>
          <p:nvPr/>
        </p:nvSpPr>
        <p:spPr bwMode="auto">
          <a:xfrm flipH="1">
            <a:off x="0" y="0"/>
            <a:ext cx="5962650" cy="6858000"/>
          </a:xfrm>
          <a:custGeom>
            <a:avLst/>
            <a:gdLst/>
            <a:ahLst/>
            <a:cxnLst/>
            <a:rect l="0" t="0"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lnTo>
                  <a:pt x="1044839" y="0"/>
                </a:lnTo>
                <a:close/>
              </a:path>
            </a:pathLst>
          </a:custGeom>
          <a:solidFill>
            <a:schemeClr val="bg2">
              <a:alpha val="50195"/>
            </a:schemeClr>
          </a:solidFill>
          <a:ln>
            <a:noFill/>
          </a:ln>
          <a:extLst>
            <a:ext uri="{91240B29-F687-4F45-9708-019B960494DF}">
              <a14:hiddenLine xmlns:a14="http://schemas.microsoft.com/office/drawing/2010/main" w="32707" cap="flat">
                <a:solidFill>
                  <a:srgbClr val="000000"/>
                </a:solidFill>
                <a:prstDash val="solid"/>
                <a:miter lim="800000"/>
                <a:headEnd/>
                <a:tailEnd/>
              </a14:hiddenLine>
            </a:ext>
          </a:extLst>
        </p:spPr>
        <p:txBody>
          <a:bodyPr anchor="ctr"/>
          <a:lstStyle/>
          <a:p>
            <a:endParaRPr lang="cs-CZ"/>
          </a:p>
        </p:txBody>
      </p:sp>
      <p:sp>
        <p:nvSpPr>
          <p:cNvPr id="17412" name="Nadpis 1">
            <a:extLst>
              <a:ext uri="{FF2B5EF4-FFF2-40B4-BE49-F238E27FC236}">
                <a16:creationId xmlns:a16="http://schemas.microsoft.com/office/drawing/2014/main" id="{979FACDE-D79B-4391-99D2-337D11C2764D}"/>
              </a:ext>
            </a:extLst>
          </p:cNvPr>
          <p:cNvSpPr>
            <a:spLocks noGrp="1" noChangeArrowheads="1"/>
          </p:cNvSpPr>
          <p:nvPr>
            <p:ph type="title"/>
          </p:nvPr>
        </p:nvSpPr>
        <p:spPr>
          <a:xfrm>
            <a:off x="838200" y="642938"/>
            <a:ext cx="3887788" cy="1801812"/>
          </a:xfrm>
        </p:spPr>
        <p:txBody>
          <a:bodyPr/>
          <a:lstStyle/>
          <a:p>
            <a:r>
              <a:rPr lang="cs-CZ" altLang="cs-CZ"/>
              <a:t>Does ideology still matter?</a:t>
            </a:r>
          </a:p>
        </p:txBody>
      </p:sp>
      <p:sp>
        <p:nvSpPr>
          <p:cNvPr id="17413" name="Zástupný obsah 2">
            <a:extLst>
              <a:ext uri="{FF2B5EF4-FFF2-40B4-BE49-F238E27FC236}">
                <a16:creationId xmlns:a16="http://schemas.microsoft.com/office/drawing/2014/main" id="{C9C9E881-8E4B-F60B-ED70-DA00952EED02}"/>
              </a:ext>
            </a:extLst>
          </p:cNvPr>
          <p:cNvSpPr>
            <a:spLocks noGrp="1" noChangeArrowheads="1"/>
          </p:cNvSpPr>
          <p:nvPr>
            <p:ph idx="1"/>
          </p:nvPr>
        </p:nvSpPr>
        <p:spPr>
          <a:xfrm>
            <a:off x="838200" y="2624138"/>
            <a:ext cx="3887788" cy="3552825"/>
          </a:xfrm>
        </p:spPr>
        <p:txBody>
          <a:bodyPr/>
          <a:lstStyle/>
          <a:p>
            <a:r>
              <a:rPr lang="cs-CZ" altLang="cs-CZ" sz="1700"/>
              <a:t>Better explanation when we  a</a:t>
            </a:r>
            <a:r>
              <a:rPr lang="en-US" altLang="cs-CZ" sz="1700"/>
              <a:t>bandon the one-dimensional measure of ideology</a:t>
            </a:r>
          </a:p>
          <a:p>
            <a:r>
              <a:rPr lang="en-US" altLang="cs-CZ" sz="1700"/>
              <a:t>Two dimensions: socio-economic and post-material</a:t>
            </a:r>
          </a:p>
          <a:p>
            <a:r>
              <a:rPr lang="en-US" altLang="cs-CZ" sz="1700"/>
              <a:t>Post-materialist left more connected to feminist post-materialsims</a:t>
            </a:r>
          </a:p>
          <a:p>
            <a:r>
              <a:rPr lang="en-US" altLang="cs-CZ" sz="1700"/>
              <a:t>2008-2012 PARTIREP comparative survey among MPs </a:t>
            </a:r>
          </a:p>
          <a:p>
            <a:r>
              <a:rPr lang="en-US" altLang="cs-CZ" sz="1700"/>
              <a:t>(AT, BE, DE, FR, HU, IT, NL, NO, PL, PT, ES, SE, UK)</a:t>
            </a:r>
            <a:r>
              <a:rPr lang="cs-CZ" altLang="cs-CZ" sz="1700"/>
              <a:t> </a:t>
            </a:r>
            <a:endParaRPr lang="en-US" altLang="cs-CZ" sz="1700"/>
          </a:p>
          <a:p>
            <a:endParaRPr lang="cs-CZ" altLang="cs-CZ" sz="1700"/>
          </a:p>
        </p:txBody>
      </p:sp>
      <p:pic>
        <p:nvPicPr>
          <p:cNvPr id="17414" name="Obrázek 4">
            <a:extLst>
              <a:ext uri="{FF2B5EF4-FFF2-40B4-BE49-F238E27FC236}">
                <a16:creationId xmlns:a16="http://schemas.microsoft.com/office/drawing/2014/main" id="{072AF8CE-631D-1DE9-8A82-D95D8BCBC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850" y="866775"/>
            <a:ext cx="4748213"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ovéPole 5">
            <a:extLst>
              <a:ext uri="{FF2B5EF4-FFF2-40B4-BE49-F238E27FC236}">
                <a16:creationId xmlns:a16="http://schemas.microsoft.com/office/drawing/2014/main" id="{A4E18FE0-12F1-BE21-8926-D8D0D60416AE}"/>
              </a:ext>
            </a:extLst>
          </p:cNvPr>
          <p:cNvSpPr txBox="1">
            <a:spLocks noChangeArrowheads="1"/>
          </p:cNvSpPr>
          <p:nvPr/>
        </p:nvSpPr>
        <p:spPr bwMode="auto">
          <a:xfrm>
            <a:off x="6800850" y="6019800"/>
            <a:ext cx="4106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cs-CZ" altLang="cs-CZ"/>
              <a:t>Erzeel and Celis 2016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Nadpis 1">
            <a:extLst>
              <a:ext uri="{FF2B5EF4-FFF2-40B4-BE49-F238E27FC236}">
                <a16:creationId xmlns:a16="http://schemas.microsoft.com/office/drawing/2014/main" id="{AE845FC0-59F5-8E2A-A2DA-18354C61C8C6}"/>
              </a:ext>
            </a:extLst>
          </p:cNvPr>
          <p:cNvSpPr>
            <a:spLocks noGrp="1" noChangeArrowheads="1"/>
          </p:cNvSpPr>
          <p:nvPr>
            <p:ph type="title"/>
          </p:nvPr>
        </p:nvSpPr>
        <p:spPr/>
        <p:txBody>
          <a:bodyPr/>
          <a:lstStyle/>
          <a:p>
            <a:endParaRPr lang="cs-CZ" altLang="cs-CZ"/>
          </a:p>
        </p:txBody>
      </p:sp>
      <p:pic>
        <p:nvPicPr>
          <p:cNvPr id="18434" name="Zástupný symbol pro obsah 3">
            <a:extLst>
              <a:ext uri="{FF2B5EF4-FFF2-40B4-BE49-F238E27FC236}">
                <a16:creationId xmlns:a16="http://schemas.microsoft.com/office/drawing/2014/main" id="{E0A44F51-9C56-B76E-343C-D8E21A1683CA}"/>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2586038"/>
            <a:ext cx="5257800" cy="2933700"/>
          </a:xfrm>
        </p:spPr>
      </p:pic>
      <p:pic>
        <p:nvPicPr>
          <p:cNvPr id="18435" name="Zástupný symbol pro obsah 3">
            <a:extLst>
              <a:ext uri="{FF2B5EF4-FFF2-40B4-BE49-F238E27FC236}">
                <a16:creationId xmlns:a16="http://schemas.microsoft.com/office/drawing/2014/main" id="{AF8AAD1E-7874-0F4E-FE5A-83EC8F79B2C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266950"/>
            <a:ext cx="3870325"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descr="&quot;&quot;">
            <a:extLst>
              <a:ext uri="{FF2B5EF4-FFF2-40B4-BE49-F238E27FC236}">
                <a16:creationId xmlns:a16="http://schemas.microsoft.com/office/drawing/2014/main" id="{37D14F8C-49A8-9701-BF09-3B19CFB523C9}"/>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10" descr="&quot;&quot;">
            <a:extLst>
              <a:ext uri="{FF2B5EF4-FFF2-40B4-BE49-F238E27FC236}">
                <a16:creationId xmlns:a16="http://schemas.microsoft.com/office/drawing/2014/main" id="{EC15E91C-2A37-1509-248E-901938447354}"/>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0000"/>
              </a:solidFill>
            </a:endParaRPr>
          </a:p>
        </p:txBody>
      </p:sp>
      <p:pic>
        <p:nvPicPr>
          <p:cNvPr id="19460" name="Zástupný symbol pro obsah 4" descr="Obsah obrázku oblečení, osoba, Lidská tvář, úsměv&#10;&#10;Popis byl vytvořen automaticky">
            <a:extLst>
              <a:ext uri="{FF2B5EF4-FFF2-40B4-BE49-F238E27FC236}">
                <a16:creationId xmlns:a16="http://schemas.microsoft.com/office/drawing/2014/main" id="{6C237E8B-C876-87C5-D755-1349F5887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5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Nadpis 1">
            <a:extLst>
              <a:ext uri="{FF2B5EF4-FFF2-40B4-BE49-F238E27FC236}">
                <a16:creationId xmlns:a16="http://schemas.microsoft.com/office/drawing/2014/main" id="{7B003798-CDF2-7A0E-AF18-C9BEC65826C6}"/>
              </a:ext>
            </a:extLst>
          </p:cNvPr>
          <p:cNvSpPr>
            <a:spLocks noGrp="1" noChangeArrowheads="1"/>
          </p:cNvSpPr>
          <p:nvPr>
            <p:ph type="title"/>
          </p:nvPr>
        </p:nvSpPr>
        <p:spPr>
          <a:xfrm>
            <a:off x="1198563" y="728663"/>
            <a:ext cx="9791700" cy="2057400"/>
          </a:xfrm>
        </p:spPr>
        <p:txBody>
          <a:bodyPr/>
          <a:lstStyle/>
          <a:p>
            <a:r>
              <a:rPr lang="cs-CZ" altLang="cs-CZ">
                <a:solidFill>
                  <a:srgbClr val="FFFFFF"/>
                </a:solidFill>
              </a:rPr>
              <a:t>Feminization of parties: UK</a:t>
            </a:r>
          </a:p>
        </p:txBody>
      </p:sp>
      <p:sp>
        <p:nvSpPr>
          <p:cNvPr id="19462" name="Zástupný obsah 2">
            <a:extLst>
              <a:ext uri="{FF2B5EF4-FFF2-40B4-BE49-F238E27FC236}">
                <a16:creationId xmlns:a16="http://schemas.microsoft.com/office/drawing/2014/main" id="{F385CD2E-B8F7-360B-43EF-A4F8492BEFBF}"/>
              </a:ext>
            </a:extLst>
          </p:cNvPr>
          <p:cNvSpPr>
            <a:spLocks noGrp="1" noChangeArrowheads="1"/>
          </p:cNvSpPr>
          <p:nvPr>
            <p:ph idx="1"/>
          </p:nvPr>
        </p:nvSpPr>
        <p:spPr>
          <a:xfrm>
            <a:off x="1198563" y="2617788"/>
            <a:ext cx="9791700" cy="3511550"/>
          </a:xfrm>
        </p:spPr>
        <p:txBody>
          <a:bodyPr/>
          <a:lstStyle/>
          <a:p>
            <a:r>
              <a:rPr lang="cs-CZ" altLang="cs-CZ" sz="2000">
                <a:solidFill>
                  <a:srgbClr val="FFFFFF"/>
                </a:solidFill>
              </a:rPr>
              <a:t>Labour in UK</a:t>
            </a:r>
          </a:p>
          <a:p>
            <a:r>
              <a:rPr lang="cs-CZ" altLang="cs-CZ" sz="2000">
                <a:solidFill>
                  <a:srgbClr val="FFFFFF"/>
                </a:solidFill>
              </a:rPr>
              <a:t>Change in 1997</a:t>
            </a:r>
          </a:p>
          <a:p>
            <a:r>
              <a:rPr lang="cs-CZ" altLang="cs-CZ" sz="2000">
                <a:solidFill>
                  <a:srgbClr val="FFFFFF"/>
                </a:solidFill>
              </a:rPr>
              <a:t>Blair Babes (101 out of 120)</a:t>
            </a:r>
          </a:p>
          <a:p>
            <a:r>
              <a:rPr lang="cs-CZ" altLang="cs-CZ" sz="2000">
                <a:solidFill>
                  <a:srgbClr val="FFFFFF"/>
                </a:solidFill>
              </a:rPr>
              <a:t>All-women shortlist</a:t>
            </a:r>
          </a:p>
          <a:p>
            <a:r>
              <a:rPr lang="cs-CZ" altLang="cs-CZ" sz="2000">
                <a:solidFill>
                  <a:srgbClr val="FFFFFF"/>
                </a:solidFill>
              </a:rPr>
              <a:t>Blair, Brown focused on women electorate</a:t>
            </a:r>
          </a:p>
          <a:p>
            <a:endParaRPr lang="cs-CZ" altLang="cs-CZ" sz="2000">
              <a:solidFill>
                <a:srgbClr val="FFFFFF"/>
              </a:solidFill>
            </a:endParaRPr>
          </a:p>
          <a:p>
            <a:r>
              <a:rPr lang="en-US" altLang="cs-CZ" sz="1800">
                <a:solidFill>
                  <a:schemeClr val="bg1"/>
                </a:solidFill>
                <a:ea typeface="Calibri" panose="020F0502020204030204" pitchFamily="34" charset="0"/>
                <a:cs typeface="Times New Roman" panose="02020603050405020304" pitchFamily="18" charset="0"/>
              </a:rPr>
              <a:t>“</a:t>
            </a:r>
            <a:r>
              <a:rPr lang="en-US" altLang="cs-CZ" sz="1800" i="1">
                <a:solidFill>
                  <a:schemeClr val="bg1"/>
                </a:solidFill>
                <a:ea typeface="Calibri" panose="020F0502020204030204" pitchFamily="34" charset="0"/>
                <a:cs typeface="Times New Roman" panose="02020603050405020304" pitchFamily="18" charset="0"/>
              </a:rPr>
              <a:t>It is illustrative of how on the one hand women politicians are expected to make a difference and criticized for not transform centuries of male-designed traditions of politics. But on the other hand, they are expected to fit in with the culture of the institution an prove themselves according to the criteria developed during its long history as a male institution</a:t>
            </a:r>
            <a:r>
              <a:rPr lang="en-US" altLang="cs-CZ" sz="1800">
                <a:solidFill>
                  <a:schemeClr val="bg1"/>
                </a:solidFill>
                <a:ea typeface="Calibri" panose="020F0502020204030204" pitchFamily="34" charset="0"/>
                <a:cs typeface="Times New Roman" panose="02020603050405020304" pitchFamily="18" charset="0"/>
              </a:rPr>
              <a:t>.”</a:t>
            </a:r>
            <a:r>
              <a:rPr lang="cs-CZ" altLang="cs-CZ" sz="1400">
                <a:solidFill>
                  <a:schemeClr val="bg1"/>
                </a:solidFill>
              </a:rPr>
              <a:t> (Lovenduski</a:t>
            </a:r>
            <a:endParaRPr lang="cs-CZ" altLang="cs-CZ" sz="200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descr="&quot;&quot;">
            <a:extLst>
              <a:ext uri="{FF2B5EF4-FFF2-40B4-BE49-F238E27FC236}">
                <a16:creationId xmlns:a16="http://schemas.microsoft.com/office/drawing/2014/main" id="{922EC3E2-EDF9-90F6-5450-FAE0245E8281}"/>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Nadpis 1">
            <a:extLst>
              <a:ext uri="{FF2B5EF4-FFF2-40B4-BE49-F238E27FC236}">
                <a16:creationId xmlns:a16="http://schemas.microsoft.com/office/drawing/2014/main" id="{B67957A4-9A3A-F2D3-2B69-913319B1EFE3}"/>
              </a:ext>
            </a:extLst>
          </p:cNvPr>
          <p:cNvSpPr>
            <a:spLocks noGrp="1" noChangeArrowheads="1"/>
          </p:cNvSpPr>
          <p:nvPr>
            <p:ph type="title"/>
          </p:nvPr>
        </p:nvSpPr>
        <p:spPr>
          <a:xfrm>
            <a:off x="639763" y="325438"/>
            <a:ext cx="4368800" cy="1957387"/>
          </a:xfrm>
        </p:spPr>
        <p:txBody>
          <a:bodyPr anchor="b"/>
          <a:lstStyle/>
          <a:p>
            <a:r>
              <a:rPr lang="en-US" altLang="cs-CZ" sz="5000"/>
              <a:t>Feminization of the UK parties 2</a:t>
            </a:r>
          </a:p>
        </p:txBody>
      </p:sp>
      <p:sp>
        <p:nvSpPr>
          <p:cNvPr id="24" name="sketchy line" descr="&quot;&quot;">
            <a:extLst>
              <a:ext uri="{FF2B5EF4-FFF2-40B4-BE49-F238E27FC236}">
                <a16:creationId xmlns:a16="http://schemas.microsoft.com/office/drawing/2014/main" id="{6010572B-3113-AB51-B378-03BFF739C53E}"/>
              </a:ext>
            </a:extLst>
          </p:cNvPr>
          <p:cNvSpPr>
            <a:spLocks noGrp="1" noRot="1" noChangeAspect="1" noMove="1" noResize="1" noEditPoints="1" noAdjustHandles="1" noChangeArrowheads="1" noChangeShapeType="1" noTextEdit="1"/>
          </p:cNvSpPr>
          <p:nvPr/>
        </p:nvSpPr>
        <p:spPr>
          <a:xfrm>
            <a:off x="639763" y="2587625"/>
            <a:ext cx="3475037" cy="17463"/>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485" name="Zástupný obsah 2">
            <a:extLst>
              <a:ext uri="{FF2B5EF4-FFF2-40B4-BE49-F238E27FC236}">
                <a16:creationId xmlns:a16="http://schemas.microsoft.com/office/drawing/2014/main" id="{1D079942-B6DA-F48D-498E-CA52B1C77BF1}"/>
              </a:ext>
            </a:extLst>
          </p:cNvPr>
          <p:cNvSpPr>
            <a:spLocks noGrp="1" noChangeArrowheads="1"/>
          </p:cNvSpPr>
          <p:nvPr>
            <p:ph idx="1"/>
          </p:nvPr>
        </p:nvSpPr>
        <p:spPr>
          <a:xfrm>
            <a:off x="639763" y="2873375"/>
            <a:ext cx="4243387" cy="3319463"/>
          </a:xfrm>
        </p:spPr>
        <p:txBody>
          <a:bodyPr/>
          <a:lstStyle/>
          <a:p>
            <a:pPr marL="0" indent="0">
              <a:buFont typeface="Arial" panose="020B0604020202020204" pitchFamily="34" charset="0"/>
              <a:buNone/>
            </a:pPr>
            <a:r>
              <a:rPr lang="en-US" altLang="cs-CZ" sz="2200"/>
              <a:t>Conservative party under D. Cameron</a:t>
            </a:r>
          </a:p>
          <a:p>
            <a:pPr marL="0" indent="0">
              <a:buFont typeface="Arial" panose="020B0604020202020204" pitchFamily="34" charset="0"/>
              <a:buNone/>
            </a:pPr>
            <a:r>
              <a:rPr lang="en-US" altLang="cs-CZ" sz="2200"/>
              <a:t>“</a:t>
            </a:r>
            <a:r>
              <a:rPr lang="en-US" altLang="cs-CZ" sz="1800">
                <a:ea typeface="Calibri" panose="020F0502020204030204" pitchFamily="34" charset="0"/>
                <a:cs typeface="Times New Roman" panose="02020603050405020304" pitchFamily="18" charset="0"/>
              </a:rPr>
              <a:t>scandalous under-representation of women in the party” as major problem</a:t>
            </a:r>
            <a:endParaRPr lang="en-US" altLang="cs-CZ" sz="2200"/>
          </a:p>
          <a:p>
            <a:pPr marL="0" indent="0">
              <a:buFont typeface="Arial" panose="020B0604020202020204" pitchFamily="34" charset="0"/>
              <a:buNone/>
            </a:pPr>
            <a:r>
              <a:rPr lang="en-US" altLang="cs-CZ" sz="2200"/>
              <a:t>2010 party program </a:t>
            </a:r>
          </a:p>
          <a:p>
            <a:pPr marL="0" indent="0">
              <a:buFont typeface="Arial" panose="020B0604020202020204" pitchFamily="34" charset="0"/>
              <a:buNone/>
            </a:pPr>
            <a:r>
              <a:rPr lang="en-US" altLang="cs-CZ" sz="2200"/>
              <a:t>No adoption of AWS</a:t>
            </a:r>
          </a:p>
          <a:p>
            <a:pPr marL="0" indent="0">
              <a:buFont typeface="Arial" panose="020B0604020202020204" pitchFamily="34" charset="0"/>
              <a:buNone/>
            </a:pPr>
            <a:r>
              <a:rPr lang="en-US" altLang="cs-CZ" sz="2200"/>
              <a:t>Austerity policy and traditional conservative positions</a:t>
            </a:r>
          </a:p>
          <a:p>
            <a:pPr marL="0" indent="0">
              <a:buFont typeface="Arial" panose="020B0604020202020204" pitchFamily="34" charset="0"/>
              <a:buNone/>
            </a:pPr>
            <a:endParaRPr lang="en-US" altLang="cs-CZ" sz="2200"/>
          </a:p>
        </p:txBody>
      </p:sp>
      <p:pic>
        <p:nvPicPr>
          <p:cNvPr id="5" name="Obrázek 4" descr="Obsah obrázku osoba, Lidská tvář, úsměv, oblek&#10;&#10;Popis byl vytvořen automaticky">
            <a:extLst>
              <a:ext uri="{FF2B5EF4-FFF2-40B4-BE49-F238E27FC236}">
                <a16:creationId xmlns:a16="http://schemas.microsoft.com/office/drawing/2014/main" id="{A9AD9FD4-C981-90E6-B3F2-45B5B8E3F399}"/>
              </a:ext>
            </a:extLst>
          </p:cNvPr>
          <p:cNvPicPr>
            <a:picLocks noChangeAspect="1"/>
          </p:cNvPicPr>
          <p:nvPr/>
        </p:nvPicPr>
        <p:blipFill rotWithShape="1">
          <a:blip r:embed="rId2"/>
          <a:srcRect l="18471" r="185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descr="&quot;&quot;">
            <a:extLst>
              <a:ext uri="{FF2B5EF4-FFF2-40B4-BE49-F238E27FC236}">
                <a16:creationId xmlns:a16="http://schemas.microsoft.com/office/drawing/2014/main" id="{FE0DDBB4-A9E7-F963-C00E-6D0C0D307C4E}"/>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468F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5" name="Nadpis 1">
            <a:extLst>
              <a:ext uri="{FF2B5EF4-FFF2-40B4-BE49-F238E27FC236}">
                <a16:creationId xmlns:a16="http://schemas.microsoft.com/office/drawing/2014/main" id="{7EFA9FE5-B76E-E400-8137-DA01A3D938F6}"/>
              </a:ext>
            </a:extLst>
          </p:cNvPr>
          <p:cNvSpPr>
            <a:spLocks noGrp="1" noChangeArrowheads="1"/>
          </p:cNvSpPr>
          <p:nvPr>
            <p:ph type="title"/>
          </p:nvPr>
        </p:nvSpPr>
        <p:spPr>
          <a:xfrm>
            <a:off x="9093200" y="619125"/>
            <a:ext cx="2614613" cy="4794250"/>
          </a:xfrm>
        </p:spPr>
        <p:txBody>
          <a:bodyPr/>
          <a:lstStyle/>
          <a:p>
            <a:r>
              <a:rPr lang="en-US" altLang="cs-CZ" sz="3600">
                <a:solidFill>
                  <a:srgbClr val="FFFFFF"/>
                </a:solidFill>
              </a:rPr>
              <a:t>Why are parties essential?</a:t>
            </a:r>
          </a:p>
        </p:txBody>
      </p:sp>
      <p:sp>
        <p:nvSpPr>
          <p:cNvPr id="12" name="Rounded Rectangle 9" descr="&quot;&quot;">
            <a:extLst>
              <a:ext uri="{FF2B5EF4-FFF2-40B4-BE49-F238E27FC236}">
                <a16:creationId xmlns:a16="http://schemas.microsoft.com/office/drawing/2014/main" id="{015AE475-8BC2-610E-E965-13E04CBD6E58}"/>
              </a:ext>
            </a:extLst>
          </p:cNvPr>
          <p:cNvSpPr>
            <a:spLocks noGrp="1" noRot="1" noChangeAspect="1" noMove="1" noResize="1" noEditPoints="1" noAdjustHandles="1" noChangeArrowheads="1" noChangeShapeType="1" noTextEdit="1"/>
          </p:cNvSpPr>
          <p:nvPr/>
        </p:nvSpPr>
        <p:spPr>
          <a:xfrm>
            <a:off x="493713" y="484188"/>
            <a:ext cx="8128000" cy="572452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077" name="Zástupný obsah 4" descr="Obsah obrázku Dětské kresby, obraz, barva, umění&#10;&#10;Popis byl vytvořen automaticky">
            <a:extLst>
              <a:ext uri="{FF2B5EF4-FFF2-40B4-BE49-F238E27FC236}">
                <a16:creationId xmlns:a16="http://schemas.microsoft.com/office/drawing/2014/main" id="{ACF04797-1244-A271-4C1C-170F630290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58" r="2" b="2"/>
          <a:stretch>
            <a:fillRect/>
          </a:stretch>
        </p:blipFill>
        <p:spPr>
          <a:xfrm>
            <a:off x="976313" y="942975"/>
            <a:ext cx="7162800" cy="4808538"/>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Nadpis 1">
            <a:extLst>
              <a:ext uri="{FF2B5EF4-FFF2-40B4-BE49-F238E27FC236}">
                <a16:creationId xmlns:a16="http://schemas.microsoft.com/office/drawing/2014/main" id="{52F7811E-3246-F2C1-6D7C-F9164127DFBE}"/>
              </a:ext>
            </a:extLst>
          </p:cNvPr>
          <p:cNvSpPr>
            <a:spLocks noGrp="1" noChangeArrowheads="1"/>
          </p:cNvSpPr>
          <p:nvPr>
            <p:ph type="title"/>
          </p:nvPr>
        </p:nvSpPr>
        <p:spPr>
          <a:xfrm>
            <a:off x="909638" y="573088"/>
            <a:ext cx="3381375" cy="1643062"/>
          </a:xfrm>
        </p:spPr>
        <p:txBody>
          <a:bodyPr anchor="b"/>
          <a:lstStyle/>
          <a:p>
            <a:r>
              <a:rPr lang="cs-CZ" altLang="cs-CZ" sz="3600">
                <a:solidFill>
                  <a:schemeClr val="tx2"/>
                </a:solidFill>
              </a:rPr>
              <a:t>Women‘s orgainzations within parties</a:t>
            </a:r>
          </a:p>
        </p:txBody>
      </p:sp>
      <p:sp>
        <p:nvSpPr>
          <p:cNvPr id="21507" name="Zástupný obsah 2">
            <a:extLst>
              <a:ext uri="{FF2B5EF4-FFF2-40B4-BE49-F238E27FC236}">
                <a16:creationId xmlns:a16="http://schemas.microsoft.com/office/drawing/2014/main" id="{C34D2046-2401-6F32-1CF7-47AB788E9AA9}"/>
              </a:ext>
            </a:extLst>
          </p:cNvPr>
          <p:cNvSpPr>
            <a:spLocks noGrp="1" noChangeArrowheads="1"/>
          </p:cNvSpPr>
          <p:nvPr>
            <p:ph idx="1"/>
          </p:nvPr>
        </p:nvSpPr>
        <p:spPr>
          <a:xfrm>
            <a:off x="900113" y="2595563"/>
            <a:ext cx="3379787" cy="3652837"/>
          </a:xfrm>
        </p:spPr>
        <p:txBody>
          <a:bodyPr/>
          <a:lstStyle/>
          <a:p>
            <a:r>
              <a:rPr lang="en-US" altLang="cs-CZ" sz="1600">
                <a:solidFill>
                  <a:schemeClr val="tx2"/>
                </a:solidFill>
              </a:rPr>
              <a:t>Women‘s section important in the past</a:t>
            </a:r>
          </a:p>
          <a:p>
            <a:r>
              <a:rPr lang="en-US" altLang="cs-CZ" sz="1600">
                <a:solidFill>
                  <a:schemeClr val="tx2"/>
                </a:solidFill>
              </a:rPr>
              <a:t>Mobilization </a:t>
            </a:r>
          </a:p>
          <a:p>
            <a:r>
              <a:rPr lang="en-US" altLang="cs-CZ" sz="1600">
                <a:solidFill>
                  <a:schemeClr val="tx2"/>
                </a:solidFill>
              </a:rPr>
              <a:t>Even before female suffrage</a:t>
            </a:r>
          </a:p>
          <a:p>
            <a:r>
              <a:rPr lang="en-US" altLang="cs-CZ" sz="1600">
                <a:solidFill>
                  <a:schemeClr val="tx2"/>
                </a:solidFill>
              </a:rPr>
              <a:t>In 1980s rise of women‘s activities and demands</a:t>
            </a:r>
          </a:p>
          <a:p>
            <a:r>
              <a:rPr lang="en-US" altLang="cs-CZ" sz="1600">
                <a:solidFill>
                  <a:schemeClr val="tx2"/>
                </a:solidFill>
              </a:rPr>
              <a:t>Dilemma: party structures or movement?</a:t>
            </a:r>
          </a:p>
          <a:p>
            <a:r>
              <a:rPr lang="en-US" altLang="cs-CZ" sz="1600">
                <a:solidFill>
                  <a:schemeClr val="tx2"/>
                </a:solidFill>
              </a:rPr>
              <a:t>Scandinavian countries as an example</a:t>
            </a:r>
          </a:p>
          <a:p>
            <a:r>
              <a:rPr lang="en-US" altLang="cs-CZ" sz="1600">
                <a:solidFill>
                  <a:schemeClr val="tx2"/>
                </a:solidFill>
              </a:rPr>
              <a:t>Change of the role of the sections</a:t>
            </a:r>
          </a:p>
          <a:p>
            <a:endParaRPr lang="cs-CZ" altLang="cs-CZ" sz="1600">
              <a:solidFill>
                <a:schemeClr val="tx2"/>
              </a:solidFill>
            </a:endParaRPr>
          </a:p>
        </p:txBody>
      </p:sp>
      <p:pic>
        <p:nvPicPr>
          <p:cNvPr id="21508" name="Obrázek 6" descr="Obsah obrázku plakát, Lidská tvář, oblečení, sluneční brýle&#10;&#10;Popis byl vytvořen automaticky">
            <a:extLst>
              <a:ext uri="{FF2B5EF4-FFF2-40B4-BE49-F238E27FC236}">
                <a16:creationId xmlns:a16="http://schemas.microsoft.com/office/drawing/2014/main" id="{D66D3E53-34AB-CFAA-90BB-FDE2F057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938" y="6096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descr="&quot;&quot;">
            <a:extLst>
              <a:ext uri="{FF2B5EF4-FFF2-40B4-BE49-F238E27FC236}">
                <a16:creationId xmlns:a16="http://schemas.microsoft.com/office/drawing/2014/main" id="{D5E1EC2C-DE4A-1ACA-CA66-D366C00192AB}"/>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531" name="Nadpis 1">
            <a:extLst>
              <a:ext uri="{FF2B5EF4-FFF2-40B4-BE49-F238E27FC236}">
                <a16:creationId xmlns:a16="http://schemas.microsoft.com/office/drawing/2014/main" id="{0D591894-FA63-0947-0BE8-BDC50D906CE9}"/>
              </a:ext>
            </a:extLst>
          </p:cNvPr>
          <p:cNvSpPr>
            <a:spLocks noGrp="1" noChangeArrowheads="1"/>
          </p:cNvSpPr>
          <p:nvPr>
            <p:ph type="title"/>
          </p:nvPr>
        </p:nvSpPr>
        <p:spPr>
          <a:xfrm>
            <a:off x="588963" y="855663"/>
            <a:ext cx="4560887" cy="1128712"/>
          </a:xfrm>
        </p:spPr>
        <p:txBody>
          <a:bodyPr/>
          <a:lstStyle/>
          <a:p>
            <a:r>
              <a:rPr lang="cs-CZ" altLang="cs-CZ" sz="3400"/>
              <a:t>Women‘s organisations: yes or no?</a:t>
            </a:r>
          </a:p>
        </p:txBody>
      </p:sp>
      <p:grpSp>
        <p:nvGrpSpPr>
          <p:cNvPr id="22532" name="Group 10">
            <a:extLst>
              <a:ext uri="{FF2B5EF4-FFF2-40B4-BE49-F238E27FC236}">
                <a16:creationId xmlns:a16="http://schemas.microsoft.com/office/drawing/2014/main" id="{9F419799-6DEE-6732-52D8-74A9A4FFCDB2}"/>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0" y="1084263"/>
            <a:ext cx="355600" cy="673100"/>
            <a:chOff x="0" y="823811"/>
            <a:chExt cx="355196" cy="673460"/>
          </a:xfrm>
        </p:grpSpPr>
        <p:sp>
          <p:nvSpPr>
            <p:cNvPr id="12" name="Rectangle 11" descr="&quot;&quot;">
              <a:extLst>
                <a:ext uri="{FF2B5EF4-FFF2-40B4-BE49-F238E27FC236}">
                  <a16:creationId xmlns:a16="http://schemas.microsoft.com/office/drawing/2014/main" id="{EB79F5D1-CCF7-301A-37BF-524F8EF74F02}"/>
                </a:ext>
              </a:extLst>
            </p:cNvPr>
            <p:cNvSpPr/>
            <p:nvPr/>
          </p:nvSpPr>
          <p:spPr>
            <a:xfrm>
              <a:off x="0" y="823811"/>
              <a:ext cx="87214"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descr="&quot;&quot;">
              <a:extLst>
                <a:ext uri="{FF2B5EF4-FFF2-40B4-BE49-F238E27FC236}">
                  <a16:creationId xmlns:a16="http://schemas.microsoft.com/office/drawing/2014/main" id="{BD4576CC-F47B-8A9A-5B0F-ECD25E081C1D}"/>
                </a:ext>
              </a:extLst>
            </p:cNvPr>
            <p:cNvSpPr/>
            <p:nvPr/>
          </p:nvSpPr>
          <p:spPr>
            <a:xfrm>
              <a:off x="158570" y="823811"/>
              <a:ext cx="196626"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5" name="Rectangle 14" descr="&quot;&quot;">
            <a:extLst>
              <a:ext uri="{FF2B5EF4-FFF2-40B4-BE49-F238E27FC236}">
                <a16:creationId xmlns:a16="http://schemas.microsoft.com/office/drawing/2014/main" id="{20F8E299-A826-8996-FEB3-857941010D9C}"/>
              </a:ext>
            </a:extLst>
          </p:cNvPr>
          <p:cNvSpPr>
            <a:spLocks noGrp="1" noRot="1" noChangeAspect="1" noMove="1" noResize="1" noEditPoints="1" noAdjustHandles="1" noChangeArrowheads="1" noChangeShapeType="1" noTextEdit="1"/>
          </p:cNvSpPr>
          <p:nvPr/>
        </p:nvSpPr>
        <p:spPr>
          <a:xfrm flipH="1">
            <a:off x="665163" y="2090738"/>
            <a:ext cx="4297362" cy="26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534" name="Zástupný obsah 2">
            <a:extLst>
              <a:ext uri="{FF2B5EF4-FFF2-40B4-BE49-F238E27FC236}">
                <a16:creationId xmlns:a16="http://schemas.microsoft.com/office/drawing/2014/main" id="{9B242BC2-5700-3BA5-881D-DDF09A54A53B}"/>
              </a:ext>
            </a:extLst>
          </p:cNvPr>
          <p:cNvSpPr>
            <a:spLocks noGrp="1" noChangeArrowheads="1"/>
          </p:cNvSpPr>
          <p:nvPr>
            <p:ph idx="1"/>
          </p:nvPr>
        </p:nvSpPr>
        <p:spPr>
          <a:xfrm>
            <a:off x="590550" y="2330450"/>
            <a:ext cx="4559300" cy="3979863"/>
          </a:xfrm>
        </p:spPr>
        <p:txBody>
          <a:bodyPr anchor="ctr"/>
          <a:lstStyle/>
          <a:p>
            <a:r>
              <a:rPr lang="en-US" altLang="cs-CZ" sz="2000"/>
              <a:t>Do women‘s sections prevent women from integration?</a:t>
            </a:r>
          </a:p>
          <a:p>
            <a:r>
              <a:rPr lang="en-US" altLang="cs-CZ" sz="2000"/>
              <a:t>Not a modern feature</a:t>
            </a:r>
          </a:p>
          <a:p>
            <a:r>
              <a:rPr lang="en-US" altLang="cs-CZ" sz="2000"/>
              <a:t>Parties abolishing these</a:t>
            </a:r>
          </a:p>
          <a:p>
            <a:endParaRPr lang="cs-CZ" altLang="cs-CZ" sz="2000"/>
          </a:p>
          <a:p>
            <a:r>
              <a:rPr lang="en-US" altLang="cs-CZ" sz="2000"/>
              <a:t>Kittilson and Childs 2016</a:t>
            </a:r>
            <a:endParaRPr lang="cs-CZ" altLang="cs-CZ" sz="2000"/>
          </a:p>
          <a:p>
            <a:r>
              <a:rPr lang="cs-CZ" altLang="cs-CZ" sz="2000"/>
              <a:t>Data from 2011-2013</a:t>
            </a:r>
          </a:p>
        </p:txBody>
      </p:sp>
      <p:sp>
        <p:nvSpPr>
          <p:cNvPr id="17" name="Rectangle 16" descr="&quot;&quot;">
            <a:extLst>
              <a:ext uri="{FF2B5EF4-FFF2-40B4-BE49-F238E27FC236}">
                <a16:creationId xmlns:a16="http://schemas.microsoft.com/office/drawing/2014/main" id="{7CDDE4F9-D539-D707-6010-1E9B75B8D451}"/>
              </a:ext>
            </a:extLst>
          </p:cNvPr>
          <p:cNvSpPr>
            <a:spLocks noGrp="1" noRot="1" noChangeAspect="1" noMove="1" noResize="1" noEditPoints="1" noAdjustHandles="1" noChangeArrowheads="1" noChangeShapeType="1" noTextEdit="1"/>
          </p:cNvSpPr>
          <p:nvPr/>
        </p:nvSpPr>
        <p:spPr>
          <a:xfrm flipH="1">
            <a:off x="10698163" y="0"/>
            <a:ext cx="149383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descr="&quot;&quot;">
            <a:extLst>
              <a:ext uri="{FF2B5EF4-FFF2-40B4-BE49-F238E27FC236}">
                <a16:creationId xmlns:a16="http://schemas.microsoft.com/office/drawing/2014/main" id="{485B2864-9169-8B7D-73D4-9B943EF18E29}"/>
              </a:ext>
            </a:extLst>
          </p:cNvPr>
          <p:cNvSpPr>
            <a:spLocks noGrp="1" noRot="1" noChangeAspect="1" noMove="1" noResize="1" noEditPoints="1" noAdjustHandles="1" noChangeArrowheads="1" noChangeShapeType="1" noTextEdit="1"/>
          </p:cNvSpPr>
          <p:nvPr/>
        </p:nvSpPr>
        <p:spPr>
          <a:xfrm>
            <a:off x="5686425" y="514350"/>
            <a:ext cx="6008688" cy="583406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2537" name="Zástupný symbol pro obsah 3">
            <a:extLst>
              <a:ext uri="{FF2B5EF4-FFF2-40B4-BE49-F238E27FC236}">
                <a16:creationId xmlns:a16="http://schemas.microsoft.com/office/drawing/2014/main" id="{0D69396F-0087-06CC-AC24-464DAC38023D}"/>
              </a:ext>
            </a:extLst>
          </p:cNvPr>
          <p:cNvPicPr>
            <a:picLocks noChangeArrowheads="1"/>
          </p:cNvPicPr>
          <p:nvPr/>
        </p:nvPicPr>
        <p:blipFill>
          <a:blip r:embed="rId2">
            <a:extLst>
              <a:ext uri="{28A0092B-C50C-407E-A947-70E740481C1C}">
                <a14:useLocalDpi xmlns:a14="http://schemas.microsoft.com/office/drawing/2010/main" val="0"/>
              </a:ext>
            </a:extLst>
          </a:blip>
          <a:srcRect b="1498"/>
          <a:stretch>
            <a:fillRect/>
          </a:stretch>
        </p:blipFill>
        <p:spPr bwMode="auto">
          <a:xfrm>
            <a:off x="5978525" y="800100"/>
            <a:ext cx="54244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quot;">
            <a:extLst>
              <a:ext uri="{FF2B5EF4-FFF2-40B4-BE49-F238E27FC236}">
                <a16:creationId xmlns:a16="http://schemas.microsoft.com/office/drawing/2014/main" id="{BE455780-0756-A917-E5EA-2773602D5675}"/>
              </a:ext>
            </a:extLst>
          </p:cNvPr>
          <p:cNvSpPr>
            <a:spLocks noGrp="1" noRot="1" noChangeAspect="1" noMove="1" noResize="1" noEditPoints="1" noAdjustHandles="1" noChangeArrowheads="1" noChangeShapeType="1" noTextEdit="1"/>
          </p:cNvSpPr>
          <p:nvPr/>
        </p:nvSpPr>
        <p:spPr bwMode="white">
          <a:xfrm>
            <a:off x="1588" y="0"/>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pic>
        <p:nvPicPr>
          <p:cNvPr id="23555" name="Zástupný symbol pro obsah 3">
            <a:extLst>
              <a:ext uri="{FF2B5EF4-FFF2-40B4-BE49-F238E27FC236}">
                <a16:creationId xmlns:a16="http://schemas.microsoft.com/office/drawing/2014/main" id="{7431DD7C-E596-B40C-56B6-33B294C3668D}"/>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t="1666" b="1785"/>
          <a:stretch>
            <a:fillRect/>
          </a:stretch>
        </p:blipFill>
        <p:spPr>
          <a:xfrm>
            <a:off x="0" y="1588"/>
            <a:ext cx="12192000" cy="6856412"/>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descr="&quot;&quot;">
            <a:extLst>
              <a:ext uri="{FF2B5EF4-FFF2-40B4-BE49-F238E27FC236}">
                <a16:creationId xmlns:a16="http://schemas.microsoft.com/office/drawing/2014/main" id="{D5767CD6-30C8-63F3-C4A9-0CF4117A3EA6}"/>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4579" name="Zástupný symbol pro obsah 3">
            <a:extLst>
              <a:ext uri="{FF2B5EF4-FFF2-40B4-BE49-F238E27FC236}">
                <a16:creationId xmlns:a16="http://schemas.microsoft.com/office/drawing/2014/main" id="{D414F497-6CC4-088A-447B-FC0758095BF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2422525"/>
            <a:ext cx="4795837"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Zástupný symbol pro obsah 3">
            <a:extLst>
              <a:ext uri="{FF2B5EF4-FFF2-40B4-BE49-F238E27FC236}">
                <a16:creationId xmlns:a16="http://schemas.microsoft.com/office/drawing/2014/main" id="{B59832EF-9432-E3CF-D104-307E0AC7190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188" y="2636838"/>
            <a:ext cx="51657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Nadpis 1">
            <a:extLst>
              <a:ext uri="{FF2B5EF4-FFF2-40B4-BE49-F238E27FC236}">
                <a16:creationId xmlns:a16="http://schemas.microsoft.com/office/drawing/2014/main" id="{A4BDC77E-923E-A51D-8282-A080956A283D}"/>
              </a:ext>
            </a:extLst>
          </p:cNvPr>
          <p:cNvSpPr>
            <a:spLocks noGrp="1" noChangeArrowheads="1"/>
          </p:cNvSpPr>
          <p:nvPr>
            <p:ph type="title"/>
          </p:nvPr>
        </p:nvSpPr>
        <p:spPr/>
        <p:txBody>
          <a:bodyPr/>
          <a:lstStyle/>
          <a:p>
            <a:r>
              <a:rPr lang="cs-CZ" altLang="cs-CZ"/>
              <a:t>Women candidate training programs</a:t>
            </a:r>
          </a:p>
        </p:txBody>
      </p:sp>
      <p:pic>
        <p:nvPicPr>
          <p:cNvPr id="25602" name="Zástupný obsah 4" descr="Obsah obrázku osoba, snímek obrazovky, text, koláž&#10;&#10;Popis byl vytvořen automaticky">
            <a:extLst>
              <a:ext uri="{FF2B5EF4-FFF2-40B4-BE49-F238E27FC236}">
                <a16:creationId xmlns:a16="http://schemas.microsoft.com/office/drawing/2014/main" id="{02F1CBEA-CE15-FFD5-BD65-F337005102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3863" y="4367213"/>
            <a:ext cx="5257800" cy="1919287"/>
          </a:xfrm>
        </p:spPr>
      </p:pic>
      <p:pic>
        <p:nvPicPr>
          <p:cNvPr id="25603" name="Obrázek 6" descr="Obsah obrázku text, snímek obrazovky, Písmo, Značka&#10;&#10;Popis byl vytvořen automaticky">
            <a:extLst>
              <a:ext uri="{FF2B5EF4-FFF2-40B4-BE49-F238E27FC236}">
                <a16:creationId xmlns:a16="http://schemas.microsoft.com/office/drawing/2014/main" id="{9D64121D-E8AD-BCF6-9BDD-77E31CAEC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963" y="1824038"/>
            <a:ext cx="4618037"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Obrázek 8" descr="Obsah obrázku text, Lidská tvář, úsměv, oblečení&#10;&#10;Popis byl vytvořen automaticky">
            <a:extLst>
              <a:ext uri="{FF2B5EF4-FFF2-40B4-BE49-F238E27FC236}">
                <a16:creationId xmlns:a16="http://schemas.microsoft.com/office/drawing/2014/main" id="{588BD46E-DC30-3668-F839-D066ADAED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2288"/>
            <a:ext cx="4618038"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Obrázek 10" descr="Obsah obrázku oblečení, Lidská tvář, osoba, úsměv&#10;&#10;Popis byl vytvořen automaticky">
            <a:extLst>
              <a:ext uri="{FF2B5EF4-FFF2-40B4-BE49-F238E27FC236}">
                <a16:creationId xmlns:a16="http://schemas.microsoft.com/office/drawing/2014/main" id="{6D69130A-9DE1-0B01-D28C-D18CA1434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363" y="3811588"/>
            <a:ext cx="4618037"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Obrázek 12" descr="Obsah obrázku text, snímek obrazovky, Webové stránky, Webová stránka&#10;&#10;Popis byl vytvořen automaticky">
            <a:extLst>
              <a:ext uri="{FF2B5EF4-FFF2-40B4-BE49-F238E27FC236}">
                <a16:creationId xmlns:a16="http://schemas.microsoft.com/office/drawing/2014/main" id="{0E31BDA9-03F0-2086-D790-DC26CBA621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6050" y="2665413"/>
            <a:ext cx="3770313"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Nadpis 1">
            <a:extLst>
              <a:ext uri="{FF2B5EF4-FFF2-40B4-BE49-F238E27FC236}">
                <a16:creationId xmlns:a16="http://schemas.microsoft.com/office/drawing/2014/main" id="{5EF24B8E-8884-5F91-B79A-2C84885BC361}"/>
              </a:ext>
            </a:extLst>
          </p:cNvPr>
          <p:cNvSpPr>
            <a:spLocks noGrp="1" noChangeArrowheads="1"/>
          </p:cNvSpPr>
          <p:nvPr>
            <p:ph type="title"/>
          </p:nvPr>
        </p:nvSpPr>
        <p:spPr/>
        <p:txBody>
          <a:bodyPr/>
          <a:lstStyle/>
          <a:p>
            <a:r>
              <a:rPr lang="cs-CZ" altLang="cs-CZ"/>
              <a:t>Central role of political parties</a:t>
            </a:r>
          </a:p>
        </p:txBody>
      </p:sp>
      <p:sp>
        <p:nvSpPr>
          <p:cNvPr id="4098" name="Zástupný obsah 2">
            <a:extLst>
              <a:ext uri="{FF2B5EF4-FFF2-40B4-BE49-F238E27FC236}">
                <a16:creationId xmlns:a16="http://schemas.microsoft.com/office/drawing/2014/main" id="{C4403A46-499C-EF54-BAF6-A0ACF23DD124}"/>
              </a:ext>
            </a:extLst>
          </p:cNvPr>
          <p:cNvSpPr>
            <a:spLocks noGrp="1" noChangeArrowheads="1"/>
          </p:cNvSpPr>
          <p:nvPr>
            <p:ph idx="1"/>
          </p:nvPr>
        </p:nvSpPr>
        <p:spPr/>
        <p:txBody>
          <a:bodyPr/>
          <a:lstStyle/>
          <a:p>
            <a:r>
              <a:rPr lang="cs-CZ" altLang="cs-CZ"/>
              <a:t>Nomination for elected offices</a:t>
            </a:r>
          </a:p>
          <a:p>
            <a:r>
              <a:rPr lang="cs-CZ" altLang="cs-CZ"/>
              <a:t>Nomination for executive offices</a:t>
            </a:r>
          </a:p>
          <a:p>
            <a:r>
              <a:rPr lang="cs-CZ" altLang="cs-CZ"/>
              <a:t>Representation of interests (policies)</a:t>
            </a:r>
          </a:p>
          <a:p>
            <a:endParaRPr lang="cs-CZ" altLang="cs-CZ"/>
          </a:p>
          <a:p>
            <a:endParaRPr lang="cs-CZ" altLang="cs-CZ"/>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descr="&quot;&quot;">
            <a:extLst>
              <a:ext uri="{FF2B5EF4-FFF2-40B4-BE49-F238E27FC236}">
                <a16:creationId xmlns:a16="http://schemas.microsoft.com/office/drawing/2014/main" id="{62187FD2-6B68-8DA0-9C17-0D77D061162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11" name="Freeform: Shape 10" descr="&quot;&quot;">
            <a:extLst>
              <a:ext uri="{FF2B5EF4-FFF2-40B4-BE49-F238E27FC236}">
                <a16:creationId xmlns:a16="http://schemas.microsoft.com/office/drawing/2014/main" id="{F0D46B74-BA80-9E94-F410-FF204C422E1F}"/>
              </a:ext>
            </a:extLst>
          </p:cNvPr>
          <p:cNvSpPr>
            <a:spLocks noGrp="1" noRot="1" noChangeAspect="1" noMove="1" noResize="1" noEditPoints="1" noAdjustHandles="1" noChangeArrowheads="1" noChangeShapeType="1" noTextEdit="1"/>
          </p:cNvSpPr>
          <p:nvPr/>
        </p:nvSpPr>
        <p:spPr>
          <a:xfrm>
            <a:off x="0" y="0"/>
            <a:ext cx="445611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useBgFill="1">
        <p:nvSpPr>
          <p:cNvPr id="13" name="Freeform: Shape 12" descr="&quot;&quot;">
            <a:extLst>
              <a:ext uri="{FF2B5EF4-FFF2-40B4-BE49-F238E27FC236}">
                <a16:creationId xmlns:a16="http://schemas.microsoft.com/office/drawing/2014/main" id="{78C1B7EF-1B38-537B-C849-2AB054B0B6A0}"/>
              </a:ext>
            </a:extLst>
          </p:cNvPr>
          <p:cNvSpPr>
            <a:spLocks noGrp="1" noRot="1" noChangeAspect="1" noMove="1" noResize="1" noEditPoints="1" noAdjustHandles="1" noChangeArrowheads="1" noChangeShapeType="1" noTextEdit="1"/>
          </p:cNvSpPr>
          <p:nvPr/>
        </p:nvSpPr>
        <p:spPr>
          <a:xfrm>
            <a:off x="0" y="0"/>
            <a:ext cx="4446588"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125" name="Nadpis 1">
            <a:extLst>
              <a:ext uri="{FF2B5EF4-FFF2-40B4-BE49-F238E27FC236}">
                <a16:creationId xmlns:a16="http://schemas.microsoft.com/office/drawing/2014/main" id="{13D0359E-2C05-4588-3029-0203733BC28E}"/>
              </a:ext>
            </a:extLst>
          </p:cNvPr>
          <p:cNvSpPr>
            <a:spLocks noGrp="1" noChangeArrowheads="1"/>
          </p:cNvSpPr>
          <p:nvPr>
            <p:ph type="title"/>
          </p:nvPr>
        </p:nvSpPr>
        <p:spPr>
          <a:xfrm>
            <a:off x="371475" y="1162050"/>
            <a:ext cx="3438525" cy="1123950"/>
          </a:xfrm>
        </p:spPr>
        <p:txBody>
          <a:bodyPr anchor="b"/>
          <a:lstStyle/>
          <a:p>
            <a:r>
              <a:rPr lang="cs-CZ" altLang="cs-CZ" sz="2600"/>
              <a:t>Supply-demand side of candidate recruitment</a:t>
            </a:r>
          </a:p>
        </p:txBody>
      </p:sp>
      <p:sp>
        <p:nvSpPr>
          <p:cNvPr id="15" name="Rectangle 14" descr="&quot;&quot;">
            <a:extLst>
              <a:ext uri="{FF2B5EF4-FFF2-40B4-BE49-F238E27FC236}">
                <a16:creationId xmlns:a16="http://schemas.microsoft.com/office/drawing/2014/main" id="{F0527B37-7C5E-88DE-0EAC-AAB18CBB5110}"/>
              </a:ext>
            </a:extLst>
          </p:cNvPr>
          <p:cNvSpPr>
            <a:spLocks noGrp="1" noRot="1" noChangeAspect="1" noMove="1" noResize="1" noEditPoints="1" noAdjustHandles="1" noChangeArrowheads="1" noChangeShapeType="1" noTextEdit="1"/>
          </p:cNvSpPr>
          <p:nvPr/>
        </p:nvSpPr>
        <p:spPr>
          <a:xfrm rot="5400000">
            <a:off x="662781" y="605632"/>
            <a:ext cx="73025" cy="547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7" name="Rectangle 16" descr="&quot;&quot;">
            <a:extLst>
              <a:ext uri="{FF2B5EF4-FFF2-40B4-BE49-F238E27FC236}">
                <a16:creationId xmlns:a16="http://schemas.microsoft.com/office/drawing/2014/main" id="{0F6CAD2D-CB8C-4D6D-EE30-E962C790A7E7}"/>
              </a:ext>
            </a:extLst>
          </p:cNvPr>
          <p:cNvSpPr>
            <a:spLocks noGrp="1" noRot="1" noChangeAspect="1" noMove="1" noResize="1" noEditPoints="1" noAdjustHandles="1" noChangeArrowheads="1" noChangeShapeType="1" noTextEdit="1"/>
          </p:cNvSpPr>
          <p:nvPr/>
        </p:nvSpPr>
        <p:spPr>
          <a:xfrm>
            <a:off x="428625" y="2443163"/>
            <a:ext cx="3336925" cy="19050"/>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128" name="Zástupný obsah 2">
            <a:extLst>
              <a:ext uri="{FF2B5EF4-FFF2-40B4-BE49-F238E27FC236}">
                <a16:creationId xmlns:a16="http://schemas.microsoft.com/office/drawing/2014/main" id="{8847A092-4C70-B35F-E0E6-A8F8644499F7}"/>
              </a:ext>
            </a:extLst>
          </p:cNvPr>
          <p:cNvSpPr>
            <a:spLocks noGrp="1" noChangeArrowheads="1"/>
          </p:cNvSpPr>
          <p:nvPr>
            <p:ph idx="1"/>
          </p:nvPr>
        </p:nvSpPr>
        <p:spPr>
          <a:xfrm>
            <a:off x="371475" y="2717800"/>
            <a:ext cx="3438525" cy="3206750"/>
          </a:xfrm>
        </p:spPr>
        <p:txBody>
          <a:bodyPr/>
          <a:lstStyle/>
          <a:p>
            <a:r>
              <a:rPr lang="cs-CZ" altLang="cs-CZ" sz="1700"/>
              <a:t>Political parties are difficult to place in this model</a:t>
            </a:r>
          </a:p>
          <a:p>
            <a:r>
              <a:rPr lang="cs-CZ" altLang="cs-CZ" sz="1700"/>
              <a:t>Demand</a:t>
            </a:r>
          </a:p>
          <a:p>
            <a:r>
              <a:rPr lang="cs-CZ" altLang="cs-CZ" sz="1700"/>
              <a:t>But can prompt supply too</a:t>
            </a:r>
          </a:p>
        </p:txBody>
      </p:sp>
      <p:pic>
        <p:nvPicPr>
          <p:cNvPr id="5129" name="Obrázek 3" descr="Obsah obrázku text, snímek obrazovky, diagram, Písmo&#10;&#10;Popis byl vytvořen automaticky">
            <a:extLst>
              <a:ext uri="{FF2B5EF4-FFF2-40B4-BE49-F238E27FC236}">
                <a16:creationId xmlns:a16="http://schemas.microsoft.com/office/drawing/2014/main" id="{0D4B94AC-0F09-7041-0A12-E8CF20195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113" y="842963"/>
            <a:ext cx="6538912"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Nadpis 1">
            <a:extLst>
              <a:ext uri="{FF2B5EF4-FFF2-40B4-BE49-F238E27FC236}">
                <a16:creationId xmlns:a16="http://schemas.microsoft.com/office/drawing/2014/main" id="{F0FD0A34-6411-5E22-D8CE-A7F12E5604BF}"/>
              </a:ext>
            </a:extLst>
          </p:cNvPr>
          <p:cNvSpPr>
            <a:spLocks noGrp="1" noChangeArrowheads="1"/>
          </p:cNvSpPr>
          <p:nvPr>
            <p:ph type="title"/>
          </p:nvPr>
        </p:nvSpPr>
        <p:spPr>
          <a:xfrm>
            <a:off x="876300" y="741363"/>
            <a:ext cx="3455988" cy="1616075"/>
          </a:xfrm>
        </p:spPr>
        <p:txBody>
          <a:bodyPr anchor="b"/>
          <a:lstStyle/>
          <a:p>
            <a:r>
              <a:rPr lang="cs-CZ" altLang="cs-CZ" sz="3200"/>
              <a:t>How to win a party nomination?</a:t>
            </a:r>
          </a:p>
        </p:txBody>
      </p:sp>
      <p:sp>
        <p:nvSpPr>
          <p:cNvPr id="6147" name="Content Placeholder 8">
            <a:extLst>
              <a:ext uri="{FF2B5EF4-FFF2-40B4-BE49-F238E27FC236}">
                <a16:creationId xmlns:a16="http://schemas.microsoft.com/office/drawing/2014/main" id="{F99255F2-8156-0E3E-99E0-F9BACAFC703A}"/>
              </a:ext>
            </a:extLst>
          </p:cNvPr>
          <p:cNvSpPr>
            <a:spLocks noGrp="1" noChangeArrowheads="1"/>
          </p:cNvSpPr>
          <p:nvPr>
            <p:ph idx="1"/>
          </p:nvPr>
        </p:nvSpPr>
        <p:spPr>
          <a:xfrm>
            <a:off x="876300" y="2533650"/>
            <a:ext cx="4138613" cy="3714750"/>
          </a:xfrm>
        </p:spPr>
        <p:txBody>
          <a:bodyPr/>
          <a:lstStyle/>
          <a:p>
            <a:r>
              <a:rPr lang="en-US" altLang="cs-CZ" sz="2000"/>
              <a:t>Party gatekeepers more likely to promote people like themselves</a:t>
            </a:r>
          </a:p>
          <a:p>
            <a:r>
              <a:rPr lang="en-US" altLang="cs-CZ" sz="2000"/>
              <a:t>Female gatekeepers support women also informally </a:t>
            </a:r>
          </a:p>
          <a:p>
            <a:r>
              <a:rPr lang="en-US" altLang="cs-CZ" sz="2000"/>
              <a:t>Case study: Canada (2004 and 2006 elections) </a:t>
            </a:r>
          </a:p>
          <a:p>
            <a:r>
              <a:rPr lang="en-US" altLang="cs-CZ" sz="2000"/>
              <a:t>Each party nominates one candidate per district, if more candidates – primaries at local level</a:t>
            </a:r>
          </a:p>
          <a:p>
            <a:endParaRPr lang="en-US" altLang="cs-CZ" sz="2000"/>
          </a:p>
        </p:txBody>
      </p:sp>
      <p:pic>
        <p:nvPicPr>
          <p:cNvPr id="6148" name="Zástupný obsah 4" descr="Obsah obrázku oblek, osoba&#10;&#10;Popis byl vytvořen automaticky">
            <a:extLst>
              <a:ext uri="{FF2B5EF4-FFF2-40B4-BE49-F238E27FC236}">
                <a16:creationId xmlns:a16="http://schemas.microsoft.com/office/drawing/2014/main" id="{E6AE86F8-2B57-2BA4-D598-BB7D32C7E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150" y="1306513"/>
            <a:ext cx="567055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9" name="Group 11">
            <a:extLst>
              <a:ext uri="{FF2B5EF4-FFF2-40B4-BE49-F238E27FC236}">
                <a16:creationId xmlns:a16="http://schemas.microsoft.com/office/drawing/2014/main" id="{EA3CCFE1-C38C-A8C9-2F01-6AB824CEB233}"/>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flipH="1">
            <a:off x="12068175" y="0"/>
            <a:ext cx="123825" cy="6858000"/>
            <a:chOff x="12068638" y="0"/>
            <a:chExt cx="123362" cy="6858000"/>
          </a:xfrm>
        </p:grpSpPr>
        <p:sp>
          <p:nvSpPr>
            <p:cNvPr id="13" name="Rectangle 12" descr="&quot;&quot;">
              <a:extLst>
                <a:ext uri="{FF2B5EF4-FFF2-40B4-BE49-F238E27FC236}">
                  <a16:creationId xmlns:a16="http://schemas.microsoft.com/office/drawing/2014/main" id="{7E3BB8CE-78B2-7BEA-5F9B-3B83A7E5114B}"/>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6B52E1CA-4C55-D809-4403-7246ABF19A51}"/>
                </a:ext>
              </a:extLst>
            </p:cNvPr>
            <p:cNvSpPr/>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Nadpis 1">
            <a:extLst>
              <a:ext uri="{FF2B5EF4-FFF2-40B4-BE49-F238E27FC236}">
                <a16:creationId xmlns:a16="http://schemas.microsoft.com/office/drawing/2014/main" id="{4130C6B5-A4F8-88DF-DBDD-31C519A58FF7}"/>
              </a:ext>
            </a:extLst>
          </p:cNvPr>
          <p:cNvSpPr>
            <a:spLocks noGrp="1" noChangeArrowheads="1"/>
          </p:cNvSpPr>
          <p:nvPr>
            <p:ph type="title"/>
          </p:nvPr>
        </p:nvSpPr>
        <p:spPr/>
        <p:txBody>
          <a:bodyPr/>
          <a:lstStyle/>
          <a:p>
            <a:r>
              <a:rPr lang="cs-CZ" altLang="cs-CZ"/>
              <a:t>Canada 2004 and 2006</a:t>
            </a:r>
          </a:p>
        </p:txBody>
      </p:sp>
      <p:pic>
        <p:nvPicPr>
          <p:cNvPr id="7170" name="Zástupný obsah 3" descr="Obsah obrázku text, menu, dokument, snímek obrazovky&#10;&#10;Popis byl vytvořen automaticky">
            <a:extLst>
              <a:ext uri="{FF2B5EF4-FFF2-40B4-BE49-F238E27FC236}">
                <a16:creationId xmlns:a16="http://schemas.microsoft.com/office/drawing/2014/main" id="{22D54A48-2884-8CBC-E91B-5A5C35D95B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75463" y="1062038"/>
            <a:ext cx="3228975" cy="5430837"/>
          </a:xfrm>
        </p:spPr>
      </p:pic>
      <p:sp>
        <p:nvSpPr>
          <p:cNvPr id="7171" name="TextovéPole 4">
            <a:extLst>
              <a:ext uri="{FF2B5EF4-FFF2-40B4-BE49-F238E27FC236}">
                <a16:creationId xmlns:a16="http://schemas.microsoft.com/office/drawing/2014/main" id="{F22AE033-23EC-F44A-E094-8E36276B1142}"/>
              </a:ext>
            </a:extLst>
          </p:cNvPr>
          <p:cNvSpPr txBox="1">
            <a:spLocks noChangeArrowheads="1"/>
          </p:cNvSpPr>
          <p:nvPr/>
        </p:nvSpPr>
        <p:spPr bwMode="auto">
          <a:xfrm>
            <a:off x="838200" y="2193925"/>
            <a:ext cx="34718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cs-CZ" altLang="cs-CZ"/>
              <a:t>Local party leaders can influence slection processes on local level</a:t>
            </a:r>
          </a:p>
          <a:p>
            <a:pPr eaLnBrk="1" hangingPunct="1"/>
            <a:endParaRPr lang="cs-CZ" altLang="cs-CZ"/>
          </a:p>
          <a:p>
            <a:pPr eaLnBrk="1" hangingPunct="1"/>
            <a:r>
              <a:rPr lang="cs-CZ" altLang="cs-CZ"/>
              <a:t>Even if not directly responsible for selection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descr="&quot;&quot;">
            <a:extLst>
              <a:ext uri="{FF2B5EF4-FFF2-40B4-BE49-F238E27FC236}">
                <a16:creationId xmlns:a16="http://schemas.microsoft.com/office/drawing/2014/main" id="{9267C323-2A4B-8D1C-C2DC-C55CB2B81EDA}"/>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95" name="Nadpis 1">
            <a:extLst>
              <a:ext uri="{FF2B5EF4-FFF2-40B4-BE49-F238E27FC236}">
                <a16:creationId xmlns:a16="http://schemas.microsoft.com/office/drawing/2014/main" id="{006299DC-F7CD-A712-2351-F884DD22F34B}"/>
              </a:ext>
            </a:extLst>
          </p:cNvPr>
          <p:cNvSpPr>
            <a:spLocks noGrp="1" noChangeArrowheads="1"/>
          </p:cNvSpPr>
          <p:nvPr>
            <p:ph type="title"/>
          </p:nvPr>
        </p:nvSpPr>
        <p:spPr>
          <a:xfrm>
            <a:off x="630238" y="639763"/>
            <a:ext cx="3429000" cy="1719262"/>
          </a:xfrm>
        </p:spPr>
        <p:txBody>
          <a:bodyPr anchor="b"/>
          <a:lstStyle/>
          <a:p>
            <a:r>
              <a:rPr lang="cs-CZ" altLang="cs-CZ" sz="3800"/>
              <a:t>Selection criteria in parties</a:t>
            </a:r>
          </a:p>
        </p:txBody>
      </p:sp>
      <p:sp>
        <p:nvSpPr>
          <p:cNvPr id="14" name="sketch line" descr="&quot;&quot;">
            <a:extLst>
              <a:ext uri="{FF2B5EF4-FFF2-40B4-BE49-F238E27FC236}">
                <a16:creationId xmlns:a16="http://schemas.microsoft.com/office/drawing/2014/main" id="{ACEEAD4D-5D5D-EBA4-1113-C7D051986428}"/>
              </a:ext>
            </a:extLst>
          </p:cNvPr>
          <p:cNvSpPr>
            <a:spLocks noGrp="1" noRot="1" noChangeAspect="1" noMove="1" noResize="1" noEditPoints="1" noAdjustHandles="1" noChangeArrowheads="1" noChangeShapeType="1" noTextEdit="1"/>
          </p:cNvSpPr>
          <p:nvPr/>
        </p:nvSpPr>
        <p:spPr>
          <a:xfrm>
            <a:off x="642938" y="2573338"/>
            <a:ext cx="3255962" cy="19050"/>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Zástupný obsah 2">
            <a:extLst>
              <a:ext uri="{FF2B5EF4-FFF2-40B4-BE49-F238E27FC236}">
                <a16:creationId xmlns:a16="http://schemas.microsoft.com/office/drawing/2014/main" id="{56056DC1-E79C-5A77-C850-09062F777120}"/>
              </a:ext>
            </a:extLst>
          </p:cNvPr>
          <p:cNvSpPr>
            <a:spLocks noGrp="1"/>
          </p:cNvSpPr>
          <p:nvPr>
            <p:ph idx="1"/>
          </p:nvPr>
        </p:nvSpPr>
        <p:spPr>
          <a:xfrm>
            <a:off x="630238" y="2806700"/>
            <a:ext cx="3429000" cy="3411538"/>
          </a:xfrm>
        </p:spPr>
        <p:txBody>
          <a:bodyPr rtlCol="0">
            <a:normAutofit fontScale="92500" lnSpcReduction="10000"/>
          </a:bodyPr>
          <a:lstStyle/>
          <a:p>
            <a:pPr fontAlgn="auto">
              <a:spcAft>
                <a:spcPts val="0"/>
              </a:spcAft>
              <a:defRPr/>
            </a:pPr>
            <a:r>
              <a:rPr lang="en-US" sz="2400" dirty="0"/>
              <a:t>Party statuses</a:t>
            </a:r>
          </a:p>
          <a:p>
            <a:pPr fontAlgn="auto">
              <a:spcAft>
                <a:spcPts val="0"/>
              </a:spcAft>
              <a:defRPr/>
            </a:pPr>
            <a:r>
              <a:rPr lang="en-US" sz="2400" dirty="0"/>
              <a:t>Gender neutral rules</a:t>
            </a:r>
          </a:p>
          <a:p>
            <a:pPr fontAlgn="auto">
              <a:spcAft>
                <a:spcPts val="0"/>
              </a:spcAft>
              <a:defRPr/>
            </a:pPr>
            <a:r>
              <a:rPr lang="en-US" sz="2400" dirty="0"/>
              <a:t>Candidate background</a:t>
            </a:r>
          </a:p>
          <a:p>
            <a:pPr fontAlgn="auto">
              <a:spcAft>
                <a:spcPts val="0"/>
              </a:spcAft>
              <a:defRPr/>
            </a:pPr>
            <a:r>
              <a:rPr lang="en-US" sz="2400" dirty="0"/>
              <a:t>Candidate qualifications</a:t>
            </a:r>
          </a:p>
          <a:p>
            <a:pPr fontAlgn="auto">
              <a:spcAft>
                <a:spcPts val="0"/>
              </a:spcAft>
              <a:defRPr/>
            </a:pPr>
            <a:r>
              <a:rPr lang="en-US" sz="2400" dirty="0"/>
              <a:t>Candidate experience</a:t>
            </a:r>
          </a:p>
          <a:p>
            <a:pPr fontAlgn="auto">
              <a:spcAft>
                <a:spcPts val="0"/>
              </a:spcAft>
              <a:defRPr/>
            </a:pPr>
            <a:r>
              <a:rPr lang="en-US" sz="2400" dirty="0"/>
              <a:t>Candidate electability</a:t>
            </a:r>
          </a:p>
          <a:p>
            <a:pPr fontAlgn="auto">
              <a:spcAft>
                <a:spcPts val="0"/>
              </a:spcAft>
              <a:defRPr/>
            </a:pPr>
            <a:r>
              <a:rPr lang="en-US" sz="2400" dirty="0"/>
              <a:t>32 countries (Africa, Asia, CEE), 101 parties</a:t>
            </a:r>
          </a:p>
          <a:p>
            <a:pPr fontAlgn="auto">
              <a:spcAft>
                <a:spcPts val="0"/>
              </a:spcAft>
              <a:defRPr/>
            </a:pPr>
            <a:r>
              <a:rPr lang="en-US" sz="2400" dirty="0" err="1">
                <a:ea typeface="Calibri" panose="020F0502020204030204" pitchFamily="34" charset="0"/>
                <a:cs typeface="Times New Roman" panose="02020603050405020304" pitchFamily="18" charset="0"/>
              </a:rPr>
              <a:t>Bjarnegard</a:t>
            </a:r>
            <a:r>
              <a:rPr lang="en-US" sz="2400" dirty="0">
                <a:ea typeface="Calibri" panose="020F0502020204030204" pitchFamily="34" charset="0"/>
                <a:cs typeface="Times New Roman" panose="02020603050405020304" pitchFamily="18" charset="0"/>
              </a:rPr>
              <a:t> and Zetterberg</a:t>
            </a:r>
          </a:p>
          <a:p>
            <a:pPr fontAlgn="auto">
              <a:spcAft>
                <a:spcPts val="0"/>
              </a:spcAft>
              <a:defRPr/>
            </a:pPr>
            <a:endParaRPr lang="en-US" sz="2200" dirty="0"/>
          </a:p>
          <a:p>
            <a:pPr fontAlgn="auto">
              <a:spcAft>
                <a:spcPts val="0"/>
              </a:spcAft>
              <a:defRPr/>
            </a:pPr>
            <a:endParaRPr lang="en-US" sz="2200" dirty="0"/>
          </a:p>
          <a:p>
            <a:pPr fontAlgn="auto">
              <a:spcAft>
                <a:spcPts val="0"/>
              </a:spcAft>
              <a:defRPr/>
            </a:pPr>
            <a:endParaRPr lang="en-US" sz="2200" dirty="0"/>
          </a:p>
        </p:txBody>
      </p:sp>
      <p:pic>
        <p:nvPicPr>
          <p:cNvPr id="8198" name="Obrázek 3" descr="Obsah obrázku text, účtenka, snímek obrazovky, Písmo&#10;&#10;Popis byl vytvořen automaticky">
            <a:extLst>
              <a:ext uri="{FF2B5EF4-FFF2-40B4-BE49-F238E27FC236}">
                <a16:creationId xmlns:a16="http://schemas.microsoft.com/office/drawing/2014/main" id="{2A46CFB8-77F7-E8D7-1D78-B835B196C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863" y="2359025"/>
            <a:ext cx="8131175"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Nadpis 1">
            <a:extLst>
              <a:ext uri="{FF2B5EF4-FFF2-40B4-BE49-F238E27FC236}">
                <a16:creationId xmlns:a16="http://schemas.microsoft.com/office/drawing/2014/main" id="{C268C01F-78E3-3BFF-54A7-84F98F02104D}"/>
              </a:ext>
            </a:extLst>
          </p:cNvPr>
          <p:cNvSpPr>
            <a:spLocks noGrp="1" noChangeArrowheads="1"/>
          </p:cNvSpPr>
          <p:nvPr>
            <p:ph type="title"/>
          </p:nvPr>
        </p:nvSpPr>
        <p:spPr/>
        <p:txBody>
          <a:bodyPr/>
          <a:lstStyle/>
          <a:p>
            <a:r>
              <a:rPr lang="cs-CZ" altLang="cs-CZ"/>
              <a:t>Informal rules</a:t>
            </a:r>
          </a:p>
        </p:txBody>
      </p:sp>
      <p:sp>
        <p:nvSpPr>
          <p:cNvPr id="3" name="Zástupný obsah 2">
            <a:extLst>
              <a:ext uri="{FF2B5EF4-FFF2-40B4-BE49-F238E27FC236}">
                <a16:creationId xmlns:a16="http://schemas.microsoft.com/office/drawing/2014/main" id="{24772CAF-81ED-E581-9E23-94E595014C40}"/>
              </a:ext>
            </a:extLst>
          </p:cNvPr>
          <p:cNvSpPr>
            <a:spLocks noGrp="1"/>
          </p:cNvSpPr>
          <p:nvPr>
            <p:ph idx="1"/>
          </p:nvPr>
        </p:nvSpPr>
        <p:spPr/>
        <p:txBody>
          <a:bodyPr rtlCol="0">
            <a:normAutofit fontScale="92500" lnSpcReduction="20000"/>
          </a:bodyPr>
          <a:lstStyle/>
          <a:p>
            <a:pPr fontAlgn="auto">
              <a:spcAft>
                <a:spcPts val="0"/>
              </a:spcAft>
              <a:defRPr/>
            </a:pPr>
            <a:r>
              <a:rPr lang="cs-CZ" dirty="0" err="1"/>
              <a:t>Enduring</a:t>
            </a:r>
            <a:r>
              <a:rPr lang="cs-CZ" dirty="0"/>
              <a:t> </a:t>
            </a:r>
            <a:r>
              <a:rPr lang="cs-CZ" dirty="0" err="1"/>
              <a:t>rules</a:t>
            </a:r>
            <a:r>
              <a:rPr lang="cs-CZ" dirty="0"/>
              <a:t>, </a:t>
            </a:r>
            <a:r>
              <a:rPr lang="cs-CZ" dirty="0" err="1"/>
              <a:t>nnorms</a:t>
            </a:r>
            <a:r>
              <a:rPr lang="cs-CZ" dirty="0"/>
              <a:t>, </a:t>
            </a:r>
            <a:r>
              <a:rPr lang="cs-CZ" dirty="0" err="1"/>
              <a:t>prectices</a:t>
            </a:r>
            <a:r>
              <a:rPr lang="cs-CZ" dirty="0"/>
              <a:t>, </a:t>
            </a:r>
            <a:r>
              <a:rPr lang="cs-CZ" dirty="0" err="1"/>
              <a:t>shaping</a:t>
            </a:r>
            <a:r>
              <a:rPr lang="cs-CZ" dirty="0"/>
              <a:t> </a:t>
            </a:r>
            <a:r>
              <a:rPr lang="cs-CZ" dirty="0" err="1"/>
              <a:t>collective</a:t>
            </a:r>
            <a:r>
              <a:rPr lang="cs-CZ" dirty="0"/>
              <a:t>. </a:t>
            </a:r>
            <a:r>
              <a:rPr lang="cs-CZ" dirty="0" err="1"/>
              <a:t>Behavior</a:t>
            </a:r>
            <a:endParaRPr lang="cs-CZ" dirty="0"/>
          </a:p>
          <a:p>
            <a:pPr fontAlgn="auto">
              <a:spcAft>
                <a:spcPts val="0"/>
              </a:spcAft>
              <a:defRPr/>
            </a:pPr>
            <a:r>
              <a:rPr lang="cs-CZ" dirty="0" err="1"/>
              <a:t>Collective</a:t>
            </a:r>
            <a:r>
              <a:rPr lang="cs-CZ" dirty="0"/>
              <a:t> </a:t>
            </a:r>
            <a:r>
              <a:rPr lang="cs-CZ" dirty="0" err="1"/>
              <a:t>effect</a:t>
            </a:r>
            <a:endParaRPr lang="cs-CZ" dirty="0"/>
          </a:p>
          <a:p>
            <a:pPr fontAlgn="auto">
              <a:spcAft>
                <a:spcPts val="0"/>
              </a:spcAft>
              <a:defRPr/>
            </a:pPr>
            <a:r>
              <a:rPr lang="cs-CZ" dirty="0"/>
              <a:t>Not </a:t>
            </a:r>
            <a:r>
              <a:rPr lang="cs-CZ" dirty="0" err="1"/>
              <a:t>codified</a:t>
            </a:r>
            <a:endParaRPr lang="cs-CZ" dirty="0"/>
          </a:p>
          <a:p>
            <a:pPr fontAlgn="auto">
              <a:spcAft>
                <a:spcPts val="0"/>
              </a:spcAft>
              <a:defRPr/>
            </a:pPr>
            <a:r>
              <a:rPr lang="cs-CZ" dirty="0" err="1"/>
              <a:t>Rewards</a:t>
            </a:r>
            <a:r>
              <a:rPr lang="cs-CZ" dirty="0"/>
              <a:t> and </a:t>
            </a:r>
            <a:r>
              <a:rPr lang="cs-CZ" dirty="0" err="1"/>
              <a:t>sanctions</a:t>
            </a:r>
            <a:r>
              <a:rPr lang="cs-CZ" dirty="0"/>
              <a:t> </a:t>
            </a:r>
            <a:r>
              <a:rPr lang="cs-CZ" dirty="0" err="1"/>
              <a:t>from</a:t>
            </a:r>
            <a:r>
              <a:rPr lang="cs-CZ" dirty="0"/>
              <a:t> </a:t>
            </a:r>
            <a:r>
              <a:rPr lang="cs-CZ" dirty="0" err="1"/>
              <a:t>within</a:t>
            </a:r>
            <a:r>
              <a:rPr lang="cs-CZ" dirty="0"/>
              <a:t> and </a:t>
            </a:r>
            <a:r>
              <a:rPr lang="cs-CZ" dirty="0" err="1"/>
              <a:t>outside</a:t>
            </a:r>
            <a:r>
              <a:rPr lang="cs-CZ" dirty="0"/>
              <a:t> </a:t>
            </a:r>
            <a:r>
              <a:rPr lang="cs-CZ" dirty="0" err="1"/>
              <a:t>institutions</a:t>
            </a:r>
            <a:endParaRPr lang="cs-CZ" dirty="0"/>
          </a:p>
          <a:p>
            <a:pPr fontAlgn="auto">
              <a:spcAft>
                <a:spcPts val="0"/>
              </a:spcAft>
              <a:defRPr/>
            </a:pPr>
            <a:endParaRPr lang="cs-CZ" dirty="0"/>
          </a:p>
          <a:p>
            <a:pPr fontAlgn="auto">
              <a:spcAft>
                <a:spcPts val="0"/>
              </a:spcAft>
              <a:defRPr/>
            </a:pPr>
            <a:r>
              <a:rPr lang="cs-CZ" dirty="0" err="1"/>
              <a:t>Prefernce</a:t>
            </a:r>
            <a:r>
              <a:rPr lang="cs-CZ" dirty="0"/>
              <a:t> </a:t>
            </a:r>
            <a:r>
              <a:rPr lang="cs-CZ" dirty="0" err="1"/>
              <a:t>for</a:t>
            </a:r>
            <a:r>
              <a:rPr lang="cs-CZ" dirty="0"/>
              <a:t> party </a:t>
            </a:r>
            <a:r>
              <a:rPr lang="cs-CZ" dirty="0" err="1"/>
              <a:t>experience</a:t>
            </a:r>
            <a:r>
              <a:rPr lang="cs-CZ" dirty="0"/>
              <a:t> (not in </a:t>
            </a:r>
            <a:r>
              <a:rPr lang="cs-CZ" dirty="0" err="1"/>
              <a:t>fromal</a:t>
            </a:r>
            <a:r>
              <a:rPr lang="cs-CZ" dirty="0"/>
              <a:t> </a:t>
            </a:r>
            <a:r>
              <a:rPr lang="cs-CZ" dirty="0" err="1"/>
              <a:t>rules</a:t>
            </a:r>
            <a:r>
              <a:rPr lang="cs-CZ" dirty="0"/>
              <a:t>) and </a:t>
            </a:r>
            <a:r>
              <a:rPr lang="cs-CZ" dirty="0" err="1"/>
              <a:t>local</a:t>
            </a:r>
            <a:r>
              <a:rPr lang="cs-CZ" dirty="0"/>
              <a:t> </a:t>
            </a:r>
            <a:r>
              <a:rPr lang="cs-CZ" dirty="0" err="1"/>
              <a:t>political</a:t>
            </a:r>
            <a:r>
              <a:rPr lang="cs-CZ" dirty="0"/>
              <a:t> </a:t>
            </a:r>
            <a:r>
              <a:rPr lang="cs-CZ" dirty="0" err="1"/>
              <a:t>expertise</a:t>
            </a:r>
            <a:endParaRPr lang="cs-CZ" dirty="0"/>
          </a:p>
          <a:p>
            <a:pPr fontAlgn="auto">
              <a:spcAft>
                <a:spcPts val="0"/>
              </a:spcAft>
              <a:defRPr/>
            </a:pPr>
            <a:r>
              <a:rPr lang="cs-CZ" dirty="0"/>
              <a:t>Preference </a:t>
            </a:r>
            <a:r>
              <a:rPr lang="cs-CZ" dirty="0" err="1"/>
              <a:t>for</a:t>
            </a:r>
            <a:r>
              <a:rPr lang="cs-CZ" dirty="0"/>
              <a:t> </a:t>
            </a:r>
            <a:r>
              <a:rPr lang="cs-CZ" dirty="0" err="1"/>
              <a:t>incumbents</a:t>
            </a:r>
            <a:endParaRPr lang="cs-CZ" dirty="0"/>
          </a:p>
          <a:p>
            <a:pPr fontAlgn="auto">
              <a:spcAft>
                <a:spcPts val="0"/>
              </a:spcAft>
              <a:defRPr/>
            </a:pPr>
            <a:r>
              <a:rPr lang="cs-CZ" dirty="0" err="1"/>
              <a:t>Assumption</a:t>
            </a:r>
            <a:r>
              <a:rPr lang="cs-CZ" dirty="0"/>
              <a:t> </a:t>
            </a:r>
            <a:r>
              <a:rPr lang="cs-CZ" dirty="0" err="1"/>
              <a:t>that</a:t>
            </a:r>
            <a:r>
              <a:rPr lang="cs-CZ" dirty="0"/>
              <a:t> </a:t>
            </a:r>
            <a:r>
              <a:rPr lang="cs-CZ" dirty="0" err="1"/>
              <a:t>women</a:t>
            </a:r>
            <a:r>
              <a:rPr lang="cs-CZ" dirty="0"/>
              <a:t> do not </a:t>
            </a:r>
            <a:r>
              <a:rPr lang="cs-CZ" dirty="0" err="1"/>
              <a:t>want</a:t>
            </a:r>
            <a:r>
              <a:rPr lang="cs-CZ" dirty="0"/>
              <a:t> to run </a:t>
            </a:r>
          </a:p>
          <a:p>
            <a:pPr fontAlgn="auto">
              <a:spcAft>
                <a:spcPts val="0"/>
              </a:spcAft>
              <a:defRPr/>
            </a:pPr>
            <a:r>
              <a:rPr lang="cs-CZ" dirty="0" err="1"/>
              <a:t>Scouting</a:t>
            </a:r>
            <a:r>
              <a:rPr lang="cs-CZ" dirty="0"/>
              <a:t> (in </a:t>
            </a:r>
            <a:r>
              <a:rPr lang="cs-CZ" dirty="0" err="1"/>
              <a:t>favore</a:t>
            </a:r>
            <a:r>
              <a:rPr lang="cs-CZ" dirty="0"/>
              <a:t> </a:t>
            </a:r>
            <a:r>
              <a:rPr lang="cs-CZ" dirty="0" err="1"/>
              <a:t>of</a:t>
            </a:r>
            <a:r>
              <a:rPr lang="cs-CZ" dirty="0"/>
              <a:t> </a:t>
            </a:r>
            <a:r>
              <a:rPr lang="cs-CZ" dirty="0" err="1"/>
              <a:t>women</a:t>
            </a:r>
            <a:r>
              <a:rPr lang="cs-CZ" dirty="0"/>
              <a:t> – Green party, </a:t>
            </a:r>
            <a:r>
              <a:rPr lang="cs-CZ" dirty="0" err="1"/>
              <a:t>violation</a:t>
            </a:r>
            <a:r>
              <a:rPr lang="cs-CZ" dirty="0"/>
              <a:t> </a:t>
            </a:r>
            <a:r>
              <a:rPr lang="cs-CZ" dirty="0" err="1"/>
              <a:t>of</a:t>
            </a:r>
            <a:r>
              <a:rPr lang="cs-CZ" dirty="0"/>
              <a:t> </a:t>
            </a:r>
            <a:r>
              <a:rPr lang="cs-CZ" dirty="0" err="1"/>
              <a:t>informal</a:t>
            </a:r>
            <a:r>
              <a:rPr lang="cs-CZ" dirty="0"/>
              <a:t> </a:t>
            </a:r>
            <a:r>
              <a:rPr lang="cs-CZ" dirty="0" err="1"/>
              <a:t>rules</a:t>
            </a:r>
            <a:r>
              <a:rPr lang="cs-CZ" dirty="0"/>
              <a:t> </a:t>
            </a:r>
            <a:r>
              <a:rPr lang="cs-CZ" dirty="0" err="1"/>
              <a:t>that</a:t>
            </a:r>
            <a:r>
              <a:rPr lang="cs-CZ" dirty="0"/>
              <a:t> </a:t>
            </a:r>
            <a:r>
              <a:rPr lang="cs-CZ" dirty="0" err="1"/>
              <a:t>candidates</a:t>
            </a:r>
            <a:r>
              <a:rPr lang="cs-CZ" dirty="0"/>
              <a:t> </a:t>
            </a:r>
            <a:r>
              <a:rPr lang="cs-CZ" dirty="0" err="1"/>
              <a:t>should</a:t>
            </a:r>
            <a:r>
              <a:rPr lang="cs-CZ" dirty="0"/>
              <a:t> </a:t>
            </a:r>
            <a:r>
              <a:rPr lang="cs-CZ" dirty="0" err="1"/>
              <a:t>come</a:t>
            </a:r>
            <a:r>
              <a:rPr lang="cs-CZ" dirty="0"/>
              <a:t> forward </a:t>
            </a:r>
            <a:r>
              <a:rPr lang="cs-CZ" dirty="0" err="1"/>
              <a:t>themsleves</a:t>
            </a:r>
            <a:r>
              <a:rPr lang="cs-CZ" dirty="0"/>
              <a:t>) (van </a:t>
            </a:r>
            <a:r>
              <a:rPr lang="cs-CZ" dirty="0" err="1"/>
              <a:t>Dijk</a:t>
            </a:r>
            <a:r>
              <a:rPr lang="cs-CZ" dirty="0"/>
              <a:t> 2023)</a:t>
            </a:r>
          </a:p>
          <a:p>
            <a:pPr fontAlgn="auto">
              <a:spcAft>
                <a:spcPts val="0"/>
              </a:spcAft>
              <a:defRPr/>
            </a:pPr>
            <a:endParaRPr lang="cs-CZ" dirty="0"/>
          </a:p>
          <a:p>
            <a:pPr fontAlgn="auto">
              <a:spcAft>
                <a:spcPts val="0"/>
              </a:spcAft>
              <a:defRPr/>
            </a:pPr>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descr="&quot;&quot;">
            <a:extLst>
              <a:ext uri="{FF2B5EF4-FFF2-40B4-BE49-F238E27FC236}">
                <a16:creationId xmlns:a16="http://schemas.microsoft.com/office/drawing/2014/main" id="{E55B6BBA-08EF-DAF0-3D76-75A457322263}"/>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243" name="Obrázek 4" descr="Obsah obrázku umění, oblečení&#10;&#10;Popis byl vytvořen automaticky">
            <a:extLst>
              <a:ext uri="{FF2B5EF4-FFF2-40B4-BE49-F238E27FC236}">
                <a16:creationId xmlns:a16="http://schemas.microsoft.com/office/drawing/2014/main" id="{B819C16C-49C5-FD79-B770-A2D92D537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Nadpis 1">
            <a:extLst>
              <a:ext uri="{FF2B5EF4-FFF2-40B4-BE49-F238E27FC236}">
                <a16:creationId xmlns:a16="http://schemas.microsoft.com/office/drawing/2014/main" id="{0A3525FE-4F67-F747-491F-EF5B3E7A7061}"/>
              </a:ext>
            </a:extLst>
          </p:cNvPr>
          <p:cNvSpPr>
            <a:spLocks noGrp="1" noChangeArrowheads="1"/>
          </p:cNvSpPr>
          <p:nvPr>
            <p:ph type="title"/>
          </p:nvPr>
        </p:nvSpPr>
        <p:spPr/>
        <p:txBody>
          <a:bodyPr/>
          <a:lstStyle/>
          <a:p>
            <a:r>
              <a:rPr lang="cs-CZ" altLang="cs-CZ">
                <a:solidFill>
                  <a:srgbClr val="FFFFFF"/>
                </a:solidFill>
              </a:rPr>
              <a:t>Outsiders on the inside?</a:t>
            </a:r>
          </a:p>
        </p:txBody>
      </p:sp>
      <p:sp>
        <p:nvSpPr>
          <p:cNvPr id="10245" name="Zástupný obsah 2">
            <a:extLst>
              <a:ext uri="{FF2B5EF4-FFF2-40B4-BE49-F238E27FC236}">
                <a16:creationId xmlns:a16="http://schemas.microsoft.com/office/drawing/2014/main" id="{1590656F-EA22-C13B-432E-56BD5D67D5E6}"/>
              </a:ext>
            </a:extLst>
          </p:cNvPr>
          <p:cNvSpPr>
            <a:spLocks noGrp="1" noChangeArrowheads="1"/>
          </p:cNvSpPr>
          <p:nvPr>
            <p:ph idx="1"/>
          </p:nvPr>
        </p:nvSpPr>
        <p:spPr/>
        <p:txBody>
          <a:bodyPr/>
          <a:lstStyle/>
          <a:p>
            <a:r>
              <a:rPr lang="cs-CZ" altLang="cs-CZ">
                <a:solidFill>
                  <a:srgbClr val="FFFFFF"/>
                </a:solidFill>
              </a:rPr>
              <a:t>Role of social networks</a:t>
            </a:r>
          </a:p>
          <a:p>
            <a:r>
              <a:rPr lang="cs-CZ" altLang="cs-CZ">
                <a:solidFill>
                  <a:srgbClr val="FFFFFF"/>
                </a:solidFill>
              </a:rPr>
              <a:t>Party office holding is a gendered resource!</a:t>
            </a:r>
          </a:p>
          <a:p>
            <a:r>
              <a:rPr lang="cs-CZ" altLang="cs-CZ">
                <a:solidFill>
                  <a:srgbClr val="FFFFFF"/>
                </a:solidFill>
              </a:rPr>
              <a:t>Sitting in party‘s executive office(s) = crutial for nomination</a:t>
            </a:r>
          </a:p>
          <a:p>
            <a:r>
              <a:rPr lang="cs-CZ" altLang="cs-CZ">
                <a:solidFill>
                  <a:srgbClr val="FFFFFF"/>
                </a:solidFill>
              </a:rPr>
              <a:t>A key predictor in political carreers</a:t>
            </a:r>
          </a:p>
          <a:p>
            <a:r>
              <a:rPr lang="cs-CZ" altLang="cs-CZ">
                <a:solidFill>
                  <a:srgbClr val="FFFFFF"/>
                </a:solidFill>
              </a:rPr>
              <a:t>Having a position in the party = different effects on men and women</a:t>
            </a:r>
          </a:p>
          <a:p>
            <a:r>
              <a:rPr lang="cs-CZ" altLang="cs-CZ">
                <a:solidFill>
                  <a:srgbClr val="FFFFFF"/>
                </a:solidFill>
              </a:rPr>
              <a:t>Ca 30% of female top party positions (2006)</a:t>
            </a:r>
          </a:p>
          <a:p>
            <a:r>
              <a:rPr lang="cs-CZ" altLang="cs-CZ">
                <a:solidFill>
                  <a:srgbClr val="FFFFFF"/>
                </a:solidFill>
              </a:rPr>
              <a:t>Men insiders are often ideal candidates</a:t>
            </a:r>
          </a:p>
          <a:p>
            <a:endParaRPr lang="cs-CZ" altLang="cs-CZ">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682</Words>
  <Application>Microsoft Macintosh PowerPoint</Application>
  <PresentationFormat>Širokoúhlá obrazovka</PresentationFormat>
  <Paragraphs>103</Paragraphs>
  <Slides>24</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24</vt:i4>
      </vt:variant>
    </vt:vector>
  </HeadingPairs>
  <TitlesOfParts>
    <vt:vector size="30" baseType="lpstr">
      <vt:lpstr>Calibri</vt:lpstr>
      <vt:lpstr>Arial</vt:lpstr>
      <vt:lpstr>Calibri Light</vt:lpstr>
      <vt:lpstr>Times New Roman</vt:lpstr>
      <vt:lpstr>Söhne</vt:lpstr>
      <vt:lpstr>Motiv Office</vt:lpstr>
      <vt:lpstr>Political parties and women in politics</vt:lpstr>
      <vt:lpstr>Why are parties essential?</vt:lpstr>
      <vt:lpstr>Central role of political parties</vt:lpstr>
      <vt:lpstr>Supply-demand side of candidate recruitment</vt:lpstr>
      <vt:lpstr>How to win a party nomination?</vt:lpstr>
      <vt:lpstr>Canada 2004 and 2006</vt:lpstr>
      <vt:lpstr>Selection criteria in parties</vt:lpstr>
      <vt:lpstr>Informal rules</vt:lpstr>
      <vt:lpstr>Outsiders on the inside?</vt:lpstr>
      <vt:lpstr>Outsiders on the inside?</vt:lpstr>
      <vt:lpstr>Prezentace aplikace PowerPoint</vt:lpstr>
      <vt:lpstr>Parties need to actively recruit women</vt:lpstr>
      <vt:lpstr>Party-level factors of women‘s representation?</vt:lpstr>
      <vt:lpstr>Party ideology</vt:lpstr>
      <vt:lpstr>Ideology?</vt:lpstr>
      <vt:lpstr>Does ideology still matter?</vt:lpstr>
      <vt:lpstr>Prezentace aplikace PowerPoint</vt:lpstr>
      <vt:lpstr>Feminization of parties: UK</vt:lpstr>
      <vt:lpstr>Feminization of the UK parties 2</vt:lpstr>
      <vt:lpstr>Women‘s orgainzations within parties</vt:lpstr>
      <vt:lpstr>Women‘s organisations: yes or no?</vt:lpstr>
      <vt:lpstr>Prezentace aplikace PowerPoint</vt:lpstr>
      <vt:lpstr>Prezentace aplikace PowerPoint</vt:lpstr>
      <vt:lpstr>Women candidate training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parties and women in politics</dc:title>
  <dc:creator>Lenka Hrbková</dc:creator>
  <cp:lastModifiedBy>Lenka Hrbková</cp:lastModifiedBy>
  <cp:revision>15</cp:revision>
  <dcterms:created xsi:type="dcterms:W3CDTF">2023-11-06T12:26:44Z</dcterms:created>
  <dcterms:modified xsi:type="dcterms:W3CDTF">2023-11-07T09:34:17Z</dcterms:modified>
</cp:coreProperties>
</file>