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6" r:id="rId2"/>
    <p:sldId id="257" r:id="rId3"/>
    <p:sldId id="258" r:id="rId4"/>
    <p:sldId id="30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8" r:id="rId15"/>
    <p:sldId id="268" r:id="rId16"/>
    <p:sldId id="269" r:id="rId17"/>
    <p:sldId id="270" r:id="rId18"/>
    <p:sldId id="271" r:id="rId19"/>
    <p:sldId id="272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297" r:id="rId30"/>
    <p:sldId id="300" r:id="rId31"/>
    <p:sldId id="289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12.10.2023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12.10.2023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BSSb1104,POLb1006 </a:t>
            </a:r>
            <a:r>
              <a:rPr lang="cs-CZ" dirty="0" smtClean="0"/>
              <a:t>12.10.2023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Výzkum v SOCIÁLNÍCH VĚDÁCH I. (TYPY VÝZKUMU, STRUKTURA, TÉMA, RELEVANCE, VÝZKUMNÉ OTÁZKY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tx1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tx1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tx1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solidFill>
                  <a:schemeClr val="tx1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  <a:buNone/>
            </a:pPr>
            <a:endParaRPr lang="cs-CZ" sz="28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+mj-lt"/>
              </a:rPr>
              <a:t>Tento </a:t>
            </a:r>
            <a:r>
              <a:rPr lang="cs-CZ" sz="2800" dirty="0">
                <a:latin typeface="+mj-lt"/>
              </a:rPr>
              <a:t>krok zároveň znamená rozhodnutí o </a:t>
            </a:r>
            <a:r>
              <a:rPr lang="cs-CZ" sz="2800" b="1" dirty="0">
                <a:latin typeface="+mj-lt"/>
              </a:rPr>
              <a:t>míře a způsobu redukce informací</a:t>
            </a:r>
            <a:r>
              <a:rPr lang="cs-CZ" sz="2800" dirty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politickým/bezpečnostním</a:t>
            </a:r>
            <a:r>
              <a:rPr lang="cs-CZ" sz="2400" dirty="0" smtClean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(tj. </a:t>
            </a:r>
            <a:r>
              <a:rPr lang="cs-CZ" sz="2400" dirty="0" smtClean="0">
                <a:latin typeface="+mj-lt"/>
              </a:rPr>
              <a:t>s</a:t>
            </a:r>
            <a:r>
              <a:rPr lang="cs-CZ" dirty="0" smtClean="0">
                <a:latin typeface="+mj-lt"/>
              </a:rPr>
              <a:t>e sociální</a:t>
            </a:r>
            <a:r>
              <a:rPr lang="cs-CZ" sz="2400" dirty="0" smtClean="0">
                <a:latin typeface="+mj-lt"/>
              </a:rPr>
              <a:t> realitou</a:t>
            </a:r>
            <a:r>
              <a:rPr lang="cs-CZ" sz="2400" dirty="0">
                <a:latin typeface="+mj-lt"/>
              </a:rPr>
              <a:t>) nebo </a:t>
            </a:r>
            <a:r>
              <a:rPr lang="cs-CZ" sz="2400" b="1" dirty="0">
                <a:latin typeface="+mj-lt"/>
              </a:rPr>
              <a:t>politologickým/bss</a:t>
            </a:r>
            <a:r>
              <a:rPr lang="cs-CZ" sz="2400" dirty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Na výběr výzkumného tématu má vliv osobní, akademická a sociální </a:t>
            </a:r>
            <a:r>
              <a:rPr lang="cs-CZ" sz="2400" b="1" dirty="0">
                <a:latin typeface="+mj-lt"/>
              </a:rPr>
              <a:t>motivace</a:t>
            </a:r>
            <a:r>
              <a:rPr lang="cs-CZ" sz="2400" dirty="0">
                <a:latin typeface="+mj-lt"/>
              </a:rPr>
              <a:t> vědce, </a:t>
            </a:r>
            <a:r>
              <a:rPr lang="cs-CZ" sz="2400" b="1" dirty="0">
                <a:latin typeface="+mj-lt"/>
              </a:rPr>
              <a:t>stav dosavadního výzkumu</a:t>
            </a:r>
            <a:r>
              <a:rPr lang="cs-CZ" sz="2400" dirty="0">
                <a:latin typeface="+mj-lt"/>
              </a:rPr>
              <a:t>, </a:t>
            </a:r>
            <a:r>
              <a:rPr lang="cs-CZ" sz="2400" b="1" dirty="0">
                <a:latin typeface="+mj-lt"/>
              </a:rPr>
              <a:t>omezení </a:t>
            </a:r>
            <a:r>
              <a:rPr lang="cs-CZ" sz="2400" dirty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Motivy pro výzkum se zásadně liší podle toho, zda jde o </a:t>
            </a:r>
            <a:r>
              <a:rPr lang="cs-CZ" sz="2400" b="1" dirty="0">
                <a:latin typeface="+mj-lt"/>
              </a:rPr>
              <a:t>základní</a:t>
            </a:r>
            <a:r>
              <a:rPr lang="cs-CZ" sz="2400" dirty="0">
                <a:latin typeface="+mj-lt"/>
              </a:rPr>
              <a:t> nebo </a:t>
            </a:r>
            <a:r>
              <a:rPr lang="cs-CZ" sz="2400" b="1" dirty="0">
                <a:latin typeface="+mj-lt"/>
              </a:rPr>
              <a:t>aplikovaný</a:t>
            </a:r>
            <a:r>
              <a:rPr lang="cs-CZ" sz="2400" dirty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JSOU TÉMATA, KTERÁ ZAJÍMAJÍ VĚDU, HORŠÍ NEŽ Ta, KTERÁ ZAJÍMAJÍ PRAXI?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Uvažujeme například o tom, </a:t>
            </a:r>
            <a:r>
              <a:rPr lang="cs-CZ" b="1" dirty="0"/>
              <a:t>jak přesně definovat extremistickou stranu</a:t>
            </a:r>
            <a:r>
              <a:rPr lang="cs-CZ" dirty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/>
              <a:t>NEJSOU HORŠÍ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b="1" dirty="0">
                <a:latin typeface="+mj-lt"/>
              </a:rPr>
              <a:t>Teoretická relevance</a:t>
            </a:r>
            <a:r>
              <a:rPr lang="cs-CZ" dirty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>
                <a:latin typeface="+mj-lt"/>
              </a:rPr>
              <a:t>Sociální relevance: </a:t>
            </a:r>
            <a:r>
              <a:rPr lang="cs-CZ" dirty="0">
                <a:latin typeface="+mj-lt"/>
              </a:rPr>
              <a:t>výsledek výzkumu má </a:t>
            </a:r>
            <a:r>
              <a:rPr lang="cs-CZ" dirty="0" smtClean="0">
                <a:latin typeface="+mj-lt"/>
              </a:rPr>
              <a:t>sociální </a:t>
            </a:r>
            <a:r>
              <a:rPr lang="cs-CZ" dirty="0">
                <a:latin typeface="+mj-lt"/>
              </a:rPr>
              <a:t>dopad, neboť poskytuje nějaký </a:t>
            </a:r>
            <a:r>
              <a:rPr lang="cs-CZ" dirty="0" smtClean="0">
                <a:latin typeface="+mj-lt"/>
              </a:rPr>
              <a:t>návod/hodnocení </a:t>
            </a:r>
            <a:r>
              <a:rPr lang="cs-CZ" dirty="0">
                <a:latin typeface="+mj-lt"/>
              </a:rPr>
              <a:t>pro praxi.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Jakou praktickou aplikaci výzkum nabízí?</a:t>
            </a:r>
          </a:p>
          <a:p>
            <a:pPr eaLnBrk="1" hangingPunct="1"/>
            <a:r>
              <a:rPr lang="cs-CZ" dirty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Jsou </a:t>
            </a:r>
            <a:r>
              <a:rPr lang="cs-CZ" dirty="0">
                <a:latin typeface="+mj-lt"/>
              </a:rPr>
              <a:t>zabudovány ve výzkumu hodnotící mechanismy (jak na jeho základě může řešitel, zadavatel, subjekt, hodnotit, co je lepší a co horší)?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Banalita vs. Zkoumatelnost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Dobře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Špatně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: </a:t>
            </a:r>
            <a:r>
              <a:rPr lang="cs-CZ" u="sng" dirty="0">
                <a:latin typeface="+mj-lt"/>
              </a:rPr>
              <a:t>1.</a:t>
            </a:r>
            <a:r>
              <a:rPr lang="cs-CZ" dirty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>
                <a:latin typeface="+mj-lt"/>
              </a:rPr>
              <a:t>2.</a:t>
            </a:r>
            <a:r>
              <a:rPr lang="cs-CZ" dirty="0">
                <a:latin typeface="+mj-lt"/>
              </a:rPr>
              <a:t> praktická aplikace </a:t>
            </a:r>
            <a:r>
              <a:rPr lang="cs-CZ" u="sng" dirty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latin typeface="+mj-lt"/>
              </a:rPr>
              <a:t>Slova </a:t>
            </a:r>
            <a:r>
              <a:rPr lang="cs-CZ" u="sng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otázky představují první redukcí zkoumaného tématu. Měly by (</a:t>
            </a:r>
            <a:r>
              <a:rPr lang="cs-CZ" sz="2400" dirty="0" err="1">
                <a:latin typeface="+mj-lt"/>
              </a:rPr>
              <a:t>Mason</a:t>
            </a:r>
            <a:r>
              <a:rPr lang="cs-CZ" sz="2400" dirty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latin typeface="+mj-lt"/>
              </a:rPr>
              <a:t>„být jasně formulované, intelektuálně plnohodnotné a </a:t>
            </a:r>
            <a:r>
              <a:rPr lang="cs-CZ" sz="2400" dirty="0" err="1">
                <a:latin typeface="+mj-lt"/>
              </a:rPr>
              <a:t>zkoumatelné</a:t>
            </a:r>
            <a:r>
              <a:rPr lang="cs-CZ" sz="2400" dirty="0">
                <a:latin typeface="+mj-lt"/>
              </a:rPr>
              <a:t>, neboť spojují přání vědce -</a:t>
            </a:r>
            <a:r>
              <a:rPr lang="cs-CZ" sz="2400" b="1" dirty="0">
                <a:latin typeface="+mj-lt"/>
              </a:rPr>
              <a:t>co zkoumat-</a:t>
            </a:r>
            <a:r>
              <a:rPr lang="cs-CZ" sz="2400" dirty="0">
                <a:latin typeface="+mj-lt"/>
              </a:rPr>
              <a:t> se </a:t>
            </a:r>
            <a:r>
              <a:rPr lang="cs-CZ" sz="2400" b="1" dirty="0">
                <a:latin typeface="+mj-lt"/>
              </a:rPr>
              <a:t>způsobem zkoumání</a:t>
            </a:r>
            <a:r>
              <a:rPr lang="cs-CZ" sz="2400" dirty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Stavte „co“ před „jak“</a:t>
            </a:r>
          </a:p>
          <a:p>
            <a:r>
              <a:rPr lang="cs-CZ" dirty="0">
                <a:latin typeface="+mj-lt"/>
              </a:rPr>
              <a:t>Téma, teorie, celý výzkum </a:t>
            </a:r>
            <a:r>
              <a:rPr lang="cs-CZ" u="sng" dirty="0">
                <a:latin typeface="+mj-lt"/>
              </a:rPr>
              <a:t>se nesmí </a:t>
            </a:r>
            <a:r>
              <a:rPr lang="cs-CZ" dirty="0">
                <a:latin typeface="+mj-lt"/>
              </a:rPr>
              <a:t>podřizovat metodám</a:t>
            </a:r>
          </a:p>
          <a:p>
            <a:r>
              <a:rPr lang="cs-CZ" b="1" u="sng" dirty="0">
                <a:latin typeface="+mj-lt"/>
              </a:rPr>
              <a:t>Důležité je zkoumat teoreticky a sociálně relevantní problémy, ne používat přehnaně sofistikované metody nebo jazyk</a:t>
            </a:r>
          </a:p>
          <a:p>
            <a:r>
              <a:rPr lang="cs-CZ" b="1" u="sng" dirty="0">
                <a:latin typeface="+mj-lt"/>
              </a:rPr>
              <a:t>Snažte se, aby výzkum posouval kupředu vědu i vás</a:t>
            </a:r>
          </a:p>
        </p:txBody>
      </p:sp>
    </p:spTree>
    <p:extLst>
      <p:ext uri="{BB962C8B-B14F-4D97-AF65-F5344CB8AC3E}">
        <p14:creationId xmlns:p14="http://schemas.microsoft.com/office/powerpoint/2010/main" xmlns="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Váš výzkum můžete (měli byste</a:t>
            </a:r>
            <a:r>
              <a:rPr lang="cs-CZ" dirty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>
                <a:latin typeface="+mj-lt"/>
              </a:rPr>
              <a:t>Oblast výzkumu: </a:t>
            </a:r>
            <a:r>
              <a:rPr lang="cs-CZ" dirty="0">
                <a:latin typeface="+mj-lt"/>
              </a:rPr>
              <a:t>to co nás zajímá (neproblematické)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Témata výzkumu</a:t>
            </a:r>
            <a:r>
              <a:rPr lang="cs-CZ" dirty="0">
                <a:latin typeface="+mj-lt"/>
              </a:rPr>
              <a:t>: složitější (musíte se něčeho vzdát, zároveň limituje literaturu, kterou je potřeba posoudit).</a:t>
            </a:r>
          </a:p>
        </p:txBody>
      </p:sp>
    </p:spTree>
    <p:extLst>
      <p:ext uri="{BB962C8B-B14F-4D97-AF65-F5344CB8AC3E}">
        <p14:creationId xmlns:p14="http://schemas.microsoft.com/office/powerpoint/2010/main" xmlns="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</a:rPr>
              <a:t>Oblasti:</a:t>
            </a:r>
          </a:p>
          <a:p>
            <a:r>
              <a:rPr lang="cs-CZ" dirty="0">
                <a:latin typeface="+mj-lt"/>
              </a:rPr>
              <a:t>Česká politika, Demokratizace, Antikomunismus, Emoce v politice, Propaganda, Konflikty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>
                <a:latin typeface="+mj-lt"/>
              </a:rPr>
              <a:t>Opoziční smlouva, Institucionalizace demokratických pravidel, Rozšíření antikomunistických postojů v populaci, Emoce a politická participace, Propaganda mocností v ČR, </a:t>
            </a:r>
            <a:r>
              <a:rPr lang="cs-CZ" dirty="0" err="1">
                <a:latin typeface="+mj-lt"/>
              </a:rPr>
              <a:t>Postkonfliktní</a:t>
            </a:r>
            <a:r>
              <a:rPr lang="cs-CZ" dirty="0">
                <a:latin typeface="+mj-lt"/>
              </a:rPr>
              <a:t> rekonstrukce.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Každá obecná otázka obvykle připouští celou řadu specifických, vybíráme si (náš zájem + relevance)</a:t>
            </a:r>
          </a:p>
        </p:txBody>
      </p:sp>
    </p:spTree>
    <p:extLst>
      <p:ext uri="{BB962C8B-B14F-4D97-AF65-F5344CB8AC3E}">
        <p14:creationId xmlns:p14="http://schemas.microsoft.com/office/powerpoint/2010/main" xmlns="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+mj-lt"/>
              </a:rPr>
              <a:t>Výzkumné téma: Emoce a politická participace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b="1" dirty="0">
                <a:latin typeface="+mj-lt"/>
              </a:rPr>
              <a:t>Specifická otázka</a:t>
            </a:r>
            <a:r>
              <a:rPr lang="cs-CZ" dirty="0">
                <a:latin typeface="+mj-lt"/>
              </a:rPr>
              <a:t>: Ovlivňují vztek a sklíčenost ochotu politicky participovat stejně nebo různě?</a:t>
            </a:r>
          </a:p>
          <a:p>
            <a:pPr>
              <a:buNone/>
            </a:pPr>
            <a:r>
              <a:rPr lang="cs-CZ" dirty="0">
                <a:latin typeface="+mj-lt"/>
              </a:rPr>
              <a:t>NEBO</a:t>
            </a: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Jaké emoce vyvolává politická participace?</a:t>
            </a:r>
          </a:p>
          <a:p>
            <a:r>
              <a:rPr lang="cs-CZ" b="1" dirty="0">
                <a:latin typeface="+mj-lt"/>
              </a:rPr>
              <a:t>Specifická otázka: </a:t>
            </a:r>
            <a:r>
              <a:rPr lang="cs-CZ" dirty="0">
                <a:latin typeface="+mj-lt"/>
              </a:rPr>
              <a:t>Vnímají emociálně politickou participaci různé věkové skupiny stejně nebo různě?</a:t>
            </a:r>
          </a:p>
        </p:txBody>
      </p:sp>
    </p:spTree>
    <p:extLst>
      <p:ext uri="{BB962C8B-B14F-4D97-AF65-F5344CB8AC3E}">
        <p14:creationId xmlns:p14="http://schemas.microsoft.com/office/powerpoint/2010/main" xmlns="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>
                <a:latin typeface="+mj-lt"/>
              </a:rPr>
              <a:t>data</a:t>
            </a:r>
            <a:r>
              <a:rPr lang="cs-CZ" dirty="0">
                <a:latin typeface="+mj-lt"/>
              </a:rPr>
              <a:t> potřebujeme k jejímu zodpovězení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neboli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b="1" dirty="0">
                <a:latin typeface="+mj-lt"/>
              </a:rPr>
              <a:t>zaměřte se na pozorovatelné (</a:t>
            </a:r>
            <a:r>
              <a:rPr lang="cs-CZ" dirty="0">
                <a:latin typeface="+mj-lt"/>
              </a:rPr>
              <a:t>klaďte si otázky jako „Jaké jsou pozorovatelné důsledky této teorie?“, ale také „Mají tato data význam pro mou teorii?“)</a:t>
            </a:r>
          </a:p>
          <a:p>
            <a:pPr>
              <a:buNone/>
            </a:pPr>
            <a:r>
              <a:rPr lang="cs-CZ" b="1" dirty="0">
                <a:latin typeface="+mj-lt"/>
              </a:rPr>
              <a:t>Data (standardizované svědectví o tom, co pozorujeme ve světě) potřebujeme ve výzkumu skoro vždy </a:t>
            </a:r>
            <a:r>
              <a:rPr lang="cs-CZ" dirty="0">
                <a:latin typeface="+mj-lt"/>
              </a:rPr>
              <a:t>(viz hokejový výzkum- všechna paradigmata měla nějaká „data“), otázky </a:t>
            </a:r>
            <a:r>
              <a:rPr lang="cs-CZ" b="1" dirty="0">
                <a:latin typeface="+mj-lt"/>
              </a:rPr>
              <a:t>neodpovídáme spekulativně</a:t>
            </a:r>
            <a:r>
              <a:rPr lang="cs-CZ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Empirické kritérium pro </a:t>
            </a:r>
            <a:r>
              <a:rPr lang="cs-CZ" dirty="0" smtClean="0"/>
              <a:t>otázky: DATA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Problém s některými </a:t>
            </a:r>
            <a:r>
              <a:rPr lang="cs-CZ" b="1" dirty="0">
                <a:latin typeface="+mj-lt"/>
              </a:rPr>
              <a:t>normativními</a:t>
            </a:r>
            <a:r>
              <a:rPr lang="cs-CZ" dirty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Politologie/</a:t>
            </a:r>
            <a:r>
              <a:rPr lang="cs-CZ" dirty="0" err="1"/>
              <a:t>bss</a:t>
            </a:r>
            <a:r>
              <a:rPr lang="cs-CZ" dirty="0"/>
              <a:t>- 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>
                <a:latin typeface="+mj-lt"/>
              </a:rPr>
              <a:t>sociálněvědních</a:t>
            </a:r>
            <a:r>
              <a:rPr lang="cs-CZ" sz="2800" dirty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>
                <a:latin typeface="+mj-lt"/>
              </a:rPr>
              <a:t>Čistě aplikovaný výzkum souvisí s rozvojem </a:t>
            </a:r>
            <a:r>
              <a:rPr lang="cs-CZ" sz="2800" b="1" dirty="0">
                <a:latin typeface="+mj-lt"/>
              </a:rPr>
              <a:t>politického poradenství</a:t>
            </a:r>
            <a:r>
              <a:rPr lang="cs-CZ" sz="2800" dirty="0">
                <a:latin typeface="+mj-lt"/>
              </a:rPr>
              <a:t>, které probíhá obvykle mimo akademickou sféru, a </a:t>
            </a:r>
            <a:r>
              <a:rPr lang="cs-CZ" sz="2800" b="1" dirty="0">
                <a:latin typeface="+mj-lt"/>
              </a:rPr>
              <a:t>výzkumem </a:t>
            </a:r>
            <a:r>
              <a:rPr lang="cs-CZ" sz="2800" b="1" i="1" dirty="0">
                <a:latin typeface="+mj-lt"/>
              </a:rPr>
              <a:t>policy (</a:t>
            </a:r>
            <a:r>
              <a:rPr lang="cs-CZ" sz="2800" b="1" dirty="0">
                <a:latin typeface="+mj-lt"/>
              </a:rPr>
              <a:t>veřejná politika</a:t>
            </a:r>
            <a:r>
              <a:rPr lang="cs-CZ" sz="2800" b="1" i="1" dirty="0">
                <a:latin typeface="+mj-lt"/>
              </a:rPr>
              <a:t>)</a:t>
            </a:r>
            <a:r>
              <a:rPr lang="cs-CZ" sz="2800" dirty="0">
                <a:latin typeface="+mj-lt"/>
              </a:rPr>
              <a:t>.</a:t>
            </a:r>
          </a:p>
          <a:p>
            <a:pPr eaLnBrk="1" hangingPunct="1"/>
            <a:r>
              <a:rPr lang="cs-CZ" sz="2800" dirty="0">
                <a:latin typeface="+mj-lt"/>
              </a:rPr>
              <a:t>BSS- o něco silnější „trojí závislost“ s politikou než politologie (víc k nim směřují požadavky z politiky, víc aplikovaného výzkumu</a:t>
            </a:r>
            <a:r>
              <a:rPr lang="cs-CZ" sz="2800" dirty="0" smtClean="0">
                <a:latin typeface="+mj-lt"/>
              </a:rPr>
              <a:t>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V ČR obecně závislost hodně malá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„Má ČR provést volební reformu?“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+mj-lt"/>
              </a:rPr>
              <a:t>Není jasné, jaká </a:t>
            </a:r>
            <a:r>
              <a:rPr lang="cs-CZ" b="1" dirty="0">
                <a:latin typeface="+mj-lt"/>
              </a:rPr>
              <a:t>empirická data </a:t>
            </a:r>
            <a:r>
              <a:rPr lang="cs-CZ" dirty="0">
                <a:latin typeface="+mj-lt"/>
              </a:rPr>
              <a:t>použít, aby se tato otázka vědecky zodpověděla.</a:t>
            </a:r>
          </a:p>
          <a:p>
            <a:r>
              <a:rPr lang="cs-CZ" dirty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„Machiavellistická“ pravidla pro výzkumné otázky (Shively)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>
                <a:latin typeface="+mj-lt"/>
              </a:rPr>
              <a:t>2. striktně dodržovat kritéria teoretické relevance </a:t>
            </a:r>
            <a:r>
              <a:rPr lang="cs-CZ" dirty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3. </a:t>
            </a:r>
            <a:r>
              <a:rPr lang="cs-CZ" b="1" dirty="0">
                <a:latin typeface="+mj-lt"/>
              </a:rPr>
              <a:t>pište o nich co nejpoutavěji- </a:t>
            </a:r>
            <a:r>
              <a:rPr lang="cs-CZ" dirty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D73C44-7400-4866-920F-98CA691F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v základním a aplikovaném výzkumu: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25B7B02-232A-4D63-A81D-715FFBDF1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výzkum: možné přístupy k segmentaci v politickém marketingu</a:t>
            </a:r>
          </a:p>
          <a:p>
            <a:r>
              <a:rPr lang="cs-CZ" dirty="0"/>
              <a:t>Aplikovaný výzkum: segmentace voličů ANO2011, navržení kampaně, reflektující segmentaci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Základní výzkum: srovnání pandemických opatření autoritativních a demokratických států</a:t>
            </a:r>
          </a:p>
          <a:p>
            <a:r>
              <a:rPr lang="cs-CZ" dirty="0"/>
              <a:t>Aplikovaný výzkum: návrh pandemických opatření pro „neliberální demokracii“.</a:t>
            </a:r>
          </a:p>
        </p:txBody>
      </p:sp>
    </p:spTree>
    <p:extLst>
      <p:ext uri="{BB962C8B-B14F-4D97-AF65-F5344CB8AC3E}">
        <p14:creationId xmlns:p14="http://schemas.microsoft.com/office/powerpoint/2010/main" xmlns="" val="2068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Cíle výzkumu (</a:t>
            </a:r>
            <a:r>
              <a:rPr lang="cs-CZ" sz="3200" dirty="0" err="1"/>
              <a:t>Blaikie</a:t>
            </a:r>
            <a:r>
              <a:rPr lang="cs-CZ" sz="3200" dirty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>
                <a:latin typeface="+mj-lt"/>
              </a:rPr>
              <a:t>goals, </a:t>
            </a:r>
            <a:r>
              <a:rPr lang="cs-CZ" sz="1600" i="1" dirty="0" err="1">
                <a:latin typeface="+mj-lt"/>
              </a:rPr>
              <a:t>objectives</a:t>
            </a:r>
            <a:r>
              <a:rPr lang="cs-CZ" sz="1600" dirty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2200173"/>
              </p:ext>
            </p:extLst>
          </p:nvPr>
        </p:nvGraphicFramePr>
        <p:xfrm>
          <a:off x="179512" y="1700808"/>
          <a:ext cx="8964488" cy="5650775"/>
        </p:xfrm>
        <a:graphic>
          <a:graphicData uri="http://schemas.openxmlformats.org/drawingml/2006/table">
            <a:tbl>
              <a:tblPr/>
              <a:tblGrid>
                <a:gridCol w="4384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96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0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9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0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Sociálněvědný</a:t>
            </a:r>
            <a:r>
              <a:rPr lang="cs-CZ" dirty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>
                <a:latin typeface="+mj-lt"/>
              </a:rPr>
              <a:t>1.transformovat informace</a:t>
            </a:r>
            <a:r>
              <a:rPr lang="cs-CZ" dirty="0">
                <a:latin typeface="+mj-lt"/>
              </a:rPr>
              <a:t> a 2. </a:t>
            </a:r>
            <a:r>
              <a:rPr lang="cs-CZ" b="1" dirty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>
                <a:latin typeface="+mj-lt"/>
              </a:rPr>
              <a:t>Blaikie</a:t>
            </a:r>
            <a:r>
              <a:rPr lang="cs-CZ" dirty="0">
                <a:latin typeface="+mj-lt"/>
              </a:rPr>
              <a:t> rozlišuje tři základní fáze: </a:t>
            </a:r>
            <a:r>
              <a:rPr lang="cs-CZ" b="1" dirty="0">
                <a:latin typeface="+mj-lt"/>
              </a:rPr>
              <a:t>1. plánovací 2. provedení výzkumu 3. zpráva o provedeném výzkumu</a:t>
            </a:r>
            <a:r>
              <a:rPr lang="cs-CZ" dirty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Formálními výsledky této fáze jsou </a:t>
            </a:r>
            <a:r>
              <a:rPr lang="cs-CZ" sz="2400" b="1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</a:t>
            </a:r>
            <a:r>
              <a:rPr lang="cs-CZ" sz="2400" i="1" dirty="0" err="1">
                <a:latin typeface="+mj-lt"/>
              </a:rPr>
              <a:t>proposal</a:t>
            </a:r>
            <a:r>
              <a:rPr lang="cs-CZ" sz="2400" dirty="0">
                <a:latin typeface="+mj-lt"/>
              </a:rPr>
              <a:t>) a </a:t>
            </a:r>
            <a:r>
              <a:rPr lang="cs-CZ" sz="2400" b="1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design</a:t>
            </a:r>
            <a:r>
              <a:rPr lang="cs-CZ" sz="2400" dirty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Mezi oběma dokumenty existují podobnosti i rozdíly. </a:t>
            </a:r>
            <a:r>
              <a:rPr lang="cs-CZ" sz="2400" u="sng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je specifičtější, podává </a:t>
            </a:r>
            <a:r>
              <a:rPr lang="cs-CZ" sz="2400" b="1" dirty="0">
                <a:latin typeface="+mj-lt"/>
              </a:rPr>
              <a:t>explicitní</a:t>
            </a:r>
            <a:r>
              <a:rPr lang="cs-CZ" sz="2400" dirty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výsledcích výzkumu 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Finanční náročnost (odůvodnění), Harmonogram, Etické otázky, Očekávaný přínos, Problémy 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544</TotalTime>
  <Words>1876</Words>
  <Application>Microsoft Office PowerPoint</Application>
  <PresentationFormat>On-screen Show (4:3)</PresentationFormat>
  <Paragraphs>242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Rozdíly v základním a aplikovaném výzkumu: PŘÍKLADY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otázky: DATA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41</cp:revision>
  <dcterms:created xsi:type="dcterms:W3CDTF">2012-10-04T06:37:18Z</dcterms:created>
  <dcterms:modified xsi:type="dcterms:W3CDTF">2023-10-12T07:01:27Z</dcterms:modified>
</cp:coreProperties>
</file>