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s/comment4.xml" ContentType="application/vnd.openxmlformats-officedocument.presentationml.comment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omments/comment3.xml" ContentType="application/vnd.openxmlformats-officedocument.presentationml.comment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304" r:id="rId3"/>
    <p:sldId id="300" r:id="rId4"/>
    <p:sldId id="302" r:id="rId5"/>
    <p:sldId id="303" r:id="rId6"/>
    <p:sldId id="257" r:id="rId7"/>
    <p:sldId id="259" r:id="rId8"/>
    <p:sldId id="260" r:id="rId9"/>
    <p:sldId id="291" r:id="rId10"/>
    <p:sldId id="292" r:id="rId11"/>
    <p:sldId id="262" r:id="rId12"/>
    <p:sldId id="263" r:id="rId13"/>
    <p:sldId id="267" r:id="rId14"/>
    <p:sldId id="265" r:id="rId15"/>
    <p:sldId id="266" r:id="rId16"/>
    <p:sldId id="268" r:id="rId17"/>
    <p:sldId id="272" r:id="rId18"/>
    <p:sldId id="273" r:id="rId19"/>
    <p:sldId id="274" r:id="rId20"/>
    <p:sldId id="275" r:id="rId21"/>
    <p:sldId id="271" r:id="rId22"/>
    <p:sldId id="280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3" r:id="rId31"/>
    <p:sldId id="294" r:id="rId32"/>
    <p:sldId id="295" r:id="rId33"/>
    <p:sldId id="296" r:id="rId34"/>
    <p:sldId id="297" r:id="rId35"/>
    <p:sldId id="298" r:id="rId3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man Chytilek" initials="RC" lastIdx="6" clrIdx="0">
    <p:extLst>
      <p:ext uri="{19B8F6BF-5375-455C-9EA6-DF929625EA0E}">
        <p15:presenceInfo xmlns:p15="http://schemas.microsoft.com/office/powerpoint/2012/main" xmlns="" userId="Roman Chytilek" providerId="None"/>
      </p:ext>
    </p:extLst>
  </p:cmAuthor>
  <p:cmAuthor id="2" name="Roman" initials="R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48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14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3552" y="7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10-30T10:35:43.560" idx="1">
    <p:pos x="5675" y="2869"/>
    <p:text>Deduktivního</p:text>
    <p:extLst mod="1">
      <p:ext uri="{C676402C-5697-4E1C-873F-D02D1690AC5C}">
        <p15:threadingInfo xmlns:p15="http://schemas.microsoft.com/office/powerpoint/2012/main" xmlns="" timeZoneBias="-60"/>
      </p:ext>
    </p:extLst>
  </p:cm>
  <p:cm authorId="2" dt="2023-11-02T09:05:10.806" idx="2">
    <p:pos x="5482" y="3516"/>
    <p:text>Určitě více než jeden, o výsledku asi budeme usuzovat statisticky, takže několik set až nižší tisíce (více seminář o měření)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3-11-02T09:06:21.428" idx="1">
    <p:pos x="4041" y="3449"/>
    <p:text>Podle toho, co by byla naše základní populace, tak buďto kvótní výběr (testujeme vliv na specifické voličské skupiny) nebo náhodný výběr (testujeme vliv na celé populaci). Případně bychom náhodě pomáhali a naše kvóty by se snažily vystihnout dokonale složení populace. To děláme pro případ, že by nějaká skupina nechtěla participovat při čistě náhodném výběru a nakonec by byla podreprezentovaná.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10-30T10:39:19.455" idx="4">
    <p:pos x="6389" y="3085"/>
    <p:text>Ano, pokud jsme dodrželi náhodné přiřazení, jsou skupiny stejné, jediná jiná věc byla vystavení klipu. Rozdíl by tedy měl být efekt klipu</p:text>
    <p:extLst>
      <p:ext uri="{C676402C-5697-4E1C-873F-D02D1690AC5C}">
        <p15:threadingInfo xmlns:p15="http://schemas.microsoft.com/office/powerpoint/2012/main" xmlns="" timeZoneBias="-60"/>
      </p:ext>
    </p:extLst>
  </p:cm>
  <p:cm authorId="1" dt="2017-10-30T10:40:09.727" idx="5">
    <p:pos x="4879" y="3377"/>
    <p:text>Nemusíme, stačí měření po v kontrolní skupině. Dokonce bychom neměli, protože tím subjektům naznačujeme, co zkoumáme, příliš brzy u nich vytváříme postoje (ty má vytvořit až náš klip) a oni se začnou chovat nepřirozeně.</p:text>
    <p:extLst>
      <p:ext uri="{C676402C-5697-4E1C-873F-D02D1690AC5C}">
        <p15:threadingInfo xmlns:p15="http://schemas.microsoft.com/office/powerpoint/2012/main" xmlns="" timeZoneBias="-6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3-11-02T09:07:35.586" idx="3">
    <p:pos x="6373" y="2941"/>
    <p:text>Nemůžeme si být jisti, skupiny, které viděly klip a které neviděly klip, totiž nemusí být (a asi NEJSOU) stejné. Liší se od začátku nejspíš v tom, jaká je v nich průměrná hodnota závislé proměnné- hodnocení Trumpa, takže když ji naměříme, nejsme si vůbec jisti, že to souvisí s naším klipem.</p:tex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2D88AD-DA2E-4F3F-8938-2A2F175914EB}" type="doc">
      <dgm:prSet loTypeId="urn:microsoft.com/office/officeart/2005/8/layout/hierarchy1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AAD34875-7C42-4B4B-B79A-149F0D8E5BC2}">
      <dgm:prSet/>
      <dgm:spPr/>
      <dgm:t>
        <a:bodyPr/>
        <a:lstStyle/>
        <a:p>
          <a:r>
            <a:rPr lang="cs-CZ" b="1" dirty="0"/>
            <a:t>Shrnuje</a:t>
          </a:r>
          <a:r>
            <a:rPr lang="cs-CZ" dirty="0"/>
            <a:t> a </a:t>
          </a:r>
          <a:r>
            <a:rPr lang="cs-CZ" b="1" dirty="0"/>
            <a:t>hodnotí</a:t>
          </a:r>
          <a:r>
            <a:rPr lang="cs-CZ" dirty="0"/>
            <a:t> to, co bylo napsáno o tom, co nás zajímá.</a:t>
          </a:r>
          <a:endParaRPr lang="en-US" dirty="0"/>
        </a:p>
      </dgm:t>
    </dgm:pt>
    <dgm:pt modelId="{EC8D5449-9673-4B96-A0E3-899B990C06E2}" type="parTrans" cxnId="{243620FD-4FFA-4A59-8E1C-07837FD2A002}">
      <dgm:prSet/>
      <dgm:spPr/>
      <dgm:t>
        <a:bodyPr/>
        <a:lstStyle/>
        <a:p>
          <a:endParaRPr lang="en-US"/>
        </a:p>
      </dgm:t>
    </dgm:pt>
    <dgm:pt modelId="{9022A82E-1FC2-452D-8F1F-F52BE1C0EB49}" type="sibTrans" cxnId="{243620FD-4FFA-4A59-8E1C-07837FD2A002}">
      <dgm:prSet/>
      <dgm:spPr/>
      <dgm:t>
        <a:bodyPr/>
        <a:lstStyle/>
        <a:p>
          <a:endParaRPr lang="en-US"/>
        </a:p>
      </dgm:t>
    </dgm:pt>
    <dgm:pt modelId="{07663701-DA41-4F4C-BA39-8317D7906E34}">
      <dgm:prSet/>
      <dgm:spPr/>
      <dgm:t>
        <a:bodyPr/>
        <a:lstStyle/>
        <a:p>
          <a:r>
            <a:rPr lang="cs-CZ" dirty="0"/>
            <a:t>To, „co nás zajímá“, </a:t>
          </a:r>
          <a:r>
            <a:rPr lang="cs-CZ" b="1" dirty="0"/>
            <a:t>není oblast </a:t>
          </a:r>
          <a:r>
            <a:rPr lang="cs-CZ" dirty="0"/>
            <a:t>politologie (KZL by bylo hrozně dlouhé), ale </a:t>
          </a:r>
          <a:r>
            <a:rPr lang="cs-CZ" b="1" dirty="0"/>
            <a:t>konkrétní otázka, kterou řešíme ve výzkumu</a:t>
          </a:r>
          <a:endParaRPr lang="en-US" dirty="0"/>
        </a:p>
      </dgm:t>
    </dgm:pt>
    <dgm:pt modelId="{4C7E1111-5EB8-40BD-A9B9-CD5A20AF5FED}" type="parTrans" cxnId="{D8696D77-5D30-4EE9-8F8A-36348D4E2FE2}">
      <dgm:prSet/>
      <dgm:spPr/>
      <dgm:t>
        <a:bodyPr/>
        <a:lstStyle/>
        <a:p>
          <a:endParaRPr lang="en-US"/>
        </a:p>
      </dgm:t>
    </dgm:pt>
    <dgm:pt modelId="{75FC2645-3D36-48F3-B159-1232C7CE4480}" type="sibTrans" cxnId="{D8696D77-5D30-4EE9-8F8A-36348D4E2FE2}">
      <dgm:prSet/>
      <dgm:spPr/>
      <dgm:t>
        <a:bodyPr/>
        <a:lstStyle/>
        <a:p>
          <a:endParaRPr lang="en-US"/>
        </a:p>
      </dgm:t>
    </dgm:pt>
    <dgm:pt modelId="{2F6954AF-4A48-446A-958C-651A249ECEDF}">
      <dgm:prSet/>
      <dgm:spPr/>
      <dgm:t>
        <a:bodyPr/>
        <a:lstStyle/>
        <a:p>
          <a:r>
            <a:rPr lang="cs-CZ"/>
            <a:t>Tvoří obvykle součást širšího textu, ale musí být napsané tak, aby </a:t>
          </a:r>
          <a:r>
            <a:rPr lang="cs-CZ" b="1"/>
            <a:t>mohlo existovat i jako samostatný text</a:t>
          </a:r>
          <a:endParaRPr lang="en-US"/>
        </a:p>
      </dgm:t>
    </dgm:pt>
    <dgm:pt modelId="{70C5BE61-4C62-43B7-98E7-D8054DCAF3D6}" type="parTrans" cxnId="{B1907ADE-F1F5-40E2-BB75-D293933D7798}">
      <dgm:prSet/>
      <dgm:spPr/>
      <dgm:t>
        <a:bodyPr/>
        <a:lstStyle/>
        <a:p>
          <a:endParaRPr lang="en-US"/>
        </a:p>
      </dgm:t>
    </dgm:pt>
    <dgm:pt modelId="{8BB1E1E3-2DA8-4E8C-940A-13F834C3F60C}" type="sibTrans" cxnId="{B1907ADE-F1F5-40E2-BB75-D293933D7798}">
      <dgm:prSet/>
      <dgm:spPr/>
      <dgm:t>
        <a:bodyPr/>
        <a:lstStyle/>
        <a:p>
          <a:endParaRPr lang="en-US"/>
        </a:p>
      </dgm:t>
    </dgm:pt>
    <dgm:pt modelId="{0C6CE3DB-5061-45BF-83DE-9EC85A3B2545}" type="pres">
      <dgm:prSet presAssocID="{D52D88AD-DA2E-4F3F-8938-2A2F175914E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DFCE2238-C43C-4424-8A98-B04B7196CEC4}" type="pres">
      <dgm:prSet presAssocID="{AAD34875-7C42-4B4B-B79A-149F0D8E5BC2}" presName="hierRoot1" presStyleCnt="0"/>
      <dgm:spPr/>
    </dgm:pt>
    <dgm:pt modelId="{45409A9F-D156-45DC-9528-4B41C59F420D}" type="pres">
      <dgm:prSet presAssocID="{AAD34875-7C42-4B4B-B79A-149F0D8E5BC2}" presName="composite" presStyleCnt="0"/>
      <dgm:spPr/>
    </dgm:pt>
    <dgm:pt modelId="{A7EAEC51-BA51-4464-9657-A49DAC815AE5}" type="pres">
      <dgm:prSet presAssocID="{AAD34875-7C42-4B4B-B79A-149F0D8E5BC2}" presName="background" presStyleLbl="node0" presStyleIdx="0" presStyleCnt="3"/>
      <dgm:spPr/>
    </dgm:pt>
    <dgm:pt modelId="{F2CCD99B-C9CC-4EA7-8A1B-A3C18B220308}" type="pres">
      <dgm:prSet presAssocID="{AAD34875-7C42-4B4B-B79A-149F0D8E5BC2}" presName="text" presStyleLbl="fgAcc0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F438781-5BD7-42AA-B1D1-1A99ECAA7CD9}" type="pres">
      <dgm:prSet presAssocID="{AAD34875-7C42-4B4B-B79A-149F0D8E5BC2}" presName="hierChild2" presStyleCnt="0"/>
      <dgm:spPr/>
    </dgm:pt>
    <dgm:pt modelId="{82E59E99-54A8-4E66-9990-ED7919EEEC1F}" type="pres">
      <dgm:prSet presAssocID="{07663701-DA41-4F4C-BA39-8317D7906E34}" presName="hierRoot1" presStyleCnt="0"/>
      <dgm:spPr/>
    </dgm:pt>
    <dgm:pt modelId="{0B46AB7C-98EA-4998-99EE-8C2D35DF9C72}" type="pres">
      <dgm:prSet presAssocID="{07663701-DA41-4F4C-BA39-8317D7906E34}" presName="composite" presStyleCnt="0"/>
      <dgm:spPr/>
    </dgm:pt>
    <dgm:pt modelId="{A95EA741-04A5-4AE8-A60F-E8DA2480E661}" type="pres">
      <dgm:prSet presAssocID="{07663701-DA41-4F4C-BA39-8317D7906E34}" presName="background" presStyleLbl="node0" presStyleIdx="1" presStyleCnt="3"/>
      <dgm:spPr/>
    </dgm:pt>
    <dgm:pt modelId="{035BBB46-0E2D-4893-A40D-411C367DF9BE}" type="pres">
      <dgm:prSet presAssocID="{07663701-DA41-4F4C-BA39-8317D7906E34}" presName="text" presStyleLbl="fgAcc0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3612D6D-8212-45F1-A39E-5124D0E609EA}" type="pres">
      <dgm:prSet presAssocID="{07663701-DA41-4F4C-BA39-8317D7906E34}" presName="hierChild2" presStyleCnt="0"/>
      <dgm:spPr/>
    </dgm:pt>
    <dgm:pt modelId="{F4FD783F-532C-4EE1-870A-4A49996EAAB1}" type="pres">
      <dgm:prSet presAssocID="{2F6954AF-4A48-446A-958C-651A249ECEDF}" presName="hierRoot1" presStyleCnt="0"/>
      <dgm:spPr/>
    </dgm:pt>
    <dgm:pt modelId="{B6CC54B6-9724-474D-8D9A-00978B52A759}" type="pres">
      <dgm:prSet presAssocID="{2F6954AF-4A48-446A-958C-651A249ECEDF}" presName="composite" presStyleCnt="0"/>
      <dgm:spPr/>
    </dgm:pt>
    <dgm:pt modelId="{0CA2C71D-A9F8-44D6-B4C7-8EC72901C3F4}" type="pres">
      <dgm:prSet presAssocID="{2F6954AF-4A48-446A-958C-651A249ECEDF}" presName="background" presStyleLbl="node0" presStyleIdx="2" presStyleCnt="3"/>
      <dgm:spPr/>
    </dgm:pt>
    <dgm:pt modelId="{D054ECD0-B128-4F6C-9BFF-FB4404927025}" type="pres">
      <dgm:prSet presAssocID="{2F6954AF-4A48-446A-958C-651A249ECEDF}" presName="text" presStyleLbl="fgAcc0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B405D14-CCA4-4DE8-A9A0-11F4250F649A}" type="pres">
      <dgm:prSet presAssocID="{2F6954AF-4A48-446A-958C-651A249ECEDF}" presName="hierChild2" presStyleCnt="0"/>
      <dgm:spPr/>
    </dgm:pt>
  </dgm:ptLst>
  <dgm:cxnLst>
    <dgm:cxn modelId="{D8696D77-5D30-4EE9-8F8A-36348D4E2FE2}" srcId="{D52D88AD-DA2E-4F3F-8938-2A2F175914EB}" destId="{07663701-DA41-4F4C-BA39-8317D7906E34}" srcOrd="1" destOrd="0" parTransId="{4C7E1111-5EB8-40BD-A9B9-CD5A20AF5FED}" sibTransId="{75FC2645-3D36-48F3-B159-1232C7CE4480}"/>
    <dgm:cxn modelId="{CC6F2AE2-D355-44B0-863F-A940DC6FAE34}" type="presOf" srcId="{2F6954AF-4A48-446A-958C-651A249ECEDF}" destId="{D054ECD0-B128-4F6C-9BFF-FB4404927025}" srcOrd="0" destOrd="0" presId="urn:microsoft.com/office/officeart/2005/8/layout/hierarchy1"/>
    <dgm:cxn modelId="{4BAD4AA3-094C-4F19-B381-9A553BD711D8}" type="presOf" srcId="{D52D88AD-DA2E-4F3F-8938-2A2F175914EB}" destId="{0C6CE3DB-5061-45BF-83DE-9EC85A3B2545}" srcOrd="0" destOrd="0" presId="urn:microsoft.com/office/officeart/2005/8/layout/hierarchy1"/>
    <dgm:cxn modelId="{243620FD-4FFA-4A59-8E1C-07837FD2A002}" srcId="{D52D88AD-DA2E-4F3F-8938-2A2F175914EB}" destId="{AAD34875-7C42-4B4B-B79A-149F0D8E5BC2}" srcOrd="0" destOrd="0" parTransId="{EC8D5449-9673-4B96-A0E3-899B990C06E2}" sibTransId="{9022A82E-1FC2-452D-8F1F-F52BE1C0EB49}"/>
    <dgm:cxn modelId="{B1907ADE-F1F5-40E2-BB75-D293933D7798}" srcId="{D52D88AD-DA2E-4F3F-8938-2A2F175914EB}" destId="{2F6954AF-4A48-446A-958C-651A249ECEDF}" srcOrd="2" destOrd="0" parTransId="{70C5BE61-4C62-43B7-98E7-D8054DCAF3D6}" sibTransId="{8BB1E1E3-2DA8-4E8C-940A-13F834C3F60C}"/>
    <dgm:cxn modelId="{9DECEDA5-3C99-4D81-81DF-E60E8E53F13B}" type="presOf" srcId="{AAD34875-7C42-4B4B-B79A-149F0D8E5BC2}" destId="{F2CCD99B-C9CC-4EA7-8A1B-A3C18B220308}" srcOrd="0" destOrd="0" presId="urn:microsoft.com/office/officeart/2005/8/layout/hierarchy1"/>
    <dgm:cxn modelId="{65AE66FB-5A6A-47C7-81DD-4210244C086C}" type="presOf" srcId="{07663701-DA41-4F4C-BA39-8317D7906E34}" destId="{035BBB46-0E2D-4893-A40D-411C367DF9BE}" srcOrd="0" destOrd="0" presId="urn:microsoft.com/office/officeart/2005/8/layout/hierarchy1"/>
    <dgm:cxn modelId="{D5C7F786-18A7-43AF-B4B5-49921D6570BF}" type="presParOf" srcId="{0C6CE3DB-5061-45BF-83DE-9EC85A3B2545}" destId="{DFCE2238-C43C-4424-8A98-B04B7196CEC4}" srcOrd="0" destOrd="0" presId="urn:microsoft.com/office/officeart/2005/8/layout/hierarchy1"/>
    <dgm:cxn modelId="{D972F20D-9929-4A13-990A-70D2D25234CF}" type="presParOf" srcId="{DFCE2238-C43C-4424-8A98-B04B7196CEC4}" destId="{45409A9F-D156-45DC-9528-4B41C59F420D}" srcOrd="0" destOrd="0" presId="urn:microsoft.com/office/officeart/2005/8/layout/hierarchy1"/>
    <dgm:cxn modelId="{1DDBA31D-FD69-4096-BFA8-55B3D1F55B27}" type="presParOf" srcId="{45409A9F-D156-45DC-9528-4B41C59F420D}" destId="{A7EAEC51-BA51-4464-9657-A49DAC815AE5}" srcOrd="0" destOrd="0" presId="urn:microsoft.com/office/officeart/2005/8/layout/hierarchy1"/>
    <dgm:cxn modelId="{7D9C07B2-3464-4EE1-BF31-4A6B6A511BD0}" type="presParOf" srcId="{45409A9F-D156-45DC-9528-4B41C59F420D}" destId="{F2CCD99B-C9CC-4EA7-8A1B-A3C18B220308}" srcOrd="1" destOrd="0" presId="urn:microsoft.com/office/officeart/2005/8/layout/hierarchy1"/>
    <dgm:cxn modelId="{9B24CDBC-F21A-4FF5-BE15-959429787FEC}" type="presParOf" srcId="{DFCE2238-C43C-4424-8A98-B04B7196CEC4}" destId="{5F438781-5BD7-42AA-B1D1-1A99ECAA7CD9}" srcOrd="1" destOrd="0" presId="urn:microsoft.com/office/officeart/2005/8/layout/hierarchy1"/>
    <dgm:cxn modelId="{109D2B44-E38A-4A95-AC66-64E49E4A12A5}" type="presParOf" srcId="{0C6CE3DB-5061-45BF-83DE-9EC85A3B2545}" destId="{82E59E99-54A8-4E66-9990-ED7919EEEC1F}" srcOrd="1" destOrd="0" presId="urn:microsoft.com/office/officeart/2005/8/layout/hierarchy1"/>
    <dgm:cxn modelId="{28C77083-F805-4F9A-A5DD-F691745F8844}" type="presParOf" srcId="{82E59E99-54A8-4E66-9990-ED7919EEEC1F}" destId="{0B46AB7C-98EA-4998-99EE-8C2D35DF9C72}" srcOrd="0" destOrd="0" presId="urn:microsoft.com/office/officeart/2005/8/layout/hierarchy1"/>
    <dgm:cxn modelId="{B5936595-4ED2-44FF-98D5-D175003DE43B}" type="presParOf" srcId="{0B46AB7C-98EA-4998-99EE-8C2D35DF9C72}" destId="{A95EA741-04A5-4AE8-A60F-E8DA2480E661}" srcOrd="0" destOrd="0" presId="urn:microsoft.com/office/officeart/2005/8/layout/hierarchy1"/>
    <dgm:cxn modelId="{857BF8A0-A6EE-4240-AA45-3DDE0509EA58}" type="presParOf" srcId="{0B46AB7C-98EA-4998-99EE-8C2D35DF9C72}" destId="{035BBB46-0E2D-4893-A40D-411C367DF9BE}" srcOrd="1" destOrd="0" presId="urn:microsoft.com/office/officeart/2005/8/layout/hierarchy1"/>
    <dgm:cxn modelId="{413B8F6F-29FC-48F5-A265-8A1BBE59BE58}" type="presParOf" srcId="{82E59E99-54A8-4E66-9990-ED7919EEEC1F}" destId="{E3612D6D-8212-45F1-A39E-5124D0E609EA}" srcOrd="1" destOrd="0" presId="urn:microsoft.com/office/officeart/2005/8/layout/hierarchy1"/>
    <dgm:cxn modelId="{311AC3F8-7E12-4378-9220-102D67121AD2}" type="presParOf" srcId="{0C6CE3DB-5061-45BF-83DE-9EC85A3B2545}" destId="{F4FD783F-532C-4EE1-870A-4A49996EAAB1}" srcOrd="2" destOrd="0" presId="urn:microsoft.com/office/officeart/2005/8/layout/hierarchy1"/>
    <dgm:cxn modelId="{A5454E49-CAED-4D2C-AD83-45BC66E92650}" type="presParOf" srcId="{F4FD783F-532C-4EE1-870A-4A49996EAAB1}" destId="{B6CC54B6-9724-474D-8D9A-00978B52A759}" srcOrd="0" destOrd="0" presId="urn:microsoft.com/office/officeart/2005/8/layout/hierarchy1"/>
    <dgm:cxn modelId="{8AF3EA2B-412B-44B5-A374-00B19588B0D2}" type="presParOf" srcId="{B6CC54B6-9724-474D-8D9A-00978B52A759}" destId="{0CA2C71D-A9F8-44D6-B4C7-8EC72901C3F4}" srcOrd="0" destOrd="0" presId="urn:microsoft.com/office/officeart/2005/8/layout/hierarchy1"/>
    <dgm:cxn modelId="{421C8E1A-874F-4D28-BED9-01B61485A370}" type="presParOf" srcId="{B6CC54B6-9724-474D-8D9A-00978B52A759}" destId="{D054ECD0-B128-4F6C-9BFF-FB4404927025}" srcOrd="1" destOrd="0" presId="urn:microsoft.com/office/officeart/2005/8/layout/hierarchy1"/>
    <dgm:cxn modelId="{A2A09563-9A20-4A1A-8E02-F56D6ADFEE8A}" type="presParOf" srcId="{F4FD783F-532C-4EE1-870A-4A49996EAAB1}" destId="{2B405D14-CCA4-4DE8-A9A0-11F4250F649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FB3DA9-69ED-4312-8D7B-B7C37EC33AEA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4488E948-3996-43DB-A2C2-6BB5D243F27A}">
      <dgm:prSet/>
      <dgm:spPr/>
      <dgm:t>
        <a:bodyPr/>
        <a:lstStyle/>
        <a:p>
          <a:r>
            <a:rPr lang="cs-CZ" b="1"/>
            <a:t>Jaká jsou slabší místa našeho poznání o efektu videa, získaného pomocí experimentu a pomocí observační studie?</a:t>
          </a:r>
          <a:endParaRPr lang="en-US"/>
        </a:p>
      </dgm:t>
    </dgm:pt>
    <dgm:pt modelId="{8B54649B-501F-4B5D-A9B6-0D6D97A6F8B2}" type="parTrans" cxnId="{2ECD3CF0-F3EB-4A78-A0AD-D7FAF4ACD1FD}">
      <dgm:prSet/>
      <dgm:spPr/>
      <dgm:t>
        <a:bodyPr/>
        <a:lstStyle/>
        <a:p>
          <a:endParaRPr lang="en-US"/>
        </a:p>
      </dgm:t>
    </dgm:pt>
    <dgm:pt modelId="{6E8B8FF9-F2CC-4B6F-9320-8744B056E4DA}" type="sibTrans" cxnId="{2ECD3CF0-F3EB-4A78-A0AD-D7FAF4ACD1FD}">
      <dgm:prSet phldrT="01"/>
      <dgm:spPr/>
      <dgm:t>
        <a:bodyPr/>
        <a:lstStyle/>
        <a:p>
          <a:endParaRPr lang="en-US"/>
        </a:p>
      </dgm:t>
    </dgm:pt>
    <dgm:pt modelId="{7F2CC349-0A65-47D4-AEE8-085D43BD4212}">
      <dgm:prSet/>
      <dgm:spPr/>
      <dgm:t>
        <a:bodyPr/>
        <a:lstStyle/>
        <a:p>
          <a:r>
            <a:rPr lang="cs-CZ" b="1"/>
            <a:t>Jak experiment a observační studie obstojí na čtyřech kauzálních překážkách?</a:t>
          </a:r>
          <a:endParaRPr lang="en-US"/>
        </a:p>
      </dgm:t>
    </dgm:pt>
    <dgm:pt modelId="{8B1B7ECE-71E5-4110-B225-2D2B0AB8809C}" type="parTrans" cxnId="{1DC638E8-2AD3-4270-9675-E8920F5189EF}">
      <dgm:prSet/>
      <dgm:spPr/>
      <dgm:t>
        <a:bodyPr/>
        <a:lstStyle/>
        <a:p>
          <a:endParaRPr lang="en-US"/>
        </a:p>
      </dgm:t>
    </dgm:pt>
    <dgm:pt modelId="{531CF492-4762-4B58-A212-34ED92BBD0F6}" type="sibTrans" cxnId="{1DC638E8-2AD3-4270-9675-E8920F5189EF}">
      <dgm:prSet phldrT="02"/>
      <dgm:spPr/>
      <dgm:t>
        <a:bodyPr/>
        <a:lstStyle/>
        <a:p>
          <a:endParaRPr lang="en-US"/>
        </a:p>
      </dgm:t>
    </dgm:pt>
    <dgm:pt modelId="{E4862BF3-E556-4DC1-9226-726B25FCBB5A}" type="pres">
      <dgm:prSet presAssocID="{82FB3DA9-69ED-4312-8D7B-B7C37EC33AEA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68572955-D9D2-49A4-B8E8-3CF581BBCC11}" type="pres">
      <dgm:prSet presAssocID="{4488E948-3996-43DB-A2C2-6BB5D243F27A}" presName="thickLine" presStyleLbl="alignNode1" presStyleIdx="0" presStyleCnt="2"/>
      <dgm:spPr/>
    </dgm:pt>
    <dgm:pt modelId="{35B379B8-1041-4729-B9AC-40445DE8E41A}" type="pres">
      <dgm:prSet presAssocID="{4488E948-3996-43DB-A2C2-6BB5D243F27A}" presName="horz1" presStyleCnt="0"/>
      <dgm:spPr/>
    </dgm:pt>
    <dgm:pt modelId="{B25A2F84-6561-4356-AF41-3E516202BB81}" type="pres">
      <dgm:prSet presAssocID="{4488E948-3996-43DB-A2C2-6BB5D243F27A}" presName="tx1" presStyleLbl="revTx" presStyleIdx="0" presStyleCnt="2"/>
      <dgm:spPr/>
      <dgm:t>
        <a:bodyPr/>
        <a:lstStyle/>
        <a:p>
          <a:endParaRPr lang="cs-CZ"/>
        </a:p>
      </dgm:t>
    </dgm:pt>
    <dgm:pt modelId="{7C4A9C51-94AD-49CC-BAA0-291E94AFC8E4}" type="pres">
      <dgm:prSet presAssocID="{4488E948-3996-43DB-A2C2-6BB5D243F27A}" presName="vert1" presStyleCnt="0"/>
      <dgm:spPr/>
    </dgm:pt>
    <dgm:pt modelId="{66B1BB72-8059-423A-BE51-00C76B46CB3B}" type="pres">
      <dgm:prSet presAssocID="{7F2CC349-0A65-47D4-AEE8-085D43BD4212}" presName="thickLine" presStyleLbl="alignNode1" presStyleIdx="1" presStyleCnt="2"/>
      <dgm:spPr/>
    </dgm:pt>
    <dgm:pt modelId="{19DB05BE-E036-49D8-BF89-5D5D7CBFE13F}" type="pres">
      <dgm:prSet presAssocID="{7F2CC349-0A65-47D4-AEE8-085D43BD4212}" presName="horz1" presStyleCnt="0"/>
      <dgm:spPr/>
    </dgm:pt>
    <dgm:pt modelId="{136E5665-678E-4719-B1BC-BC34ED715E8F}" type="pres">
      <dgm:prSet presAssocID="{7F2CC349-0A65-47D4-AEE8-085D43BD4212}" presName="tx1" presStyleLbl="revTx" presStyleIdx="1" presStyleCnt="2"/>
      <dgm:spPr/>
      <dgm:t>
        <a:bodyPr/>
        <a:lstStyle/>
        <a:p>
          <a:endParaRPr lang="cs-CZ"/>
        </a:p>
      </dgm:t>
    </dgm:pt>
    <dgm:pt modelId="{4FAE96BE-6A6C-49F2-8145-205F58ADD8BC}" type="pres">
      <dgm:prSet presAssocID="{7F2CC349-0A65-47D4-AEE8-085D43BD4212}" presName="vert1" presStyleCnt="0"/>
      <dgm:spPr/>
    </dgm:pt>
  </dgm:ptLst>
  <dgm:cxnLst>
    <dgm:cxn modelId="{F9E053C2-DE6E-4678-8AAD-4613FA687B4B}" type="presOf" srcId="{82FB3DA9-69ED-4312-8D7B-B7C37EC33AEA}" destId="{E4862BF3-E556-4DC1-9226-726B25FCBB5A}" srcOrd="0" destOrd="0" presId="urn:microsoft.com/office/officeart/2008/layout/LinedList"/>
    <dgm:cxn modelId="{2ECD3CF0-F3EB-4A78-A0AD-D7FAF4ACD1FD}" srcId="{82FB3DA9-69ED-4312-8D7B-B7C37EC33AEA}" destId="{4488E948-3996-43DB-A2C2-6BB5D243F27A}" srcOrd="0" destOrd="0" parTransId="{8B54649B-501F-4B5D-A9B6-0D6D97A6F8B2}" sibTransId="{6E8B8FF9-F2CC-4B6F-9320-8744B056E4DA}"/>
    <dgm:cxn modelId="{B71DDA71-147D-4768-8114-093CDEFB184F}" type="presOf" srcId="{4488E948-3996-43DB-A2C2-6BB5D243F27A}" destId="{B25A2F84-6561-4356-AF41-3E516202BB81}" srcOrd="0" destOrd="0" presId="urn:microsoft.com/office/officeart/2008/layout/LinedList"/>
    <dgm:cxn modelId="{31C8576C-7C18-4410-99FB-C17F53490DEE}" type="presOf" srcId="{7F2CC349-0A65-47D4-AEE8-085D43BD4212}" destId="{136E5665-678E-4719-B1BC-BC34ED715E8F}" srcOrd="0" destOrd="0" presId="urn:microsoft.com/office/officeart/2008/layout/LinedList"/>
    <dgm:cxn modelId="{1DC638E8-2AD3-4270-9675-E8920F5189EF}" srcId="{82FB3DA9-69ED-4312-8D7B-B7C37EC33AEA}" destId="{7F2CC349-0A65-47D4-AEE8-085D43BD4212}" srcOrd="1" destOrd="0" parTransId="{8B1B7ECE-71E5-4110-B225-2D2B0AB8809C}" sibTransId="{531CF492-4762-4B58-A212-34ED92BBD0F6}"/>
    <dgm:cxn modelId="{EA7BAAF4-3DA2-411A-9938-3DBD10F9F587}" type="presParOf" srcId="{E4862BF3-E556-4DC1-9226-726B25FCBB5A}" destId="{68572955-D9D2-49A4-B8E8-3CF581BBCC11}" srcOrd="0" destOrd="0" presId="urn:microsoft.com/office/officeart/2008/layout/LinedList"/>
    <dgm:cxn modelId="{A38BBDA7-84B2-424F-9D6C-4ED8A561079B}" type="presParOf" srcId="{E4862BF3-E556-4DC1-9226-726B25FCBB5A}" destId="{35B379B8-1041-4729-B9AC-40445DE8E41A}" srcOrd="1" destOrd="0" presId="urn:microsoft.com/office/officeart/2008/layout/LinedList"/>
    <dgm:cxn modelId="{50E285A9-21F5-4032-8BA4-3D0380655AA3}" type="presParOf" srcId="{35B379B8-1041-4729-B9AC-40445DE8E41A}" destId="{B25A2F84-6561-4356-AF41-3E516202BB81}" srcOrd="0" destOrd="0" presId="urn:microsoft.com/office/officeart/2008/layout/LinedList"/>
    <dgm:cxn modelId="{0048353A-B17B-4608-9F40-1550911791FE}" type="presParOf" srcId="{35B379B8-1041-4729-B9AC-40445DE8E41A}" destId="{7C4A9C51-94AD-49CC-BAA0-291E94AFC8E4}" srcOrd="1" destOrd="0" presId="urn:microsoft.com/office/officeart/2008/layout/LinedList"/>
    <dgm:cxn modelId="{FD40A1BE-7F5F-4EDE-A346-F33EFFEFEB11}" type="presParOf" srcId="{E4862BF3-E556-4DC1-9226-726B25FCBB5A}" destId="{66B1BB72-8059-423A-BE51-00C76B46CB3B}" srcOrd="2" destOrd="0" presId="urn:microsoft.com/office/officeart/2008/layout/LinedList"/>
    <dgm:cxn modelId="{E2B0D999-FEFF-4336-B5EC-AD03824826E6}" type="presParOf" srcId="{E4862BF3-E556-4DC1-9226-726B25FCBB5A}" destId="{19DB05BE-E036-49D8-BF89-5D5D7CBFE13F}" srcOrd="3" destOrd="0" presId="urn:microsoft.com/office/officeart/2008/layout/LinedList"/>
    <dgm:cxn modelId="{B09D6B58-62DB-41FF-ADA1-A5DDF0F8434F}" type="presParOf" srcId="{19DB05BE-E036-49D8-BF89-5D5D7CBFE13F}" destId="{136E5665-678E-4719-B1BC-BC34ED715E8F}" srcOrd="0" destOrd="0" presId="urn:microsoft.com/office/officeart/2008/layout/LinedList"/>
    <dgm:cxn modelId="{4A4B3B1F-4B7E-428B-9C10-EAB93098AE68}" type="presParOf" srcId="{19DB05BE-E036-49D8-BF89-5D5D7CBFE13F}" destId="{4FAE96BE-6A6C-49F2-8145-205F58ADD8B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7EAEC51-BA51-4464-9657-A49DAC815AE5}">
      <dsp:nvSpPr>
        <dsp:cNvPr id="0" name=""/>
        <dsp:cNvSpPr/>
      </dsp:nvSpPr>
      <dsp:spPr>
        <a:xfrm>
          <a:off x="0" y="1081170"/>
          <a:ext cx="2957512" cy="187802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CCD99B-C9CC-4EA7-8A1B-A3C18B220308}">
      <dsp:nvSpPr>
        <dsp:cNvPr id="0" name=""/>
        <dsp:cNvSpPr/>
      </dsp:nvSpPr>
      <dsp:spPr>
        <a:xfrm>
          <a:off x="328612" y="1393352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/>
            <a:t>Shrnuje</a:t>
          </a:r>
          <a:r>
            <a:rPr lang="cs-CZ" sz="2000" kern="1200" dirty="0"/>
            <a:t> a </a:t>
          </a:r>
          <a:r>
            <a:rPr lang="cs-CZ" sz="2000" b="1" kern="1200" dirty="0"/>
            <a:t>hodnotí</a:t>
          </a:r>
          <a:r>
            <a:rPr lang="cs-CZ" sz="2000" kern="1200" dirty="0"/>
            <a:t> to, co bylo napsáno o tom, co nás zajímá.</a:t>
          </a:r>
          <a:endParaRPr lang="en-US" sz="2000" kern="1200" dirty="0"/>
        </a:p>
      </dsp:txBody>
      <dsp:txXfrm>
        <a:off x="328612" y="1393352"/>
        <a:ext cx="2957512" cy="1878020"/>
      </dsp:txXfrm>
    </dsp:sp>
    <dsp:sp modelId="{A95EA741-04A5-4AE8-A60F-E8DA2480E661}">
      <dsp:nvSpPr>
        <dsp:cNvPr id="0" name=""/>
        <dsp:cNvSpPr/>
      </dsp:nvSpPr>
      <dsp:spPr>
        <a:xfrm>
          <a:off x="3614737" y="1081170"/>
          <a:ext cx="2957512" cy="187802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5BBB46-0E2D-4893-A40D-411C367DF9BE}">
      <dsp:nvSpPr>
        <dsp:cNvPr id="0" name=""/>
        <dsp:cNvSpPr/>
      </dsp:nvSpPr>
      <dsp:spPr>
        <a:xfrm>
          <a:off x="3943350" y="1393352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/>
            <a:t>To, „co nás zajímá“, </a:t>
          </a:r>
          <a:r>
            <a:rPr lang="cs-CZ" sz="2000" b="1" kern="1200" dirty="0"/>
            <a:t>není oblast </a:t>
          </a:r>
          <a:r>
            <a:rPr lang="cs-CZ" sz="2000" kern="1200" dirty="0"/>
            <a:t>politologie (KZL by bylo hrozně dlouhé), ale </a:t>
          </a:r>
          <a:r>
            <a:rPr lang="cs-CZ" sz="2000" b="1" kern="1200" dirty="0"/>
            <a:t>konkrétní otázka, kterou řešíme ve výzkumu</a:t>
          </a:r>
          <a:endParaRPr lang="en-US" sz="2000" kern="1200" dirty="0"/>
        </a:p>
      </dsp:txBody>
      <dsp:txXfrm>
        <a:off x="3943350" y="1393352"/>
        <a:ext cx="2957512" cy="1878020"/>
      </dsp:txXfrm>
    </dsp:sp>
    <dsp:sp modelId="{0CA2C71D-A9F8-44D6-B4C7-8EC72901C3F4}">
      <dsp:nvSpPr>
        <dsp:cNvPr id="0" name=""/>
        <dsp:cNvSpPr/>
      </dsp:nvSpPr>
      <dsp:spPr>
        <a:xfrm>
          <a:off x="7229475" y="1081170"/>
          <a:ext cx="2957512" cy="187802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54ECD0-B128-4F6C-9BFF-FB4404927025}">
      <dsp:nvSpPr>
        <dsp:cNvPr id="0" name=""/>
        <dsp:cNvSpPr/>
      </dsp:nvSpPr>
      <dsp:spPr>
        <a:xfrm>
          <a:off x="7558087" y="1393352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/>
            <a:t>Tvoří obvykle součást širšího textu, ale musí být napsané tak, aby </a:t>
          </a:r>
          <a:r>
            <a:rPr lang="cs-CZ" sz="2000" b="1" kern="1200"/>
            <a:t>mohlo existovat i jako samostatný text</a:t>
          </a:r>
          <a:endParaRPr lang="en-US" sz="2000" kern="1200"/>
        </a:p>
      </dsp:txBody>
      <dsp:txXfrm>
        <a:off x="7558087" y="1393352"/>
        <a:ext cx="2957512" cy="187802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8572955-D9D2-49A4-B8E8-3CF581BBCC11}">
      <dsp:nvSpPr>
        <dsp:cNvPr id="0" name=""/>
        <dsp:cNvSpPr/>
      </dsp:nvSpPr>
      <dsp:spPr>
        <a:xfrm>
          <a:off x="0" y="0"/>
          <a:ext cx="6291714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5A2F84-6561-4356-AF41-3E516202BB81}">
      <dsp:nvSpPr>
        <dsp:cNvPr id="0" name=""/>
        <dsp:cNvSpPr/>
      </dsp:nvSpPr>
      <dsp:spPr>
        <a:xfrm>
          <a:off x="0" y="0"/>
          <a:ext cx="6291714" cy="27653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b="1" kern="1200"/>
            <a:t>Jaká jsou slabší místa našeho poznání o efektu videa, získaného pomocí experimentu a pomocí observační studie?</a:t>
          </a:r>
          <a:endParaRPr lang="en-US" sz="3600" kern="1200"/>
        </a:p>
      </dsp:txBody>
      <dsp:txXfrm>
        <a:off x="0" y="0"/>
        <a:ext cx="6291714" cy="2765367"/>
      </dsp:txXfrm>
    </dsp:sp>
    <dsp:sp modelId="{66B1BB72-8059-423A-BE51-00C76B46CB3B}">
      <dsp:nvSpPr>
        <dsp:cNvPr id="0" name=""/>
        <dsp:cNvSpPr/>
      </dsp:nvSpPr>
      <dsp:spPr>
        <a:xfrm>
          <a:off x="0" y="2765367"/>
          <a:ext cx="6291714" cy="0"/>
        </a:xfrm>
        <a:prstGeom prst="line">
          <a:avLst/>
        </a:prstGeom>
        <a:solidFill>
          <a:schemeClr val="accent5">
            <a:hueOff val="-7353345"/>
            <a:satOff val="-10228"/>
            <a:lumOff val="-3922"/>
            <a:alphaOff val="0"/>
          </a:schemeClr>
        </a:solidFill>
        <a:ln w="12700" cap="flat" cmpd="sng" algn="ctr">
          <a:solidFill>
            <a:schemeClr val="accent5">
              <a:hueOff val="-7353345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6E5665-678E-4719-B1BC-BC34ED715E8F}">
      <dsp:nvSpPr>
        <dsp:cNvPr id="0" name=""/>
        <dsp:cNvSpPr/>
      </dsp:nvSpPr>
      <dsp:spPr>
        <a:xfrm>
          <a:off x="0" y="2765367"/>
          <a:ext cx="6291714" cy="27653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b="1" kern="1200"/>
            <a:t>Jak experiment a observační studie obstojí na čtyřech kauzálních překážkách?</a:t>
          </a:r>
          <a:endParaRPr lang="en-US" sz="3600" kern="1200"/>
        </a:p>
      </dsp:txBody>
      <dsp:txXfrm>
        <a:off x="0" y="2765367"/>
        <a:ext cx="6291714" cy="27653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AFBEBA-2BD8-4575-9E8D-DF70B2DEAC71}" type="datetimeFigureOut">
              <a:rPr lang="cs-CZ" smtClean="0"/>
              <a:pPr/>
              <a:t>2.11.2023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429FB5-A7B4-4003-8FD7-8C2635907F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540010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906020-0393-43F1-B943-0A7C5C60204F}" type="datetimeFigureOut">
              <a:rPr lang="cs-CZ" smtClean="0"/>
              <a:pPr/>
              <a:t>2.11.2023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E0A6C3-661A-438A-B5FF-8052FA2DC1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24215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EF2A-2444-4E15-9BD8-3310A3AE60CD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pPr/>
              <a:t>2.11.2023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40289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pPr/>
              <a:t>2.11.2023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70640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pPr/>
              <a:t>2.11.2023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9749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pPr/>
              <a:t>2.11.2023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30607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pPr/>
              <a:t>2.11.2023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39865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pPr/>
              <a:t>2.11.2023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76671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pPr/>
              <a:t>2.11.2023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67577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pPr/>
              <a:t>2.11.2023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89488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pPr/>
              <a:t>2.11.2023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84908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pPr/>
              <a:t>2.11.2023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52285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2ED9-4968-484C-B011-D8EE60AA2B58}" type="datetimeFigureOut">
              <a:rPr lang="cs-CZ" smtClean="0"/>
              <a:pPr/>
              <a:t>2.11.2023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02272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72ED9-4968-484C-B011-D8EE60AA2B58}" type="datetimeFigureOut">
              <a:rPr lang="cs-CZ" smtClean="0"/>
              <a:pPr/>
              <a:t>2.11.2023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5DB9C-8729-4A0E-BE51-839629170F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24306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axNEzA3jR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 descr="Lupa ukazující klesající výkon">
            <a:extLst>
              <a:ext uri="{FF2B5EF4-FFF2-40B4-BE49-F238E27FC236}">
                <a16:creationId xmlns:a16="http://schemas.microsoft.com/office/drawing/2014/main" xmlns="" id="{7B6204AC-A9EB-1355-3C89-8B0EAAC2340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t="1086" b="14377"/>
          <a:stretch/>
        </p:blipFill>
        <p:spPr>
          <a:xfrm>
            <a:off x="20" y="-1"/>
            <a:ext cx="12191979" cy="6879745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4D60F200-5EB0-B223-2439-C96C67F0FEE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0"/>
            <a:ext cx="5566593" cy="6879744"/>
          </a:xfrm>
          <a:prstGeom prst="rect">
            <a:avLst/>
          </a:prstGeom>
          <a:gradFill flip="none" rotWithShape="1">
            <a:gsLst>
              <a:gs pos="21000">
                <a:srgbClr val="000000">
                  <a:alpha val="62000"/>
                </a:srgbClr>
              </a:gs>
              <a:gs pos="100000">
                <a:srgbClr val="000000">
                  <a:alpha val="0"/>
                </a:srgb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1740453C-744F-DB3A-47EC-15EACE1DC1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>
            <a:off x="-381319" y="381314"/>
            <a:ext cx="6879743" cy="6117111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</a:schemeClr>
              </a:gs>
              <a:gs pos="100000">
                <a:schemeClr val="accent5">
                  <a:alpha val="0"/>
                </a:schemeClr>
              </a:gs>
            </a:gsLst>
            <a:lin ang="5400000" scaled="0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962A8E1D-90CD-2726-B97D-80BFB6059E6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-1323449" y="1320471"/>
            <a:ext cx="6879744" cy="42388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60000">
                <a:schemeClr val="accent5">
                  <a:lumMod val="60000"/>
                  <a:lumOff val="40000"/>
                  <a:alpha val="0"/>
                </a:schemeClr>
              </a:gs>
            </a:gsLst>
            <a:lin ang="17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C05A64E8-8A7E-1885-80C2-5065AD8351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5232" y="-4"/>
            <a:ext cx="2545631" cy="6879743"/>
          </a:xfrm>
          <a:prstGeom prst="rect">
            <a:avLst/>
          </a:prstGeom>
          <a:gradFill flip="none" rotWithShape="1">
            <a:gsLst>
              <a:gs pos="0">
                <a:schemeClr val="accent5">
                  <a:alpha val="74000"/>
                </a:schemeClr>
              </a:gs>
              <a:gs pos="49000">
                <a:schemeClr val="accent5">
                  <a:alpha val="0"/>
                </a:schemeClr>
              </a:gs>
            </a:gsLst>
            <a:lin ang="21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53E0A22C-11F5-81F7-047B-8B2857170B9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>
            <a:off x="7687342" y="3090505"/>
            <a:ext cx="4504659" cy="3789239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  <a:alpha val="61000"/>
                </a:schemeClr>
              </a:gs>
              <a:gs pos="60000">
                <a:schemeClr val="accent5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FEFBFA78-9360-1E01-5448-6D5AE0A326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>
            <a:off x="8764841" y="-1"/>
            <a:ext cx="3427160" cy="6879745"/>
          </a:xfrm>
          <a:prstGeom prst="rect">
            <a:avLst/>
          </a:prstGeom>
          <a:gradFill flip="none" rotWithShape="1">
            <a:gsLst>
              <a:gs pos="5000">
                <a:schemeClr val="accent5">
                  <a:lumMod val="60000"/>
                  <a:lumOff val="40000"/>
                </a:schemeClr>
              </a:gs>
              <a:gs pos="49000">
                <a:schemeClr val="accent2">
                  <a:alpha val="0"/>
                </a:schemeClr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xmlns="" id="{01EB5855-8EB7-1AE5-9030-5D0AA3C1AF4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4054510" y="-1257745"/>
            <a:ext cx="4077741" cy="12197226"/>
          </a:xfrm>
          <a:prstGeom prst="rect">
            <a:avLst/>
          </a:prstGeom>
          <a:gradFill>
            <a:gsLst>
              <a:gs pos="0">
                <a:schemeClr val="accent2">
                  <a:alpha val="58000"/>
                </a:schemeClr>
              </a:gs>
              <a:gs pos="65000">
                <a:schemeClr val="accent5"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59028" y="2155188"/>
            <a:ext cx="4498785" cy="2839273"/>
          </a:xfrm>
        </p:spPr>
        <p:txBody>
          <a:bodyPr>
            <a:normAutofit/>
          </a:bodyPr>
          <a:lstStyle/>
          <a:p>
            <a:pPr algn="l"/>
            <a:r>
              <a:rPr lang="cs-CZ" sz="3100">
                <a:solidFill>
                  <a:srgbClr val="FFFFFF"/>
                </a:solidFill>
              </a:rPr>
              <a:t>Výzkum v sociálních vědách III.</a:t>
            </a:r>
            <a:br>
              <a:rPr lang="cs-CZ" sz="3100">
                <a:solidFill>
                  <a:srgbClr val="FFFFFF"/>
                </a:solidFill>
              </a:rPr>
            </a:br>
            <a:r>
              <a:rPr lang="cs-CZ" sz="3100">
                <a:solidFill>
                  <a:srgbClr val="FFFFFF"/>
                </a:solidFill>
              </a:rPr>
              <a:t>Od kritického zhodnocení literatury přes design výzkumu po sběr dat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59028" y="5166366"/>
            <a:ext cx="4498785" cy="1098703"/>
          </a:xfrm>
        </p:spPr>
        <p:txBody>
          <a:bodyPr>
            <a:normAutofit/>
          </a:bodyPr>
          <a:lstStyle/>
          <a:p>
            <a:pPr algn="l"/>
            <a:endParaRPr lang="cs-CZ" sz="2000">
              <a:solidFill>
                <a:srgbClr val="FFFFFF"/>
              </a:solidFill>
            </a:endParaRPr>
          </a:p>
          <a:p>
            <a:pPr algn="l"/>
            <a:r>
              <a:rPr lang="cs-CZ" sz="2000">
                <a:solidFill>
                  <a:srgbClr val="FFFFFF"/>
                </a:solidFill>
              </a:rPr>
              <a:t>POLb1006 a BSSb1104, 26.10.2023</a:t>
            </a:r>
          </a:p>
        </p:txBody>
      </p:sp>
    </p:spTree>
    <p:extLst>
      <p:ext uri="{BB962C8B-B14F-4D97-AF65-F5344CB8AC3E}">
        <p14:creationId xmlns:p14="http://schemas.microsoft.com/office/powerpoint/2010/main" xmlns="" val="39134881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: Shape 77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42" name="Rectangle 2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 altLang="cs-CZ">
                <a:solidFill>
                  <a:srgbClr val="FFFFFF"/>
                </a:solidFill>
              </a:rPr>
              <a:t>Druhy výběrů („pokud zkoumáme lidi“)</a:t>
            </a:r>
          </a:p>
        </p:txBody>
      </p:sp>
      <p:sp>
        <p:nvSpPr>
          <p:cNvPr id="80" name="Arc 79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 altLang="cs-CZ" sz="1800" b="1" dirty="0"/>
              <a:t>Kvótní:</a:t>
            </a:r>
            <a:r>
              <a:rPr lang="cs-CZ" altLang="cs-CZ" sz="1800" dirty="0"/>
              <a:t> předem víme, že ve vzorku chceme určitá % jednotek s určitými charakteristikami, nemusí se shodovat se zastoupením v celé populaci.</a:t>
            </a:r>
          </a:p>
          <a:p>
            <a:pPr marL="0" indent="0">
              <a:buNone/>
            </a:pPr>
            <a:endParaRPr lang="cs-CZ" altLang="cs-CZ" sz="1800" dirty="0"/>
          </a:p>
          <a:p>
            <a:r>
              <a:rPr lang="cs-CZ" altLang="cs-CZ" sz="1800" b="1" dirty="0"/>
              <a:t>Náhodné</a:t>
            </a:r>
            <a:r>
              <a:rPr lang="cs-CZ" altLang="cs-CZ" sz="1800" dirty="0"/>
              <a:t> (nekontrolujeme charakteristiky populace): </a:t>
            </a:r>
          </a:p>
          <a:p>
            <a:pPr marL="0" indent="0">
              <a:buNone/>
            </a:pPr>
            <a:r>
              <a:rPr lang="cs-CZ" altLang="cs-CZ" sz="1800" b="1" dirty="0"/>
              <a:t>Nevědecké</a:t>
            </a:r>
            <a:r>
              <a:rPr lang="cs-CZ" altLang="cs-CZ" sz="1800" dirty="0"/>
              <a:t>: ankety, „samovýběry“ (zde nemá každý stejnou šanci být ve vzorku, lidé vybírají sami sebe, že odpoví nebo neodpoví- ankety na internetu, ale (bohužel) i některé diplomové práce, distribuující dotazník metodou „sněhové koule“.</a:t>
            </a:r>
          </a:p>
          <a:p>
            <a:pPr>
              <a:buFont typeface="Wingdings" pitchFamily="2" charset="2"/>
              <a:buNone/>
            </a:pPr>
            <a:r>
              <a:rPr lang="cs-CZ" altLang="cs-CZ" sz="1800" b="1" dirty="0"/>
              <a:t>Vědecké</a:t>
            </a:r>
            <a:r>
              <a:rPr lang="cs-CZ" altLang="cs-CZ" sz="1800" dirty="0"/>
              <a:t>: mechanismy zajištění „náhodnosti“ v kvótním výběru: systematičnost (každý ntý), stratifikovaný náhodný výběr (rozdělíme do skupin, z těch náhodně vybíráme), vícestupňový náhodný výběr (na začátku např. populace ČR, rozdělí se na vzájemně zastupitelné shluky)- každý subjekt v populaci má stejnou šanci, že se dostane do našeho vzorku (vs. např. výzkumy SANEPu).</a:t>
            </a:r>
          </a:p>
          <a:p>
            <a:pPr>
              <a:buFont typeface="Wingdings" pitchFamily="2" charset="2"/>
              <a:buNone/>
            </a:pPr>
            <a:endParaRPr lang="cs-CZ" altLang="cs-CZ" sz="1800" dirty="0"/>
          </a:p>
          <a:p>
            <a:pPr>
              <a:buFont typeface="Wingdings" pitchFamily="2" charset="2"/>
              <a:buNone/>
            </a:pPr>
            <a:r>
              <a:rPr lang="cs-CZ" altLang="cs-CZ" sz="1800" b="1" dirty="0"/>
              <a:t>Co bychom si vybrali v našem příkladu?</a:t>
            </a:r>
          </a:p>
          <a:p>
            <a:pPr>
              <a:buFont typeface="Wingdings" pitchFamily="2" charset="2"/>
              <a:buNone/>
            </a:pPr>
            <a:endParaRPr lang="cs-CZ" altLang="cs-CZ" sz="1800" dirty="0"/>
          </a:p>
          <a:p>
            <a:pPr>
              <a:buFont typeface="Wingdings" pitchFamily="2" charset="2"/>
              <a:buNone/>
            </a:pP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xmlns="" val="740557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Jak to můžeme zkoumat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6775" y="1600200"/>
            <a:ext cx="8153400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b="1" dirty="0"/>
              <a:t>observační studií </a:t>
            </a:r>
            <a:r>
              <a:rPr lang="cs-CZ" altLang="cs-CZ" dirty="0"/>
              <a:t>(alias, pokud zkoumáme živé lidi, výběrová šetření) nebo </a:t>
            </a:r>
            <a:r>
              <a:rPr lang="cs-CZ" altLang="cs-CZ" b="1" dirty="0"/>
              <a:t>experimentem</a:t>
            </a:r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1825" y="2598611"/>
            <a:ext cx="6743749" cy="4259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939175968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608" name="Rectangle 25607">
            <a:extLst>
              <a:ext uri="{FF2B5EF4-FFF2-40B4-BE49-F238E27FC236}">
                <a16:creationId xmlns:a16="http://schemas.microsoft.com/office/drawing/2014/main" xmlns="" id="{45D37F4E-DDB4-456B-97E0-9937730A039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pPr eaLnBrk="1" hangingPunct="1"/>
            <a:r>
              <a:rPr lang="cs-CZ" altLang="cs-CZ" sz="5400" b="1"/>
              <a:t>Experiment</a:t>
            </a:r>
          </a:p>
        </p:txBody>
      </p:sp>
      <p:sp>
        <p:nvSpPr>
          <p:cNvPr id="25610" name="sketchy line">
            <a:extLst>
              <a:ext uri="{FF2B5EF4-FFF2-40B4-BE49-F238E27FC236}">
                <a16:creationId xmlns:a16="http://schemas.microsoft.com/office/drawing/2014/main" xmlns="" id="{B2DD41CD-8F47-4F56-AD12-4E2FF76969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xmlns="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pPr eaLnBrk="1" hangingPunct="1"/>
            <a:r>
              <a:rPr lang="cs-CZ" altLang="cs-CZ" sz="2200" dirty="0"/>
              <a:t>2 klíčové charakteristiky:</a:t>
            </a:r>
          </a:p>
          <a:p>
            <a:pPr eaLnBrk="1" hangingPunct="1"/>
            <a:endParaRPr lang="cs-CZ" altLang="cs-CZ" sz="2200" dirty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dirty="0"/>
              <a:t> výzkumník </a:t>
            </a:r>
            <a:r>
              <a:rPr lang="cs-CZ" altLang="cs-CZ" sz="2200" b="1" dirty="0"/>
              <a:t>manipuluje</a:t>
            </a:r>
            <a:r>
              <a:rPr lang="cs-CZ" altLang="cs-CZ" sz="2200" dirty="0"/>
              <a:t> s nezávislou proměnnou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dirty="0"/>
              <a:t>Výzkumník </a:t>
            </a:r>
            <a:r>
              <a:rPr lang="cs-CZ" altLang="cs-CZ" sz="2200" b="1" dirty="0"/>
              <a:t>náhodně vybírá</a:t>
            </a:r>
            <a:r>
              <a:rPr lang="cs-CZ" altLang="cs-CZ" sz="2200" dirty="0"/>
              <a:t> a kontroluje, koho vystaví jakému podnětu nezávislé proměnné (např. kdo uvidí film)- tzv. </a:t>
            </a:r>
            <a:r>
              <a:rPr lang="cs-CZ" altLang="cs-CZ" sz="2200" b="1" dirty="0"/>
              <a:t>náhodné přiřazení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dirty="0"/>
              <a:t>Výhody: možnost odfiltrovat vliv třetích proměnných (protože skupiny jsou úplně ve všem kromě sledování videa stejné)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0163" r="21734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48430856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: Shape 20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 b="1">
                <a:solidFill>
                  <a:srgbClr val="FFFFFF"/>
                </a:solidFill>
              </a:rPr>
              <a:t>Co bychom dělali v našem úkolu</a:t>
            </a:r>
          </a:p>
        </p:txBody>
      </p:sp>
      <p:sp>
        <p:nvSpPr>
          <p:cNvPr id="40" name="Arc 22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 sz="2600" dirty="0"/>
              <a:t>Nezávislá proměnná- sledování videa</a:t>
            </a:r>
          </a:p>
          <a:p>
            <a:endParaRPr lang="cs-CZ" sz="2600" dirty="0"/>
          </a:p>
          <a:p>
            <a:r>
              <a:rPr lang="cs-CZ" sz="2600" dirty="0"/>
              <a:t>Lidi z našeho vzorku bychom pozvali do laboratoře, náhodně je rozdělili skupin, jedna skupina by viděla video, druhá ne</a:t>
            </a:r>
          </a:p>
          <a:p>
            <a:endParaRPr lang="cs-CZ" sz="2600" dirty="0"/>
          </a:p>
          <a:p>
            <a:r>
              <a:rPr lang="cs-CZ" sz="2600" dirty="0"/>
              <a:t>Následně bychom měřili závislou proměnnou</a:t>
            </a:r>
          </a:p>
          <a:p>
            <a:endParaRPr lang="cs-CZ" sz="2600" dirty="0"/>
          </a:p>
          <a:p>
            <a:r>
              <a:rPr lang="cs-CZ" sz="2600" dirty="0"/>
              <a:t>Je rozdíl mezi hodnotou závislé proměnné efekt našeho klipu?</a:t>
            </a:r>
          </a:p>
          <a:p>
            <a:r>
              <a:rPr lang="cs-CZ" sz="2600" dirty="0"/>
              <a:t>Musíme závislou proměnnou měřit i předtím?</a:t>
            </a:r>
          </a:p>
        </p:txBody>
      </p:sp>
    </p:spTree>
    <p:extLst>
      <p:ext uri="{BB962C8B-B14F-4D97-AF65-F5344CB8AC3E}">
        <p14:creationId xmlns:p14="http://schemas.microsoft.com/office/powerpoint/2010/main" xmlns="" val="12267912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b="1">
                <a:solidFill>
                  <a:srgbClr val="FFFFFF"/>
                </a:solidFill>
              </a:rPr>
              <a:t>Observační studie</a:t>
            </a:r>
          </a:p>
        </p:txBody>
      </p:sp>
      <p:sp>
        <p:nvSpPr>
          <p:cNvPr id="76" name="Arc 75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Výzkumník sleduje jednotky výzkumu a měří hodnoty proměnných</a:t>
            </a:r>
          </a:p>
          <a:p>
            <a:pPr eaLnBrk="1" hangingPunct="1"/>
            <a:endParaRPr lang="cs-CZ" altLang="cs-CZ" dirty="0"/>
          </a:p>
          <a:p>
            <a:pPr eaLnBrk="1" hangingPunct="1">
              <a:buFont typeface="Wingdings" pitchFamily="2" charset="2"/>
              <a:buNone/>
            </a:pPr>
            <a:endParaRPr lang="cs-CZ" altLang="cs-CZ" dirty="0"/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dirty="0"/>
              <a:t>Nesnaží se žádnou z (nezávislých) proměnných manipulovat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dirty="0"/>
          </a:p>
          <a:p>
            <a:pPr eaLnBrk="1" hangingPunct="1">
              <a:buFont typeface="Wingdings" pitchFamily="2" charset="2"/>
              <a:buNone/>
            </a:pPr>
            <a:endParaRPr lang="cs-CZ" altLang="cs-CZ" dirty="0"/>
          </a:p>
          <a:p>
            <a:pPr eaLnBrk="1" hangingPunct="1">
              <a:buFont typeface="Wingdings" pitchFamily="2" charset="2"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2548761187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98" name="Nadpis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4100">
                <a:solidFill>
                  <a:srgbClr val="FFFFFF"/>
                </a:solidFill>
              </a:rPr>
              <a:t>Dva druhy observačních studií: průřezové a longitudinální</a:t>
            </a:r>
          </a:p>
        </p:txBody>
      </p:sp>
      <p:sp>
        <p:nvSpPr>
          <p:cNvPr id="76" name="Arc 75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69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eaLnBrk="1" hangingPunct="1">
              <a:buFont typeface="Wingdings" pitchFamily="2" charset="2"/>
              <a:buNone/>
            </a:pPr>
            <a:endParaRPr lang="cs-CZ" altLang="cs-CZ" sz="2600" b="1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600" b="1"/>
              <a:t>Průřezové</a:t>
            </a:r>
            <a:r>
              <a:rPr lang="cs-CZ" altLang="cs-CZ" sz="2600"/>
              <a:t> (</a:t>
            </a:r>
            <a:r>
              <a:rPr lang="cs-CZ" altLang="cs-CZ" sz="2600" i="1" err="1"/>
              <a:t>cross</a:t>
            </a:r>
            <a:r>
              <a:rPr lang="cs-CZ" altLang="cs-CZ" sz="2600" i="1"/>
              <a:t> - </a:t>
            </a:r>
            <a:r>
              <a:rPr lang="cs-CZ" altLang="cs-CZ" sz="2600" i="1" err="1"/>
              <a:t>sectional</a:t>
            </a:r>
            <a:r>
              <a:rPr lang="cs-CZ" altLang="cs-CZ" sz="2600"/>
              <a:t>): zaměřují se na zkoumání více případů v jednom čase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600" b="1"/>
              <a:t>Longitudinální </a:t>
            </a:r>
            <a:r>
              <a:rPr lang="cs-CZ" altLang="cs-CZ" sz="2600"/>
              <a:t>(</a:t>
            </a:r>
            <a:r>
              <a:rPr lang="cs-CZ" altLang="cs-CZ" sz="2600" i="1" err="1"/>
              <a:t>time</a:t>
            </a:r>
            <a:r>
              <a:rPr lang="cs-CZ" altLang="cs-CZ" sz="2600" i="1"/>
              <a:t> - </a:t>
            </a:r>
            <a:r>
              <a:rPr lang="cs-CZ" altLang="cs-CZ" sz="2600" i="1" err="1"/>
              <a:t>series</a:t>
            </a:r>
            <a:r>
              <a:rPr lang="cs-CZ" altLang="cs-CZ" sz="2600"/>
              <a:t>): srovnávají jeden případ ve více časech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600" b="1"/>
              <a:t>Kombinace obou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600" b="1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600"/>
              <a:t>Příklad: existuje hypotéza, že s vyšší nezaměstnaností se zvyšuje deficit státního rozpočtu.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600"/>
              <a:t>V prvním případě by se testovalo např. na zemích EU v roce 2010, ve druhém na konkrétní zemi v dlouhé časové řadě.</a:t>
            </a:r>
          </a:p>
        </p:txBody>
      </p:sp>
    </p:spTree>
    <p:extLst>
      <p:ext uri="{BB962C8B-B14F-4D97-AF65-F5344CB8AC3E}">
        <p14:creationId xmlns:p14="http://schemas.microsoft.com/office/powerpoint/2010/main" xmlns="" val="25843762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FFFF"/>
                </a:solidFill>
              </a:rPr>
              <a:t>Co bychom dělali v našem úkolu jako „observační studii?“</a:t>
            </a: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endParaRPr lang="cs-CZ" dirty="0"/>
          </a:p>
          <a:p>
            <a:r>
              <a:rPr lang="cs-CZ" dirty="0"/>
              <a:t>Video bychom zveřejnili</a:t>
            </a:r>
          </a:p>
          <a:p>
            <a:endParaRPr lang="cs-CZ" dirty="0"/>
          </a:p>
          <a:p>
            <a:r>
              <a:rPr lang="cs-CZ" dirty="0"/>
              <a:t>Následně bychom hledali lidi, kteří ho viděli a kteří ho neviděli a měřili u nich závislou proměnnou.</a:t>
            </a:r>
          </a:p>
          <a:p>
            <a:endParaRPr lang="cs-CZ" dirty="0"/>
          </a:p>
          <a:p>
            <a:r>
              <a:rPr lang="cs-CZ" dirty="0"/>
              <a:t>Je rozdíl mezi hodnotou závislé proměnné efekt našeho klipu?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7623083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xmlns="" id="{9DBC8166-481C-4473-95F5-9A5B9073B7F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xmlns="" id="{A5A5CE6E-90AF-4D43-A014-1F9EC83EB9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endParaRPr lang="cs-CZ">
              <a:solidFill>
                <a:srgbClr val="FFFFFF"/>
              </a:solidFill>
            </a:endParaRP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xmlns="" id="{2BE6A47E-3483-49D4-BBBF-332260F4B0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24327332"/>
              </p:ext>
            </p:extLst>
          </p:nvPr>
        </p:nvGraphicFramePr>
        <p:xfrm>
          <a:off x="5207640" y="643466"/>
          <a:ext cx="6291714" cy="5530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5329857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 b="1">
                <a:solidFill>
                  <a:srgbClr val="FFFFFF"/>
                </a:solidFill>
              </a:rPr>
              <a:t>Experiment</a:t>
            </a:r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endParaRPr lang="cs-CZ" sz="2400"/>
          </a:p>
          <a:p>
            <a:r>
              <a:rPr lang="cs-CZ" sz="2400"/>
              <a:t>První překážka (vztah mezi proměnnými musí dávat smysl)- překonali bychom spolehlivě</a:t>
            </a:r>
          </a:p>
          <a:p>
            <a:r>
              <a:rPr lang="cs-CZ" sz="2400"/>
              <a:t>Druhá překážka (nejdřív působí nezávislá proměnná, pak se mění závislá)- překonali bychom spolehlivě</a:t>
            </a:r>
          </a:p>
          <a:p>
            <a:r>
              <a:rPr lang="cs-CZ" sz="2400"/>
              <a:t>Třetí překážka (s tím, jak se v datech mění hodnota nezávislé proměnné, mění se i závislá)- pokud bychom něco naměřili, překonali bychom, problém by ale byl s velikostí efektu kvůli nepřirozenosti laboratorního prostředí, jsou cesty, jak to vylepšit-„experimentální realismus“</a:t>
            </a:r>
          </a:p>
          <a:p>
            <a:r>
              <a:rPr lang="cs-CZ" sz="2400"/>
              <a:t>Čtvrtá překážka (závislou i nezávislou proměnnou neovlivňuje jiná proměnná)- překonali bychom</a:t>
            </a:r>
          </a:p>
          <a:p>
            <a:endParaRPr lang="cs-CZ" sz="2400"/>
          </a:p>
          <a:p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xmlns="" val="10404235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 b="1">
                <a:solidFill>
                  <a:srgbClr val="FFFFFF"/>
                </a:solidFill>
              </a:rPr>
              <a:t>Observační studie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 sz="2600" dirty="0"/>
              <a:t>První překážka (vztah mezi proměnnými musí dávat smysl)- překonali bychom spolehlivě</a:t>
            </a:r>
          </a:p>
          <a:p>
            <a:r>
              <a:rPr lang="cs-CZ" sz="2600" dirty="0"/>
              <a:t>Druhá překážka (nejdřív působí nezávislá proměnná, pak se mění závislá)- problematické, co když si klip vybrali hlavně naši mobilizovaní voliči a naopak Trumpovi voliči se mu vyhli?</a:t>
            </a:r>
          </a:p>
          <a:p>
            <a:r>
              <a:rPr lang="cs-CZ" sz="2600" dirty="0"/>
              <a:t>Třetí překážka (s tím, jak se v datech mění hodnota nezávislé proměnné, mění se i závislá)- pokud bychom něco naměřili, překonali bychom</a:t>
            </a:r>
          </a:p>
          <a:p>
            <a:r>
              <a:rPr lang="cs-CZ" sz="2600" dirty="0"/>
              <a:t>Čtvrtá překážka (závislou i nezávislou proměnnou neovlivňuje jiná proměnná)- obojí by mohl například ovlivňovat zájem o politiku, vzdělání, stranická identifikace, nepřekonali bychom</a:t>
            </a:r>
          </a:p>
          <a:p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xmlns="" val="3456863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692" y="741391"/>
            <a:ext cx="5479719" cy="1616203"/>
          </a:xfrm>
        </p:spPr>
        <p:txBody>
          <a:bodyPr anchor="b">
            <a:normAutofit/>
          </a:bodyPr>
          <a:lstStyle/>
          <a:p>
            <a:r>
              <a:rPr lang="cs-CZ" sz="3200"/>
              <a:t>Poznámka: jak prezentaci studovat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6692" y="2533476"/>
            <a:ext cx="5479719" cy="3447832"/>
          </a:xfrm>
        </p:spPr>
        <p:txBody>
          <a:bodyPr anchor="t">
            <a:normAutofit/>
          </a:bodyPr>
          <a:lstStyle/>
          <a:p>
            <a:endParaRPr lang="cs-CZ" sz="2000" dirty="0"/>
          </a:p>
          <a:p>
            <a:r>
              <a:rPr lang="cs-CZ" sz="2000" dirty="0"/>
              <a:t>V přednášce na hodině asi nestihneme podrobně probrat téma </a:t>
            </a:r>
            <a:r>
              <a:rPr lang="cs-CZ" sz="2000" b="1" dirty="0"/>
              <a:t>validity (</a:t>
            </a:r>
            <a:r>
              <a:rPr lang="cs-CZ" sz="2000" dirty="0"/>
              <a:t>poslední slidy) a </a:t>
            </a:r>
            <a:r>
              <a:rPr lang="cs-CZ" sz="2000" b="1" dirty="0"/>
              <a:t>technik sběru dat </a:t>
            </a:r>
            <a:r>
              <a:rPr lang="cs-CZ" sz="2000" dirty="0"/>
              <a:t>(předposlední). Prosím, prostudujte je samostatně. Techniky jsou zcela srozumitelné, k validitě jsou pasáže i v Kellstedtovi a Whittenovi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V ppt prezentaci si můžete zobrazit komentáře k jednotlivým úkolům.</a:t>
            </a:r>
            <a:endParaRPr lang="cs-CZ" sz="2000" dirty="0"/>
          </a:p>
        </p:txBody>
      </p:sp>
      <p:pic>
        <p:nvPicPr>
          <p:cNvPr id="5" name="Picture 4" descr="Graf v dokumentu a pero">
            <a:extLst>
              <a:ext uri="{FF2B5EF4-FFF2-40B4-BE49-F238E27FC236}">
                <a16:creationId xmlns:a16="http://schemas.microsoft.com/office/drawing/2014/main" xmlns="" id="{5271C025-C564-7F5A-2ADE-A3CDCB49EBF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l="32912" r="19189" b="-1"/>
          <a:stretch/>
        </p:blipFill>
        <p:spPr>
          <a:xfrm>
            <a:off x="7270812" y="10"/>
            <a:ext cx="4921187" cy="6857990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8CE57D37-C2D0-066B-1AE3-6F4244344F2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2068638" y="0"/>
            <a:ext cx="123362" cy="6858000"/>
            <a:chOff x="12068638" y="0"/>
            <a:chExt cx="123362" cy="6858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A24DCA44-89CF-872A-903F-96C50780EA8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2068638" y="0"/>
              <a:ext cx="123362" cy="68580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4B0CC4F5-AC85-FFFA-7EB5-33C4FCE90A7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2068638" y="3527553"/>
              <a:ext cx="123362" cy="3330447"/>
            </a:xfrm>
            <a:prstGeom prst="rect">
              <a:avLst/>
            </a:prstGeom>
            <a:gradFill>
              <a:gsLst>
                <a:gs pos="1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Závěr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U tohoto konkrétního problému máme větší šanci redukovat omyl pomocí experimentu</a:t>
            </a:r>
          </a:p>
          <a:p>
            <a:endParaRPr lang="cs-CZ" dirty="0"/>
          </a:p>
          <a:p>
            <a:r>
              <a:rPr lang="cs-CZ" dirty="0"/>
              <a:t>Není to tak ale </a:t>
            </a:r>
            <a:r>
              <a:rPr lang="cs-CZ" b="1" dirty="0"/>
              <a:t>vždy, experimenty i observační studie mají svá silná a slabá místa, </a:t>
            </a:r>
            <a:r>
              <a:rPr lang="cs-CZ" dirty="0"/>
              <a:t>která buďto povzbuzují nebo limitují jejich použití v konkrétním případě.</a:t>
            </a:r>
          </a:p>
        </p:txBody>
      </p:sp>
    </p:spTree>
    <p:extLst>
      <p:ext uri="{BB962C8B-B14F-4D97-AF65-F5344CB8AC3E}">
        <p14:creationId xmlns:p14="http://schemas.microsoft.com/office/powerpoint/2010/main" xmlns="" val="1668638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776" name="Rectangle 32775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78" name="Freeform: Shape 32777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70" name="Nadpis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>
                <a:solidFill>
                  <a:srgbClr val="FFFFFF"/>
                </a:solidFill>
              </a:rPr>
              <a:t>Nevýhody experimentu a observačních studií</a:t>
            </a:r>
          </a:p>
        </p:txBody>
      </p:sp>
      <p:sp>
        <p:nvSpPr>
          <p:cNvPr id="32780" name="Arc 32779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77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887234" y="178130"/>
            <a:ext cx="8154345" cy="6448301"/>
          </a:xfrm>
        </p:spPr>
        <p:txBody>
          <a:bodyPr anchor="ctr">
            <a:normAutofit/>
          </a:bodyPr>
          <a:lstStyle/>
          <a:p>
            <a:pPr eaLnBrk="1" hangingPunct="1"/>
            <a:endParaRPr lang="cs-CZ" altLang="cs-CZ" sz="1800" b="1" dirty="0"/>
          </a:p>
          <a:p>
            <a:pPr eaLnBrk="1" hangingPunct="1"/>
            <a:r>
              <a:rPr lang="cs-CZ" altLang="cs-CZ" sz="1800" b="1" dirty="0"/>
              <a:t>Experiment</a:t>
            </a:r>
            <a:r>
              <a:rPr lang="cs-CZ" altLang="cs-CZ" sz="1800" dirty="0"/>
              <a:t>: </a:t>
            </a:r>
          </a:p>
          <a:p>
            <a:pPr eaLnBrk="1" hangingPunct="1"/>
            <a:r>
              <a:rPr lang="cs-CZ" altLang="cs-CZ" sz="1800" dirty="0"/>
              <a:t>obtížná proveditelnost v některých případech/nemožnost provést. Některými nezávislými proměnnými totiž nejde manipulovat (nezávisle je přiřazovat).</a:t>
            </a:r>
          </a:p>
          <a:p>
            <a:pPr eaLnBrk="1" hangingPunct="1"/>
            <a:r>
              <a:rPr lang="cs-CZ" altLang="cs-CZ" sz="1800" dirty="0"/>
              <a:t>problematická externí validita (v reálném světě nemusí být kovariance stejná jako v laboratoři, tj. problémy na třetí překážce).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800" dirty="0"/>
          </a:p>
          <a:p>
            <a:pPr eaLnBrk="1" hangingPunct="1"/>
            <a:r>
              <a:rPr lang="cs-CZ" altLang="cs-CZ" sz="1800" b="1" dirty="0"/>
              <a:t>Observační studie</a:t>
            </a:r>
          </a:p>
          <a:p>
            <a:pPr eaLnBrk="1" hangingPunct="1">
              <a:buFontTx/>
              <a:buChar char="-"/>
            </a:pPr>
            <a:r>
              <a:rPr lang="cs-CZ" altLang="cs-CZ" sz="1800" dirty="0"/>
              <a:t>Velmi obtížná kontrola „čtvrté kauzální překážky“</a:t>
            </a:r>
          </a:p>
          <a:p>
            <a:pPr eaLnBrk="1" hangingPunct="1">
              <a:buFontTx/>
              <a:buChar char="-"/>
            </a:pPr>
            <a:r>
              <a:rPr lang="cs-CZ" altLang="cs-CZ" sz="1800" dirty="0"/>
              <a:t>Nemůžeme si být skoro nikdy zcela jisti, že ve hře nejsou ještě nezávislé proměnné. </a:t>
            </a:r>
          </a:p>
          <a:p>
            <a:pPr eaLnBrk="1" hangingPunct="1">
              <a:buFontTx/>
              <a:buChar char="-"/>
            </a:pPr>
            <a:r>
              <a:rPr lang="cs-CZ" altLang="cs-CZ" sz="1800" dirty="0"/>
              <a:t>Jednoduše proto, že lidé, kteří podobně jako v experimentu „viděli“ a „neviděli“ film, nejsou stejní, sami si to vybrali, jestli se budou dívat a třetí proměnné ovlivnily právě i rozhodnutí, zda se nechat vystavit efektu třetí proměnné.</a:t>
            </a:r>
          </a:p>
        </p:txBody>
      </p:sp>
    </p:spTree>
    <p:extLst>
      <p:ext uri="{BB962C8B-B14F-4D97-AF65-F5344CB8AC3E}">
        <p14:creationId xmlns:p14="http://schemas.microsoft.com/office/powerpoint/2010/main" xmlns="" val="3753252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xmlns="" id="{D278ADA9-6383-4BDD-80D2-8899A402687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484B7147-B0F6-40ED-B5A2-FF72BC8198B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B36D2DE0-0628-4A9A-A59D-7BA8B5EB302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xmlns="" id="{48E405C9-94BE-41DA-928C-DEC9A8550E9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3315031" y="1380754"/>
            <a:ext cx="5561938" cy="2513516"/>
          </a:xfrm>
        </p:spPr>
        <p:txBody>
          <a:bodyPr>
            <a:normAutofit/>
          </a:bodyPr>
          <a:lstStyle/>
          <a:p>
            <a:r>
              <a:rPr lang="cs-CZ" sz="5600"/>
              <a:t>Jaké jsou techniky sběru dat?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315031" y="4076802"/>
            <a:ext cx="5561938" cy="1534587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5" name="Arc 24">
            <a:extLst>
              <a:ext uri="{FF2B5EF4-FFF2-40B4-BE49-F238E27FC236}">
                <a16:creationId xmlns:a16="http://schemas.microsoft.com/office/drawing/2014/main" xmlns="" id="{D2091A72-D5BB-42AC-8FD3-F7747D90861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xmlns="" id="{6ED12BFC-A737-46AF-8411-481112D54B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42706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Rectangle 135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Freeform: Shape 137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6834" y="1153572"/>
            <a:ext cx="3200400" cy="44611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cs-CZ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Techniky sběru dat</a:t>
            </a:r>
          </a:p>
        </p:txBody>
      </p:sp>
      <p:sp>
        <p:nvSpPr>
          <p:cNvPr id="140" name="Arc 139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cs-CZ" sz="1800"/>
              <a:t>Techniky sběru dat představují prostředky, pomocí kterých jsou získávána data. Obvykle k nim saháme v momentě, kdy už víme koho (jakou populaci a vzorek z ní) zkoumáme.</a:t>
            </a:r>
          </a:p>
          <a:p>
            <a:endParaRPr lang="en-US" altLang="cs-CZ" sz="1800"/>
          </a:p>
          <a:p>
            <a:r>
              <a:rPr lang="en-US" altLang="cs-CZ" sz="1800"/>
              <a:t>Mezi základní techniky sběru dat patří </a:t>
            </a:r>
            <a:r>
              <a:rPr lang="en-US" altLang="cs-CZ" sz="1800" b="1"/>
              <a:t>pozorování, dotazování, obsahová analýza a sekundární analýza</a:t>
            </a:r>
          </a:p>
          <a:p>
            <a:endParaRPr lang="en-US" altLang="cs-CZ" sz="1800" b="1"/>
          </a:p>
          <a:p>
            <a:r>
              <a:rPr lang="en-US" altLang="cs-CZ" sz="1800"/>
              <a:t>Techniky sběru dat se dále mout dělit dělí na </a:t>
            </a:r>
            <a:r>
              <a:rPr lang="en-US" altLang="cs-CZ" sz="1800" b="1" i="1"/>
              <a:t>obtrusivní</a:t>
            </a:r>
            <a:r>
              <a:rPr lang="en-US" altLang="cs-CZ" sz="1800" b="1"/>
              <a:t> </a:t>
            </a:r>
            <a:r>
              <a:rPr lang="en-US" altLang="cs-CZ" sz="1800"/>
              <a:t>(vtíravé)- dochází při nich k interferenci se zkoumaným systémem- řadí se sem zejména dotazník, rozhovor a otevřené nezúčastněné pozorování a </a:t>
            </a:r>
            <a:r>
              <a:rPr lang="en-US" altLang="cs-CZ" sz="1800" b="1" i="1"/>
              <a:t>neobtrusivní</a:t>
            </a:r>
            <a:r>
              <a:rPr lang="en-US" altLang="cs-CZ" sz="1800" i="1"/>
              <a:t>, </a:t>
            </a:r>
            <a:r>
              <a:rPr lang="en-US" altLang="cs-CZ" sz="1800"/>
              <a:t>při nichž výzkumník neinterferuje se zkoumaným systémem (studium dokumentů, sekundární analýza, skryté nezúčastněné pozorování).</a:t>
            </a:r>
          </a:p>
          <a:p>
            <a:endParaRPr lang="en-US" altLang="cs-CZ" sz="1800"/>
          </a:p>
          <a:p>
            <a:r>
              <a:rPr lang="en-US" altLang="cs-CZ" sz="1800" b="1"/>
              <a:t>	Induktivní a deduktivní strategie</a:t>
            </a:r>
            <a:r>
              <a:rPr lang="en-US" altLang="cs-CZ" sz="1800"/>
              <a:t> používá </a:t>
            </a:r>
            <a:r>
              <a:rPr lang="en-US" altLang="cs-CZ" sz="1800" b="1"/>
              <a:t>jiné techniky sběru dat-</a:t>
            </a:r>
            <a:r>
              <a:rPr lang="en-US" altLang="cs-CZ" sz="1800"/>
              <a:t> pro induktivní jsou typické nestandardizovaný rozhovor, zúčastněné pozorování a analýza osobních dokumentů, zatímco pro deduktivní výzkum jsou to dotazník, standardizovaný rozhovor a nezúčastněné pozorování.</a:t>
            </a:r>
          </a:p>
          <a:p>
            <a:endParaRPr lang="en-US" altLang="cs-CZ" sz="1800"/>
          </a:p>
        </p:txBody>
      </p:sp>
    </p:spTree>
    <p:extLst>
      <p:ext uri="{BB962C8B-B14F-4D97-AF65-F5344CB8AC3E}">
        <p14:creationId xmlns:p14="http://schemas.microsoft.com/office/powerpoint/2010/main" xmlns="" val="2361337264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Rectangle 135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Freeform: Shape 137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6834" y="1153572"/>
            <a:ext cx="3200400" cy="44611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cs-CZ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Sekundární analýza</a:t>
            </a:r>
          </a:p>
        </p:txBody>
      </p:sp>
      <p:sp>
        <p:nvSpPr>
          <p:cNvPr id="140" name="Arc 139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cs-CZ" sz="2400" dirty="0" err="1"/>
              <a:t>Sekundární</a:t>
            </a:r>
            <a:r>
              <a:rPr lang="en-US" altLang="cs-CZ" sz="2400" dirty="0"/>
              <a:t> </a:t>
            </a:r>
            <a:r>
              <a:rPr lang="en-US" altLang="cs-CZ" sz="2400" dirty="0" err="1"/>
              <a:t>analýzou</a:t>
            </a:r>
            <a:r>
              <a:rPr lang="en-US" altLang="cs-CZ" sz="2400" dirty="0"/>
              <a:t> se </a:t>
            </a:r>
            <a:r>
              <a:rPr lang="en-US" altLang="cs-CZ" sz="2400" dirty="0" err="1"/>
              <a:t>rozumí</a:t>
            </a:r>
            <a:r>
              <a:rPr lang="en-US" altLang="cs-CZ" sz="2400" dirty="0"/>
              <a:t> </a:t>
            </a:r>
            <a:r>
              <a:rPr lang="en-US" altLang="cs-CZ" sz="2400" dirty="0" err="1"/>
              <a:t>využití</a:t>
            </a:r>
            <a:r>
              <a:rPr lang="en-US" altLang="cs-CZ" sz="2400" dirty="0"/>
              <a:t> </a:t>
            </a:r>
            <a:r>
              <a:rPr lang="en-US" altLang="cs-CZ" sz="2400" dirty="0" err="1"/>
              <a:t>dat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která</a:t>
            </a:r>
            <a:r>
              <a:rPr lang="en-US" altLang="cs-CZ" sz="2400" dirty="0"/>
              <a:t> </a:t>
            </a:r>
            <a:r>
              <a:rPr lang="en-US" altLang="cs-CZ" sz="2400" dirty="0" err="1"/>
              <a:t>byla</a:t>
            </a:r>
            <a:r>
              <a:rPr lang="en-US" altLang="cs-CZ" sz="2400" dirty="0"/>
              <a:t> </a:t>
            </a:r>
            <a:r>
              <a:rPr lang="en-US" altLang="cs-CZ" sz="2400" dirty="0" err="1"/>
              <a:t>již</a:t>
            </a:r>
            <a:r>
              <a:rPr lang="en-US" altLang="cs-CZ" sz="2400" dirty="0"/>
              <a:t> </a:t>
            </a:r>
            <a:r>
              <a:rPr lang="en-US" altLang="cs-CZ" sz="2400" dirty="0" err="1"/>
              <a:t>dříve</a:t>
            </a:r>
            <a:r>
              <a:rPr lang="en-US" altLang="cs-CZ" sz="2400" dirty="0"/>
              <a:t> </a:t>
            </a:r>
            <a:r>
              <a:rPr lang="en-US" altLang="cs-CZ" sz="2400" dirty="0" err="1"/>
              <a:t>získána</a:t>
            </a:r>
            <a:r>
              <a:rPr lang="en-US" altLang="cs-CZ" sz="2400" dirty="0"/>
              <a:t> k </a:t>
            </a:r>
            <a:r>
              <a:rPr lang="en-US" altLang="cs-CZ" sz="2400" dirty="0" err="1"/>
              <a:t>jiným</a:t>
            </a:r>
            <a:r>
              <a:rPr lang="en-US" altLang="cs-CZ" sz="2400" dirty="0"/>
              <a:t> (</a:t>
            </a:r>
            <a:r>
              <a:rPr lang="en-US" altLang="cs-CZ" sz="2400" dirty="0" err="1"/>
              <a:t>výzkumným</a:t>
            </a:r>
            <a:r>
              <a:rPr lang="en-US" altLang="cs-CZ" sz="2400" dirty="0"/>
              <a:t>) </a:t>
            </a:r>
            <a:r>
              <a:rPr lang="en-US" altLang="cs-CZ" sz="2400" dirty="0" err="1"/>
              <a:t>účelům</a:t>
            </a:r>
            <a:r>
              <a:rPr lang="en-US" altLang="cs-CZ" sz="2400" dirty="0"/>
              <a:t>. </a:t>
            </a:r>
          </a:p>
          <a:p>
            <a:endParaRPr lang="en-US" altLang="cs-CZ" sz="2400" dirty="0"/>
          </a:p>
          <a:p>
            <a:r>
              <a:rPr lang="en-US" altLang="cs-CZ" sz="2400" dirty="0" err="1"/>
              <a:t>Bývá</a:t>
            </a:r>
            <a:r>
              <a:rPr lang="en-US" altLang="cs-CZ" sz="2400" dirty="0"/>
              <a:t> v </a:t>
            </a:r>
            <a:r>
              <a:rPr lang="en-US" altLang="cs-CZ" sz="2400" dirty="0" err="1"/>
              <a:t>sociálních</a:t>
            </a:r>
            <a:r>
              <a:rPr lang="en-US" altLang="cs-CZ" sz="2400" dirty="0"/>
              <a:t> </a:t>
            </a:r>
            <a:r>
              <a:rPr lang="en-US" altLang="cs-CZ" sz="2400" dirty="0" err="1"/>
              <a:t>vědách</a:t>
            </a:r>
            <a:r>
              <a:rPr lang="en-US" altLang="cs-CZ" sz="2400" dirty="0"/>
              <a:t> </a:t>
            </a:r>
            <a:r>
              <a:rPr lang="en-US" altLang="cs-CZ" sz="2400" dirty="0" err="1"/>
              <a:t>zmiňována</a:t>
            </a:r>
            <a:r>
              <a:rPr lang="en-US" altLang="cs-CZ" sz="2400" dirty="0"/>
              <a:t> </a:t>
            </a:r>
            <a:r>
              <a:rPr lang="en-US" altLang="cs-CZ" sz="2400" dirty="0" err="1"/>
              <a:t>na</a:t>
            </a:r>
            <a:r>
              <a:rPr lang="en-US" altLang="cs-CZ" sz="2400" dirty="0"/>
              <a:t> </a:t>
            </a:r>
            <a:r>
              <a:rPr lang="en-US" altLang="cs-CZ" sz="2400" dirty="0" err="1"/>
              <a:t>posledním</a:t>
            </a:r>
            <a:r>
              <a:rPr lang="en-US" altLang="cs-CZ" sz="2400" dirty="0"/>
              <a:t> </a:t>
            </a:r>
            <a:r>
              <a:rPr lang="en-US" altLang="cs-CZ" sz="2400" dirty="0" err="1"/>
              <a:t>místě</a:t>
            </a:r>
            <a:r>
              <a:rPr lang="en-US" altLang="cs-CZ" sz="2400" dirty="0"/>
              <a:t>, pro </a:t>
            </a:r>
            <a:r>
              <a:rPr lang="en-US" altLang="cs-CZ" sz="2400" dirty="0" err="1"/>
              <a:t>nás</a:t>
            </a:r>
            <a:r>
              <a:rPr lang="en-US" altLang="cs-CZ" sz="2400" dirty="0"/>
              <a:t> </a:t>
            </a:r>
            <a:r>
              <a:rPr lang="en-US" altLang="cs-CZ" sz="2400" dirty="0" err="1"/>
              <a:t>často</a:t>
            </a:r>
            <a:r>
              <a:rPr lang="en-US" altLang="cs-CZ" sz="2400" dirty="0"/>
              <a:t> </a:t>
            </a:r>
            <a:r>
              <a:rPr lang="en-US" altLang="cs-CZ" sz="2400" dirty="0" err="1"/>
              <a:t>hlavní</a:t>
            </a:r>
            <a:r>
              <a:rPr lang="en-US" altLang="cs-CZ" sz="2400" dirty="0"/>
              <a:t> </a:t>
            </a:r>
            <a:r>
              <a:rPr lang="en-US" altLang="cs-CZ" sz="2400" dirty="0" err="1"/>
              <a:t>technika</a:t>
            </a:r>
            <a:r>
              <a:rPr lang="en-US" altLang="cs-CZ" sz="2400" dirty="0"/>
              <a:t> </a:t>
            </a:r>
            <a:r>
              <a:rPr lang="en-US" altLang="cs-CZ" sz="2400" dirty="0" err="1"/>
              <a:t>sběru</a:t>
            </a:r>
            <a:r>
              <a:rPr lang="en-US" altLang="cs-CZ" sz="2400" dirty="0"/>
              <a:t> </a:t>
            </a:r>
            <a:r>
              <a:rPr lang="en-US" altLang="cs-CZ" sz="2400" dirty="0" err="1"/>
              <a:t>dat</a:t>
            </a:r>
            <a:endParaRPr lang="en-US" altLang="cs-CZ" sz="2400" dirty="0"/>
          </a:p>
          <a:p>
            <a:endParaRPr lang="en-US" altLang="cs-CZ" sz="2400" dirty="0"/>
          </a:p>
          <a:p>
            <a:r>
              <a:rPr lang="en-US" altLang="cs-CZ" sz="2400" dirty="0" err="1"/>
              <a:t>Disman</a:t>
            </a:r>
            <a:r>
              <a:rPr lang="en-US" altLang="cs-CZ" sz="2400" dirty="0"/>
              <a:t>: </a:t>
            </a:r>
            <a:r>
              <a:rPr lang="en-US" altLang="cs-CZ" sz="2400" i="1" dirty="0"/>
              <a:t>„</a:t>
            </a:r>
            <a:r>
              <a:rPr lang="en-US" altLang="cs-CZ" sz="2400" i="1" dirty="0" err="1"/>
              <a:t>Sociálněvědné</a:t>
            </a:r>
            <a:r>
              <a:rPr lang="en-US" altLang="cs-CZ" sz="2400" i="1" dirty="0"/>
              <a:t> </a:t>
            </a:r>
            <a:r>
              <a:rPr lang="en-US" altLang="cs-CZ" sz="2400" i="1" dirty="0" err="1"/>
              <a:t>výzkumy</a:t>
            </a:r>
            <a:r>
              <a:rPr lang="en-US" altLang="cs-CZ" sz="2400" i="1" dirty="0"/>
              <a:t> </a:t>
            </a:r>
            <a:r>
              <a:rPr lang="en-US" altLang="cs-CZ" sz="2400" i="1" dirty="0" err="1"/>
              <a:t>testují</a:t>
            </a:r>
            <a:r>
              <a:rPr lang="en-US" altLang="cs-CZ" sz="2400" i="1" dirty="0"/>
              <a:t> </a:t>
            </a:r>
            <a:r>
              <a:rPr lang="en-US" altLang="cs-CZ" sz="2400" i="1" dirty="0" err="1"/>
              <a:t>omezený</a:t>
            </a:r>
            <a:r>
              <a:rPr lang="en-US" altLang="cs-CZ" sz="2400" i="1" dirty="0"/>
              <a:t> </a:t>
            </a:r>
            <a:r>
              <a:rPr lang="en-US" altLang="cs-CZ" sz="2400" i="1" dirty="0" err="1"/>
              <a:t>soubor</a:t>
            </a:r>
            <a:r>
              <a:rPr lang="en-US" altLang="cs-CZ" sz="2400" i="1" dirty="0"/>
              <a:t> </a:t>
            </a:r>
            <a:r>
              <a:rPr lang="en-US" altLang="cs-CZ" sz="2400" i="1" dirty="0" err="1"/>
              <a:t>hypotéz</a:t>
            </a:r>
            <a:r>
              <a:rPr lang="en-US" altLang="cs-CZ" sz="2400" i="1" dirty="0"/>
              <a:t> a </a:t>
            </a:r>
            <a:r>
              <a:rPr lang="en-US" altLang="cs-CZ" sz="2400" i="1" dirty="0" err="1"/>
              <a:t>tyto</a:t>
            </a:r>
            <a:r>
              <a:rPr lang="en-US" altLang="cs-CZ" sz="2400" i="1" dirty="0"/>
              <a:t> testy </a:t>
            </a:r>
            <a:r>
              <a:rPr lang="en-US" altLang="cs-CZ" sz="2400" i="1" dirty="0" err="1"/>
              <a:t>představují</a:t>
            </a:r>
            <a:r>
              <a:rPr lang="en-US" altLang="cs-CZ" sz="2400" i="1" dirty="0"/>
              <a:t> </a:t>
            </a:r>
            <a:r>
              <a:rPr lang="en-US" altLang="cs-CZ" sz="2400" i="1" dirty="0" err="1"/>
              <a:t>jen</a:t>
            </a:r>
            <a:r>
              <a:rPr lang="en-US" altLang="cs-CZ" sz="2400" i="1" dirty="0"/>
              <a:t> </a:t>
            </a:r>
            <a:r>
              <a:rPr lang="en-US" altLang="cs-CZ" sz="2400" i="1" dirty="0" err="1"/>
              <a:t>omezenou</a:t>
            </a:r>
            <a:r>
              <a:rPr lang="en-US" altLang="cs-CZ" sz="2400" i="1" dirty="0"/>
              <a:t> </a:t>
            </a:r>
            <a:r>
              <a:rPr lang="en-US" altLang="cs-CZ" sz="2400" i="1" dirty="0" err="1"/>
              <a:t>množinu</a:t>
            </a:r>
            <a:r>
              <a:rPr lang="en-US" altLang="cs-CZ" sz="2400" i="1" dirty="0"/>
              <a:t> </a:t>
            </a:r>
            <a:r>
              <a:rPr lang="en-US" altLang="cs-CZ" sz="2400" i="1" dirty="0" err="1"/>
              <a:t>relevantních</a:t>
            </a:r>
            <a:r>
              <a:rPr lang="en-US" altLang="cs-CZ" sz="2400" i="1" dirty="0"/>
              <a:t> </a:t>
            </a:r>
            <a:r>
              <a:rPr lang="en-US" altLang="cs-CZ" sz="2400" i="1" dirty="0" err="1"/>
              <a:t>kombinací</a:t>
            </a:r>
            <a:r>
              <a:rPr lang="en-US" altLang="cs-CZ" sz="2400" i="1" dirty="0"/>
              <a:t> </a:t>
            </a:r>
            <a:r>
              <a:rPr lang="en-US" altLang="cs-CZ" sz="2400" i="1" dirty="0" err="1"/>
              <a:t>sebraných</a:t>
            </a:r>
            <a:r>
              <a:rPr lang="en-US" altLang="cs-CZ" sz="2400" i="1" dirty="0"/>
              <a:t> </a:t>
            </a:r>
            <a:r>
              <a:rPr lang="en-US" altLang="cs-CZ" sz="2400" i="1" dirty="0" err="1"/>
              <a:t>proměnných</a:t>
            </a:r>
            <a:r>
              <a:rPr lang="en-US" altLang="cs-CZ" sz="2400" i="1" dirty="0"/>
              <a:t>. V </a:t>
            </a:r>
            <a:r>
              <a:rPr lang="en-US" altLang="cs-CZ" sz="2400" i="1" dirty="0" err="1"/>
              <a:t>každém</a:t>
            </a:r>
            <a:r>
              <a:rPr lang="en-US" altLang="cs-CZ" sz="2400" i="1" dirty="0"/>
              <a:t> </a:t>
            </a:r>
            <a:r>
              <a:rPr lang="en-US" altLang="cs-CZ" sz="2400" i="1" dirty="0" err="1"/>
              <a:t>výzkumu</a:t>
            </a:r>
            <a:r>
              <a:rPr lang="en-US" altLang="cs-CZ" sz="2400" i="1" dirty="0"/>
              <a:t> je </a:t>
            </a:r>
            <a:r>
              <a:rPr lang="en-US" altLang="cs-CZ" sz="2400" i="1" dirty="0" err="1"/>
              <a:t>využita</a:t>
            </a:r>
            <a:r>
              <a:rPr lang="en-US" altLang="cs-CZ" sz="2400" i="1" dirty="0"/>
              <a:t> </a:t>
            </a:r>
            <a:r>
              <a:rPr lang="en-US" altLang="cs-CZ" sz="2400" i="1" dirty="0" err="1"/>
              <a:t>jen</a:t>
            </a:r>
            <a:r>
              <a:rPr lang="en-US" altLang="cs-CZ" sz="2400" i="1" dirty="0"/>
              <a:t> </a:t>
            </a:r>
            <a:r>
              <a:rPr lang="en-US" altLang="cs-CZ" sz="2400" i="1" dirty="0" err="1"/>
              <a:t>část</a:t>
            </a:r>
            <a:r>
              <a:rPr lang="en-US" altLang="cs-CZ" sz="2400" i="1" dirty="0"/>
              <a:t> </a:t>
            </a:r>
            <a:r>
              <a:rPr lang="en-US" altLang="cs-CZ" sz="2400" i="1" dirty="0" err="1"/>
              <a:t>užitečné</a:t>
            </a:r>
            <a:r>
              <a:rPr lang="en-US" altLang="cs-CZ" sz="2400" i="1" dirty="0"/>
              <a:t> </a:t>
            </a:r>
            <a:r>
              <a:rPr lang="en-US" altLang="cs-CZ" sz="2400" i="1" dirty="0" err="1"/>
              <a:t>informace</a:t>
            </a:r>
            <a:r>
              <a:rPr lang="en-US" altLang="cs-CZ" sz="2400" i="1" dirty="0"/>
              <a:t>, </a:t>
            </a:r>
            <a:r>
              <a:rPr lang="en-US" altLang="cs-CZ" sz="2400" i="1" dirty="0" err="1"/>
              <a:t>která</a:t>
            </a:r>
            <a:r>
              <a:rPr lang="en-US" altLang="cs-CZ" sz="2400" i="1" dirty="0"/>
              <a:t> </a:t>
            </a:r>
            <a:r>
              <a:rPr lang="en-US" altLang="cs-CZ" sz="2400" i="1" dirty="0" err="1"/>
              <a:t>byla</a:t>
            </a:r>
            <a:r>
              <a:rPr lang="en-US" altLang="cs-CZ" sz="2400" i="1" dirty="0"/>
              <a:t> v </a:t>
            </a:r>
            <a:r>
              <a:rPr lang="en-US" altLang="cs-CZ" sz="2400" i="1" dirty="0" err="1"/>
              <a:t>datech</a:t>
            </a:r>
            <a:r>
              <a:rPr lang="en-US" altLang="cs-CZ" sz="2400" i="1" dirty="0"/>
              <a:t> </a:t>
            </a:r>
            <a:r>
              <a:rPr lang="en-US" altLang="cs-CZ" sz="2400" i="1" dirty="0" err="1"/>
              <a:t>nashromážděna</a:t>
            </a:r>
            <a:r>
              <a:rPr lang="en-US" altLang="cs-CZ" sz="2400" i="1" dirty="0"/>
              <a:t>“.</a:t>
            </a:r>
          </a:p>
        </p:txBody>
      </p:sp>
    </p:spTree>
    <p:extLst>
      <p:ext uri="{BB962C8B-B14F-4D97-AF65-F5344CB8AC3E}">
        <p14:creationId xmlns:p14="http://schemas.microsoft.com/office/powerpoint/2010/main" xmlns="" val="1557555470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Příklady</a:t>
            </a:r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/>
              <a:t>Pokud chceme vědět, jaká politická témata považují občané za nejpalčivější: data CVVM</a:t>
            </a:r>
          </a:p>
          <a:p>
            <a:r>
              <a:rPr lang="cs-CZ"/>
              <a:t>Sebezařazení ideologické: CVVM, Eurobarometr</a:t>
            </a:r>
          </a:p>
          <a:p>
            <a:r>
              <a:rPr lang="cs-CZ"/>
              <a:t>Vztah k autoritě: European Values Study</a:t>
            </a:r>
          </a:p>
          <a:p>
            <a:r>
              <a:rPr lang="cs-CZ"/>
              <a:t>Průzkumy veřejného mínění před volbami: řada agentur</a:t>
            </a:r>
          </a:p>
          <a:p>
            <a:r>
              <a:rPr lang="cs-CZ"/>
              <a:t>Výsledky voleb: volební komise (ČSÚ)</a:t>
            </a:r>
          </a:p>
        </p:txBody>
      </p:sp>
    </p:spTree>
    <p:extLst>
      <p:ext uri="{BB962C8B-B14F-4D97-AF65-F5344CB8AC3E}">
        <p14:creationId xmlns:p14="http://schemas.microsoft.com/office/powerpoint/2010/main" xmlns="" val="34651114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Rectangle 135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Freeform: Shape 137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6834" y="1153572"/>
            <a:ext cx="3200400" cy="44611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cs-CZ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Obsahová analýza</a:t>
            </a:r>
          </a:p>
        </p:txBody>
      </p:sp>
      <p:sp>
        <p:nvSpPr>
          <p:cNvPr id="140" name="Arc 139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cs-CZ" sz="2000"/>
              <a:t>Obsahovou analýzu děláme často, obvykle je to cesta, jak operacionalizovat a měřit nějaký vztah mezi koncepty, z nichž některý se týká obsahu.</a:t>
            </a:r>
          </a:p>
          <a:p>
            <a:endParaRPr lang="en-US" altLang="cs-CZ" sz="2000"/>
          </a:p>
          <a:p>
            <a:r>
              <a:rPr lang="en-US" altLang="cs-CZ" sz="2000"/>
              <a:t>U analýzy dokumentů se jedná o empirickou metodu k systematickému, intersubjektivně prováděnému zkoumání obsahových a formálních znaků a sdělení, případně i autora a adresáta sdělení.</a:t>
            </a:r>
          </a:p>
          <a:p>
            <a:endParaRPr lang="en-US" altLang="cs-CZ" sz="2000"/>
          </a:p>
          <a:p>
            <a:r>
              <a:rPr lang="en-US" altLang="cs-CZ" sz="2000"/>
              <a:t>Dokument je obecně jakýkoliv hmotný záznam lidské činnosti (úřední statistika, dopisy, osobní deníky, plakáty, letáky, články v odborných časopisech, hmotné stopy chování). Obsahová analýza může být použita i v kombinaci s jinými technikami, např. při zpracování dlouhých otevřených otázek v rozhovoru a obecně v kvalitativním výzkumu. I v obsahové analýze se obvykle pracuje s populací a vzorkem (populace = soubor sdělení)</a:t>
            </a:r>
          </a:p>
          <a:p>
            <a:endParaRPr lang="en-US" altLang="cs-CZ" sz="2000"/>
          </a:p>
        </p:txBody>
      </p:sp>
    </p:spTree>
    <p:extLst>
      <p:ext uri="{BB962C8B-B14F-4D97-AF65-F5344CB8AC3E}">
        <p14:creationId xmlns:p14="http://schemas.microsoft.com/office/powerpoint/2010/main" xmlns="" val="3819639080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Obsahová analýza- příklady</a:t>
            </a: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/>
              <a:t>Srovnáváme MfD a HN v tom, jak píší o Hnutí ANO.</a:t>
            </a:r>
          </a:p>
          <a:p>
            <a:endParaRPr lang="cs-CZ"/>
          </a:p>
          <a:p>
            <a:r>
              <a:rPr lang="cs-CZ"/>
              <a:t>Pokud spočteme celkový počet článků o politice a zkoumáme, v kolika z nich se objevují hesla jako „ANO “ nebo „Babiš“, děláme </a:t>
            </a:r>
            <a:r>
              <a:rPr lang="cs-CZ" b="1"/>
              <a:t>kvantitativní obsahovou analýzu.</a:t>
            </a:r>
          </a:p>
          <a:p>
            <a:r>
              <a:rPr lang="cs-CZ"/>
              <a:t>Pokud si vyberem články s heslem „Babiš“ a zkoumáme, zda je zmíněno v pozitivním, negativním nebo neutrálním módu, děláme </a:t>
            </a:r>
            <a:r>
              <a:rPr lang="cs-CZ" b="1"/>
              <a:t>kvalitativní obsahovou analýzu</a:t>
            </a:r>
            <a:r>
              <a:rPr lang="cs-CZ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2800988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920" name="Rectangle 38919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922" name="Freeform: Shape 38921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6834" y="1153572"/>
            <a:ext cx="3200400" cy="44611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cs-CZ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Dotazování</a:t>
            </a:r>
          </a:p>
        </p:txBody>
      </p:sp>
      <p:sp>
        <p:nvSpPr>
          <p:cNvPr id="38924" name="Arc 38923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00104" y="166255"/>
            <a:ext cx="8388848" cy="656705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cs-CZ" sz="1800" dirty="0" err="1"/>
              <a:t>Patří</a:t>
            </a:r>
            <a:r>
              <a:rPr lang="en-US" altLang="cs-CZ" sz="1800" dirty="0"/>
              <a:t> </a:t>
            </a:r>
            <a:r>
              <a:rPr lang="en-US" altLang="cs-CZ" sz="1800" dirty="0" err="1"/>
              <a:t>sem</a:t>
            </a:r>
            <a:r>
              <a:rPr lang="en-US" altLang="cs-CZ" sz="1800" dirty="0"/>
              <a:t> </a:t>
            </a:r>
            <a:r>
              <a:rPr lang="en-US" altLang="cs-CZ" sz="1800" dirty="0" err="1"/>
              <a:t>nejen</a:t>
            </a:r>
            <a:r>
              <a:rPr lang="en-US" altLang="cs-CZ" sz="1800" dirty="0"/>
              <a:t> </a:t>
            </a:r>
            <a:r>
              <a:rPr lang="en-US" altLang="cs-CZ" sz="1800" dirty="0" err="1"/>
              <a:t>dotazníky</a:t>
            </a:r>
            <a:r>
              <a:rPr lang="en-US" altLang="cs-CZ" sz="1800" dirty="0"/>
              <a:t>, ale </a:t>
            </a:r>
            <a:r>
              <a:rPr lang="en-US" altLang="cs-CZ" sz="1800" dirty="0" err="1"/>
              <a:t>i</a:t>
            </a:r>
            <a:r>
              <a:rPr lang="en-US" altLang="cs-CZ" sz="1800" dirty="0"/>
              <a:t> </a:t>
            </a:r>
            <a:r>
              <a:rPr lang="en-US" altLang="cs-CZ" sz="1800" dirty="0" err="1"/>
              <a:t>rozhovory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fokusové</a:t>
            </a:r>
            <a:r>
              <a:rPr lang="en-US" altLang="cs-CZ" sz="1800" dirty="0"/>
              <a:t> </a:t>
            </a:r>
            <a:r>
              <a:rPr lang="en-US" altLang="cs-CZ" sz="1800" dirty="0" err="1"/>
              <a:t>skupiny</a:t>
            </a:r>
            <a:r>
              <a:rPr lang="en-US" altLang="cs-CZ" sz="1800" dirty="0"/>
              <a:t>…</a:t>
            </a:r>
          </a:p>
          <a:p>
            <a:endParaRPr lang="en-US" altLang="cs-CZ" sz="1800" dirty="0"/>
          </a:p>
          <a:p>
            <a:r>
              <a:rPr lang="en-US" altLang="cs-CZ" sz="1800" dirty="0"/>
              <a:t>1. </a:t>
            </a:r>
            <a:r>
              <a:rPr lang="en-US" altLang="cs-CZ" sz="1800" dirty="0" err="1"/>
              <a:t>Podle</a:t>
            </a:r>
            <a:r>
              <a:rPr lang="en-US" altLang="cs-CZ" sz="1800" dirty="0"/>
              <a:t> </a:t>
            </a:r>
            <a:r>
              <a:rPr lang="en-US" altLang="cs-CZ" sz="1800" b="1" dirty="0" err="1"/>
              <a:t>stupně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předstrukturovanosti</a:t>
            </a:r>
            <a:r>
              <a:rPr lang="en-US" altLang="cs-CZ" sz="1800" b="1" dirty="0"/>
              <a:t> </a:t>
            </a:r>
            <a:r>
              <a:rPr lang="en-US" altLang="cs-CZ" sz="1800" dirty="0" err="1"/>
              <a:t>situace</a:t>
            </a:r>
            <a:r>
              <a:rPr lang="en-US" altLang="cs-CZ" sz="1800" dirty="0"/>
              <a:t> </a:t>
            </a:r>
            <a:r>
              <a:rPr lang="en-US" altLang="cs-CZ" sz="1800" dirty="0" err="1"/>
              <a:t>dotazování</a:t>
            </a:r>
            <a:r>
              <a:rPr lang="en-US" altLang="cs-CZ" sz="1800" dirty="0"/>
              <a:t> </a:t>
            </a:r>
            <a:r>
              <a:rPr lang="en-US" altLang="cs-CZ" sz="1800" dirty="0" err="1"/>
              <a:t>na</a:t>
            </a:r>
            <a:r>
              <a:rPr lang="en-US" altLang="cs-CZ" sz="1800" dirty="0"/>
              <a:t> </a:t>
            </a:r>
            <a:r>
              <a:rPr lang="en-US" altLang="cs-CZ" sz="1800" dirty="0" err="1"/>
              <a:t>málo</a:t>
            </a:r>
            <a:r>
              <a:rPr lang="en-US" altLang="cs-CZ" sz="1800" dirty="0"/>
              <a:t> </a:t>
            </a:r>
            <a:r>
              <a:rPr lang="en-US" altLang="cs-CZ" sz="1800" dirty="0" err="1"/>
              <a:t>strukturované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částečně</a:t>
            </a:r>
            <a:r>
              <a:rPr lang="en-US" altLang="cs-CZ" sz="1800" dirty="0"/>
              <a:t> </a:t>
            </a:r>
            <a:r>
              <a:rPr lang="en-US" altLang="cs-CZ" sz="1800" dirty="0" err="1"/>
              <a:t>strukturované</a:t>
            </a:r>
            <a:r>
              <a:rPr lang="en-US" altLang="cs-CZ" sz="1800" dirty="0"/>
              <a:t> a </a:t>
            </a:r>
            <a:r>
              <a:rPr lang="en-US" altLang="cs-CZ" sz="1800" dirty="0" err="1"/>
              <a:t>silně</a:t>
            </a:r>
            <a:r>
              <a:rPr lang="en-US" altLang="cs-CZ" sz="1800" dirty="0"/>
              <a:t> </a:t>
            </a:r>
            <a:r>
              <a:rPr lang="en-US" altLang="cs-CZ" sz="1800" dirty="0" err="1"/>
              <a:t>strukturované</a:t>
            </a:r>
            <a:r>
              <a:rPr lang="en-US" altLang="cs-CZ" sz="1800" dirty="0"/>
              <a:t> </a:t>
            </a:r>
            <a:r>
              <a:rPr lang="en-US" altLang="cs-CZ" sz="1800" dirty="0" err="1"/>
              <a:t>dotazování</a:t>
            </a:r>
            <a:endParaRPr lang="en-US" altLang="cs-CZ" sz="1800" dirty="0"/>
          </a:p>
          <a:p>
            <a:endParaRPr lang="en-US" altLang="cs-CZ" sz="1800" dirty="0"/>
          </a:p>
          <a:p>
            <a:r>
              <a:rPr lang="en-US" altLang="cs-CZ" sz="1800" dirty="0"/>
              <a:t>2. </a:t>
            </a:r>
            <a:r>
              <a:rPr lang="en-US" altLang="cs-CZ" sz="1800" dirty="0" err="1"/>
              <a:t>Podle</a:t>
            </a:r>
            <a:r>
              <a:rPr lang="en-US" altLang="cs-CZ" sz="1800" dirty="0"/>
              <a:t> </a:t>
            </a:r>
            <a:r>
              <a:rPr lang="en-US" altLang="cs-CZ" sz="1800" b="1" dirty="0" err="1"/>
              <a:t>stupně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standardizace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výzkumných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nástrojů</a:t>
            </a:r>
            <a:r>
              <a:rPr lang="en-US" altLang="cs-CZ" sz="1800" b="1" dirty="0"/>
              <a:t> </a:t>
            </a:r>
            <a:r>
              <a:rPr lang="en-US" altLang="cs-CZ" sz="1800" dirty="0"/>
              <a:t>a </a:t>
            </a:r>
            <a:r>
              <a:rPr lang="en-US" altLang="cs-CZ" sz="1800" dirty="0" err="1"/>
              <a:t>podmínek</a:t>
            </a:r>
            <a:r>
              <a:rPr lang="en-US" altLang="cs-CZ" sz="1800" dirty="0"/>
              <a:t> </a:t>
            </a:r>
            <a:r>
              <a:rPr lang="en-US" altLang="cs-CZ" sz="1800" dirty="0" err="1"/>
              <a:t>na</a:t>
            </a:r>
            <a:r>
              <a:rPr lang="en-US" altLang="cs-CZ" sz="1800" dirty="0"/>
              <a:t> </a:t>
            </a:r>
            <a:r>
              <a:rPr lang="en-US" altLang="cs-CZ" sz="1800" dirty="0" err="1"/>
              <a:t>nestandardizované</a:t>
            </a:r>
            <a:r>
              <a:rPr lang="en-US" altLang="cs-CZ" sz="1800" dirty="0"/>
              <a:t> </a:t>
            </a:r>
            <a:r>
              <a:rPr lang="en-US" altLang="cs-CZ" sz="1800" dirty="0" err="1"/>
              <a:t>dotazování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částečně</a:t>
            </a:r>
            <a:r>
              <a:rPr lang="en-US" altLang="cs-CZ" sz="1800" dirty="0"/>
              <a:t> </a:t>
            </a:r>
            <a:r>
              <a:rPr lang="en-US" altLang="cs-CZ" sz="1800" dirty="0" err="1"/>
              <a:t>standardizované</a:t>
            </a:r>
            <a:r>
              <a:rPr lang="en-US" altLang="cs-CZ" sz="1800" dirty="0"/>
              <a:t> </a:t>
            </a:r>
            <a:r>
              <a:rPr lang="en-US" altLang="cs-CZ" sz="1800" dirty="0" err="1"/>
              <a:t>dotazování</a:t>
            </a:r>
            <a:r>
              <a:rPr lang="en-US" altLang="cs-CZ" sz="1800" dirty="0"/>
              <a:t> a </a:t>
            </a:r>
            <a:r>
              <a:rPr lang="en-US" altLang="cs-CZ" sz="1800" dirty="0" err="1"/>
              <a:t>plně</a:t>
            </a:r>
            <a:r>
              <a:rPr lang="en-US" altLang="cs-CZ" sz="1800" dirty="0"/>
              <a:t> </a:t>
            </a:r>
            <a:r>
              <a:rPr lang="en-US" altLang="cs-CZ" sz="1800" dirty="0" err="1"/>
              <a:t>standardizované</a:t>
            </a:r>
            <a:r>
              <a:rPr lang="en-US" altLang="cs-CZ" sz="1800" dirty="0"/>
              <a:t> </a:t>
            </a:r>
            <a:r>
              <a:rPr lang="en-US" altLang="cs-CZ" sz="1800" dirty="0" err="1"/>
              <a:t>dotazování</a:t>
            </a:r>
            <a:r>
              <a:rPr lang="en-US" altLang="cs-CZ" sz="1800" dirty="0"/>
              <a:t> (</a:t>
            </a:r>
            <a:r>
              <a:rPr lang="en-US" altLang="cs-CZ" sz="1800" dirty="0" err="1"/>
              <a:t>dotazník</a:t>
            </a:r>
            <a:r>
              <a:rPr lang="en-US" altLang="cs-CZ" sz="1800" dirty="0"/>
              <a:t> </a:t>
            </a:r>
            <a:r>
              <a:rPr lang="en-US" altLang="cs-CZ" sz="1800" dirty="0" err="1"/>
              <a:t>bývá</a:t>
            </a:r>
            <a:r>
              <a:rPr lang="en-US" altLang="cs-CZ" sz="1800" dirty="0"/>
              <a:t> </a:t>
            </a:r>
            <a:r>
              <a:rPr lang="en-US" altLang="cs-CZ" sz="1800" dirty="0" err="1"/>
              <a:t>vysoce</a:t>
            </a:r>
            <a:r>
              <a:rPr lang="en-US" altLang="cs-CZ" sz="1800" dirty="0"/>
              <a:t> </a:t>
            </a:r>
            <a:r>
              <a:rPr lang="en-US" altLang="cs-CZ" sz="1800" dirty="0" err="1"/>
              <a:t>standardizovaný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rozhovor</a:t>
            </a:r>
            <a:r>
              <a:rPr lang="en-US" altLang="cs-CZ" sz="1800" dirty="0"/>
              <a:t> ne).</a:t>
            </a:r>
          </a:p>
          <a:p>
            <a:endParaRPr lang="en-US" altLang="cs-CZ" sz="1800" dirty="0"/>
          </a:p>
          <a:p>
            <a:r>
              <a:rPr lang="en-US" altLang="cs-CZ" sz="1800" dirty="0"/>
              <a:t>3. </a:t>
            </a:r>
            <a:r>
              <a:rPr lang="en-US" altLang="cs-CZ" sz="1800" dirty="0" err="1"/>
              <a:t>Podle</a:t>
            </a:r>
            <a:r>
              <a:rPr lang="en-US" altLang="cs-CZ" sz="1800" dirty="0"/>
              <a:t> </a:t>
            </a:r>
            <a:r>
              <a:rPr lang="en-US" altLang="cs-CZ" sz="1800" dirty="0" err="1"/>
              <a:t>formy</a:t>
            </a:r>
            <a:r>
              <a:rPr lang="en-US" altLang="cs-CZ" sz="1800" dirty="0"/>
              <a:t> </a:t>
            </a:r>
            <a:r>
              <a:rPr lang="en-US" altLang="cs-CZ" sz="1800" dirty="0" err="1"/>
              <a:t>získání</a:t>
            </a:r>
            <a:r>
              <a:rPr lang="en-US" altLang="cs-CZ" sz="1800" dirty="0"/>
              <a:t> </a:t>
            </a:r>
            <a:r>
              <a:rPr lang="en-US" altLang="cs-CZ" sz="1800" dirty="0" err="1"/>
              <a:t>dat</a:t>
            </a:r>
            <a:r>
              <a:rPr lang="en-US" altLang="cs-CZ" sz="1800" dirty="0"/>
              <a:t> </a:t>
            </a:r>
            <a:r>
              <a:rPr lang="en-US" altLang="cs-CZ" sz="1800" b="1" dirty="0"/>
              <a:t>je </a:t>
            </a:r>
            <a:r>
              <a:rPr lang="en-US" altLang="cs-CZ" sz="1800" b="1" dirty="0" err="1"/>
              <a:t>ústní</a:t>
            </a:r>
            <a:r>
              <a:rPr lang="en-US" altLang="cs-CZ" sz="1800" b="1" dirty="0"/>
              <a:t> a </a:t>
            </a:r>
            <a:r>
              <a:rPr lang="en-US" altLang="cs-CZ" sz="1800" b="1" dirty="0" err="1"/>
              <a:t>písemné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dotazování</a:t>
            </a:r>
            <a:r>
              <a:rPr lang="en-US" altLang="cs-CZ" sz="1800" b="1" dirty="0"/>
              <a:t> 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přičemž</a:t>
            </a:r>
            <a:r>
              <a:rPr lang="en-US" altLang="cs-CZ" sz="1800" dirty="0"/>
              <a:t> </a:t>
            </a:r>
            <a:r>
              <a:rPr lang="en-US" altLang="cs-CZ" sz="1800" dirty="0" err="1"/>
              <a:t>ústní</a:t>
            </a:r>
            <a:r>
              <a:rPr lang="en-US" altLang="cs-CZ" sz="1800" dirty="0"/>
              <a:t> </a:t>
            </a:r>
            <a:r>
              <a:rPr lang="en-US" altLang="cs-CZ" sz="1800" dirty="0" err="1"/>
              <a:t>lze</a:t>
            </a:r>
            <a:r>
              <a:rPr lang="en-US" altLang="cs-CZ" sz="1800" dirty="0"/>
              <a:t> </a:t>
            </a:r>
            <a:r>
              <a:rPr lang="en-US" altLang="cs-CZ" sz="1800" dirty="0" err="1"/>
              <a:t>dále</a:t>
            </a:r>
            <a:r>
              <a:rPr lang="en-US" altLang="cs-CZ" sz="1800" dirty="0"/>
              <a:t> </a:t>
            </a:r>
            <a:r>
              <a:rPr lang="en-US" altLang="cs-CZ" sz="1800" dirty="0" err="1"/>
              <a:t>dělit</a:t>
            </a:r>
            <a:r>
              <a:rPr lang="en-US" altLang="cs-CZ" sz="1800" dirty="0"/>
              <a:t> </a:t>
            </a:r>
            <a:r>
              <a:rPr lang="en-US" altLang="cs-CZ" sz="1800" dirty="0" err="1"/>
              <a:t>na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přímý</a:t>
            </a:r>
            <a:r>
              <a:rPr lang="en-US" altLang="cs-CZ" sz="1800" dirty="0"/>
              <a:t> a </a:t>
            </a:r>
            <a:r>
              <a:rPr lang="en-US" altLang="cs-CZ" sz="1800" dirty="0" err="1"/>
              <a:t>telefonický</a:t>
            </a:r>
            <a:r>
              <a:rPr lang="en-US" altLang="cs-CZ" sz="1800" dirty="0"/>
              <a:t> (v </a:t>
            </a:r>
            <a:r>
              <a:rPr lang="en-US" altLang="cs-CZ" sz="1800" dirty="0" err="1"/>
              <a:t>současnosti</a:t>
            </a:r>
            <a:r>
              <a:rPr lang="en-US" altLang="cs-CZ" sz="1800" dirty="0"/>
              <a:t> </a:t>
            </a:r>
            <a:r>
              <a:rPr lang="en-US" altLang="cs-CZ" sz="1800" dirty="0" err="1"/>
              <a:t>typologii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problematizují</a:t>
            </a:r>
            <a:r>
              <a:rPr lang="en-US" altLang="cs-CZ" sz="1800" dirty="0"/>
              <a:t>, resp. </a:t>
            </a:r>
            <a:r>
              <a:rPr lang="en-US" altLang="cs-CZ" sz="1800" dirty="0" err="1"/>
              <a:t>rozšiřují</a:t>
            </a:r>
            <a:r>
              <a:rPr lang="en-US" altLang="cs-CZ" sz="1800" dirty="0"/>
              <a:t> </a:t>
            </a:r>
            <a:r>
              <a:rPr lang="en-US" altLang="cs-CZ" sz="1800" dirty="0" err="1"/>
              <a:t>nová</a:t>
            </a:r>
            <a:r>
              <a:rPr lang="en-US" altLang="cs-CZ" sz="1800" dirty="0"/>
              <a:t> </a:t>
            </a:r>
            <a:r>
              <a:rPr lang="en-US" altLang="cs-CZ" sz="1800" dirty="0" err="1"/>
              <a:t>média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hlavně</a:t>
            </a:r>
            <a:r>
              <a:rPr lang="en-US" altLang="cs-CZ" sz="1800" dirty="0"/>
              <a:t> internet)</a:t>
            </a:r>
          </a:p>
          <a:p>
            <a:endParaRPr lang="en-US" altLang="cs-CZ" sz="1800" dirty="0"/>
          </a:p>
          <a:p>
            <a:r>
              <a:rPr lang="en-US" altLang="cs-CZ" sz="1800" dirty="0"/>
              <a:t>4. </a:t>
            </a:r>
            <a:r>
              <a:rPr lang="en-US" altLang="cs-CZ" sz="1800" dirty="0" err="1"/>
              <a:t>Podle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počtu</a:t>
            </a:r>
            <a:r>
              <a:rPr lang="en-US" altLang="cs-CZ" sz="1800" dirty="0"/>
              <a:t> </a:t>
            </a:r>
            <a:r>
              <a:rPr lang="en-US" altLang="cs-CZ" sz="1800" dirty="0" err="1"/>
              <a:t>dotazovaných</a:t>
            </a:r>
            <a:r>
              <a:rPr lang="en-US" altLang="cs-CZ" sz="1800" dirty="0"/>
              <a:t> </a:t>
            </a:r>
            <a:r>
              <a:rPr lang="en-US" altLang="cs-CZ" sz="1800" dirty="0" err="1"/>
              <a:t>dotazování</a:t>
            </a:r>
            <a:r>
              <a:rPr lang="en-US" altLang="cs-CZ" sz="1800" dirty="0"/>
              <a:t> s </a:t>
            </a:r>
            <a:r>
              <a:rPr lang="en-US" altLang="cs-CZ" sz="1800" dirty="0" err="1"/>
              <a:t>jednotlivcem</a:t>
            </a:r>
            <a:r>
              <a:rPr lang="en-US" altLang="cs-CZ" sz="1800" dirty="0"/>
              <a:t> </a:t>
            </a:r>
            <a:r>
              <a:rPr lang="en-US" altLang="cs-CZ" sz="1800" dirty="0" err="1"/>
              <a:t>či</a:t>
            </a:r>
            <a:r>
              <a:rPr lang="en-US" altLang="cs-CZ" sz="1800" dirty="0"/>
              <a:t> se </a:t>
            </a:r>
            <a:r>
              <a:rPr lang="en-US" altLang="cs-CZ" sz="1800" dirty="0" err="1"/>
              <a:t>skupinou</a:t>
            </a:r>
            <a:endParaRPr lang="en-US" altLang="cs-CZ" sz="1800" dirty="0"/>
          </a:p>
          <a:p>
            <a:endParaRPr lang="en-US" altLang="cs-CZ" sz="1800" dirty="0"/>
          </a:p>
          <a:p>
            <a:r>
              <a:rPr lang="en-US" altLang="cs-CZ" sz="1800" dirty="0" err="1"/>
              <a:t>Podoba</a:t>
            </a:r>
            <a:r>
              <a:rPr lang="en-US" altLang="cs-CZ" sz="1800" dirty="0"/>
              <a:t> a „</a:t>
            </a:r>
            <a:r>
              <a:rPr lang="en-US" altLang="cs-CZ" sz="1800" dirty="0" err="1"/>
              <a:t>dramaturgie</a:t>
            </a:r>
            <a:r>
              <a:rPr lang="en-US" altLang="cs-CZ" sz="1800" dirty="0"/>
              <a:t>“ </a:t>
            </a:r>
            <a:r>
              <a:rPr lang="en-US" altLang="cs-CZ" sz="1800" dirty="0" err="1"/>
              <a:t>dotazníku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podrobně</a:t>
            </a:r>
            <a:r>
              <a:rPr lang="en-US" altLang="cs-CZ" sz="1800" dirty="0"/>
              <a:t>- </a:t>
            </a:r>
            <a:r>
              <a:rPr lang="en-US" altLang="cs-CZ" sz="1800" b="1" i="1" dirty="0" err="1"/>
              <a:t>Disman</a:t>
            </a:r>
            <a:r>
              <a:rPr lang="en-US" altLang="cs-CZ" sz="1800" b="1" i="1" dirty="0"/>
              <a:t>: Jak se </a:t>
            </a:r>
            <a:r>
              <a:rPr lang="en-US" altLang="cs-CZ" sz="1800" b="1" i="1" dirty="0" err="1"/>
              <a:t>vyrábí</a:t>
            </a:r>
            <a:r>
              <a:rPr lang="en-US" altLang="cs-CZ" sz="1800" b="1" i="1" dirty="0"/>
              <a:t> </a:t>
            </a:r>
            <a:r>
              <a:rPr lang="en-US" altLang="cs-CZ" sz="1800" b="1" i="1" dirty="0" err="1"/>
              <a:t>sociologická</a:t>
            </a:r>
            <a:r>
              <a:rPr lang="en-US" altLang="cs-CZ" sz="1800" b="1" i="1" dirty="0"/>
              <a:t> </a:t>
            </a:r>
            <a:r>
              <a:rPr lang="en-US" altLang="cs-CZ" sz="1800" b="1" i="1" dirty="0" err="1"/>
              <a:t>znalost</a:t>
            </a:r>
            <a:r>
              <a:rPr lang="en-US" altLang="cs-CZ" sz="1800" b="1" i="1" dirty="0"/>
              <a:t> (</a:t>
            </a:r>
            <a:r>
              <a:rPr lang="en-US" altLang="cs-CZ" sz="1800" b="1" i="1" dirty="0" err="1"/>
              <a:t>nutnost</a:t>
            </a:r>
            <a:r>
              <a:rPr lang="en-US" altLang="cs-CZ" sz="1800" b="1" i="1" dirty="0"/>
              <a:t>, </a:t>
            </a:r>
            <a:r>
              <a:rPr lang="en-US" altLang="cs-CZ" sz="1800" b="1" i="1" dirty="0" err="1"/>
              <a:t>pokud</a:t>
            </a:r>
            <a:r>
              <a:rPr lang="en-US" altLang="cs-CZ" sz="1800" b="1" i="1" dirty="0"/>
              <a:t> </a:t>
            </a:r>
            <a:r>
              <a:rPr lang="en-US" altLang="cs-CZ" sz="1800" b="1" i="1" dirty="0" err="1"/>
              <a:t>budete</a:t>
            </a:r>
            <a:r>
              <a:rPr lang="en-US" altLang="cs-CZ" sz="1800" b="1" i="1" dirty="0"/>
              <a:t> </a:t>
            </a:r>
            <a:r>
              <a:rPr lang="en-US" altLang="cs-CZ" sz="1800" b="1" i="1" dirty="0" err="1"/>
              <a:t>mít</a:t>
            </a:r>
            <a:r>
              <a:rPr lang="en-US" altLang="cs-CZ" sz="1800" b="1" i="1" dirty="0"/>
              <a:t> </a:t>
            </a:r>
            <a:r>
              <a:rPr lang="en-US" altLang="cs-CZ" sz="1800" b="1" i="1" dirty="0" err="1"/>
              <a:t>dotazník</a:t>
            </a:r>
            <a:r>
              <a:rPr lang="en-US" altLang="cs-CZ" sz="1800" b="1" i="1" dirty="0"/>
              <a:t> v </a:t>
            </a:r>
            <a:r>
              <a:rPr lang="en-US" altLang="cs-CZ" sz="1800" b="1" i="1" dirty="0" err="1"/>
              <a:t>bakalářské</a:t>
            </a:r>
            <a:r>
              <a:rPr lang="en-US" altLang="cs-CZ" sz="1800" b="1" i="1" dirty="0"/>
              <a:t> </a:t>
            </a:r>
            <a:r>
              <a:rPr lang="en-US" altLang="cs-CZ" sz="1800" b="1" i="1" dirty="0" err="1"/>
              <a:t>práci</a:t>
            </a:r>
            <a:r>
              <a:rPr lang="en-US" altLang="cs-CZ" sz="1800" b="1" i="1" dirty="0"/>
              <a:t>!)</a:t>
            </a:r>
          </a:p>
          <a:p>
            <a:endParaRPr lang="en-US" altLang="cs-CZ" sz="1500" b="1" i="1" dirty="0"/>
          </a:p>
        </p:txBody>
      </p:sp>
    </p:spTree>
    <p:extLst>
      <p:ext uri="{BB962C8B-B14F-4D97-AF65-F5344CB8AC3E}">
        <p14:creationId xmlns:p14="http://schemas.microsoft.com/office/powerpoint/2010/main" xmlns="" val="4224279129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Rectangle 135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Freeform: Shape 137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6834" y="1153572"/>
            <a:ext cx="3200400" cy="44611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cs-CZ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Pozorování</a:t>
            </a:r>
          </a:p>
        </p:txBody>
      </p:sp>
      <p:sp>
        <p:nvSpPr>
          <p:cNvPr id="140" name="Arc 139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447308" y="591344"/>
            <a:ext cx="6906491" cy="6094464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r>
              <a:rPr lang="en-US" altLang="cs-CZ" sz="1800" b="1" dirty="0"/>
              <a:t>V </a:t>
            </a:r>
            <a:r>
              <a:rPr lang="en-US" altLang="cs-CZ" sz="1800" b="1" dirty="0" err="1"/>
              <a:t>politologii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nejméně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časté</a:t>
            </a:r>
            <a:endParaRPr lang="en-US" altLang="cs-CZ" sz="1800" b="1" dirty="0"/>
          </a:p>
          <a:p>
            <a:endParaRPr lang="en-US" altLang="cs-CZ" sz="1800" b="1" dirty="0"/>
          </a:p>
          <a:p>
            <a:r>
              <a:rPr lang="en-US" altLang="cs-CZ" sz="1800" b="1" dirty="0"/>
              <a:t>1. </a:t>
            </a:r>
            <a:r>
              <a:rPr lang="en-US" altLang="cs-CZ" sz="1800" b="1" dirty="0" err="1"/>
              <a:t>Naivní</a:t>
            </a:r>
            <a:r>
              <a:rPr lang="en-US" altLang="cs-CZ" sz="1800" b="1" dirty="0"/>
              <a:t>/</a:t>
            </a:r>
            <a:r>
              <a:rPr lang="en-US" altLang="cs-CZ" sz="1800" b="1" dirty="0" err="1"/>
              <a:t>vědecké</a:t>
            </a:r>
            <a:r>
              <a:rPr lang="en-US" altLang="cs-CZ" sz="1800" dirty="0"/>
              <a:t> (</a:t>
            </a:r>
            <a:r>
              <a:rPr lang="en-US" altLang="cs-CZ" sz="1800" dirty="0" err="1"/>
              <a:t>vědecké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pozorování</a:t>
            </a:r>
            <a:r>
              <a:rPr lang="en-US" altLang="cs-CZ" sz="1800" dirty="0"/>
              <a:t> se </a:t>
            </a:r>
            <a:r>
              <a:rPr lang="en-US" altLang="cs-CZ" sz="1800" dirty="0" err="1"/>
              <a:t>vyznačuje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plánovanými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postupy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systematičností</a:t>
            </a:r>
            <a:r>
              <a:rPr lang="en-US" altLang="cs-CZ" sz="1800" dirty="0"/>
              <a:t> a </a:t>
            </a:r>
            <a:r>
              <a:rPr lang="en-US" altLang="cs-CZ" sz="1800" dirty="0" err="1"/>
              <a:t>konkrétním</a:t>
            </a:r>
            <a:r>
              <a:rPr lang="en-US" altLang="cs-CZ" sz="1800" dirty="0"/>
              <a:t> </a:t>
            </a:r>
            <a:r>
              <a:rPr lang="en-US" altLang="cs-CZ" sz="1800" dirty="0" err="1"/>
              <a:t>výzkumným</a:t>
            </a:r>
            <a:r>
              <a:rPr lang="en-US" altLang="cs-CZ" sz="1800" dirty="0"/>
              <a:t> </a:t>
            </a:r>
            <a:r>
              <a:rPr lang="en-US" altLang="cs-CZ" sz="1800" dirty="0" err="1"/>
              <a:t>účelem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zatímco</a:t>
            </a:r>
            <a:r>
              <a:rPr lang="en-US" altLang="cs-CZ" sz="1800" dirty="0"/>
              <a:t> </a:t>
            </a:r>
            <a:r>
              <a:rPr lang="en-US" altLang="cs-CZ" sz="1800" dirty="0" err="1"/>
              <a:t>naivní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pozorování</a:t>
            </a:r>
            <a:r>
              <a:rPr lang="en-US" altLang="cs-CZ" sz="1800" dirty="0"/>
              <a:t> </a:t>
            </a:r>
            <a:r>
              <a:rPr lang="en-US" altLang="cs-CZ" sz="1800" dirty="0" err="1"/>
              <a:t>slouží</a:t>
            </a:r>
            <a:r>
              <a:rPr lang="en-US" altLang="cs-CZ" sz="1800" dirty="0"/>
              <a:t> </a:t>
            </a:r>
            <a:r>
              <a:rPr lang="en-US" altLang="cs-CZ" sz="1800" dirty="0" err="1"/>
              <a:t>zpravidla</a:t>
            </a:r>
            <a:r>
              <a:rPr lang="en-US" altLang="cs-CZ" sz="1800" dirty="0"/>
              <a:t> </a:t>
            </a:r>
            <a:r>
              <a:rPr lang="en-US" altLang="cs-CZ" sz="1800" dirty="0" err="1"/>
              <a:t>ke</a:t>
            </a:r>
            <a:r>
              <a:rPr lang="en-US" altLang="cs-CZ" sz="1800" dirty="0"/>
              <a:t> </a:t>
            </a:r>
            <a:r>
              <a:rPr lang="en-US" altLang="cs-CZ" sz="1800" dirty="0" err="1"/>
              <a:t>získávání</a:t>
            </a:r>
            <a:r>
              <a:rPr lang="en-US" altLang="cs-CZ" sz="1800" dirty="0"/>
              <a:t> </a:t>
            </a:r>
            <a:r>
              <a:rPr lang="en-US" altLang="cs-CZ" sz="1800" dirty="0" err="1"/>
              <a:t>každodenních</a:t>
            </a:r>
            <a:r>
              <a:rPr lang="en-US" altLang="cs-CZ" sz="1800" dirty="0"/>
              <a:t> </a:t>
            </a:r>
            <a:r>
              <a:rPr lang="en-US" altLang="cs-CZ" sz="1800" dirty="0" err="1"/>
              <a:t>zkušeností</a:t>
            </a:r>
            <a:r>
              <a:rPr lang="en-US" altLang="cs-CZ" sz="1800" dirty="0"/>
              <a:t>)</a:t>
            </a:r>
          </a:p>
          <a:p>
            <a:r>
              <a:rPr lang="en-US" altLang="cs-CZ" sz="1800" b="1" dirty="0"/>
              <a:t>2. </a:t>
            </a:r>
            <a:r>
              <a:rPr lang="en-US" altLang="cs-CZ" sz="1800" b="1" dirty="0" err="1"/>
              <a:t>Strukturované</a:t>
            </a:r>
            <a:r>
              <a:rPr lang="en-US" altLang="cs-CZ" sz="1800" b="1" dirty="0"/>
              <a:t> a </a:t>
            </a:r>
            <a:r>
              <a:rPr lang="en-US" altLang="cs-CZ" sz="1800" b="1" dirty="0" err="1"/>
              <a:t>nestrukturované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pozorování</a:t>
            </a:r>
            <a:r>
              <a:rPr lang="en-US" altLang="cs-CZ" sz="1800" dirty="0"/>
              <a:t>. </a:t>
            </a:r>
            <a:r>
              <a:rPr lang="en-US" altLang="cs-CZ" sz="1800" dirty="0" err="1"/>
              <a:t>Účelem</a:t>
            </a:r>
            <a:r>
              <a:rPr lang="en-US" altLang="cs-CZ" sz="1800" dirty="0"/>
              <a:t> </a:t>
            </a:r>
            <a:r>
              <a:rPr lang="en-US" altLang="cs-CZ" sz="1800" dirty="0" err="1"/>
              <a:t>nestrukturovaného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pozorování</a:t>
            </a:r>
            <a:r>
              <a:rPr lang="en-US" altLang="cs-CZ" sz="1800" dirty="0"/>
              <a:t> je </a:t>
            </a:r>
            <a:r>
              <a:rPr lang="en-US" altLang="cs-CZ" sz="1800" dirty="0" err="1"/>
              <a:t>pokud</a:t>
            </a:r>
            <a:r>
              <a:rPr lang="en-US" altLang="cs-CZ" sz="1800" dirty="0"/>
              <a:t> </a:t>
            </a:r>
            <a:r>
              <a:rPr lang="en-US" altLang="cs-CZ" sz="1800" dirty="0" err="1"/>
              <a:t>možno</a:t>
            </a:r>
            <a:r>
              <a:rPr lang="en-US" altLang="cs-CZ" sz="1800" dirty="0"/>
              <a:t> </a:t>
            </a:r>
            <a:r>
              <a:rPr lang="en-US" altLang="cs-CZ" sz="1800" dirty="0" err="1"/>
              <a:t>zhuštěný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popis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politického</a:t>
            </a:r>
            <a:r>
              <a:rPr lang="en-US" altLang="cs-CZ" sz="1800" dirty="0"/>
              <a:t> </a:t>
            </a:r>
            <a:r>
              <a:rPr lang="en-US" altLang="cs-CZ" sz="1800" dirty="0" err="1"/>
              <a:t>jednání</a:t>
            </a:r>
            <a:r>
              <a:rPr lang="en-US" altLang="cs-CZ" sz="1800" dirty="0"/>
              <a:t>. </a:t>
            </a:r>
            <a:r>
              <a:rPr lang="en-US" altLang="cs-CZ" sz="1800" dirty="0" err="1"/>
              <a:t>Začíná</a:t>
            </a:r>
            <a:r>
              <a:rPr lang="en-US" altLang="cs-CZ" sz="1800" dirty="0"/>
              <a:t> s se </a:t>
            </a:r>
            <a:r>
              <a:rPr lang="en-US" altLang="cs-CZ" sz="1800" dirty="0" err="1"/>
              <a:t>spíše</a:t>
            </a:r>
            <a:r>
              <a:rPr lang="en-US" altLang="cs-CZ" sz="1800" dirty="0"/>
              <a:t> </a:t>
            </a:r>
            <a:r>
              <a:rPr lang="en-US" altLang="cs-CZ" sz="1800" dirty="0" err="1"/>
              <a:t>vágně</a:t>
            </a:r>
            <a:r>
              <a:rPr lang="en-US" altLang="cs-CZ" sz="1800" dirty="0"/>
              <a:t> </a:t>
            </a:r>
            <a:r>
              <a:rPr lang="en-US" altLang="cs-CZ" sz="1800" dirty="0" err="1"/>
              <a:t>formulovaným</a:t>
            </a:r>
            <a:r>
              <a:rPr lang="en-US" altLang="cs-CZ" sz="1800" dirty="0"/>
              <a:t> </a:t>
            </a:r>
            <a:r>
              <a:rPr lang="en-US" altLang="cs-CZ" sz="1800" dirty="0" err="1"/>
              <a:t>seznamem</a:t>
            </a:r>
            <a:r>
              <a:rPr lang="en-US" altLang="cs-CZ" sz="1800" dirty="0"/>
              <a:t> </a:t>
            </a:r>
            <a:r>
              <a:rPr lang="en-US" altLang="cs-CZ" sz="1800" dirty="0" err="1"/>
              <a:t>otázek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které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připouští</a:t>
            </a:r>
            <a:r>
              <a:rPr lang="en-US" altLang="cs-CZ" sz="1800" dirty="0"/>
              <a:t> </a:t>
            </a:r>
            <a:r>
              <a:rPr lang="en-US" altLang="cs-CZ" sz="1800" dirty="0" err="1"/>
              <a:t>otevřenost</a:t>
            </a:r>
            <a:r>
              <a:rPr lang="en-US" altLang="cs-CZ" sz="1800" dirty="0"/>
              <a:t> k </a:t>
            </a:r>
            <a:r>
              <a:rPr lang="en-US" altLang="cs-CZ" sz="1800" dirty="0" err="1"/>
              <a:t>neočekávanému</a:t>
            </a:r>
            <a:r>
              <a:rPr lang="en-US" altLang="cs-CZ" sz="1800" dirty="0"/>
              <a:t>. </a:t>
            </a:r>
            <a:r>
              <a:rPr lang="en-US" altLang="cs-CZ" sz="1800" dirty="0" err="1"/>
              <a:t>Pozorování</a:t>
            </a:r>
            <a:r>
              <a:rPr lang="en-US" altLang="cs-CZ" sz="1800" dirty="0"/>
              <a:t> je </a:t>
            </a:r>
            <a:r>
              <a:rPr lang="en-US" altLang="cs-CZ" sz="1800" dirty="0" err="1"/>
              <a:t>doprovázeno</a:t>
            </a:r>
            <a:r>
              <a:rPr lang="en-US" altLang="cs-CZ" sz="1800" dirty="0"/>
              <a:t> </a:t>
            </a:r>
            <a:r>
              <a:rPr lang="en-US" altLang="cs-CZ" sz="1800" dirty="0" err="1"/>
              <a:t>analýzou</a:t>
            </a:r>
            <a:r>
              <a:rPr lang="en-US" altLang="cs-CZ" sz="1800" dirty="0"/>
              <a:t>: </a:t>
            </a:r>
            <a:r>
              <a:rPr lang="en-US" altLang="cs-CZ" sz="1800" dirty="0" err="1"/>
              <a:t>poznámky</a:t>
            </a:r>
            <a:r>
              <a:rPr lang="en-US" altLang="cs-CZ" sz="1800" dirty="0"/>
              <a:t> </a:t>
            </a:r>
            <a:r>
              <a:rPr lang="en-US" altLang="cs-CZ" sz="1800" dirty="0" err="1"/>
              <a:t>jsou</a:t>
            </a:r>
            <a:r>
              <a:rPr lang="en-US" altLang="cs-CZ" sz="1800" dirty="0"/>
              <a:t> </a:t>
            </a:r>
            <a:r>
              <a:rPr lang="en-US" altLang="cs-CZ" sz="1800" dirty="0" err="1"/>
              <a:t>strukturovány</a:t>
            </a:r>
            <a:r>
              <a:rPr lang="en-US" altLang="cs-CZ" sz="1800" dirty="0"/>
              <a:t>. Na </a:t>
            </a:r>
            <a:r>
              <a:rPr lang="en-US" altLang="cs-CZ" sz="1800" dirty="0" err="1"/>
              <a:t>jejich</a:t>
            </a:r>
            <a:r>
              <a:rPr lang="en-US" altLang="cs-CZ" sz="1800" dirty="0"/>
              <a:t> </a:t>
            </a:r>
            <a:r>
              <a:rPr lang="en-US" altLang="cs-CZ" sz="1800" dirty="0" err="1"/>
              <a:t>základě</a:t>
            </a:r>
            <a:r>
              <a:rPr lang="en-US" altLang="cs-CZ" sz="1800" dirty="0"/>
              <a:t> </a:t>
            </a:r>
            <a:r>
              <a:rPr lang="en-US" altLang="cs-CZ" sz="1800" dirty="0" err="1"/>
              <a:t>jsou</a:t>
            </a:r>
            <a:r>
              <a:rPr lang="en-US" altLang="cs-CZ" sz="1800" dirty="0"/>
              <a:t> </a:t>
            </a:r>
            <a:r>
              <a:rPr lang="en-US" altLang="cs-CZ" sz="1800" dirty="0" err="1"/>
              <a:t>formulovány</a:t>
            </a:r>
            <a:r>
              <a:rPr lang="en-US" altLang="cs-CZ" sz="1800" dirty="0"/>
              <a:t> </a:t>
            </a:r>
            <a:r>
              <a:rPr lang="en-US" altLang="cs-CZ" sz="1800" dirty="0" err="1"/>
              <a:t>kategorie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které</a:t>
            </a:r>
            <a:r>
              <a:rPr lang="en-US" altLang="cs-CZ" sz="1800" dirty="0"/>
              <a:t> </a:t>
            </a:r>
            <a:r>
              <a:rPr lang="en-US" altLang="cs-CZ" sz="1800" dirty="0" err="1"/>
              <a:t>dávají</a:t>
            </a:r>
            <a:r>
              <a:rPr lang="en-US" altLang="cs-CZ" sz="1800" dirty="0"/>
              <a:t> </a:t>
            </a:r>
            <a:r>
              <a:rPr lang="en-US" altLang="cs-CZ" sz="1800" dirty="0" err="1"/>
              <a:t>návod</a:t>
            </a:r>
            <a:r>
              <a:rPr lang="en-US" altLang="cs-CZ" sz="1800" dirty="0"/>
              <a:t> k </a:t>
            </a:r>
            <a:r>
              <a:rPr lang="en-US" altLang="cs-CZ" sz="1800" dirty="0" err="1"/>
              <a:t>dalšímu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pozorování</a:t>
            </a:r>
            <a:r>
              <a:rPr lang="en-US" altLang="cs-CZ" sz="1800" dirty="0"/>
              <a:t>.  U </a:t>
            </a:r>
            <a:r>
              <a:rPr lang="en-US" altLang="cs-CZ" sz="1800" dirty="0" err="1"/>
              <a:t>strukturovaného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pozorování</a:t>
            </a:r>
            <a:r>
              <a:rPr lang="en-US" altLang="cs-CZ" sz="1800" dirty="0"/>
              <a:t> se </a:t>
            </a:r>
            <a:r>
              <a:rPr lang="en-US" altLang="cs-CZ" sz="1800" dirty="0" err="1"/>
              <a:t>naproti</a:t>
            </a:r>
            <a:r>
              <a:rPr lang="en-US" altLang="cs-CZ" sz="1800" dirty="0"/>
              <a:t> </a:t>
            </a:r>
            <a:r>
              <a:rPr lang="en-US" altLang="cs-CZ" sz="1800" dirty="0" err="1"/>
              <a:t>tomu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předpokládá</a:t>
            </a:r>
            <a:r>
              <a:rPr lang="en-US" altLang="cs-CZ" sz="1800" dirty="0"/>
              <a:t> </a:t>
            </a:r>
            <a:r>
              <a:rPr lang="en-US" altLang="cs-CZ" sz="1800" dirty="0" err="1"/>
              <a:t>schéma</a:t>
            </a:r>
            <a:r>
              <a:rPr lang="en-US" altLang="cs-CZ" sz="1800" dirty="0"/>
              <a:t> </a:t>
            </a:r>
            <a:r>
              <a:rPr lang="en-US" altLang="cs-CZ" sz="1800" dirty="0" err="1"/>
              <a:t>kategorií</a:t>
            </a:r>
            <a:r>
              <a:rPr lang="en-US" altLang="cs-CZ" sz="1800" dirty="0"/>
              <a:t> </a:t>
            </a:r>
            <a:r>
              <a:rPr lang="en-US" altLang="cs-CZ" sz="1800" dirty="0" err="1"/>
              <a:t>ke</a:t>
            </a:r>
            <a:r>
              <a:rPr lang="en-US" altLang="cs-CZ" sz="1800" dirty="0"/>
              <a:t> </a:t>
            </a:r>
            <a:r>
              <a:rPr lang="en-US" altLang="cs-CZ" sz="1800" dirty="0" err="1"/>
              <a:t>klasifikaci</a:t>
            </a:r>
            <a:r>
              <a:rPr lang="en-US" altLang="cs-CZ" sz="1800" dirty="0"/>
              <a:t> </a:t>
            </a:r>
            <a:r>
              <a:rPr lang="en-US" altLang="cs-CZ" sz="1800" dirty="0" err="1"/>
              <a:t>způsobů</a:t>
            </a:r>
            <a:r>
              <a:rPr lang="en-US" altLang="cs-CZ" sz="1800" dirty="0"/>
              <a:t> </a:t>
            </a:r>
            <a:r>
              <a:rPr lang="en-US" altLang="cs-CZ" sz="1800" dirty="0" err="1"/>
              <a:t>jednání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předem</a:t>
            </a:r>
            <a:r>
              <a:rPr lang="en-US" altLang="cs-CZ" sz="1800" dirty="0"/>
              <a:t>.</a:t>
            </a:r>
          </a:p>
          <a:p>
            <a:r>
              <a:rPr lang="en-US" altLang="cs-CZ" sz="1800" b="1" dirty="0"/>
              <a:t>3. </a:t>
            </a:r>
            <a:r>
              <a:rPr lang="en-US" altLang="cs-CZ" sz="1800" b="1" dirty="0" err="1"/>
              <a:t>Otevřené</a:t>
            </a:r>
            <a:r>
              <a:rPr lang="en-US" altLang="cs-CZ" sz="1800" b="1" dirty="0"/>
              <a:t> a </a:t>
            </a:r>
            <a:r>
              <a:rPr lang="en-US" altLang="cs-CZ" sz="1800" b="1" dirty="0" err="1"/>
              <a:t>skryté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pozorování</a:t>
            </a:r>
            <a:r>
              <a:rPr lang="en-US" altLang="cs-CZ" sz="1800" b="1" dirty="0"/>
              <a:t>.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Při</a:t>
            </a:r>
            <a:r>
              <a:rPr lang="en-US" altLang="cs-CZ" sz="1800" dirty="0"/>
              <a:t> </a:t>
            </a:r>
            <a:r>
              <a:rPr lang="en-US" altLang="cs-CZ" sz="1800" dirty="0" err="1"/>
              <a:t>otevřeném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pozorování</a:t>
            </a:r>
            <a:r>
              <a:rPr lang="en-US" altLang="cs-CZ" sz="1800" dirty="0"/>
              <a:t> </a:t>
            </a:r>
            <a:r>
              <a:rPr lang="en-US" altLang="cs-CZ" sz="1800" dirty="0" err="1"/>
              <a:t>vystupuje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pozorovatele</a:t>
            </a:r>
            <a:r>
              <a:rPr lang="en-US" altLang="cs-CZ" sz="1800" dirty="0"/>
              <a:t> </a:t>
            </a:r>
            <a:r>
              <a:rPr lang="en-US" altLang="cs-CZ" sz="1800" dirty="0" err="1"/>
              <a:t>otevřeně</a:t>
            </a:r>
            <a:r>
              <a:rPr lang="en-US" altLang="cs-CZ" sz="1800" dirty="0"/>
              <a:t> </a:t>
            </a:r>
            <a:r>
              <a:rPr lang="en-US" altLang="cs-CZ" sz="1800" dirty="0" err="1"/>
              <a:t>jako</a:t>
            </a:r>
            <a:r>
              <a:rPr lang="en-US" altLang="cs-CZ" sz="1800" dirty="0"/>
              <a:t> </a:t>
            </a:r>
            <a:r>
              <a:rPr lang="en-US" altLang="cs-CZ" sz="1800" dirty="0" err="1"/>
              <a:t>výzkumník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zatímco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při</a:t>
            </a:r>
            <a:r>
              <a:rPr lang="en-US" altLang="cs-CZ" sz="1800" dirty="0"/>
              <a:t> </a:t>
            </a:r>
            <a:r>
              <a:rPr lang="en-US" altLang="cs-CZ" sz="1800" dirty="0" err="1"/>
              <a:t>skrytém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pozorování</a:t>
            </a:r>
            <a:r>
              <a:rPr lang="en-US" altLang="cs-CZ" sz="1800" dirty="0"/>
              <a:t> </a:t>
            </a:r>
            <a:r>
              <a:rPr lang="en-US" altLang="cs-CZ" sz="1800" dirty="0" err="1"/>
              <a:t>svoji</a:t>
            </a:r>
            <a:r>
              <a:rPr lang="en-US" altLang="cs-CZ" sz="1800" dirty="0"/>
              <a:t> </a:t>
            </a:r>
            <a:r>
              <a:rPr lang="en-US" altLang="cs-CZ" sz="1800" dirty="0" err="1"/>
              <a:t>identitu</a:t>
            </a:r>
            <a:r>
              <a:rPr lang="en-US" altLang="cs-CZ" sz="1800" dirty="0"/>
              <a:t> </a:t>
            </a:r>
            <a:r>
              <a:rPr lang="en-US" altLang="cs-CZ" sz="1800" dirty="0" err="1"/>
              <a:t>skrývá</a:t>
            </a:r>
            <a:r>
              <a:rPr lang="en-US" altLang="cs-CZ" sz="1800" dirty="0"/>
              <a:t> (</a:t>
            </a:r>
            <a:r>
              <a:rPr lang="en-US" altLang="cs-CZ" sz="1800" dirty="0" err="1"/>
              <a:t>což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při</a:t>
            </a:r>
            <a:r>
              <a:rPr lang="en-US" altLang="cs-CZ" sz="1800" dirty="0"/>
              <a:t> </a:t>
            </a:r>
            <a:r>
              <a:rPr lang="en-US" altLang="cs-CZ" sz="1800" dirty="0" err="1"/>
              <a:t>strukturovaném</a:t>
            </a:r>
            <a:r>
              <a:rPr lang="en-US" altLang="cs-CZ" sz="1800" dirty="0"/>
              <a:t> a </a:t>
            </a:r>
            <a:r>
              <a:rPr lang="en-US" altLang="cs-CZ" sz="1800" dirty="0" err="1"/>
              <a:t>systematickém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pozorování</a:t>
            </a:r>
            <a:r>
              <a:rPr lang="en-US" altLang="cs-CZ" sz="1800" dirty="0"/>
              <a:t> </a:t>
            </a:r>
            <a:r>
              <a:rPr lang="en-US" altLang="cs-CZ" sz="1800" dirty="0" err="1"/>
              <a:t>lze</a:t>
            </a:r>
            <a:r>
              <a:rPr lang="en-US" altLang="cs-CZ" sz="1800" dirty="0"/>
              <a:t> </a:t>
            </a:r>
            <a:r>
              <a:rPr lang="en-US" altLang="cs-CZ" sz="1800" dirty="0" err="1"/>
              <a:t>ztěží</a:t>
            </a:r>
            <a:r>
              <a:rPr lang="en-US" altLang="cs-CZ" sz="1800" dirty="0"/>
              <a:t>).</a:t>
            </a:r>
          </a:p>
          <a:p>
            <a:r>
              <a:rPr lang="en-US" altLang="cs-CZ" sz="1800" b="1" dirty="0"/>
              <a:t>4. </a:t>
            </a:r>
            <a:r>
              <a:rPr lang="en-US" altLang="cs-CZ" sz="1800" b="1" dirty="0" err="1"/>
              <a:t>Zúčastněné</a:t>
            </a:r>
            <a:r>
              <a:rPr lang="en-US" altLang="cs-CZ" sz="1800" b="1" dirty="0"/>
              <a:t> a </a:t>
            </a:r>
            <a:r>
              <a:rPr lang="en-US" altLang="cs-CZ" sz="1800" b="1" dirty="0" err="1"/>
              <a:t>nezúčastněné</a:t>
            </a:r>
            <a:r>
              <a:rPr lang="en-US" altLang="cs-CZ" sz="1800" b="1" dirty="0"/>
              <a:t> </a:t>
            </a:r>
            <a:r>
              <a:rPr lang="en-US" altLang="cs-CZ" sz="1800" b="1" dirty="0" err="1"/>
              <a:t>pozorování</a:t>
            </a:r>
            <a:r>
              <a:rPr lang="en-US" altLang="cs-CZ" sz="1800" b="1" dirty="0"/>
              <a:t>.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Při</a:t>
            </a:r>
            <a:r>
              <a:rPr lang="en-US" altLang="cs-CZ" sz="1800" dirty="0"/>
              <a:t> </a:t>
            </a:r>
            <a:r>
              <a:rPr lang="en-US" altLang="cs-CZ" sz="1800" dirty="0" err="1"/>
              <a:t>zúčastněném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pozorování</a:t>
            </a:r>
            <a:r>
              <a:rPr lang="en-US" altLang="cs-CZ" sz="1800" dirty="0"/>
              <a:t> je </a:t>
            </a:r>
            <a:r>
              <a:rPr lang="en-US" altLang="cs-CZ" sz="1800" dirty="0" err="1"/>
              <a:t>výzkumník</a:t>
            </a:r>
            <a:r>
              <a:rPr lang="en-US" altLang="cs-CZ" sz="1800" dirty="0"/>
              <a:t> </a:t>
            </a:r>
            <a:r>
              <a:rPr lang="en-US" altLang="cs-CZ" sz="1800" dirty="0" err="1"/>
              <a:t>sám</a:t>
            </a:r>
            <a:r>
              <a:rPr lang="en-US" altLang="cs-CZ" sz="1800" dirty="0"/>
              <a:t> </a:t>
            </a:r>
            <a:r>
              <a:rPr lang="en-US" altLang="cs-CZ" sz="1800" dirty="0" err="1"/>
              <a:t>elementem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pozorovaného</a:t>
            </a:r>
            <a:r>
              <a:rPr lang="en-US" altLang="cs-CZ" sz="1800" dirty="0"/>
              <a:t> </a:t>
            </a:r>
            <a:r>
              <a:rPr lang="en-US" altLang="cs-CZ" sz="1800" dirty="0" err="1"/>
              <a:t>sociálního</a:t>
            </a:r>
            <a:r>
              <a:rPr lang="en-US" altLang="cs-CZ" sz="1800" dirty="0"/>
              <a:t> pole, </a:t>
            </a:r>
            <a:r>
              <a:rPr lang="en-US" altLang="cs-CZ" sz="1800" dirty="0" err="1"/>
              <a:t>zatímco</a:t>
            </a:r>
            <a:r>
              <a:rPr lang="en-US" altLang="cs-CZ" sz="1800" dirty="0"/>
              <a:t> v </a:t>
            </a:r>
            <a:r>
              <a:rPr lang="en-US" altLang="cs-CZ" sz="1800" dirty="0" err="1"/>
              <a:t>opačném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případě</a:t>
            </a:r>
            <a:r>
              <a:rPr lang="en-US" altLang="cs-CZ" sz="1800" dirty="0"/>
              <a:t> </a:t>
            </a:r>
            <a:r>
              <a:rPr lang="en-US" altLang="cs-CZ" sz="1800" dirty="0" err="1"/>
              <a:t>zůstává</a:t>
            </a:r>
            <a:r>
              <a:rPr lang="en-US" altLang="cs-CZ" sz="1800" dirty="0"/>
              <a:t> </a:t>
            </a:r>
            <a:r>
              <a:rPr lang="en-US" altLang="cs-CZ" sz="1800" dirty="0" err="1"/>
              <a:t>vně</a:t>
            </a:r>
            <a:r>
              <a:rPr lang="en-US" altLang="cs-CZ" sz="1800" dirty="0"/>
              <a:t>. </a:t>
            </a:r>
            <a:r>
              <a:rPr lang="en-US" altLang="cs-CZ" sz="1800" dirty="0" err="1"/>
              <a:t>Zúčastněné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pozorování</a:t>
            </a:r>
            <a:r>
              <a:rPr lang="en-US" altLang="cs-CZ" sz="1800" dirty="0"/>
              <a:t> </a:t>
            </a:r>
            <a:r>
              <a:rPr lang="en-US" altLang="cs-CZ" sz="1800" dirty="0" err="1"/>
              <a:t>lze</a:t>
            </a:r>
            <a:r>
              <a:rPr lang="en-US" altLang="cs-CZ" sz="1800" dirty="0"/>
              <a:t> </a:t>
            </a:r>
            <a:r>
              <a:rPr lang="en-US" altLang="cs-CZ" sz="1800" dirty="0" err="1"/>
              <a:t>dále</a:t>
            </a:r>
            <a:r>
              <a:rPr lang="en-US" altLang="cs-CZ" sz="1800" dirty="0"/>
              <a:t> </a:t>
            </a:r>
            <a:r>
              <a:rPr lang="en-US" altLang="cs-CZ" sz="1800" dirty="0" err="1"/>
              <a:t>dělit</a:t>
            </a:r>
            <a:r>
              <a:rPr lang="en-US" altLang="cs-CZ" sz="1800" dirty="0"/>
              <a:t> </a:t>
            </a:r>
            <a:r>
              <a:rPr lang="en-US" altLang="cs-CZ" sz="1800" dirty="0" err="1"/>
              <a:t>na</a:t>
            </a:r>
            <a:r>
              <a:rPr lang="en-US" altLang="cs-CZ" sz="1800" dirty="0"/>
              <a:t> </a:t>
            </a:r>
            <a:r>
              <a:rPr lang="en-US" altLang="cs-CZ" sz="1800" dirty="0" err="1"/>
              <a:t>aktivní</a:t>
            </a:r>
            <a:r>
              <a:rPr lang="en-US" altLang="cs-CZ" sz="1800" dirty="0"/>
              <a:t> a </a:t>
            </a:r>
            <a:r>
              <a:rPr lang="en-US" altLang="cs-CZ" sz="1800" dirty="0" err="1"/>
              <a:t>pasivní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pozorování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podle</a:t>
            </a:r>
            <a:r>
              <a:rPr lang="en-US" altLang="cs-CZ" sz="1800" dirty="0"/>
              <a:t> toho, </a:t>
            </a:r>
            <a:r>
              <a:rPr lang="en-US" altLang="cs-CZ" sz="1800" dirty="0" err="1"/>
              <a:t>zda</a:t>
            </a:r>
            <a:r>
              <a:rPr lang="en-US" altLang="cs-CZ" sz="1800" dirty="0"/>
              <a:t> se </a:t>
            </a:r>
            <a:r>
              <a:rPr lang="en-US" altLang="cs-CZ" sz="1800" dirty="0" err="1"/>
              <a:t>se</a:t>
            </a:r>
            <a:r>
              <a:rPr lang="en-US" altLang="cs-CZ" sz="1800" dirty="0"/>
              <a:t> </a:t>
            </a:r>
            <a:r>
              <a:rPr lang="en-US" altLang="cs-CZ" sz="1800" dirty="0" err="1"/>
              <a:t>zkoumaným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politickým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polem</a:t>
            </a:r>
            <a:r>
              <a:rPr lang="en-US" altLang="cs-CZ" sz="1800" dirty="0"/>
              <a:t> </a:t>
            </a:r>
            <a:r>
              <a:rPr lang="en-US" altLang="cs-CZ" sz="1800" dirty="0" err="1"/>
              <a:t>identifikuje</a:t>
            </a:r>
            <a:r>
              <a:rPr lang="en-US" altLang="cs-CZ" sz="1800" dirty="0"/>
              <a:t> </a:t>
            </a:r>
            <a:r>
              <a:rPr lang="en-US" altLang="cs-CZ" sz="1800" dirty="0" err="1"/>
              <a:t>či</a:t>
            </a:r>
            <a:r>
              <a:rPr lang="en-US" altLang="cs-CZ" sz="1800" dirty="0"/>
              <a:t> </a:t>
            </a:r>
            <a:r>
              <a:rPr lang="en-US" altLang="cs-CZ" sz="1800" dirty="0" err="1"/>
              <a:t>nikoliv</a:t>
            </a:r>
            <a:r>
              <a:rPr lang="en-US" altLang="cs-CZ" sz="1800" dirty="0"/>
              <a:t>.</a:t>
            </a:r>
          </a:p>
          <a:p>
            <a:endParaRPr lang="en-US" altLang="cs-CZ" sz="1500" dirty="0"/>
          </a:p>
        </p:txBody>
      </p:sp>
    </p:spTree>
    <p:extLst>
      <p:ext uri="{BB962C8B-B14F-4D97-AF65-F5344CB8AC3E}">
        <p14:creationId xmlns:p14="http://schemas.microsoft.com/office/powerpoint/2010/main" xmlns="" val="281510450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xmlns="" id="{955A2079-FA98-4876-80F0-72364A7D2E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 fontScale="90000"/>
          </a:bodyPr>
          <a:lstStyle/>
          <a:p>
            <a:pPr algn="ctr"/>
            <a:r>
              <a:rPr lang="cs-CZ" sz="5200" dirty="0"/>
              <a:t>Kritické zhodnocení literatury/dosavadního poznání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721DF5AD-453E-4CC7-B35F-1170CF5915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15375038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0" name="Rectangle 199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Freeform: Shape 201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>
                <a:solidFill>
                  <a:srgbClr val="FFFFFF"/>
                </a:solidFill>
              </a:rPr>
              <a:t>Jak hodnotit „kvalitu“ výzkumného designu: </a:t>
            </a:r>
            <a:r>
              <a:rPr lang="cs-CZ" b="1">
                <a:solidFill>
                  <a:srgbClr val="FFFFFF"/>
                </a:solidFill>
              </a:rPr>
              <a:t>Interní a externí validita</a:t>
            </a:r>
          </a:p>
        </p:txBody>
      </p:sp>
      <p:sp>
        <p:nvSpPr>
          <p:cNvPr id="204" name="Arc 203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cs-CZ" altLang="cs-CZ" dirty="0"/>
              <a:t>Pokud můžeme hodně vsadit na to, že výzkum má dobrou schopnost v rámci zkoumaných případů bezpečně odhalit kauzalitu (že x ovlivňuje y) má vysokou </a:t>
            </a:r>
            <a:r>
              <a:rPr lang="cs-CZ" altLang="cs-CZ" b="1" dirty="0"/>
              <a:t>interní validitu </a:t>
            </a:r>
            <a:r>
              <a:rPr lang="cs-CZ" altLang="cs-CZ" dirty="0"/>
              <a:t>(a naopak</a:t>
            </a:r>
            <a:r>
              <a:rPr lang="cs-CZ" altLang="cs-CZ" dirty="0" smtClean="0"/>
              <a:t>). </a:t>
            </a:r>
            <a:r>
              <a:rPr lang="cs-CZ" altLang="cs-CZ" dirty="0" smtClean="0"/>
              <a:t>Úzce souvisí s kvalitou našich rozhodnutí (výzkumných procedur, sloužících k redukci omylu a informací).</a:t>
            </a:r>
            <a:endParaRPr lang="cs-CZ" altLang="cs-CZ" dirty="0"/>
          </a:p>
          <a:p>
            <a:pPr>
              <a:buFont typeface="Wingdings" pitchFamily="2" charset="2"/>
              <a:buNone/>
            </a:pPr>
            <a:endParaRPr lang="cs-CZ" altLang="cs-CZ" dirty="0"/>
          </a:p>
          <a:p>
            <a:pPr>
              <a:buFont typeface="Wingdings" pitchFamily="2" charset="2"/>
              <a:buNone/>
            </a:pPr>
            <a:r>
              <a:rPr lang="cs-CZ" altLang="cs-CZ" dirty="0"/>
              <a:t>Pokud si můžeme být jisti, že výsledky našeho výzkumu jsou platné i mimo kontext (případně </a:t>
            </a:r>
            <a:r>
              <a:rPr lang="cs-CZ" altLang="cs-CZ" dirty="0" smtClean="0"/>
              <a:t>mimo zkoumané </a:t>
            </a:r>
            <a:r>
              <a:rPr lang="cs-CZ" altLang="cs-CZ" dirty="0"/>
              <a:t>případy), v němž jsme ho provedli, má vysokou </a:t>
            </a:r>
            <a:r>
              <a:rPr lang="cs-CZ" altLang="cs-CZ" b="1" dirty="0"/>
              <a:t>externí validitu (</a:t>
            </a:r>
            <a:r>
              <a:rPr lang="cs-CZ" altLang="cs-CZ" dirty="0"/>
              <a:t>a naopak</a:t>
            </a:r>
            <a:r>
              <a:rPr lang="cs-CZ" altLang="cs-CZ" b="1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xmlns="" val="39154152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Rectangle 135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Freeform: Shape 137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 altLang="cs-CZ" sz="4100">
                <a:solidFill>
                  <a:srgbClr val="FFFFFF"/>
                </a:solidFill>
              </a:rPr>
              <a:t>Dekonstrukce interní validity</a:t>
            </a:r>
          </a:p>
        </p:txBody>
      </p:sp>
      <p:sp>
        <p:nvSpPr>
          <p:cNvPr id="140" name="Arc 139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 altLang="cs-CZ"/>
              <a:t>Interní validita má několik komponent:</a:t>
            </a:r>
          </a:p>
          <a:p>
            <a:endParaRPr lang="cs-CZ" altLang="cs-CZ"/>
          </a:p>
          <a:p>
            <a:r>
              <a:rPr lang="cs-CZ" altLang="cs-CZ" b="1"/>
              <a:t>Statistickou</a:t>
            </a:r>
          </a:p>
          <a:p>
            <a:r>
              <a:rPr lang="cs-CZ" altLang="cs-CZ" b="1"/>
              <a:t>Kauzální</a:t>
            </a:r>
          </a:p>
          <a:p>
            <a:r>
              <a:rPr lang="cs-CZ" altLang="cs-CZ" b="1"/>
              <a:t>Konstruktovou</a:t>
            </a:r>
          </a:p>
        </p:txBody>
      </p:sp>
    </p:spTree>
    <p:extLst>
      <p:ext uri="{BB962C8B-B14F-4D97-AF65-F5344CB8AC3E}">
        <p14:creationId xmlns:p14="http://schemas.microsoft.com/office/powerpoint/2010/main" xmlns="" val="41469621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Freeform: Shape 136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 altLang="cs-CZ" b="1" dirty="0">
                <a:solidFill>
                  <a:srgbClr val="FFFFFF"/>
                </a:solidFill>
              </a:rPr>
              <a:t>Statistická validita (POL se víc dozví v semináři o měření)</a:t>
            </a:r>
          </a:p>
        </p:txBody>
      </p:sp>
      <p:sp>
        <p:nvSpPr>
          <p:cNvPr id="139" name="Arc 138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>
              <a:defRPr/>
            </a:pPr>
            <a:r>
              <a:rPr lang="cs-CZ" sz="2600" dirty="0"/>
              <a:t>Zjišťuje, zda existuje </a:t>
            </a:r>
            <a:r>
              <a:rPr lang="cs-CZ" sz="2600" b="1" u="sng" dirty="0"/>
              <a:t>statisticky významný </a:t>
            </a:r>
            <a:r>
              <a:rPr lang="cs-CZ" sz="2600" u="sng" dirty="0"/>
              <a:t>vztah (kovariance) </a:t>
            </a:r>
            <a:r>
              <a:rPr lang="cs-CZ" sz="2600" dirty="0"/>
              <a:t>mezi proměnnými, které výzkumníka zajímají a zda lze určit jeho velikost</a:t>
            </a:r>
          </a:p>
          <a:p>
            <a:pPr>
              <a:defRPr/>
            </a:pPr>
            <a:r>
              <a:rPr lang="cs-CZ" sz="2600" dirty="0"/>
              <a:t>Jde o efektivní a přesné použití statistických nástrojů (statistické usuzování- například se předpokládá něco o distribuci hodnot proměnných nebo o vztahu proměnných a podle toho se používá statistika), posouzení statistické významnosti a síly vztahu.</a:t>
            </a:r>
          </a:p>
          <a:p>
            <a:pPr>
              <a:defRPr/>
            </a:pPr>
            <a:r>
              <a:rPr lang="cs-CZ" sz="2600" dirty="0"/>
              <a:t>Manski: SV je o tom, jak velikost a variabilita </a:t>
            </a:r>
            <a:r>
              <a:rPr lang="cs-CZ" sz="2600" dirty="0" smtClean="0"/>
              <a:t>našeho vzorku </a:t>
            </a:r>
            <a:r>
              <a:rPr lang="cs-CZ" sz="2600" dirty="0"/>
              <a:t>ovlivňuje závěry, které můžeme udělat o populaci.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8688856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Rectangle 135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Freeform: Shape 137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 altLang="cs-CZ" b="1">
                <a:solidFill>
                  <a:srgbClr val="FFFFFF"/>
                </a:solidFill>
              </a:rPr>
              <a:t>Kauzální validita</a:t>
            </a:r>
          </a:p>
        </p:txBody>
      </p:sp>
      <p:sp>
        <p:nvSpPr>
          <p:cNvPr id="140" name="Arc 139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cs-CZ" altLang="cs-CZ" dirty="0"/>
              <a:t>Jde o určení toho, zda variance, nalezená v datech, má </a:t>
            </a:r>
            <a:r>
              <a:rPr lang="cs-CZ" altLang="cs-CZ" u="sng" dirty="0"/>
              <a:t>kauzální </a:t>
            </a:r>
            <a:r>
              <a:rPr lang="cs-CZ" altLang="cs-CZ" dirty="0"/>
              <a:t>charakter.</a:t>
            </a:r>
          </a:p>
          <a:p>
            <a:pPr>
              <a:buFont typeface="Wingdings" pitchFamily="2" charset="2"/>
              <a:buNone/>
            </a:pPr>
            <a:endParaRPr lang="cs-CZ" altLang="cs-CZ" dirty="0"/>
          </a:p>
          <a:p>
            <a:pPr>
              <a:buFont typeface="Wingdings" pitchFamily="2" charset="2"/>
              <a:buNone/>
            </a:pPr>
            <a:r>
              <a:rPr lang="cs-CZ" altLang="cs-CZ" dirty="0"/>
              <a:t>Prakticky to znamená určit (a být si jist), že změna v T způsobuje Y.</a:t>
            </a:r>
          </a:p>
          <a:p>
            <a:pPr>
              <a:buFont typeface="Wingdings" pitchFamily="2" charset="2"/>
              <a:buNone/>
            </a:pPr>
            <a:endParaRPr lang="cs-CZ" altLang="cs-CZ" dirty="0"/>
          </a:p>
          <a:p>
            <a:pPr>
              <a:buFont typeface="Wingdings" pitchFamily="2" charset="2"/>
              <a:buNone/>
            </a:pPr>
            <a:r>
              <a:rPr lang="cs-CZ" altLang="cs-CZ" dirty="0"/>
              <a:t>Nejde o to, </a:t>
            </a:r>
            <a:r>
              <a:rPr lang="cs-CZ" altLang="cs-CZ" b="1" dirty="0"/>
              <a:t>jak velký/silný </a:t>
            </a:r>
            <a:r>
              <a:rPr lang="cs-CZ" altLang="cs-CZ" dirty="0"/>
              <a:t>je vztah (to je statistická validita), ale o </a:t>
            </a:r>
            <a:r>
              <a:rPr lang="cs-CZ" altLang="cs-CZ" b="1" dirty="0"/>
              <a:t>identifikaci proměnných</a:t>
            </a:r>
            <a:r>
              <a:rPr lang="cs-CZ" altLang="cs-CZ" dirty="0"/>
              <a:t>, které se na něm podílí („4 kauzální překážky“).</a:t>
            </a:r>
          </a:p>
          <a:p>
            <a:pPr>
              <a:buFont typeface="Wingdings" pitchFamily="2" charset="2"/>
              <a:buNone/>
            </a:pPr>
            <a:r>
              <a:rPr lang="cs-CZ" altLang="cs-CZ" dirty="0"/>
              <a:t>„Skutečně je naše nezávislá proměnná nezávislá“?</a:t>
            </a:r>
          </a:p>
        </p:txBody>
      </p:sp>
    </p:spTree>
    <p:extLst>
      <p:ext uri="{BB962C8B-B14F-4D97-AF65-F5344CB8AC3E}">
        <p14:creationId xmlns:p14="http://schemas.microsoft.com/office/powerpoint/2010/main" xmlns="" val="27636654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Rectangle 135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Freeform: Shape 137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 altLang="cs-CZ" sz="4100" b="1">
                <a:solidFill>
                  <a:srgbClr val="FFFFFF"/>
                </a:solidFill>
              </a:rPr>
              <a:t>Konstruktová validita</a:t>
            </a:r>
          </a:p>
        </p:txBody>
      </p:sp>
      <p:sp>
        <p:nvSpPr>
          <p:cNvPr id="140" name="Arc 139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 altLang="cs-CZ" dirty="0"/>
              <a:t>Hodnocení toho, jak validní je pozorování/data pro teorii, k níž je vztaženo.</a:t>
            </a:r>
          </a:p>
          <a:p>
            <a:endParaRPr lang="cs-CZ" altLang="cs-CZ" dirty="0"/>
          </a:p>
          <a:p>
            <a:r>
              <a:rPr lang="cs-CZ" altLang="cs-CZ" dirty="0"/>
              <a:t>Širší než kauzální validita, nejde jen o to, zda mezi T a Y je kauzální vztah, ale o to, zda tento vztah jde dobře (validně) uplatnit i na T a Y v již existující teorii (z níž jsme vyšli).</a:t>
            </a:r>
          </a:p>
          <a:p>
            <a:r>
              <a:rPr lang="cs-CZ" altLang="cs-CZ" dirty="0"/>
              <a:t>„Operacionalizovali jsme proměnné (případně převzali z nějakého předchozího výzkumu) tak, že teď naše zjištění dobře můžeme vztáhnout k existující teorii?“ „</a:t>
            </a:r>
            <a:r>
              <a:rPr lang="cs-CZ" altLang="cs-CZ" dirty="0" smtClean="0"/>
              <a:t>Nedělali/neměřili </a:t>
            </a:r>
            <a:r>
              <a:rPr lang="cs-CZ" altLang="cs-CZ" dirty="0"/>
              <a:t>jsme náhodou něco jiného?“</a:t>
            </a:r>
          </a:p>
        </p:txBody>
      </p:sp>
    </p:spTree>
    <p:extLst>
      <p:ext uri="{BB962C8B-B14F-4D97-AF65-F5344CB8AC3E}">
        <p14:creationId xmlns:p14="http://schemas.microsoft.com/office/powerpoint/2010/main" xmlns="" val="24842400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 altLang="cs-CZ">
                <a:solidFill>
                  <a:srgbClr val="FFFFFF"/>
                </a:solidFill>
              </a:rPr>
              <a:t>Externí validita</a:t>
            </a:r>
          </a:p>
        </p:txBody>
      </p:sp>
      <p:sp>
        <p:nvSpPr>
          <p:cNvPr id="76" name="Arc 75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 fontScale="92500"/>
          </a:bodyPr>
          <a:lstStyle/>
          <a:p>
            <a:r>
              <a:rPr lang="cs-CZ" altLang="cs-CZ" sz="2600" dirty="0"/>
              <a:t>Úzce souvisí s koncepty </a:t>
            </a:r>
            <a:r>
              <a:rPr lang="cs-CZ" altLang="cs-CZ" sz="2600" b="1" dirty="0"/>
              <a:t>„robustnosti“ výsledku </a:t>
            </a:r>
            <a:r>
              <a:rPr lang="cs-CZ" altLang="cs-CZ" sz="2600" dirty="0"/>
              <a:t>a „</a:t>
            </a:r>
            <a:r>
              <a:rPr lang="cs-CZ" altLang="cs-CZ" sz="2600" b="1" dirty="0"/>
              <a:t>vědecké replikace</a:t>
            </a:r>
            <a:r>
              <a:rPr lang="cs-CZ" altLang="cs-CZ" sz="2600" dirty="0"/>
              <a:t>“.</a:t>
            </a:r>
          </a:p>
          <a:p>
            <a:r>
              <a:rPr lang="cs-CZ" altLang="cs-CZ" sz="2600" dirty="0"/>
              <a:t>Zajímá se o to, jestli výsledek, který jsme získali na nějaké populaci, je snadno přenositelný i na populaci jinou („robustnost výsledku“).</a:t>
            </a:r>
          </a:p>
          <a:p>
            <a:r>
              <a:rPr lang="cs-CZ" altLang="cs-CZ" sz="2600" dirty="0"/>
              <a:t>Vědecká replikace odkazuje k situaci, kdy (např. v teoretickém vakuu) buďto </a:t>
            </a:r>
            <a:r>
              <a:rPr lang="cs-CZ" altLang="cs-CZ" sz="2600" b="1" dirty="0"/>
              <a:t>opakujeme</a:t>
            </a:r>
            <a:r>
              <a:rPr lang="cs-CZ" altLang="cs-CZ" sz="2600" dirty="0"/>
              <a:t> náš </a:t>
            </a:r>
            <a:r>
              <a:rPr lang="cs-CZ" altLang="cs-CZ" sz="2600" b="1" dirty="0"/>
              <a:t>výzkum</a:t>
            </a:r>
            <a:r>
              <a:rPr lang="cs-CZ" altLang="cs-CZ" sz="2600" dirty="0"/>
              <a:t> na </a:t>
            </a:r>
            <a:r>
              <a:rPr lang="cs-CZ" altLang="cs-CZ" sz="2600" b="1" dirty="0"/>
              <a:t>jiné populaci</a:t>
            </a:r>
            <a:r>
              <a:rPr lang="cs-CZ" altLang="cs-CZ" sz="2600" dirty="0"/>
              <a:t>, abychom ověřili naše původní zjištění nebo </a:t>
            </a:r>
            <a:r>
              <a:rPr lang="cs-CZ" altLang="cs-CZ" sz="2600" b="1" dirty="0"/>
              <a:t>rozšíříme teorii </a:t>
            </a:r>
            <a:r>
              <a:rPr lang="cs-CZ" altLang="cs-CZ" sz="2600" dirty="0"/>
              <a:t>o další předpoklady na </a:t>
            </a:r>
            <a:r>
              <a:rPr lang="cs-CZ" altLang="cs-CZ" sz="2600" b="1" dirty="0"/>
              <a:t>stejné populaci</a:t>
            </a:r>
            <a:r>
              <a:rPr lang="cs-CZ" altLang="cs-CZ" sz="2600" dirty="0"/>
              <a:t>.</a:t>
            </a:r>
          </a:p>
          <a:p>
            <a:r>
              <a:rPr lang="cs-CZ" altLang="cs-CZ" sz="2600" dirty="0"/>
              <a:t>„Platí naše zjištění i v jiném kontextu, než jsme ho zjistili?“ „Pokud ne, proč</a:t>
            </a:r>
            <a:r>
              <a:rPr lang="cs-CZ" altLang="cs-CZ" sz="2600" dirty="0" smtClean="0"/>
              <a:t>“?</a:t>
            </a:r>
          </a:p>
          <a:p>
            <a:r>
              <a:rPr lang="cs-CZ" altLang="cs-CZ" sz="2600" b="1" dirty="0" smtClean="0"/>
              <a:t>Externí validita </a:t>
            </a:r>
            <a:r>
              <a:rPr lang="cs-CZ" altLang="cs-CZ" sz="2600" dirty="0" smtClean="0"/>
              <a:t>je </a:t>
            </a:r>
            <a:r>
              <a:rPr lang="cs-CZ" altLang="cs-CZ" sz="2600" b="1" dirty="0" smtClean="0"/>
              <a:t>velké téma experimentů- </a:t>
            </a:r>
            <a:r>
              <a:rPr lang="cs-CZ" altLang="cs-CZ" sz="2600" dirty="0" smtClean="0"/>
              <a:t>vždy se musíme ptát a přemýšlet, zda to, co jsme naměřili experimentálně, platí i v reálném světě.</a:t>
            </a:r>
            <a:endParaRPr lang="cs-CZ" altLang="cs-CZ" sz="2600" dirty="0"/>
          </a:p>
        </p:txBody>
      </p:sp>
    </p:spTree>
    <p:extLst>
      <p:ext uri="{BB962C8B-B14F-4D97-AF65-F5344CB8AC3E}">
        <p14:creationId xmlns:p14="http://schemas.microsoft.com/office/powerpoint/2010/main" xmlns="" val="88162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 sz="2400">
                <a:solidFill>
                  <a:srgbClr val="FFFFFF"/>
                </a:solidFill>
              </a:rPr>
              <a:t>Úkoly kritického zhodnocení literatury„</a:t>
            </a:r>
            <a:r>
              <a:rPr lang="cs-CZ" sz="2400" b="1">
                <a:solidFill>
                  <a:srgbClr val="FFFFFF"/>
                </a:solidFill>
              </a:rPr>
              <a:t>PROBLEM-GAP-CONTRIBUTION</a:t>
            </a:r>
            <a:r>
              <a:rPr lang="cs-CZ" sz="2400">
                <a:solidFill>
                  <a:srgbClr val="FFFFFF"/>
                </a:solidFill>
              </a:rPr>
              <a:t>“ přístup</a:t>
            </a:r>
          </a:p>
        </p:txBody>
      </p:sp>
      <p:sp>
        <p:nvSpPr>
          <p:cNvPr id="30" name="Arc 29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>
              <a:buNone/>
            </a:pPr>
            <a:r>
              <a:rPr lang="cs-CZ" sz="2600" b="1" dirty="0"/>
              <a:t>UDĚLEJTE V TÉMATU POŘÁDEK</a:t>
            </a:r>
          </a:p>
          <a:p>
            <a:r>
              <a:rPr lang="cs-CZ" sz="2600" dirty="0"/>
              <a:t>1.Kde se výzkumná otázka vzala? Jakou má tradici? </a:t>
            </a:r>
          </a:p>
          <a:p>
            <a:r>
              <a:rPr lang="cs-CZ" sz="2600" dirty="0"/>
              <a:t>2. Jaké jsou zatím odpovědi na naši otázku? Co se o ní ví?</a:t>
            </a:r>
          </a:p>
          <a:p>
            <a:r>
              <a:rPr lang="cs-CZ" sz="2600" dirty="0"/>
              <a:t>3. Jaké mají tyto odpovědi silné a slabé stránky a bílá místa?</a:t>
            </a:r>
          </a:p>
          <a:p>
            <a:r>
              <a:rPr lang="cs-CZ" sz="2600" dirty="0"/>
              <a:t>4. Co si z </a:t>
            </a:r>
            <a:r>
              <a:rPr lang="cs-CZ" sz="2600"/>
              <a:t>toho vezmeme </a:t>
            </a:r>
            <a:r>
              <a:rPr lang="cs-CZ" sz="2600" dirty="0"/>
              <a:t>my? Budeme nějakou z nich pro náš vlastní výzkum využívat víc/vyjdeme z ní (a proč) nebo je zatím necháme žít vedle sebe a rozhodne náš výzkum, která je lepší? Co bude přínos naší práce?</a:t>
            </a:r>
          </a:p>
          <a:p>
            <a:pPr>
              <a:buNone/>
            </a:pPr>
            <a:endParaRPr lang="cs-CZ" sz="2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 b="1">
                <a:solidFill>
                  <a:srgbClr val="FFFFFF"/>
                </a:solidFill>
              </a:rPr>
              <a:t> ZKOUMÁME </a:t>
            </a:r>
            <a:endParaRPr lang="cs-CZ" dirty="0">
              <a:solidFill>
                <a:srgbClr val="FFFFFF"/>
              </a:solidFill>
            </a:endParaRPr>
          </a:p>
        </p:txBody>
      </p:sp>
      <p:sp>
        <p:nvSpPr>
          <p:cNvPr id="35" name="Arc 34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b="1" dirty="0"/>
              <a:t>                                 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PŘÍKLAD</a:t>
            </a:r>
          </a:p>
        </p:txBody>
      </p:sp>
      <p:sp>
        <p:nvSpPr>
          <p:cNvPr id="32" name="Arc 31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endParaRPr lang="cs-CZ"/>
          </a:p>
          <a:p>
            <a:endParaRPr lang="cs-CZ"/>
          </a:p>
          <a:p>
            <a:pPr marL="0" indent="0">
              <a:buNone/>
            </a:pPr>
            <a:r>
              <a:rPr lang="cs-CZ"/>
              <a:t>Jsme HRC a vyrobili jsme následující video:</a:t>
            </a:r>
          </a:p>
          <a:p>
            <a:endParaRPr lang="cs-CZ"/>
          </a:p>
          <a:p>
            <a:pPr marL="0" indent="0">
              <a:buNone/>
            </a:pPr>
            <a:r>
              <a:rPr lang="cs-CZ">
                <a:hlinkClick r:id="rId2"/>
              </a:rPr>
              <a:t>https://www.youtube.com/watch?v=RaxNEzA3jRs</a:t>
            </a:r>
            <a:endParaRPr lang="cs-CZ"/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/>
              <a:t>  chceme zkoumat, jestli „funguje“</a:t>
            </a:r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39200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endParaRPr lang="cs-CZ">
              <a:solidFill>
                <a:srgbClr val="FFFFFF"/>
              </a:solidFill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endParaRPr lang="cs-CZ"/>
          </a:p>
          <a:p>
            <a:endParaRPr lang="cs-CZ"/>
          </a:p>
          <a:p>
            <a:r>
              <a:rPr lang="cs-CZ" b="1"/>
              <a:t>Zkuste navrhnout, co znamená „funguje“, tak, aby to byl vztah mezi proměnnými</a:t>
            </a:r>
          </a:p>
          <a:p>
            <a:pPr marL="0" indent="0">
              <a:buNone/>
            </a:pPr>
            <a:endParaRPr lang="cs-CZ"/>
          </a:p>
          <a:p>
            <a:endParaRPr lang="cs-CZ"/>
          </a:p>
          <a:p>
            <a:r>
              <a:rPr lang="cs-CZ" b="1"/>
              <a:t>Zkuste „funguje“ operacionalizovat</a:t>
            </a:r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47379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Cesty, jak zjišťovat, zda video funguje</a:t>
            </a:r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endParaRPr lang="cs-CZ" sz="2600" dirty="0"/>
          </a:p>
          <a:p>
            <a:r>
              <a:rPr lang="cs-CZ" sz="2600" dirty="0"/>
              <a:t>Máme hypotézu, že ti, kdo viděli video, budou Donalda </a:t>
            </a:r>
            <a:r>
              <a:rPr lang="cs-CZ" sz="2600" dirty="0" err="1"/>
              <a:t>Trumpa</a:t>
            </a:r>
            <a:r>
              <a:rPr lang="cs-CZ" sz="2600" dirty="0"/>
              <a:t> hodnotit hůře, než ti, kdo ho neviděli („Sledování videa s negativní reklamou ovlivňuje hodnocení kandidáta, kterého se týká“)</a:t>
            </a:r>
          </a:p>
          <a:p>
            <a:pPr marL="0" indent="0">
              <a:buNone/>
            </a:pPr>
            <a:endParaRPr lang="cs-CZ" sz="2600" dirty="0"/>
          </a:p>
          <a:p>
            <a:r>
              <a:rPr lang="cs-CZ" sz="2600" dirty="0"/>
              <a:t>Abychom ji ověřili, potřebujeme </a:t>
            </a:r>
            <a:r>
              <a:rPr lang="cs-CZ" sz="2600" b="1" dirty="0"/>
              <a:t>data</a:t>
            </a:r>
          </a:p>
          <a:p>
            <a:r>
              <a:rPr lang="cs-CZ" sz="2600" dirty="0"/>
              <a:t>V rámci jaké výzkumné strategie se pohybujeme?</a:t>
            </a:r>
          </a:p>
          <a:p>
            <a:endParaRPr lang="cs-CZ" sz="2600" dirty="0"/>
          </a:p>
          <a:p>
            <a:r>
              <a:rPr lang="cs-CZ" sz="2600" dirty="0"/>
              <a:t>Kolik případů bychom asi tak měli zkoumat a jakých?</a:t>
            </a:r>
          </a:p>
        </p:txBody>
      </p:sp>
    </p:spTree>
    <p:extLst>
      <p:ext uri="{BB962C8B-B14F-4D97-AF65-F5344CB8AC3E}">
        <p14:creationId xmlns:p14="http://schemas.microsoft.com/office/powerpoint/2010/main" xmlns="" val="2380778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824" name="Rectangle 34823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26" name="Freeform: Shape 34825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18" name="Rectangle 2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 altLang="cs-CZ">
                <a:solidFill>
                  <a:srgbClr val="FFFFFF"/>
                </a:solidFill>
              </a:rPr>
              <a:t>Od designu výzkumu k datům: Jak si vybírat případy</a:t>
            </a:r>
          </a:p>
        </p:txBody>
      </p:sp>
      <p:sp>
        <p:nvSpPr>
          <p:cNvPr id="34828" name="Arc 34827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 altLang="cs-CZ" dirty="0"/>
              <a:t>Kromě </a:t>
            </a:r>
            <a:r>
              <a:rPr lang="cs-CZ" altLang="cs-CZ" b="1" dirty="0"/>
              <a:t>jednopřípadových studií</a:t>
            </a:r>
            <a:r>
              <a:rPr lang="cs-CZ" altLang="cs-CZ" dirty="0"/>
              <a:t> (další přednáška) sbíráme často data o větším množství případů, které jsou buďto z hlediska výběru případů:</a:t>
            </a:r>
          </a:p>
          <a:p>
            <a:endParaRPr lang="cs-CZ" altLang="cs-CZ" dirty="0"/>
          </a:p>
          <a:p>
            <a:r>
              <a:rPr lang="cs-CZ" altLang="cs-CZ" b="1" dirty="0"/>
              <a:t>Cenzus </a:t>
            </a:r>
            <a:r>
              <a:rPr lang="cs-CZ" altLang="cs-CZ" dirty="0"/>
              <a:t>(vybraný vzorek rovná se celá zkoumaná populace)</a:t>
            </a:r>
          </a:p>
          <a:p>
            <a:r>
              <a:rPr lang="cs-CZ" altLang="cs-CZ" b="1" dirty="0"/>
              <a:t>Výběr </a:t>
            </a:r>
            <a:r>
              <a:rPr lang="cs-CZ" altLang="cs-CZ" dirty="0"/>
              <a:t>(vybíráme jenom určité jednotky populace).</a:t>
            </a:r>
          </a:p>
          <a:p>
            <a:r>
              <a:rPr lang="cs-CZ" altLang="cs-CZ" b="1" dirty="0"/>
              <a:t>Kdy zvolit cenzus, kdy vzorek a jak případy vybrat </a:t>
            </a:r>
            <a:r>
              <a:rPr lang="cs-CZ" altLang="cs-CZ" dirty="0"/>
              <a:t>(pokud zkoumáme politické systémy, strany atd.) </a:t>
            </a:r>
            <a:r>
              <a:rPr lang="cs-CZ" altLang="cs-CZ" b="1" dirty="0"/>
              <a:t>viz následující přednáška</a:t>
            </a:r>
          </a:p>
          <a:p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xmlns="" val="277016354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2246</TotalTime>
  <Words>2163</Words>
  <Application>Microsoft Office PowerPoint</Application>
  <PresentationFormat>Custom</PresentationFormat>
  <Paragraphs>212</Paragraphs>
  <Slides>35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Motiv Office</vt:lpstr>
      <vt:lpstr>Výzkum v sociálních vědách III. Od kritického zhodnocení literatury přes design výzkumu po sběr dat</vt:lpstr>
      <vt:lpstr>Poznámka: jak prezentaci studovat</vt:lpstr>
      <vt:lpstr>Kritické zhodnocení literatury/dosavadního poznání</vt:lpstr>
      <vt:lpstr>Úkoly kritického zhodnocení literatury„PROBLEM-GAP-CONTRIBUTION“ přístup</vt:lpstr>
      <vt:lpstr> ZKOUMÁME </vt:lpstr>
      <vt:lpstr>PŘÍKLAD</vt:lpstr>
      <vt:lpstr>Slide 7</vt:lpstr>
      <vt:lpstr>Cesty, jak zjišťovat, zda video funguje</vt:lpstr>
      <vt:lpstr>Od designu výzkumu k datům: Jak si vybírat případy</vt:lpstr>
      <vt:lpstr>Druhy výběrů („pokud zkoumáme lidi“)</vt:lpstr>
      <vt:lpstr>Jak to můžeme zkoumat</vt:lpstr>
      <vt:lpstr>Experiment</vt:lpstr>
      <vt:lpstr>Co bychom dělali v našem úkolu</vt:lpstr>
      <vt:lpstr>Observační studie</vt:lpstr>
      <vt:lpstr>Dva druhy observačních studií: průřezové a longitudinální</vt:lpstr>
      <vt:lpstr>Co bychom dělali v našem úkolu jako „observační studii?“</vt:lpstr>
      <vt:lpstr>Slide 17</vt:lpstr>
      <vt:lpstr>Experiment</vt:lpstr>
      <vt:lpstr>Observační studie</vt:lpstr>
      <vt:lpstr>Závěr</vt:lpstr>
      <vt:lpstr>Nevýhody experimentu a observačních studií</vt:lpstr>
      <vt:lpstr>Jaké jsou techniky sběru dat?</vt:lpstr>
      <vt:lpstr>Techniky sběru dat</vt:lpstr>
      <vt:lpstr>Sekundární analýza</vt:lpstr>
      <vt:lpstr>Příklady</vt:lpstr>
      <vt:lpstr>Obsahová analýza</vt:lpstr>
      <vt:lpstr>Obsahová analýza- příklady</vt:lpstr>
      <vt:lpstr>Dotazování</vt:lpstr>
      <vt:lpstr>Pozorování</vt:lpstr>
      <vt:lpstr>Jak hodnotit „kvalitu“ výzkumného designu: Interní a externí validita</vt:lpstr>
      <vt:lpstr>Dekonstrukce interní validity</vt:lpstr>
      <vt:lpstr>Statistická validita (POL se víc dozví v semináři o měření)</vt:lpstr>
      <vt:lpstr>Kauzální validita</vt:lpstr>
      <vt:lpstr>Konstruktová validita</vt:lpstr>
      <vt:lpstr>Externí validita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Výzkum v sociálních vědách III. Od kritického zhodnocení literatury přes design výzkumu po sběr dat</dc:title>
  <dc:creator>Roman Chytilek</dc:creator>
  <cp:lastModifiedBy>Roman</cp:lastModifiedBy>
  <cp:revision>100</cp:revision>
  <dcterms:created xsi:type="dcterms:W3CDTF">2020-11-11T18:18:11Z</dcterms:created>
  <dcterms:modified xsi:type="dcterms:W3CDTF">2023-11-02T08:11:55Z</dcterms:modified>
</cp:coreProperties>
</file>