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80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301" r:id="rId33"/>
    <p:sldId id="299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E01856EE-4628-423B-A932-348A0E6774F1}"/>
    <pc:docChg chg="custSel delSld modSld">
      <pc:chgData name="Peter Spáč" userId="2e8d26cd-55d7-4d78-8227-1866407259d9" providerId="ADAL" clId="{E01856EE-4628-423B-A932-348A0E6774F1}" dt="2023-11-23T08:56:30.789" v="68" actId="1076"/>
      <pc:docMkLst>
        <pc:docMk/>
      </pc:docMkLst>
      <pc:sldChg chg="modSp">
        <pc:chgData name="Peter Spáč" userId="2e8d26cd-55d7-4d78-8227-1866407259d9" providerId="ADAL" clId="{E01856EE-4628-423B-A932-348A0E6774F1}" dt="2023-11-23T08:50:50.488" v="1" actId="20577"/>
        <pc:sldMkLst>
          <pc:docMk/>
          <pc:sldMk cId="2346574909" sldId="256"/>
        </pc:sldMkLst>
        <pc:spChg chg="mod">
          <ac:chgData name="Peter Spáč" userId="2e8d26cd-55d7-4d78-8227-1866407259d9" providerId="ADAL" clId="{E01856EE-4628-423B-A932-348A0E6774F1}" dt="2023-11-23T08:50:50.488" v="1" actId="20577"/>
          <ac:spMkLst>
            <pc:docMk/>
            <pc:sldMk cId="2346574909" sldId="256"/>
            <ac:spMk id="3" creationId="{30EB06C1-4C57-417F-B47D-D57351648C06}"/>
          </ac:spMkLst>
        </pc:spChg>
      </pc:sldChg>
      <pc:sldChg chg="del">
        <pc:chgData name="Peter Spáč" userId="2e8d26cd-55d7-4d78-8227-1866407259d9" providerId="ADAL" clId="{E01856EE-4628-423B-A932-348A0E6774F1}" dt="2023-11-23T08:50:57.810" v="2" actId="2696"/>
        <pc:sldMkLst>
          <pc:docMk/>
          <pc:sldMk cId="868803067" sldId="262"/>
        </pc:sldMkLst>
      </pc:sldChg>
      <pc:sldChg chg="del">
        <pc:chgData name="Peter Spáč" userId="2e8d26cd-55d7-4d78-8227-1866407259d9" providerId="ADAL" clId="{E01856EE-4628-423B-A932-348A0E6774F1}" dt="2023-11-23T08:50:59.717" v="3" actId="2696"/>
        <pc:sldMkLst>
          <pc:docMk/>
          <pc:sldMk cId="514492435" sldId="265"/>
        </pc:sldMkLst>
      </pc:sldChg>
      <pc:sldChg chg="del">
        <pc:chgData name="Peter Spáč" userId="2e8d26cd-55d7-4d78-8227-1866407259d9" providerId="ADAL" clId="{E01856EE-4628-423B-A932-348A0E6774F1}" dt="2023-11-23T08:51:00.344" v="4" actId="2696"/>
        <pc:sldMkLst>
          <pc:docMk/>
          <pc:sldMk cId="1512307584" sldId="266"/>
        </pc:sldMkLst>
      </pc:sldChg>
      <pc:sldChg chg="del">
        <pc:chgData name="Peter Spáč" userId="2e8d26cd-55d7-4d78-8227-1866407259d9" providerId="ADAL" clId="{E01856EE-4628-423B-A932-348A0E6774F1}" dt="2023-11-23T08:51:00.911" v="5" actId="2696"/>
        <pc:sldMkLst>
          <pc:docMk/>
          <pc:sldMk cId="1837741392" sldId="267"/>
        </pc:sldMkLst>
      </pc:sldChg>
      <pc:sldChg chg="addSp modSp">
        <pc:chgData name="Peter Spáč" userId="2e8d26cd-55d7-4d78-8227-1866407259d9" providerId="ADAL" clId="{E01856EE-4628-423B-A932-348A0E6774F1}" dt="2023-11-23T08:51:22.073" v="13" actId="167"/>
        <pc:sldMkLst>
          <pc:docMk/>
          <pc:sldMk cId="594873497" sldId="268"/>
        </pc:sldMkLst>
        <pc:picChg chg="add mod ord">
          <ac:chgData name="Peter Spáč" userId="2e8d26cd-55d7-4d78-8227-1866407259d9" providerId="ADAL" clId="{E01856EE-4628-423B-A932-348A0E6774F1}" dt="2023-11-23T08:51:22.073" v="13" actId="167"/>
          <ac:picMkLst>
            <pc:docMk/>
            <pc:sldMk cId="594873497" sldId="268"/>
            <ac:picMk id="3" creationId="{7FC77E85-A828-4B13-B8B9-0928896E9C75}"/>
          </ac:picMkLst>
        </pc:picChg>
        <pc:picChg chg="mod">
          <ac:chgData name="Peter Spáč" userId="2e8d26cd-55d7-4d78-8227-1866407259d9" providerId="ADAL" clId="{E01856EE-4628-423B-A932-348A0E6774F1}" dt="2023-11-23T08:51:09.667" v="7" actId="1076"/>
          <ac:picMkLst>
            <pc:docMk/>
            <pc:sldMk cId="594873497" sldId="268"/>
            <ac:picMk id="4" creationId="{06E86BF2-70CE-4E3D-9E17-FFC944DE9CEC}"/>
          </ac:picMkLst>
        </pc:picChg>
      </pc:sldChg>
      <pc:sldChg chg="delSp del">
        <pc:chgData name="Peter Spáč" userId="2e8d26cd-55d7-4d78-8227-1866407259d9" providerId="ADAL" clId="{E01856EE-4628-423B-A932-348A0E6774F1}" dt="2023-11-23T08:51:24.701" v="14" actId="2696"/>
        <pc:sldMkLst>
          <pc:docMk/>
          <pc:sldMk cId="930865317" sldId="269"/>
        </pc:sldMkLst>
        <pc:picChg chg="del">
          <ac:chgData name="Peter Spáč" userId="2e8d26cd-55d7-4d78-8227-1866407259d9" providerId="ADAL" clId="{E01856EE-4628-423B-A932-348A0E6774F1}" dt="2023-11-23T08:51:11.561" v="8"/>
          <ac:picMkLst>
            <pc:docMk/>
            <pc:sldMk cId="930865317" sldId="269"/>
            <ac:picMk id="4" creationId="{9FFB43B3-5E30-41FE-A083-FED4F74E4733}"/>
          </ac:picMkLst>
        </pc:picChg>
      </pc:sldChg>
      <pc:sldChg chg="addSp modSp">
        <pc:chgData name="Peter Spáč" userId="2e8d26cd-55d7-4d78-8227-1866407259d9" providerId="ADAL" clId="{E01856EE-4628-423B-A932-348A0E6774F1}" dt="2023-11-23T08:51:51.532" v="21" actId="14100"/>
        <pc:sldMkLst>
          <pc:docMk/>
          <pc:sldMk cId="2983137366" sldId="274"/>
        </pc:sldMkLst>
        <pc:picChg chg="add mod">
          <ac:chgData name="Peter Spáč" userId="2e8d26cd-55d7-4d78-8227-1866407259d9" providerId="ADAL" clId="{E01856EE-4628-423B-A932-348A0E6774F1}" dt="2023-11-23T08:51:51.532" v="21" actId="14100"/>
          <ac:picMkLst>
            <pc:docMk/>
            <pc:sldMk cId="2983137366" sldId="274"/>
            <ac:picMk id="3" creationId="{92CCC0E9-3486-440B-9D1F-574A0717EE68}"/>
          </ac:picMkLst>
        </pc:picChg>
        <pc:picChg chg="mod">
          <ac:chgData name="Peter Spáč" userId="2e8d26cd-55d7-4d78-8227-1866407259d9" providerId="ADAL" clId="{E01856EE-4628-423B-A932-348A0E6774F1}" dt="2023-11-23T08:51:41.442" v="16" actId="1076"/>
          <ac:picMkLst>
            <pc:docMk/>
            <pc:sldMk cId="2983137366" sldId="274"/>
            <ac:picMk id="4" creationId="{A52C41F0-C669-4E26-A4E5-583180E8C29E}"/>
          </ac:picMkLst>
        </pc:picChg>
      </pc:sldChg>
      <pc:sldChg chg="delSp del">
        <pc:chgData name="Peter Spáč" userId="2e8d26cd-55d7-4d78-8227-1866407259d9" providerId="ADAL" clId="{E01856EE-4628-423B-A932-348A0E6774F1}" dt="2023-11-23T08:51:54.668" v="22" actId="2696"/>
        <pc:sldMkLst>
          <pc:docMk/>
          <pc:sldMk cId="2734078270" sldId="275"/>
        </pc:sldMkLst>
        <pc:picChg chg="del">
          <ac:chgData name="Peter Spáč" userId="2e8d26cd-55d7-4d78-8227-1866407259d9" providerId="ADAL" clId="{E01856EE-4628-423B-A932-348A0E6774F1}" dt="2023-11-23T08:51:42.894" v="17"/>
          <ac:picMkLst>
            <pc:docMk/>
            <pc:sldMk cId="2734078270" sldId="275"/>
            <ac:picMk id="4" creationId="{2EF02B54-C409-43EF-B3FE-551B7542FA46}"/>
          </ac:picMkLst>
        </pc:picChg>
      </pc:sldChg>
      <pc:sldChg chg="modSp del">
        <pc:chgData name="Peter Spáč" userId="2e8d26cd-55d7-4d78-8227-1866407259d9" providerId="ADAL" clId="{E01856EE-4628-423B-A932-348A0E6774F1}" dt="2023-11-23T08:52:36.981" v="38" actId="2696"/>
        <pc:sldMkLst>
          <pc:docMk/>
          <pc:sldMk cId="1708382997" sldId="279"/>
        </pc:sldMkLst>
        <pc:spChg chg="mod">
          <ac:chgData name="Peter Spáč" userId="2e8d26cd-55d7-4d78-8227-1866407259d9" providerId="ADAL" clId="{E01856EE-4628-423B-A932-348A0E6774F1}" dt="2023-11-23T08:52:18.029" v="23"/>
          <ac:spMkLst>
            <pc:docMk/>
            <pc:sldMk cId="1708382997" sldId="279"/>
            <ac:spMk id="3" creationId="{9D073ADD-8066-4107-B343-14457E69A976}"/>
          </ac:spMkLst>
        </pc:spChg>
      </pc:sldChg>
      <pc:sldChg chg="modSp">
        <pc:chgData name="Peter Spáč" userId="2e8d26cd-55d7-4d78-8227-1866407259d9" providerId="ADAL" clId="{E01856EE-4628-423B-A932-348A0E6774F1}" dt="2023-11-23T08:52:43.688" v="41" actId="6549"/>
        <pc:sldMkLst>
          <pc:docMk/>
          <pc:sldMk cId="805343748" sldId="280"/>
        </pc:sldMkLst>
        <pc:spChg chg="mod">
          <ac:chgData name="Peter Spáč" userId="2e8d26cd-55d7-4d78-8227-1866407259d9" providerId="ADAL" clId="{E01856EE-4628-423B-A932-348A0E6774F1}" dt="2023-11-23T08:52:26.987" v="33" actId="20577"/>
          <ac:spMkLst>
            <pc:docMk/>
            <pc:sldMk cId="805343748" sldId="280"/>
            <ac:spMk id="2" creationId="{54E10B1C-42B0-4CCB-8C6A-070030CAE160}"/>
          </ac:spMkLst>
        </pc:spChg>
        <pc:spChg chg="mod">
          <ac:chgData name="Peter Spáč" userId="2e8d26cd-55d7-4d78-8227-1866407259d9" providerId="ADAL" clId="{E01856EE-4628-423B-A932-348A0E6774F1}" dt="2023-11-23T08:52:43.688" v="41" actId="6549"/>
          <ac:spMkLst>
            <pc:docMk/>
            <pc:sldMk cId="805343748" sldId="280"/>
            <ac:spMk id="3" creationId="{B3BA11A2-DE1B-4170-8E1B-DC2BBF2BE99F}"/>
          </ac:spMkLst>
        </pc:spChg>
      </pc:sldChg>
      <pc:sldChg chg="modSp">
        <pc:chgData name="Peter Spáč" userId="2e8d26cd-55d7-4d78-8227-1866407259d9" providerId="ADAL" clId="{E01856EE-4628-423B-A932-348A0E6774F1}" dt="2023-11-23T08:54:33.969" v="56" actId="20577"/>
        <pc:sldMkLst>
          <pc:docMk/>
          <pc:sldMk cId="2118503524" sldId="292"/>
        </pc:sldMkLst>
        <pc:graphicFrameChg chg="modGraphic">
          <ac:chgData name="Peter Spáč" userId="2e8d26cd-55d7-4d78-8227-1866407259d9" providerId="ADAL" clId="{E01856EE-4628-423B-A932-348A0E6774F1}" dt="2023-11-23T08:54:33.969" v="56" actId="20577"/>
          <ac:graphicFrameMkLst>
            <pc:docMk/>
            <pc:sldMk cId="2118503524" sldId="292"/>
            <ac:graphicFrameMk id="4" creationId="{41AE5C72-D0F7-4F29-AE8B-D7E1DD978A39}"/>
          </ac:graphicFrameMkLst>
        </pc:graphicFrameChg>
      </pc:sldChg>
      <pc:sldChg chg="addSp modSp">
        <pc:chgData name="Peter Spáč" userId="2e8d26cd-55d7-4d78-8227-1866407259d9" providerId="ADAL" clId="{E01856EE-4628-423B-A932-348A0E6774F1}" dt="2023-11-23T08:56:30.789" v="68" actId="1076"/>
        <pc:sldMkLst>
          <pc:docMk/>
          <pc:sldMk cId="3717170994" sldId="307"/>
        </pc:sldMkLst>
        <pc:spChg chg="mod">
          <ac:chgData name="Peter Spáč" userId="2e8d26cd-55d7-4d78-8227-1866407259d9" providerId="ADAL" clId="{E01856EE-4628-423B-A932-348A0E6774F1}" dt="2023-11-23T08:56:22.647" v="64" actId="20577"/>
          <ac:spMkLst>
            <pc:docMk/>
            <pc:sldMk cId="3717170994" sldId="307"/>
            <ac:spMk id="3" creationId="{F36A07BA-EF10-4B54-A53D-3FA477F737B5}"/>
          </ac:spMkLst>
        </pc:spChg>
        <pc:picChg chg="add mod">
          <ac:chgData name="Peter Spáč" userId="2e8d26cd-55d7-4d78-8227-1866407259d9" providerId="ADAL" clId="{E01856EE-4628-423B-A932-348A0E6774F1}" dt="2023-11-23T08:56:30.789" v="68" actId="1076"/>
          <ac:picMkLst>
            <pc:docMk/>
            <pc:sldMk cId="3717170994" sldId="307"/>
            <ac:picMk id="1026" creationId="{EEBA6563-DEE2-4A3C-AD55-8DA06818AFBD}"/>
          </ac:picMkLst>
        </pc:picChg>
      </pc:sldChg>
    </pc:docChg>
  </pc:docChgLst>
  <pc:docChgLst>
    <pc:chgData name="Peter Spáč" userId="2e8d26cd-55d7-4d78-8227-1866407259d9" providerId="ADAL" clId="{6D3926E9-13CF-4133-A997-6CFC253EE739}"/>
    <pc:docChg chg="delSld">
      <pc:chgData name="Peter Spáč" userId="2e8d26cd-55d7-4d78-8227-1866407259d9" providerId="ADAL" clId="{6D3926E9-13CF-4133-A997-6CFC253EE739}" dt="2023-11-26T17:30:07.608" v="3" actId="47"/>
      <pc:docMkLst>
        <pc:docMk/>
      </pc:docMkLst>
      <pc:sldChg chg="del">
        <pc:chgData name="Peter Spáč" userId="2e8d26cd-55d7-4d78-8227-1866407259d9" providerId="ADAL" clId="{6D3926E9-13CF-4133-A997-6CFC253EE739}" dt="2023-11-26T17:29:49.469" v="0" actId="47"/>
        <pc:sldMkLst>
          <pc:docMk/>
          <pc:sldMk cId="623326652" sldId="282"/>
        </pc:sldMkLst>
      </pc:sldChg>
      <pc:sldChg chg="del">
        <pc:chgData name="Peter Spáč" userId="2e8d26cd-55d7-4d78-8227-1866407259d9" providerId="ADAL" clId="{6D3926E9-13CF-4133-A997-6CFC253EE739}" dt="2023-11-26T17:29:50.383" v="1" actId="47"/>
        <pc:sldMkLst>
          <pc:docMk/>
          <pc:sldMk cId="3558034390" sldId="283"/>
        </pc:sldMkLst>
      </pc:sldChg>
      <pc:sldChg chg="del">
        <pc:chgData name="Peter Spáč" userId="2e8d26cd-55d7-4d78-8227-1866407259d9" providerId="ADAL" clId="{6D3926E9-13CF-4133-A997-6CFC253EE739}" dt="2023-11-26T17:29:57.192" v="2" actId="47"/>
        <pc:sldMkLst>
          <pc:docMk/>
          <pc:sldMk cId="2118503524" sldId="292"/>
        </pc:sldMkLst>
      </pc:sldChg>
      <pc:sldChg chg="del">
        <pc:chgData name="Peter Spáč" userId="2e8d26cd-55d7-4d78-8227-1866407259d9" providerId="ADAL" clId="{6D3926E9-13CF-4133-A997-6CFC253EE739}" dt="2023-11-26T17:30:07.608" v="3" actId="47"/>
        <pc:sldMkLst>
          <pc:docMk/>
          <pc:sldMk cId="3414158769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Metodol&#243;gia%20politol&#243;gie\2020\Pr&#237;stupy\S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Hárok1!$C$3</c:f>
              <c:strCache>
                <c:ptCount val="1"/>
                <c:pt idx="0">
                  <c:v>Far Right Vote Prob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Hárok1!$B$4:$B$5</c:f>
              <c:numCache>
                <c:formatCode>General</c:formatCode>
                <c:ptCount val="2"/>
                <c:pt idx="0">
                  <c:v>1</c:v>
                </c:pt>
                <c:pt idx="1">
                  <c:v>30</c:v>
                </c:pt>
              </c:numCache>
            </c:numRef>
          </c:xVal>
          <c:yVal>
            <c:numRef>
              <c:f>Hárok1!$C$4:$C$5</c:f>
              <c:numCache>
                <c:formatCode>General</c:formatCode>
                <c:ptCount val="2"/>
                <c:pt idx="0">
                  <c:v>29</c:v>
                </c:pt>
                <c:pt idx="1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7A-4C48-A6C6-C86604A67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742944"/>
        <c:axId val="458743928"/>
      </c:scatterChart>
      <c:valAx>
        <c:axId val="45874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743928"/>
        <c:crosses val="autoZero"/>
        <c:crossBetween val="midCat"/>
      </c:valAx>
      <c:valAx>
        <c:axId val="4587439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74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Hárok2!$E$3</c:f>
              <c:strCache>
                <c:ptCount val="1"/>
                <c:pt idx="0">
                  <c:v>SZ</c:v>
                </c:pt>
              </c:strCache>
            </c:strRef>
          </c:tx>
          <c:spPr>
            <a:ln w="698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Hárok2!$D$4:$D$11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Hárok2!$E$4:$E$11</c:f>
              <c:numCache>
                <c:formatCode>0.00%</c:formatCode>
                <c:ptCount val="8"/>
                <c:pt idx="1">
                  <c:v>0.35090000000000032</c:v>
                </c:pt>
                <c:pt idx="2">
                  <c:v>0.40350000000000008</c:v>
                </c:pt>
                <c:pt idx="3">
                  <c:v>0.36840000000000073</c:v>
                </c:pt>
                <c:pt idx="4">
                  <c:v>0.33330000000000115</c:v>
                </c:pt>
                <c:pt idx="5">
                  <c:v>0.31580000000000097</c:v>
                </c:pt>
                <c:pt idx="6">
                  <c:v>0.30910000000000032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3C-42B6-935E-3736EE50B469}"/>
            </c:ext>
          </c:extLst>
        </c:ser>
        <c:ser>
          <c:idx val="0"/>
          <c:order val="1"/>
          <c:tx>
            <c:strRef>
              <c:f>Hárok2!$G$3</c:f>
              <c:strCache>
                <c:ptCount val="1"/>
                <c:pt idx="0">
                  <c:v>ODS</c:v>
                </c:pt>
              </c:strCache>
            </c:strRef>
          </c:tx>
          <c:spPr>
            <a:ln w="698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Hárok2!$F$4:$F$11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Hárok2!$G$4:$G$11</c:f>
              <c:numCache>
                <c:formatCode>0.00%</c:formatCode>
                <c:ptCount val="8"/>
                <c:pt idx="1">
                  <c:v>0.1053</c:v>
                </c:pt>
                <c:pt idx="2">
                  <c:v>0.15790000000000048</c:v>
                </c:pt>
                <c:pt idx="3">
                  <c:v>0.31580000000000097</c:v>
                </c:pt>
                <c:pt idx="4">
                  <c:v>0.28070000000000001</c:v>
                </c:pt>
                <c:pt idx="5">
                  <c:v>0.21050000000000021</c:v>
                </c:pt>
                <c:pt idx="6">
                  <c:v>0.12280000000000002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3C-42B6-935E-3736EE50B469}"/>
            </c:ext>
          </c:extLst>
        </c:ser>
        <c:ser>
          <c:idx val="2"/>
          <c:order val="2"/>
          <c:tx>
            <c:strRef>
              <c:f>Hárok2!$I$3</c:f>
              <c:strCache>
                <c:ptCount val="1"/>
                <c:pt idx="0">
                  <c:v>ČSSD</c:v>
                </c:pt>
              </c:strCache>
            </c:strRef>
          </c:tx>
          <c:spPr>
            <a:ln w="698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Hárok2!$H$4:$H$11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Hárok2!$I$4:$I$11</c:f>
              <c:numCache>
                <c:formatCode>0.00%</c:formatCode>
                <c:ptCount val="8"/>
                <c:pt idx="1">
                  <c:v>0.1053</c:v>
                </c:pt>
                <c:pt idx="2">
                  <c:v>0.29820000000000002</c:v>
                </c:pt>
                <c:pt idx="3">
                  <c:v>0.2281</c:v>
                </c:pt>
                <c:pt idx="4">
                  <c:v>0.31580000000000097</c:v>
                </c:pt>
                <c:pt idx="5">
                  <c:v>0.31580000000000097</c:v>
                </c:pt>
                <c:pt idx="6">
                  <c:v>0.2545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93C-42B6-935E-3736EE50B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24576"/>
        <c:axId val="95634560"/>
      </c:scatterChart>
      <c:valAx>
        <c:axId val="95624576"/>
        <c:scaling>
          <c:orientation val="minMax"/>
          <c:max val="6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95634560"/>
        <c:crosses val="autoZero"/>
        <c:crossBetween val="midCat"/>
        <c:majorUnit val="1"/>
      </c:valAx>
      <c:valAx>
        <c:axId val="95634560"/>
        <c:scaling>
          <c:orientation val="minMax"/>
          <c:max val="0.5"/>
          <c:min val="0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95624576"/>
        <c:crosses val="autoZero"/>
        <c:crossBetween val="midCat"/>
        <c:majorUnit val="0.1"/>
        <c:minorUnit val="1.0000000000000005E-2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10F0B-9B5A-4314-9A5B-A47C70E18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C91E40-16F0-4C74-876D-E5E22958D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7AF12-80C2-48B3-BCD2-FA33A329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C0A044-ABC6-4C20-A9DA-8E78CBA3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DBEE41-B4A0-4B5E-8B02-3847585C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3DA53-08A4-49E3-A1EA-6362C5C8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82A981-0A06-4839-ACCD-5508A2965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7B5BFE-0DF8-4776-A57E-EA3096AC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C3E23D-CC51-4A06-88A8-7248637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61E49-243A-4364-9279-A396F8A9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56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7C29D4-E32D-4E54-A206-644C3123F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DA08E9-6BAA-4CF4-A934-08453A5E1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C0F2B-700C-4493-BCDA-858C0F06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A7A320-6C86-45B5-BD9E-AE332B7E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DB8836-D9D8-445B-B102-C7243AC2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1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0D874-5DB5-4957-B7B4-BC8FA81D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8B5217-348F-4402-A0BB-7515B74FD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B6D19-C98F-4168-AB0F-56447FB0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4363D2-0DBF-4B1D-B837-180FB87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779CB7-2A12-49F1-8DB4-697EAAEF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53DD8-9BD2-4118-8B42-652F9F41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A15D72-9E85-406A-B36F-EC976B94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2CFD01-BA3C-4BBD-A9C1-6C2DE4C6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145C1E-214C-48DE-BCC6-083D073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F58AC5-F366-439F-8177-63157E62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AFC7C-0E81-4472-9C93-67842724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224029-0EE8-4D7E-BDD1-FA6BAAB7D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B9650C-5B43-4C57-B1DF-FDD2AF8F8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07C13E-D25D-4FA7-9151-2798056C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94AB2-7C17-4C9A-A2BC-C27D31FF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1CAA3-111C-4F1F-8FD5-C931BEEB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9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5D475-51FB-4A7D-8CEE-4C235504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9E6D98-B9B0-4B98-8EAC-6AE2F222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BF29D2-B33A-424E-8170-08790DF7D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7EBBC4E-F4B0-411C-AA14-67A1E395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A8B175-A50D-4AD5-8CDF-032778D6B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C6A6-24F7-4E93-B295-31B51FEE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19ADDF-0B3A-4BE3-BC9A-4E9EC88C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4F0A2F-FA84-441A-8B98-89AB2B40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39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67A1A-1B4C-4A9E-A06A-AFDDA1D0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8C9F49-E976-4AD5-9BA5-181B6999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EA7DA8-D1AA-4C64-A419-FCBF772A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9BE072-E84C-4E30-B4B3-B8954B6B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461AF5-87E4-4CD8-8085-5F1E7196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B52B39-02D6-4BF8-A29B-CAFB5329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ED2FA2-B89E-4B7B-95CE-4C7DE45C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88D68-4CA6-4032-AA86-29D7FCEB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9F39D8-639C-4559-96D2-31CA92DB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27C6869-F56C-4DDF-A990-FAC8E134D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A46427-3CD1-48C8-812D-722ACE65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6B703B-6069-4169-AA21-8CFAE2C7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CFE34B-9EF9-4ECA-A5C2-961965F7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7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50286-1E4D-4620-9103-CE7C3480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180512-DA05-4055-AE70-A1D15262E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79977B-053A-4D96-BDEA-3F51C368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CB0EC8-3E1F-465D-B105-F7D3FBD2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54DBD0-C43A-417D-A122-EF367F1B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9F7DC1-BD53-42AF-939A-38881970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3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59B844-29FE-4FC1-808D-265B1544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DB07A0-D97E-4695-B63E-7B0D997A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B4579-C3C4-4D91-949C-B4BA18A8D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C61E-3780-4101-8674-1005B2D6E85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49DE1E-D003-425E-95C0-F9BAE6D3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BF790-6ADD-4696-86C5-C81D0A379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70875-4FEA-4606-83FA-C4B8F5852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Přístupy v politologii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EB06C1-4C57-417F-B47D-D57351648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92"/>
            <a:ext cx="9144000" cy="1655762"/>
          </a:xfrm>
        </p:spPr>
        <p:txBody>
          <a:bodyPr/>
          <a:lstStyle/>
          <a:p>
            <a:r>
              <a:rPr lang="cs-CZ" dirty="0"/>
              <a:t>POLb1006</a:t>
            </a:r>
          </a:p>
          <a:p>
            <a:r>
              <a:rPr lang="cs-CZ" dirty="0"/>
              <a:t>23.11.2023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57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5C267-A01C-4533-829B-799D9C5B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Behavioralismus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C9319A-5E58-4515-83F5-A78F42F8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Americká politologická tradice</a:t>
            </a:r>
          </a:p>
          <a:p>
            <a:endParaRPr lang="cs-CZ" dirty="0"/>
          </a:p>
          <a:p>
            <a:r>
              <a:rPr lang="cs-CZ" dirty="0"/>
              <a:t>Opuštění výzkumu institucí</a:t>
            </a:r>
          </a:p>
          <a:p>
            <a:endParaRPr lang="cs-CZ" dirty="0"/>
          </a:p>
          <a:p>
            <a:r>
              <a:rPr lang="cs-CZ" dirty="0"/>
              <a:t>Důraz na výzkum </a:t>
            </a:r>
            <a:r>
              <a:rPr lang="cs-CZ" b="1" u="sng" dirty="0"/>
              <a:t>chování</a:t>
            </a:r>
            <a:r>
              <a:rPr lang="cs-CZ" dirty="0"/>
              <a:t> jednotlivců a skupin v politických vazbách</a:t>
            </a:r>
          </a:p>
          <a:p>
            <a:endParaRPr lang="cs-CZ" dirty="0"/>
          </a:p>
          <a:p>
            <a:r>
              <a:rPr lang="cs-CZ" dirty="0"/>
              <a:t>Instituce:</a:t>
            </a:r>
          </a:p>
          <a:p>
            <a:pPr lvl="1"/>
            <a:r>
              <a:rPr lang="cs-CZ" dirty="0"/>
              <a:t>Chápány sice jako důležitý, ale ne rozhodující prvek</a:t>
            </a:r>
          </a:p>
          <a:p>
            <a:pPr lvl="1"/>
            <a:r>
              <a:rPr lang="cs-CZ" dirty="0"/>
              <a:t>Nic víc než souhrn činnosti jednotlivců a skupin, které je tvoří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B3023-BC87-494B-9CA3-BB04CEBC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6C92ED-18EC-4D0D-BFF1-2076C796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Exaktnost</a:t>
            </a:r>
            <a:r>
              <a:rPr lang="cs-CZ" dirty="0"/>
              <a:t> - propracovanost technik sběru dat</a:t>
            </a:r>
          </a:p>
          <a:p>
            <a:endParaRPr lang="cs-CZ" dirty="0"/>
          </a:p>
          <a:p>
            <a:r>
              <a:rPr lang="cs-CZ" b="1" dirty="0"/>
              <a:t>Kvantifikace</a:t>
            </a:r>
            <a:r>
              <a:rPr lang="cs-CZ" dirty="0"/>
              <a:t> - využití matematických a statistických metod</a:t>
            </a:r>
          </a:p>
          <a:p>
            <a:endParaRPr lang="cs-CZ" dirty="0"/>
          </a:p>
          <a:p>
            <a:r>
              <a:rPr lang="cs-CZ" b="1" dirty="0"/>
              <a:t>Zpětná ověřitelnost výzkumu</a:t>
            </a:r>
          </a:p>
          <a:p>
            <a:pPr lvl="1"/>
            <a:r>
              <a:rPr lang="cs-CZ" dirty="0"/>
              <a:t>Požadavek validity a reliability výzkumu</a:t>
            </a:r>
          </a:p>
          <a:p>
            <a:endParaRPr lang="cs-CZ" dirty="0"/>
          </a:p>
          <a:p>
            <a:r>
              <a:rPr lang="cs-CZ" b="1" dirty="0"/>
              <a:t>Hodnotová neutralita</a:t>
            </a:r>
          </a:p>
          <a:p>
            <a:pPr lvl="1"/>
            <a:r>
              <a:rPr lang="cs-CZ" dirty="0"/>
              <a:t>Požadavek hodnotového odstupu vědce od předmětu výzkumu</a:t>
            </a:r>
          </a:p>
          <a:p>
            <a:pPr lvl="1"/>
            <a:r>
              <a:rPr lang="cs-CZ" dirty="0"/>
              <a:t>Protipól normativně-ontologického přístupu</a:t>
            </a:r>
          </a:p>
          <a:p>
            <a:endParaRPr lang="cs-CZ" dirty="0"/>
          </a:p>
          <a:p>
            <a:r>
              <a:rPr lang="cs-CZ" b="1" dirty="0"/>
              <a:t>Interdisciplinarita</a:t>
            </a:r>
            <a:r>
              <a:rPr lang="cs-CZ" dirty="0"/>
              <a:t> - propojení s jinými vědami (sociologie, psychologie, ekonomie)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9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1C8E4-2A7E-4D02-AF6B-68694EB7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 - </a:t>
            </a:r>
            <a:r>
              <a:rPr lang="sk-SK" dirty="0" err="1"/>
              <a:t>souhrn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C05CE8-8DCB-402B-92A3-9E018BC2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Odlišení od předešlé politologie:</a:t>
            </a:r>
          </a:p>
          <a:p>
            <a:endParaRPr lang="cs-CZ" dirty="0"/>
          </a:p>
          <a:p>
            <a:pPr lvl="1"/>
            <a:r>
              <a:rPr lang="cs-CZ" dirty="0"/>
              <a:t>Obsahové – zaměření na jiná témata a otázky (socializace, politická kultura, zájmové skupiny, volební chování)</a:t>
            </a:r>
          </a:p>
          <a:p>
            <a:pPr lvl="1"/>
            <a:r>
              <a:rPr lang="cs-CZ" dirty="0"/>
              <a:t>Metodologické – silná snaha o metodologickou propracovanost politologie</a:t>
            </a:r>
          </a:p>
          <a:p>
            <a:endParaRPr lang="cs-CZ" dirty="0"/>
          </a:p>
          <a:p>
            <a:r>
              <a:rPr lang="cs-CZ" dirty="0"/>
              <a:t>B nebyl jednotným směrem, přesná definice chybí</a:t>
            </a:r>
          </a:p>
          <a:p>
            <a:endParaRPr lang="cs-CZ" dirty="0"/>
          </a:p>
          <a:p>
            <a:r>
              <a:rPr lang="cs-CZ" dirty="0"/>
              <a:t>Definice spíše toho, čím B nebyl:</a:t>
            </a:r>
          </a:p>
          <a:p>
            <a:pPr lvl="1"/>
            <a:r>
              <a:rPr lang="cs-CZ" dirty="0" err="1"/>
              <a:t>Dahl</a:t>
            </a:r>
            <a:r>
              <a:rPr lang="cs-CZ" dirty="0"/>
              <a:t> - liší se od přístupu, který používá filosof, historik, právník a moralista </a:t>
            </a:r>
          </a:p>
        </p:txBody>
      </p:sp>
    </p:spTree>
    <p:extLst>
      <p:ext uri="{BB962C8B-B14F-4D97-AF65-F5344CB8AC3E}">
        <p14:creationId xmlns:p14="http://schemas.microsoft.com/office/powerpoint/2010/main" val="133689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meofthronescharacters.net/wp-content/uploads/2013/02/House-Stark.jpg">
            <a:extLst>
              <a:ext uri="{FF2B5EF4-FFF2-40B4-BE49-F238E27FC236}">
                <a16:creationId xmlns:a16="http://schemas.microsoft.com/office/drawing/2014/main" id="{A52C41F0-C669-4E26-A4E5-583180E8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4" y="976923"/>
            <a:ext cx="4243754" cy="42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fc07.deviantart.net/fs70/i/2012/074/b/2/targaryen_house_logo_by_natestarke-d4suubc.jpg">
            <a:extLst>
              <a:ext uri="{FF2B5EF4-FFF2-40B4-BE49-F238E27FC236}">
                <a16:creationId xmlns:a16="http://schemas.microsoft.com/office/drawing/2014/main" id="{92CCC0E9-3486-440B-9D1F-574A0717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38" y="976923"/>
            <a:ext cx="5658338" cy="42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3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60AA7-8B7C-43E9-8D8F-CD17F2A8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Behavioralismus</a:t>
            </a:r>
            <a:r>
              <a:rPr lang="sk-SK" dirty="0"/>
              <a:t> - </a:t>
            </a:r>
            <a:r>
              <a:rPr lang="sk-SK" dirty="0" err="1"/>
              <a:t>metodologie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EEA830-E59B-4C8B-9392-538CC55E5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Exaktnost, empirismus, pozitivismus</a:t>
            </a:r>
          </a:p>
          <a:p>
            <a:pPr lvl="1"/>
            <a:r>
              <a:rPr lang="cs-CZ" dirty="0"/>
              <a:t>Smith – „</a:t>
            </a:r>
            <a:r>
              <a:rPr lang="en-US" sz="3000" b="1" dirty="0"/>
              <a:t>Let the facts</a:t>
            </a:r>
            <a:r>
              <a:rPr lang="en-US" dirty="0"/>
              <a:t>, with some help and a receptive audience, </a:t>
            </a:r>
            <a:r>
              <a:rPr lang="en-US" sz="3000" b="1" dirty="0"/>
              <a:t>speak for themselves</a:t>
            </a:r>
            <a:r>
              <a:rPr lang="en-US" dirty="0"/>
              <a:t>“</a:t>
            </a:r>
          </a:p>
          <a:p>
            <a:endParaRPr lang="cs-CZ" dirty="0"/>
          </a:p>
          <a:p>
            <a:r>
              <a:rPr lang="cs-CZ" dirty="0"/>
              <a:t>Využití nástrojů z jiných (i přírodních) věd:</a:t>
            </a:r>
          </a:p>
          <a:p>
            <a:pPr lvl="1"/>
            <a:r>
              <a:rPr lang="cs-CZ" dirty="0"/>
              <a:t>Dotazníky</a:t>
            </a:r>
          </a:p>
          <a:p>
            <a:pPr lvl="1"/>
            <a:r>
              <a:rPr lang="cs-CZ" dirty="0"/>
              <a:t>Rozhovory</a:t>
            </a:r>
          </a:p>
          <a:p>
            <a:pPr lvl="1"/>
            <a:r>
              <a:rPr lang="cs-CZ" dirty="0"/>
              <a:t>Obsahová analýza</a:t>
            </a:r>
          </a:p>
          <a:p>
            <a:pPr lvl="1"/>
            <a:r>
              <a:rPr lang="cs-CZ" dirty="0"/>
              <a:t>Statistika</a:t>
            </a:r>
          </a:p>
        </p:txBody>
      </p:sp>
    </p:spTree>
    <p:extLst>
      <p:ext uri="{BB962C8B-B14F-4D97-AF65-F5344CB8AC3E}">
        <p14:creationId xmlns:p14="http://schemas.microsoft.com/office/powerpoint/2010/main" val="182456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ABAAE-D008-4E1E-9745-D8A8FFC9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en-US" dirty="0"/>
              <a:t>’s</a:t>
            </a:r>
            <a:r>
              <a:rPr lang="sk-SK" dirty="0"/>
              <a:t> </a:t>
            </a:r>
            <a:r>
              <a:rPr lang="sk-SK" dirty="0" err="1"/>
              <a:t>Choice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A8C5B6-3E9E-4C90-A5FB-DB8937F3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Lazarsfeld</a:t>
            </a:r>
            <a:r>
              <a:rPr lang="cs-CZ" dirty="0"/>
              <a:t>, </a:t>
            </a:r>
            <a:r>
              <a:rPr lang="cs-CZ" dirty="0" err="1"/>
              <a:t>Berelson</a:t>
            </a:r>
            <a:r>
              <a:rPr lang="cs-CZ" dirty="0"/>
              <a:t>, </a:t>
            </a:r>
            <a:r>
              <a:rPr lang="cs-CZ" dirty="0" err="1"/>
              <a:t>Gaudet</a:t>
            </a:r>
            <a:r>
              <a:rPr lang="cs-CZ" dirty="0"/>
              <a:t> (1944)</a:t>
            </a:r>
          </a:p>
          <a:p>
            <a:endParaRPr lang="cs-CZ" dirty="0"/>
          </a:p>
          <a:p>
            <a:r>
              <a:rPr lang="cs-CZ" dirty="0"/>
              <a:t>Vliv sociodemografických vlastností (věk, náboženské vyznání, sociální postavení, velikost bydliště) na volební chování</a:t>
            </a:r>
          </a:p>
          <a:p>
            <a:endParaRPr lang="cs-CZ" dirty="0"/>
          </a:p>
          <a:p>
            <a:r>
              <a:rPr lang="cs-CZ" dirty="0" err="1"/>
              <a:t>Erie</a:t>
            </a:r>
            <a:r>
              <a:rPr lang="cs-CZ" dirty="0"/>
              <a:t> </a:t>
            </a:r>
            <a:r>
              <a:rPr lang="cs-CZ" dirty="0" err="1"/>
              <a:t>County</a:t>
            </a:r>
            <a:r>
              <a:rPr lang="cs-CZ" dirty="0"/>
              <a:t> (Ohio)</a:t>
            </a:r>
          </a:p>
          <a:p>
            <a:endParaRPr lang="cs-CZ" dirty="0"/>
          </a:p>
          <a:p>
            <a:r>
              <a:rPr lang="cs-CZ" dirty="0"/>
              <a:t>Panelové šetření – opakovaný výzkum na stejném vzorku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49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31A06-1CF6-470F-9DD5-74FDE206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en-US" dirty="0"/>
              <a:t>’s</a:t>
            </a:r>
            <a:r>
              <a:rPr lang="sk-SK" dirty="0"/>
              <a:t> </a:t>
            </a:r>
            <a:r>
              <a:rPr lang="sk-SK" dirty="0" err="1"/>
              <a:t>Choice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0C169E-EE9E-4FF1-8446-6483ACA2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Archetypy voličů </a:t>
            </a:r>
            <a:r>
              <a:rPr lang="cs-CZ" dirty="0"/>
              <a:t>amerických stran</a:t>
            </a:r>
          </a:p>
          <a:p>
            <a:pPr lvl="1"/>
            <a:r>
              <a:rPr lang="cs-CZ" dirty="0"/>
              <a:t>Republikán – bohatý protestant na venkově</a:t>
            </a:r>
          </a:p>
          <a:p>
            <a:pPr lvl="1"/>
            <a:r>
              <a:rPr lang="cs-CZ" dirty="0"/>
              <a:t>Demokrat – chudý katolík z města</a:t>
            </a:r>
          </a:p>
          <a:p>
            <a:endParaRPr lang="cs-CZ" dirty="0"/>
          </a:p>
          <a:p>
            <a:r>
              <a:rPr lang="cs-CZ" b="1" dirty="0"/>
              <a:t>Křížící faktory </a:t>
            </a:r>
            <a:r>
              <a:rPr lang="cs-CZ" dirty="0"/>
              <a:t>(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pressures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Opožděné rozhodování</a:t>
            </a:r>
          </a:p>
          <a:p>
            <a:pPr lvl="1"/>
            <a:r>
              <a:rPr lang="cs-CZ" dirty="0"/>
              <a:t>S nárůstem překřížení klesal zájem o volby ve všeobecnosti</a:t>
            </a:r>
          </a:p>
          <a:p>
            <a:endParaRPr lang="cs-CZ" dirty="0"/>
          </a:p>
          <a:p>
            <a:r>
              <a:rPr lang="cs-CZ" b="1" dirty="0"/>
              <a:t>Volební kampaň</a:t>
            </a:r>
          </a:p>
          <a:p>
            <a:pPr lvl="1"/>
            <a:r>
              <a:rPr lang="cs-CZ" dirty="0"/>
              <a:t>Vliv na voliče s nižším zájmem o volby</a:t>
            </a:r>
          </a:p>
          <a:p>
            <a:pPr lvl="1"/>
            <a:r>
              <a:rPr lang="cs-CZ" dirty="0"/>
              <a:t>Voliči s větším zájmem o výsledek se rozhodují dříve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19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10B1C-42B0-4CCB-8C6A-070030CA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Kritika </a:t>
            </a:r>
            <a:r>
              <a:rPr lang="sk-SK" dirty="0" err="1"/>
              <a:t>behavioralismu</a:t>
            </a:r>
            <a:r>
              <a:rPr lang="sk-SK" dirty="0"/>
              <a:t> (o</a:t>
            </a:r>
            <a:r>
              <a:rPr lang="cs-CZ" dirty="0"/>
              <a:t>d 60. let 20. st.)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BA11A2-DE1B-4170-8E1B-DC2BBF2B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172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Logický následek nástupu a dominance </a:t>
            </a:r>
            <a:r>
              <a:rPr lang="cs-CZ" dirty="0" err="1"/>
              <a:t>behavioralismu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Odtrhnutí od reality</a:t>
            </a:r>
            <a:r>
              <a:rPr lang="cs-CZ" dirty="0"/>
              <a:t>, neschopnost reagovat na novou situaci (1968, Vietnam)</a:t>
            </a:r>
          </a:p>
          <a:p>
            <a:endParaRPr lang="cs-CZ" dirty="0"/>
          </a:p>
          <a:p>
            <a:r>
              <a:rPr lang="cs-CZ" dirty="0"/>
              <a:t>Vytýkaný </a:t>
            </a:r>
            <a:r>
              <a:rPr lang="cs-CZ" b="1" dirty="0"/>
              <a:t>výzkum pro výzkum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Potřeba obnovy výzkumu pro praxi při zohlednění společenských požadavků</a:t>
            </a:r>
          </a:p>
          <a:p>
            <a:endParaRPr lang="cs-CZ" dirty="0"/>
          </a:p>
          <a:p>
            <a:r>
              <a:rPr lang="cs-CZ" b="1" dirty="0"/>
              <a:t>Političtí filozofové (</a:t>
            </a:r>
            <a:r>
              <a:rPr lang="cs-CZ" b="1" dirty="0" err="1"/>
              <a:t>Strauss</a:t>
            </a:r>
            <a:r>
              <a:rPr lang="cs-CZ" b="1" dirty="0"/>
              <a:t>):</a:t>
            </a:r>
          </a:p>
          <a:p>
            <a:pPr lvl="1"/>
            <a:r>
              <a:rPr lang="cs-CZ" dirty="0"/>
              <a:t>Podstata politiky nemůže být neutrální</a:t>
            </a:r>
          </a:p>
          <a:p>
            <a:pPr lvl="1"/>
            <a:r>
              <a:rPr lang="cs-CZ" dirty="0"/>
              <a:t>Pokud absentuje posuzování podle kritérií typu spravedlivost, tak není možné politice porozumět</a:t>
            </a:r>
          </a:p>
          <a:p>
            <a:endParaRPr lang="cs-CZ" dirty="0"/>
          </a:p>
          <a:p>
            <a:r>
              <a:rPr lang="cs-CZ" b="1" dirty="0"/>
              <a:t>Klaus von </a:t>
            </a:r>
            <a:r>
              <a:rPr lang="cs-CZ" b="1" dirty="0" err="1"/>
              <a:t>Beyme</a:t>
            </a:r>
            <a:r>
              <a:rPr lang="cs-CZ" b="1" dirty="0"/>
              <a:t>:</a:t>
            </a:r>
          </a:p>
          <a:p>
            <a:pPr lvl="1"/>
            <a:r>
              <a:rPr lang="cs-CZ" b="1" dirty="0"/>
              <a:t>Rozdíl mezi statistickou a věcnou významností</a:t>
            </a:r>
          </a:p>
          <a:p>
            <a:pPr lvl="1"/>
            <a:r>
              <a:rPr lang="cs-CZ" dirty="0"/>
              <a:t>Zdánlivost hodnotové neutrality</a:t>
            </a:r>
          </a:p>
        </p:txBody>
      </p:sp>
    </p:spTree>
    <p:extLst>
      <p:ext uri="{BB962C8B-B14F-4D97-AF65-F5344CB8AC3E}">
        <p14:creationId xmlns:p14="http://schemas.microsoft.com/office/powerpoint/2010/main" val="80534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74695E7-02B9-485D-A205-55B331C6B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70935"/>
              </p:ext>
            </p:extLst>
          </p:nvPr>
        </p:nvGraphicFramePr>
        <p:xfrm>
          <a:off x="1752600" y="9906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57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CEE72-59F7-4ED3-8968-F08B6EA0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Post-</a:t>
            </a:r>
            <a:r>
              <a:rPr lang="sk-SK" dirty="0" err="1"/>
              <a:t>behavioralismus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2FD348-0D98-46BD-A70C-CFFA951E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Přibližně od 70. let 20. století</a:t>
            </a:r>
          </a:p>
          <a:p>
            <a:endParaRPr lang="cs-CZ" dirty="0"/>
          </a:p>
          <a:p>
            <a:r>
              <a:rPr lang="cs-CZ" dirty="0"/>
              <a:t>Navázání na </a:t>
            </a:r>
            <a:r>
              <a:rPr lang="cs-CZ" dirty="0" err="1"/>
              <a:t>behavioralismus</a:t>
            </a:r>
            <a:r>
              <a:rPr lang="cs-CZ" dirty="0"/>
              <a:t> a úprava jeho základních východisek</a:t>
            </a:r>
          </a:p>
          <a:p>
            <a:endParaRPr lang="cs-CZ" dirty="0"/>
          </a:p>
          <a:p>
            <a:r>
              <a:rPr lang="cs-CZ" b="1" dirty="0"/>
              <a:t>Hlavní změny:</a:t>
            </a:r>
          </a:p>
          <a:p>
            <a:pPr lvl="1"/>
            <a:r>
              <a:rPr lang="cs-CZ" dirty="0"/>
              <a:t>Nejen na popis a vysvětlení, ale též předvídání a kontrolu</a:t>
            </a:r>
          </a:p>
          <a:p>
            <a:pPr lvl="1"/>
            <a:r>
              <a:rPr lang="cs-CZ" dirty="0"/>
              <a:t>Práce mohou mít i normativní pasáže – je však potřeba striktně je oddělit od empirických částí</a:t>
            </a:r>
          </a:p>
          <a:p>
            <a:pPr lvl="1"/>
            <a:r>
              <a:rPr lang="cs-CZ" dirty="0"/>
              <a:t>Nejen základní, ale i aplikovaný výzkum</a:t>
            </a:r>
          </a:p>
          <a:p>
            <a:endParaRPr lang="cs-CZ" dirty="0"/>
          </a:p>
          <a:p>
            <a:r>
              <a:rPr lang="cs-CZ" dirty="0" err="1"/>
              <a:t>Policy</a:t>
            </a:r>
            <a:r>
              <a:rPr lang="cs-CZ" dirty="0"/>
              <a:t> analýza, politické poradenství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8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5F532-F577-4D72-B623-B797128C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Politologie v 1. pol. 20.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44600-FE86-466A-B315-D062F4CE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Výrazně odlišná pozice než v současnosti</a:t>
            </a:r>
          </a:p>
          <a:p>
            <a:endParaRPr lang="cs-CZ" dirty="0"/>
          </a:p>
          <a:p>
            <a:r>
              <a:rPr lang="cs-CZ" dirty="0"/>
              <a:t>Užší tematické zaměření</a:t>
            </a:r>
          </a:p>
          <a:p>
            <a:endParaRPr lang="cs-CZ" dirty="0"/>
          </a:p>
          <a:p>
            <a:r>
              <a:rPr lang="cs-CZ" dirty="0"/>
              <a:t>Malý důraz na metodologii</a:t>
            </a:r>
          </a:p>
          <a:p>
            <a:endParaRPr lang="cs-CZ" dirty="0"/>
          </a:p>
          <a:p>
            <a:r>
              <a:rPr lang="cs-CZ" dirty="0"/>
              <a:t>Problém s akceptací politologie jako vědy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52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0DA2E-9705-41EB-8843-5FC3B8D6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racionální volby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CACADC-5914-4995-A326-5A2839B4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Založená i na myšlenkách </a:t>
            </a:r>
            <a:r>
              <a:rPr lang="cs-CZ" dirty="0" err="1"/>
              <a:t>behavioralismu</a:t>
            </a:r>
            <a:endParaRPr lang="cs-CZ" dirty="0"/>
          </a:p>
          <a:p>
            <a:endParaRPr lang="cs-CZ" dirty="0"/>
          </a:p>
          <a:p>
            <a:r>
              <a:rPr lang="cs-CZ" dirty="0"/>
              <a:t>Ekonomický pohled na politologii a její procesy</a:t>
            </a:r>
          </a:p>
          <a:p>
            <a:endParaRPr lang="cs-CZ" dirty="0"/>
          </a:p>
          <a:p>
            <a:r>
              <a:rPr lang="cs-CZ" dirty="0"/>
              <a:t>Zájem o motivy aktérů při jednání a rozhodování</a:t>
            </a:r>
          </a:p>
          <a:p>
            <a:endParaRPr lang="cs-CZ" dirty="0"/>
          </a:p>
          <a:p>
            <a:r>
              <a:rPr lang="cs-CZ" dirty="0"/>
              <a:t>Výzkum jednotlivců, ale i jednotek vyššího řádu (např. politických stran)</a:t>
            </a:r>
          </a:p>
          <a:p>
            <a:endParaRPr lang="cs-CZ" dirty="0"/>
          </a:p>
          <a:p>
            <a:r>
              <a:rPr lang="cs-CZ" b="1" dirty="0"/>
              <a:t>Individualismus</a:t>
            </a:r>
            <a:r>
              <a:rPr lang="cs-CZ" dirty="0"/>
              <a:t> – sociální události jsou vnímány jako výsledek akcí aktérů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16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7507B-DC7E-40FF-9C53-1A0A48EF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racionality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E069E7-5192-45A2-B84C-97995851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Ústřední prvek přístupů racionální volby</a:t>
            </a:r>
          </a:p>
          <a:p>
            <a:endParaRPr lang="cs-CZ" dirty="0"/>
          </a:p>
          <a:p>
            <a:r>
              <a:rPr lang="cs-CZ" dirty="0"/>
              <a:t>Racionalita akcí vs. racionalita cílů</a:t>
            </a:r>
          </a:p>
          <a:p>
            <a:endParaRPr lang="cs-CZ" dirty="0"/>
          </a:p>
          <a:p>
            <a:r>
              <a:rPr lang="cs-CZ" dirty="0"/>
              <a:t>Teorie racionální volby pracuje pouze s </a:t>
            </a:r>
            <a:r>
              <a:rPr lang="cs-CZ" b="1" dirty="0"/>
              <a:t>racionalitou akcí</a:t>
            </a:r>
          </a:p>
          <a:p>
            <a:endParaRPr lang="cs-CZ" dirty="0"/>
          </a:p>
          <a:p>
            <a:r>
              <a:rPr lang="cs-CZ" dirty="0"/>
              <a:t>Racionalita cílů je pro tento přístup úplně irelevantní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59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52A81-7798-4C8D-83F3-3B61180B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9C478-32BB-493D-9BB4-D63A455C8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Racionalita a snaha o maximalizaci vlastního prospěchu (náklady vs. výsledek)</a:t>
            </a:r>
          </a:p>
          <a:p>
            <a:endParaRPr lang="cs-CZ" dirty="0"/>
          </a:p>
          <a:p>
            <a:r>
              <a:rPr lang="cs-CZ" dirty="0"/>
              <a:t>Chování v politice totožné jako v ekonomických vztazích (osobní prospěch, kalkulace zisků a ztrát)</a:t>
            </a:r>
          </a:p>
          <a:p>
            <a:endParaRPr lang="cs-CZ" dirty="0"/>
          </a:p>
          <a:p>
            <a:r>
              <a:rPr lang="cs-CZ" dirty="0"/>
              <a:t>Jasná hierarchie preferencí</a:t>
            </a:r>
          </a:p>
          <a:p>
            <a:endParaRPr lang="cs-CZ" dirty="0"/>
          </a:p>
          <a:p>
            <a:r>
              <a:rPr lang="cs-CZ" dirty="0"/>
              <a:t>Odlišné reakce na nejistotu a riziko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64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6DF86-183E-4FD2-A344-DA66E2EC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Teorie</a:t>
            </a:r>
            <a:r>
              <a:rPr lang="sk-SK" dirty="0"/>
              <a:t> </a:t>
            </a:r>
            <a:r>
              <a:rPr lang="sk-SK" dirty="0" err="1"/>
              <a:t>racionální</a:t>
            </a:r>
            <a:r>
              <a:rPr lang="sk-SK" dirty="0"/>
              <a:t> </a:t>
            </a:r>
            <a:r>
              <a:rPr lang="sk-SK" dirty="0" err="1"/>
              <a:t>volby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364E5F-D290-4D48-83D1-60207698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Formální teorie</a:t>
            </a:r>
          </a:p>
          <a:p>
            <a:endParaRPr lang="cs-CZ" dirty="0"/>
          </a:p>
          <a:p>
            <a:r>
              <a:rPr lang="cs-CZ" dirty="0"/>
              <a:t>Práce se zjednodušenou realitou, využívání modelů</a:t>
            </a:r>
          </a:p>
          <a:p>
            <a:endParaRPr lang="cs-CZ" dirty="0"/>
          </a:p>
          <a:p>
            <a:r>
              <a:rPr lang="cs-CZ" dirty="0"/>
              <a:t>Snaha o vysvětlení a predikci</a:t>
            </a:r>
          </a:p>
          <a:p>
            <a:endParaRPr lang="cs-CZ" dirty="0"/>
          </a:p>
          <a:p>
            <a:r>
              <a:rPr lang="cs-CZ" dirty="0"/>
              <a:t>Aplikace formalizovaného jazyka (typicky matematika)</a:t>
            </a:r>
          </a:p>
          <a:p>
            <a:endParaRPr lang="cs-CZ" dirty="0"/>
          </a:p>
          <a:p>
            <a:r>
              <a:rPr lang="cs-CZ" dirty="0"/>
              <a:t>Teorie racionální volby jako optimální standard, se kterým lze poměřovat </a:t>
            </a:r>
            <a:r>
              <a:rPr lang="cs-CZ" b="1" dirty="0"/>
              <a:t>reálné akce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13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F7DC-2DF3-4BA3-9CEC-F795742D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Politické procesy </a:t>
            </a:r>
            <a:r>
              <a:rPr lang="cs-CZ" dirty="0"/>
              <a:t>jako tržní vztahy (</a:t>
            </a:r>
            <a:r>
              <a:rPr lang="cs-CZ" dirty="0" err="1"/>
              <a:t>Downs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DEF668-8079-4C5C-8F36-B782EB04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Ekonomické chování v politice</a:t>
            </a:r>
          </a:p>
          <a:p>
            <a:endParaRPr lang="cs-CZ" dirty="0"/>
          </a:p>
          <a:p>
            <a:r>
              <a:rPr lang="cs-CZ" b="1" dirty="0"/>
              <a:t>Řídící skupina:</a:t>
            </a:r>
          </a:p>
          <a:p>
            <a:pPr lvl="1"/>
            <a:r>
              <a:rPr lang="cs-CZ" dirty="0"/>
              <a:t>Zájem o udržení při moci, všechny kroky podřízené tomuto cíli jsou racionální</a:t>
            </a:r>
          </a:p>
          <a:p>
            <a:pPr lvl="1"/>
            <a:r>
              <a:rPr lang="cs-CZ" dirty="0"/>
              <a:t>Např. přizpůsobování volebního programu voličům</a:t>
            </a:r>
          </a:p>
          <a:p>
            <a:endParaRPr lang="cs-CZ" dirty="0"/>
          </a:p>
          <a:p>
            <a:r>
              <a:rPr lang="cs-CZ" b="1" dirty="0"/>
              <a:t>Řízená skupina:</a:t>
            </a:r>
          </a:p>
          <a:p>
            <a:pPr lvl="1"/>
            <a:r>
              <a:rPr lang="cs-CZ" dirty="0"/>
              <a:t>Voliči preferují strany, které jim přinesou největší zisk</a:t>
            </a:r>
          </a:p>
          <a:p>
            <a:pPr lvl="1"/>
            <a:r>
              <a:rPr lang="cs-CZ" dirty="0"/>
              <a:t>Stranický diferenciál – rozdíl mezi ziskem ze současné a budoucí vlády</a:t>
            </a:r>
          </a:p>
          <a:p>
            <a:endParaRPr lang="cs-CZ" dirty="0"/>
          </a:p>
          <a:p>
            <a:r>
              <a:rPr lang="cs-CZ" dirty="0"/>
              <a:t>Vysvětlení nárůstu systémů sociálního zabezpečení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D39B0-1A7C-4F29-A540-E2FF8D84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Rozhodování</a:t>
            </a:r>
            <a:r>
              <a:rPr lang="sk-SK" dirty="0"/>
              <a:t> v </a:t>
            </a:r>
            <a:r>
              <a:rPr lang="sk-SK" dirty="0" err="1"/>
              <a:t>podmínkách</a:t>
            </a:r>
            <a:r>
              <a:rPr lang="sk-SK" dirty="0"/>
              <a:t> </a:t>
            </a:r>
            <a:r>
              <a:rPr lang="sk-SK" dirty="0" err="1"/>
              <a:t>nejistoty</a:t>
            </a:r>
            <a:r>
              <a:rPr lang="sk-SK" dirty="0"/>
              <a:t> (</a:t>
            </a:r>
            <a:r>
              <a:rPr lang="sk-SK" dirty="0" err="1"/>
              <a:t>Dahl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97D48E-E00B-4BE4-9B43-F03ACD34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Volba racionální strategie v prostředí s nedokonalou informací</a:t>
            </a:r>
          </a:p>
          <a:p>
            <a:endParaRPr lang="cs-CZ" dirty="0"/>
          </a:p>
          <a:p>
            <a:r>
              <a:rPr lang="cs-CZ" dirty="0"/>
              <a:t>Možnosti:</a:t>
            </a:r>
          </a:p>
          <a:p>
            <a:pPr lvl="1"/>
            <a:r>
              <a:rPr lang="cs-CZ" dirty="0"/>
              <a:t>Minimax</a:t>
            </a:r>
          </a:p>
          <a:p>
            <a:pPr lvl="1"/>
            <a:r>
              <a:rPr lang="cs-CZ" dirty="0" err="1"/>
              <a:t>Maximax</a:t>
            </a:r>
            <a:endParaRPr lang="cs-CZ" dirty="0"/>
          </a:p>
          <a:p>
            <a:pPr lvl="1"/>
            <a:r>
              <a:rPr lang="cs-CZ" dirty="0"/>
              <a:t>Největší průměr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01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AE070-F89F-4E26-9AE1-1FEFF00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70C089-FE6B-4BB1-921C-1769DF45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oblast, která využívá racionalitu</a:t>
            </a:r>
          </a:p>
          <a:p>
            <a:endParaRPr lang="cs-CZ" dirty="0"/>
          </a:p>
          <a:p>
            <a:r>
              <a:rPr lang="cs-CZ" dirty="0"/>
              <a:t>Politika chápána jako „hra“, ve které působí (proti)hráči a uplatňují své strategie</a:t>
            </a:r>
          </a:p>
          <a:p>
            <a:endParaRPr lang="cs-CZ" dirty="0"/>
          </a:p>
          <a:p>
            <a:r>
              <a:rPr lang="cs-CZ" dirty="0"/>
              <a:t>Příklady „her“ – tvorba volební kampaně, koaliční vyjednávání</a:t>
            </a:r>
          </a:p>
          <a:p>
            <a:endParaRPr lang="cs-CZ" dirty="0"/>
          </a:p>
          <a:p>
            <a:r>
              <a:rPr lang="cs-CZ" dirty="0"/>
              <a:t>Teorie her výrazně přesahuje politologii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45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589CA-2B1E-4C96-8759-7E7EF6EC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Teorie</a:t>
            </a:r>
            <a:r>
              <a:rPr lang="sk-SK" dirty="0"/>
              <a:t> </a:t>
            </a:r>
            <a:r>
              <a:rPr lang="sk-SK" dirty="0" err="1"/>
              <a:t>koalic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F25ACD-F9B1-42E2-9BA8-93603C0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Navazuje na teorii her</a:t>
            </a:r>
          </a:p>
          <a:p>
            <a:endParaRPr lang="cs-CZ" dirty="0"/>
          </a:p>
          <a:p>
            <a:r>
              <a:rPr lang="cs-CZ" dirty="0"/>
              <a:t>Přítomnost </a:t>
            </a:r>
            <a:r>
              <a:rPr lang="cs-CZ" b="1" dirty="0"/>
              <a:t>alespoň 3 hráčů</a:t>
            </a:r>
          </a:p>
          <a:p>
            <a:endParaRPr lang="cs-CZ" dirty="0"/>
          </a:p>
          <a:p>
            <a:r>
              <a:rPr lang="cs-CZ" dirty="0"/>
              <a:t>Okolnosti vytváření vlád v parlamentních systémech</a:t>
            </a:r>
          </a:p>
          <a:p>
            <a:endParaRPr lang="cs-CZ" dirty="0"/>
          </a:p>
          <a:p>
            <a:r>
              <a:rPr lang="cs-CZ" b="1" dirty="0"/>
              <a:t>Dvě tradice:</a:t>
            </a:r>
          </a:p>
          <a:p>
            <a:pPr lvl="1"/>
            <a:r>
              <a:rPr lang="cs-CZ" dirty="0"/>
              <a:t>Americká (propojenost s teorií her) </a:t>
            </a:r>
          </a:p>
          <a:p>
            <a:pPr lvl="1"/>
            <a:r>
              <a:rPr lang="cs-CZ" dirty="0"/>
              <a:t>Evropská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64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91F5D-9DC9-4295-835D-789C818D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Americká </a:t>
            </a:r>
            <a:r>
              <a:rPr lang="sk-SK" dirty="0" err="1"/>
              <a:t>tradice</a:t>
            </a:r>
            <a:r>
              <a:rPr lang="sk-SK" dirty="0"/>
              <a:t> (</a:t>
            </a:r>
            <a:r>
              <a:rPr lang="sk-SK" dirty="0" err="1"/>
              <a:t>office</a:t>
            </a:r>
            <a:r>
              <a:rPr lang="sk-SK" dirty="0"/>
              <a:t> </a:t>
            </a:r>
            <a:r>
              <a:rPr lang="sk-SK" dirty="0" err="1"/>
              <a:t>seeking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A7C7D9-3242-4954-BC69-DBA69663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W. </a:t>
            </a:r>
            <a:r>
              <a:rPr lang="cs-CZ" dirty="0" err="1"/>
              <a:t>Riker</a:t>
            </a:r>
            <a:endParaRPr lang="cs-CZ" dirty="0"/>
          </a:p>
          <a:p>
            <a:endParaRPr lang="cs-CZ" dirty="0"/>
          </a:p>
          <a:p>
            <a:r>
              <a:rPr lang="cs-CZ" dirty="0"/>
              <a:t>Faktory hodnoty koalice:</a:t>
            </a:r>
          </a:p>
          <a:p>
            <a:pPr lvl="1"/>
            <a:r>
              <a:rPr lang="cs-CZ" dirty="0"/>
              <a:t>Účinnost – schopnost zajistit většinu</a:t>
            </a:r>
          </a:p>
          <a:p>
            <a:pPr lvl="1"/>
            <a:r>
              <a:rPr lang="cs-CZ" dirty="0"/>
              <a:t>Zisk strany v koalici – počet postů</a:t>
            </a:r>
          </a:p>
          <a:p>
            <a:endParaRPr lang="cs-CZ" dirty="0"/>
          </a:p>
          <a:p>
            <a:r>
              <a:rPr lang="cs-CZ" dirty="0"/>
              <a:t>Nejvýhodnější – minimální vítězná koalice</a:t>
            </a:r>
          </a:p>
          <a:p>
            <a:endParaRPr lang="cs-CZ" dirty="0"/>
          </a:p>
          <a:p>
            <a:r>
              <a:rPr lang="cs-CZ" dirty="0"/>
              <a:t>Všechny ostatní varianty chápány jako deviantní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49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7C4E4-8172-4D9B-8814-2CD7ACF6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Evropská</a:t>
            </a:r>
            <a:r>
              <a:rPr lang="sk-SK" dirty="0"/>
              <a:t> </a:t>
            </a:r>
            <a:r>
              <a:rPr lang="sk-SK" dirty="0" err="1"/>
              <a:t>tradice</a:t>
            </a:r>
            <a:r>
              <a:rPr lang="sk-SK" dirty="0"/>
              <a:t> (</a:t>
            </a:r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/>
              <a:t>seeking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A31DFB-5E12-42CB-8232-9C9186A3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Pracuje i s hůře </a:t>
            </a:r>
            <a:r>
              <a:rPr lang="cs-CZ" dirty="0" err="1"/>
              <a:t>zkoumatelnými</a:t>
            </a:r>
            <a:r>
              <a:rPr lang="cs-CZ" dirty="0"/>
              <a:t> jevy</a:t>
            </a:r>
          </a:p>
          <a:p>
            <a:endParaRPr lang="cs-CZ" dirty="0"/>
          </a:p>
          <a:p>
            <a:r>
              <a:rPr lang="cs-CZ" dirty="0"/>
              <a:t>Analyzované faktory:</a:t>
            </a:r>
          </a:p>
          <a:p>
            <a:pPr lvl="1"/>
            <a:r>
              <a:rPr lang="cs-CZ" dirty="0"/>
              <a:t>Politická kultura</a:t>
            </a:r>
          </a:p>
          <a:p>
            <a:pPr lvl="1"/>
            <a:r>
              <a:rPr lang="cs-CZ" dirty="0"/>
              <a:t>Tradice (předešlé spojenectví)</a:t>
            </a:r>
          </a:p>
          <a:p>
            <a:pPr lvl="1"/>
            <a:r>
              <a:rPr lang="cs-CZ" dirty="0"/>
              <a:t>Vnitrostranická jednání</a:t>
            </a:r>
          </a:p>
          <a:p>
            <a:endParaRPr lang="cs-CZ" dirty="0"/>
          </a:p>
          <a:p>
            <a:r>
              <a:rPr lang="cs-CZ" dirty="0"/>
              <a:t>Práce s prvky, které americký koncept racionality nemůže postihnout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5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B2BD1-603A-48AA-80B3-3A567830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EBAC01-2397-41CA-864B-20923413C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Dominantní přístup v politologii do 50. let 20. století</a:t>
            </a:r>
          </a:p>
          <a:p>
            <a:endParaRPr lang="cs-CZ" dirty="0"/>
          </a:p>
          <a:p>
            <a:r>
              <a:rPr lang="cs-CZ" dirty="0"/>
              <a:t>Poznatky a přístupy </a:t>
            </a:r>
            <a:r>
              <a:rPr lang="cs-CZ" dirty="0" err="1"/>
              <a:t>institucionalismu</a:t>
            </a:r>
            <a:r>
              <a:rPr lang="cs-CZ" dirty="0"/>
              <a:t> v této době nepodléhaly kritickému posouzení</a:t>
            </a:r>
          </a:p>
          <a:p>
            <a:endParaRPr lang="cs-CZ" dirty="0"/>
          </a:p>
          <a:p>
            <a:r>
              <a:rPr lang="cs-CZ" dirty="0" err="1"/>
              <a:t>Vivien</a:t>
            </a:r>
            <a:r>
              <a:rPr lang="cs-CZ" dirty="0"/>
              <a:t> </a:t>
            </a:r>
            <a:r>
              <a:rPr lang="cs-CZ" dirty="0" err="1"/>
              <a:t>Lowndes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cs-CZ" i="1" dirty="0" err="1"/>
              <a:t>Until</a:t>
            </a:r>
            <a:r>
              <a:rPr lang="cs-CZ" i="1" dirty="0"/>
              <a:t> 1950s (...) </a:t>
            </a:r>
            <a:r>
              <a:rPr lang="cs-CZ" i="1" dirty="0" err="1"/>
              <a:t>institutionalism</a:t>
            </a:r>
            <a:r>
              <a:rPr lang="cs-CZ" i="1" dirty="0"/>
              <a:t> </a:t>
            </a:r>
            <a:r>
              <a:rPr lang="cs-CZ" i="1" dirty="0" err="1"/>
              <a:t>was</a:t>
            </a:r>
            <a:r>
              <a:rPr lang="cs-CZ" i="1" dirty="0"/>
              <a:t> </a:t>
            </a:r>
            <a:r>
              <a:rPr lang="cs-CZ" i="1" dirty="0" err="1"/>
              <a:t>political</a:t>
            </a:r>
            <a:r>
              <a:rPr lang="cs-CZ" i="1" dirty="0"/>
              <a:t> science“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75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5E21-9481-4DDE-8E4B-62E15EB7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mandátů (N = 200)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CD1A0-B817-43E0-B0DD-E024CB95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693"/>
            <a:ext cx="10515600" cy="2269270"/>
          </a:xfrm>
        </p:spPr>
        <p:txBody>
          <a:bodyPr/>
          <a:lstStyle/>
          <a:p>
            <a:r>
              <a:rPr lang="cs-CZ" dirty="0"/>
              <a:t>Jaké vlády by předpokládala americká tradice?</a:t>
            </a:r>
          </a:p>
          <a:p>
            <a:endParaRPr lang="cs-CZ" dirty="0"/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399D0298-BB5F-44CA-AA12-8E69BE44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65539"/>
              </p:ext>
            </p:extLst>
          </p:nvPr>
        </p:nvGraphicFramePr>
        <p:xfrm>
          <a:off x="2009277" y="1690688"/>
          <a:ext cx="8173445" cy="17194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74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20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19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63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A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B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C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D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E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2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5E21-9481-4DDE-8E4B-62E15EB7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mandátů (N = 200)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CD1A0-B817-43E0-B0DD-E024CB95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693"/>
            <a:ext cx="10515600" cy="2269270"/>
          </a:xfrm>
        </p:spPr>
        <p:txBody>
          <a:bodyPr/>
          <a:lstStyle/>
          <a:p>
            <a:r>
              <a:rPr lang="cs-CZ" dirty="0"/>
              <a:t>ABC (118), ABD (117), ACE (107), ADE (106), BCD (113), CDE (102), </a:t>
            </a:r>
            <a:r>
              <a:rPr lang="cs-CZ" b="1" dirty="0"/>
              <a:t>BE (137)</a:t>
            </a:r>
          </a:p>
          <a:p>
            <a:endParaRPr lang="cs-CZ" dirty="0"/>
          </a:p>
          <a:p>
            <a:r>
              <a:rPr lang="cs-CZ" dirty="0"/>
              <a:t>Byla by to ve smyslu racionality americké tradice pro B, resp. E </a:t>
            </a:r>
            <a:r>
              <a:rPr lang="cs-CZ" b="1" dirty="0"/>
              <a:t>nejvýhodnější</a:t>
            </a:r>
            <a:r>
              <a:rPr lang="cs-CZ" dirty="0"/>
              <a:t> minimální vítězná koalice? </a:t>
            </a:r>
          </a:p>
          <a:p>
            <a:endParaRPr lang="cs-CZ" dirty="0"/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399D0298-BB5F-44CA-AA12-8E69BE44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58748"/>
              </p:ext>
            </p:extLst>
          </p:nvPr>
        </p:nvGraphicFramePr>
        <p:xfrm>
          <a:off x="2009277" y="1690688"/>
          <a:ext cx="8173445" cy="17194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74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20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19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63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A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B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C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D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E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752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91B8-16B0-4A14-9E04-54665B84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69ECC9-4FC6-46AA-B031-05DCD9AA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Přeceňování ekonomického konceptu racionality</a:t>
            </a:r>
          </a:p>
          <a:p>
            <a:endParaRPr lang="cs-CZ" dirty="0"/>
          </a:p>
          <a:p>
            <a:r>
              <a:rPr lang="cs-CZ" dirty="0"/>
              <a:t>Přílišné zjednodušení a málo realistická představa</a:t>
            </a:r>
          </a:p>
          <a:p>
            <a:endParaRPr lang="cs-CZ" dirty="0"/>
          </a:p>
          <a:p>
            <a:r>
              <a:rPr lang="cs-CZ" dirty="0"/>
              <a:t>Přílišný formalismus</a:t>
            </a:r>
          </a:p>
          <a:p>
            <a:endParaRPr lang="cs-CZ" dirty="0"/>
          </a:p>
          <a:p>
            <a:r>
              <a:rPr lang="cs-CZ" dirty="0"/>
              <a:t>Sociologové:</a:t>
            </a:r>
          </a:p>
          <a:p>
            <a:pPr lvl="1"/>
            <a:r>
              <a:rPr lang="cs-CZ" dirty="0"/>
              <a:t>Sociální aktéři nejsou to samé jako individua</a:t>
            </a:r>
          </a:p>
          <a:p>
            <a:pPr lvl="1"/>
            <a:r>
              <a:rPr lang="cs-CZ" dirty="0"/>
              <a:t>Lidé nejsou izolované sociální atomy</a:t>
            </a:r>
          </a:p>
          <a:p>
            <a:endParaRPr lang="cs-CZ" dirty="0"/>
          </a:p>
        </p:txBody>
      </p:sp>
      <p:pic>
        <p:nvPicPr>
          <p:cNvPr id="4" name="Picture 2" descr="http://i.idnes.cz/11/123/cl6/ZUK401b4a_Danefrm.jpg">
            <a:extLst>
              <a:ext uri="{FF2B5EF4-FFF2-40B4-BE49-F238E27FC236}">
                <a16:creationId xmlns:a16="http://schemas.microsoft.com/office/drawing/2014/main" id="{DD24C2B4-2BAD-4D6B-8578-8A4F61B2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54" y="149459"/>
            <a:ext cx="2647949" cy="17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0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26C2-FA6A-4C56-B4DD-578746BA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Neoinstitucionalismus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2619FB-F636-4D2D-BDE4-4101AB26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Postupná obnova zájmu o instituce od 80. let 20. století</a:t>
            </a:r>
          </a:p>
          <a:p>
            <a:endParaRPr lang="cs-CZ" dirty="0"/>
          </a:p>
          <a:p>
            <a:r>
              <a:rPr lang="cs-CZ" dirty="0"/>
              <a:t>Odmítá odsouvání role politických institucí do pozadí</a:t>
            </a:r>
          </a:p>
          <a:p>
            <a:endParaRPr lang="cs-CZ" dirty="0"/>
          </a:p>
          <a:p>
            <a:r>
              <a:rPr lang="cs-CZ" dirty="0"/>
              <a:t>Instituce nejsou podle něj pouze „místem“, kde dochází k agregaci individuálního chování</a:t>
            </a:r>
          </a:p>
          <a:p>
            <a:endParaRPr lang="cs-CZ" dirty="0"/>
          </a:p>
          <a:p>
            <a:r>
              <a:rPr lang="cs-CZ" dirty="0"/>
              <a:t>Naopak jsou chápány jako </a:t>
            </a:r>
            <a:r>
              <a:rPr lang="cs-CZ" b="1" dirty="0"/>
              <a:t>samostatný politický aktér</a:t>
            </a:r>
            <a:r>
              <a:rPr lang="cs-CZ" dirty="0"/>
              <a:t>, který ovlivňuje politické chování</a:t>
            </a:r>
          </a:p>
          <a:p>
            <a:endParaRPr lang="cs-CZ" dirty="0"/>
          </a:p>
          <a:p>
            <a:r>
              <a:rPr lang="cs-CZ" dirty="0"/>
              <a:t>Impulzy – např. změna podstaty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, přeměny ve střední a východní Evropě po 1989, evropská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49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3A6A0-1513-45F5-840B-FEB52B90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Neoinstitucionalismus</a:t>
            </a:r>
            <a:r>
              <a:rPr lang="sk-SK" dirty="0"/>
              <a:t> - </a:t>
            </a:r>
            <a:r>
              <a:rPr lang="sk-SK" dirty="0" err="1"/>
              <a:t>změny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27CA2B-A568-4156-99D1-F000869D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Neoinstitucionalismus</a:t>
            </a:r>
            <a:r>
              <a:rPr lang="cs-CZ" b="1" dirty="0"/>
              <a:t> ≠ tradiční </a:t>
            </a:r>
            <a:r>
              <a:rPr lang="cs-CZ" b="1" dirty="0" err="1"/>
              <a:t>institucionalismus</a:t>
            </a:r>
            <a:r>
              <a:rPr lang="cs-CZ" b="1" dirty="0"/>
              <a:t> </a:t>
            </a:r>
            <a:r>
              <a:rPr lang="cs-CZ" dirty="0"/>
              <a:t>v novější době</a:t>
            </a:r>
          </a:p>
          <a:p>
            <a:endParaRPr lang="cs-CZ" dirty="0"/>
          </a:p>
          <a:p>
            <a:r>
              <a:rPr lang="cs-CZ" dirty="0"/>
              <a:t>Posun od: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1. Organizací k pravidlům</a:t>
            </a:r>
          </a:p>
          <a:p>
            <a:pPr marL="0" indent="0">
              <a:buNone/>
            </a:pPr>
            <a:r>
              <a:rPr lang="cs-CZ" dirty="0"/>
              <a:t>2. Formální k neformální koncepci institucí</a:t>
            </a:r>
          </a:p>
          <a:p>
            <a:pPr marL="0" indent="0">
              <a:buNone/>
            </a:pPr>
            <a:r>
              <a:rPr lang="cs-CZ" dirty="0"/>
              <a:t>3. Statické k dynamické koncepci institucí</a:t>
            </a:r>
          </a:p>
          <a:p>
            <a:pPr marL="0" indent="0">
              <a:buNone/>
            </a:pPr>
            <a:r>
              <a:rPr lang="cs-CZ" dirty="0"/>
              <a:t>4. Hodnotícího k nehodnotícímu přístupu</a:t>
            </a:r>
          </a:p>
          <a:p>
            <a:pPr marL="0" indent="0">
              <a:buNone/>
            </a:pPr>
            <a:r>
              <a:rPr lang="cs-CZ" dirty="0"/>
              <a:t>5. Holistické k </a:t>
            </a:r>
            <a:r>
              <a:rPr lang="cs-CZ" dirty="0" err="1"/>
              <a:t>disagregované</a:t>
            </a:r>
            <a:r>
              <a:rPr lang="cs-CZ" dirty="0"/>
              <a:t> koncepci institucí</a:t>
            </a:r>
          </a:p>
          <a:p>
            <a:pPr marL="0" indent="0">
              <a:buNone/>
            </a:pPr>
            <a:r>
              <a:rPr lang="cs-CZ" dirty="0"/>
              <a:t>6. Nezávislosti k zakotvenosti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697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848F0-A52F-4FCC-9D02-D4B7BBB2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organizací</a:t>
            </a:r>
            <a:r>
              <a:rPr lang="sk-SK" dirty="0"/>
              <a:t> k </a:t>
            </a:r>
            <a:r>
              <a:rPr lang="sk-SK" dirty="0" err="1"/>
              <a:t>pravidlům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E57D28-6991-4AD1-AF16-11BDADDB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Instituce = Organizace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je chápe mnohem šíře</a:t>
            </a:r>
          </a:p>
          <a:p>
            <a:endParaRPr lang="cs-CZ" dirty="0"/>
          </a:p>
          <a:p>
            <a:r>
              <a:rPr lang="cs-CZ" dirty="0"/>
              <a:t>Instituce jako souhrn pravidel, které provázejí a ovlivňují chování politických aktérů</a:t>
            </a:r>
          </a:p>
          <a:p>
            <a:endParaRPr lang="cs-CZ" dirty="0"/>
          </a:p>
          <a:p>
            <a:r>
              <a:rPr lang="cs-CZ" dirty="0"/>
              <a:t>Např. předmětem výzkumu už není vláda jako orgán, ale její rozhodovací proces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076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74656-FDA6-4049-8784-50E3316E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formální</a:t>
            </a:r>
            <a:r>
              <a:rPr lang="sk-SK" dirty="0"/>
              <a:t> k </a:t>
            </a:r>
            <a:r>
              <a:rPr lang="sk-SK" dirty="0" err="1"/>
              <a:t>neformální</a:t>
            </a:r>
            <a:r>
              <a:rPr lang="sk-SK" dirty="0"/>
              <a:t> </a:t>
            </a:r>
            <a:r>
              <a:rPr lang="sk-SK" dirty="0" err="1"/>
              <a:t>koncepci</a:t>
            </a:r>
            <a:r>
              <a:rPr lang="sk-SK" dirty="0"/>
              <a:t> 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64CFDF-ABDF-46F5-811E-A71827E81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r>
              <a:rPr lang="cs-CZ" dirty="0"/>
              <a:t> kladl důraz hlavně na formální kompetence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bere do úvahy i neformální pravidla</a:t>
            </a:r>
          </a:p>
          <a:p>
            <a:endParaRPr lang="cs-CZ" dirty="0"/>
          </a:p>
          <a:p>
            <a:r>
              <a:rPr lang="cs-CZ" dirty="0"/>
              <a:t>Neformální pravidla:</a:t>
            </a:r>
          </a:p>
          <a:p>
            <a:pPr lvl="1"/>
            <a:r>
              <a:rPr lang="cs-CZ" dirty="0"/>
              <a:t>Doplněk, ekvivalent, případně až modifikátor formálních pravidel</a:t>
            </a:r>
          </a:p>
          <a:p>
            <a:pPr lvl="1"/>
            <a:r>
              <a:rPr lang="cs-CZ" dirty="0"/>
              <a:t>Větší náročnost na výzkum</a:t>
            </a:r>
          </a:p>
          <a:p>
            <a:endParaRPr lang="cs-CZ" dirty="0"/>
          </a:p>
          <a:p>
            <a:r>
              <a:rPr lang="cs-CZ" dirty="0"/>
              <a:t>Příklad – </a:t>
            </a:r>
            <a:r>
              <a:rPr lang="cs-CZ" dirty="0" err="1"/>
              <a:t>Senatorial</a:t>
            </a:r>
            <a:r>
              <a:rPr lang="cs-CZ" dirty="0"/>
              <a:t> </a:t>
            </a:r>
            <a:r>
              <a:rPr lang="cs-CZ" dirty="0" err="1"/>
              <a:t>courtesy</a:t>
            </a:r>
            <a:r>
              <a:rPr lang="cs-CZ" dirty="0"/>
              <a:t> v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85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61226-893C-4E09-9D28-FD69B448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Zastoupení žen na </a:t>
            </a:r>
            <a:r>
              <a:rPr lang="cs-CZ" dirty="0" err="1"/>
              <a:t>kand</a:t>
            </a:r>
            <a:r>
              <a:rPr lang="cs-CZ" dirty="0"/>
              <a:t>. listinách (PS 2010)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8EBE9AF-98BB-478F-A026-06FB1D87A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1194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574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6D7AF-3825-4F44-A656-F6DDC4CF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statické k dynamické </a:t>
            </a:r>
            <a:r>
              <a:rPr lang="sk-SK" dirty="0" err="1"/>
              <a:t>koncepci</a:t>
            </a:r>
            <a:r>
              <a:rPr lang="sk-SK" dirty="0"/>
              <a:t> 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A07BA-EF10-4B54-A53D-3FA477F7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Instituce už nejsou chápány jako stabilní, ale naopak jako dynamické a proměnlivé „ostrovy“ s nedokonalou a dočasnou organizací (</a:t>
            </a:r>
            <a:r>
              <a:rPr lang="cs-CZ" sz="2400" dirty="0" err="1"/>
              <a:t>March</a:t>
            </a:r>
            <a:r>
              <a:rPr lang="cs-CZ" sz="2400" dirty="0"/>
              <a:t> a </a:t>
            </a:r>
            <a:r>
              <a:rPr lang="cs-CZ" sz="2400" dirty="0" err="1"/>
              <a:t>Olsen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dirty="0"/>
              <a:t>Instituce ne jako „věci“, ale jako „procesy“</a:t>
            </a:r>
          </a:p>
          <a:p>
            <a:endParaRPr lang="cs-CZ" sz="2400" dirty="0"/>
          </a:p>
          <a:p>
            <a:r>
              <a:rPr lang="cs-CZ" sz="2400" dirty="0"/>
              <a:t>Výzkum zaměřený na vznik a změnu institucí a motivy a zdroje těchto procesů</a:t>
            </a:r>
          </a:p>
          <a:p>
            <a:endParaRPr lang="cs-CZ" dirty="0"/>
          </a:p>
        </p:txBody>
      </p:sp>
      <p:pic>
        <p:nvPicPr>
          <p:cNvPr id="1026" name="Picture 2" descr="Attempts To Weaken Russia Did Not Succeed - PM Viktor Orban — ABN TV">
            <a:extLst>
              <a:ext uri="{FF2B5EF4-FFF2-40B4-BE49-F238E27FC236}">
                <a16:creationId xmlns:a16="http://schemas.microsoft.com/office/drawing/2014/main" id="{EEBA6563-DEE2-4A3C-AD55-8DA06818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4" y="154110"/>
            <a:ext cx="3284117" cy="21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70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E15FD-8A82-4205-AD27-123B9AB1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hodnotícího</a:t>
            </a:r>
            <a:r>
              <a:rPr lang="sk-SK" dirty="0"/>
              <a:t> k </a:t>
            </a:r>
            <a:r>
              <a:rPr lang="sk-SK" dirty="0" err="1"/>
              <a:t>nehodnotícímu</a:t>
            </a:r>
            <a:r>
              <a:rPr lang="sk-SK" dirty="0"/>
              <a:t> </a:t>
            </a:r>
            <a:r>
              <a:rPr lang="sk-SK" dirty="0" err="1"/>
              <a:t>přístupu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64A345-E54A-4D30-9145-06B6601A9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Silný odklon od hledání „dobré vlády“ a preferování konkrétního „dobrého“ nastavení institucí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namísto toho zkoumá, jak instituce formují a ovlivňují společenské hodnoty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C0A10-1300-4499-A56E-CE1C28CF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06F3E2-6AAC-4378-A52F-1193E4BE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Přístup, který kladl důraz na </a:t>
            </a:r>
            <a:r>
              <a:rPr lang="cs-CZ" b="1" dirty="0"/>
              <a:t>studium institucí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Hlavní témata - pravidla, pravomoci, formální prvky institucí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/>
              <a:t>Instituce = organizace </a:t>
            </a:r>
            <a:r>
              <a:rPr lang="cs-CZ" dirty="0"/>
              <a:t>(vláda, parlament, prezident)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Hlavně v USA – orientace výzkumu na analýzu americké ústavy a vztahů mezi jednotlivými orgány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r>
              <a:rPr lang="cs-CZ" dirty="0"/>
              <a:t>Silný formalismus, </a:t>
            </a:r>
            <a:r>
              <a:rPr lang="cs-CZ" b="1" dirty="0"/>
              <a:t>popisnost</a:t>
            </a:r>
            <a:r>
              <a:rPr lang="cs-CZ" dirty="0"/>
              <a:t>, induktivní přístup bez snahy o generalizace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950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A33C8-6E0B-4533-95BD-2B576B7E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holismu</a:t>
            </a:r>
            <a:r>
              <a:rPr lang="sk-SK" dirty="0"/>
              <a:t> k </a:t>
            </a:r>
            <a:r>
              <a:rPr lang="sk-SK" dirty="0" err="1"/>
              <a:t>disagregovanému</a:t>
            </a:r>
            <a:r>
              <a:rPr lang="sk-SK" dirty="0"/>
              <a:t> konceptu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097581-5566-43C7-8B06-6AD15B51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r>
              <a:rPr lang="cs-CZ" dirty="0"/>
              <a:t> - důraz na systémy vlády jako celky 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zkoumá převážně </a:t>
            </a:r>
            <a:r>
              <a:rPr lang="cs-CZ" b="1" dirty="0"/>
              <a:t>komponenty</a:t>
            </a:r>
          </a:p>
          <a:p>
            <a:endParaRPr lang="cs-CZ" dirty="0"/>
          </a:p>
          <a:p>
            <a:r>
              <a:rPr lang="cs-CZ" dirty="0"/>
              <a:t>Daňová politika, rozhodování vlády, volební systémy, dohadovací mechanismy</a:t>
            </a:r>
          </a:p>
          <a:p>
            <a:endParaRPr lang="cs-CZ" dirty="0"/>
          </a:p>
          <a:p>
            <a:r>
              <a:rPr lang="cs-CZ" dirty="0"/>
              <a:t>Instituce v tomto pojetí netvoří jeden celek</a:t>
            </a:r>
          </a:p>
          <a:p>
            <a:endParaRPr lang="cs-CZ" dirty="0"/>
          </a:p>
          <a:p>
            <a:r>
              <a:rPr lang="cs-CZ" dirty="0"/>
              <a:t>Příklad – analýza volebního systému ve vztahu k tomu, jak umožňuje zahrnutí, resp. vyloučení konkrétních aktérů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952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B4270-3212-4C16-9A05-D72DEC12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je </a:t>
            </a:r>
            <a:r>
              <a:rPr lang="sk-SK" dirty="0" err="1"/>
              <a:t>vlastně</a:t>
            </a:r>
            <a:r>
              <a:rPr lang="sk-SK" dirty="0"/>
              <a:t> </a:t>
            </a:r>
            <a:r>
              <a:rPr lang="sk-SK" i="1" dirty="0" err="1"/>
              <a:t>instituce</a:t>
            </a:r>
            <a:r>
              <a:rPr lang="sk-SK" dirty="0"/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A8D4EC-CF64-47D1-97B9-2F5D0DB2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Neoinstitucionalismus</a:t>
            </a:r>
            <a:r>
              <a:rPr lang="cs-CZ" dirty="0"/>
              <a:t> chápe instituce velmi široce</a:t>
            </a:r>
          </a:p>
          <a:p>
            <a:endParaRPr lang="cs-CZ" dirty="0"/>
          </a:p>
          <a:p>
            <a:r>
              <a:rPr lang="cs-CZ" dirty="0"/>
              <a:t>Ústupem od rovnosti mezi institucemi a organizacemi se pojem multiplikoval – pravidla, tradice, zvyklosti, úzus</a:t>
            </a:r>
          </a:p>
          <a:p>
            <a:endParaRPr lang="cs-CZ" dirty="0"/>
          </a:p>
          <a:p>
            <a:r>
              <a:rPr lang="cs-CZ" dirty="0" err="1"/>
              <a:t>Rothstein</a:t>
            </a:r>
            <a:r>
              <a:rPr lang="cs-CZ" dirty="0"/>
              <a:t> – </a:t>
            </a:r>
            <a:r>
              <a:rPr lang="cs-CZ" i="1" dirty="0"/>
              <a:t>pokud instituce znamená </a:t>
            </a:r>
            <a:r>
              <a:rPr lang="cs-CZ" b="1" i="1" dirty="0"/>
              <a:t>všechno</a:t>
            </a:r>
            <a:r>
              <a:rPr lang="cs-CZ" i="1" dirty="0"/>
              <a:t>, tak neznamená </a:t>
            </a:r>
            <a:r>
              <a:rPr lang="cs-CZ" b="1" i="1" dirty="0"/>
              <a:t>nic</a:t>
            </a:r>
          </a:p>
          <a:p>
            <a:endParaRPr lang="cs-CZ" b="1" i="1" dirty="0"/>
          </a:p>
          <a:p>
            <a:r>
              <a:rPr lang="cs-CZ" dirty="0"/>
              <a:t>Možné řešení – </a:t>
            </a:r>
            <a:r>
              <a:rPr lang="cs-CZ" b="1" dirty="0"/>
              <a:t>standardní operační procedury </a:t>
            </a:r>
            <a:r>
              <a:rPr lang="cs-CZ" dirty="0"/>
              <a:t>(</a:t>
            </a:r>
            <a:r>
              <a:rPr lang="cs-CZ" dirty="0" err="1"/>
              <a:t>Hall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Specifická pravidla chování, o kterých existuje všeobecné povědomí a jsou akceptována jako pravidla hry</a:t>
            </a:r>
          </a:p>
          <a:p>
            <a:pPr lvl="1"/>
            <a:r>
              <a:rPr lang="cs-CZ" dirty="0"/>
              <a:t>Pro každý systém se liší, zahrnují i neformální pravidla</a:t>
            </a:r>
          </a:p>
          <a:p>
            <a:pPr lvl="1"/>
            <a:r>
              <a:rPr lang="cs-CZ" dirty="0"/>
              <a:t>Jsou odlišná od individuálních návyků</a:t>
            </a:r>
          </a:p>
          <a:p>
            <a:pPr lvl="1"/>
            <a:r>
              <a:rPr lang="cs-CZ" dirty="0"/>
              <a:t>Nejsou to všechno nová pravidla, je potřebný určitý čas pro jejich etablování</a:t>
            </a:r>
          </a:p>
          <a:p>
            <a:endParaRPr lang="cs-CZ" dirty="0"/>
          </a:p>
          <a:p>
            <a:r>
              <a:rPr lang="cs-CZ" dirty="0"/>
              <a:t>Např. proces sestavení vlády a jeho komponenty</a:t>
            </a:r>
          </a:p>
          <a:p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82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22A63-9064-437E-8AEA-E14ED765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AABB6-3A46-4FFF-9268-D1BA0632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Normativní</a:t>
            </a:r>
            <a:r>
              <a:rPr lang="cs-CZ" dirty="0"/>
              <a:t> – zabývající se pojmem dobré vlády</a:t>
            </a:r>
          </a:p>
          <a:p>
            <a:endParaRPr lang="cs-CZ" dirty="0"/>
          </a:p>
          <a:p>
            <a:r>
              <a:rPr lang="cs-CZ" b="1" dirty="0"/>
              <a:t>Strukturalistický</a:t>
            </a:r>
            <a:r>
              <a:rPr lang="cs-CZ" dirty="0"/>
              <a:t> – struktura jako prvek ovlivňující politické chování</a:t>
            </a:r>
          </a:p>
          <a:p>
            <a:endParaRPr lang="cs-CZ" dirty="0"/>
          </a:p>
          <a:p>
            <a:r>
              <a:rPr lang="cs-CZ" b="1" dirty="0" err="1"/>
              <a:t>Historicistický</a:t>
            </a:r>
            <a:r>
              <a:rPr lang="cs-CZ" dirty="0"/>
              <a:t> – důraz na silnou roli historie</a:t>
            </a:r>
          </a:p>
          <a:p>
            <a:endParaRPr lang="cs-CZ" dirty="0"/>
          </a:p>
          <a:p>
            <a:r>
              <a:rPr lang="cs-CZ" b="1" dirty="0" err="1"/>
              <a:t>Legalistický</a:t>
            </a:r>
            <a:r>
              <a:rPr lang="cs-CZ" dirty="0"/>
              <a:t> – právo jako klíčový aspekt vládnutí</a:t>
            </a:r>
          </a:p>
          <a:p>
            <a:endParaRPr lang="cs-CZ" dirty="0"/>
          </a:p>
          <a:p>
            <a:r>
              <a:rPr lang="cs-CZ" b="1" dirty="0"/>
              <a:t>Holistický</a:t>
            </a:r>
            <a:r>
              <a:rPr lang="cs-CZ" dirty="0"/>
              <a:t> – převážná analýza politických systémů jako celků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22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3C7E6-28C9-4AB0-A116-EFE2E92E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(po WWII)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F5B2D-FC5E-4A08-9472-362936A5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Institucionalismus</a:t>
            </a:r>
            <a:r>
              <a:rPr lang="cs-CZ" dirty="0"/>
              <a:t> jako dominantní přístup čelí silné kritice (výmarské Německo, dekolonizované státy)</a:t>
            </a:r>
          </a:p>
          <a:p>
            <a:endParaRPr lang="cs-CZ" dirty="0"/>
          </a:p>
          <a:p>
            <a:r>
              <a:rPr lang="cs-CZ" dirty="0"/>
              <a:t>Příliš úzké zaměření na výsek reality, který byl navíc vzdálený reálným mocenským procesům</a:t>
            </a:r>
          </a:p>
          <a:p>
            <a:endParaRPr lang="cs-CZ" dirty="0"/>
          </a:p>
          <a:p>
            <a:r>
              <a:rPr lang="cs-CZ" dirty="0"/>
              <a:t>Slabá metodologie, formalismus, popisnost</a:t>
            </a:r>
          </a:p>
          <a:p>
            <a:endParaRPr lang="cs-CZ" dirty="0"/>
          </a:p>
          <a:p>
            <a:r>
              <a:rPr lang="cs-CZ" dirty="0"/>
              <a:t>Preferování hodnot </a:t>
            </a:r>
            <a:r>
              <a:rPr lang="cs-CZ" dirty="0" err="1"/>
              <a:t>westministerské</a:t>
            </a:r>
            <a:r>
              <a:rPr lang="cs-CZ" dirty="0"/>
              <a:t> demokracie</a:t>
            </a:r>
          </a:p>
          <a:p>
            <a:endParaRPr lang="cs-CZ" dirty="0"/>
          </a:p>
          <a:p>
            <a:r>
              <a:rPr lang="cs-CZ" dirty="0"/>
              <a:t>Postupný odklon od tradičního </a:t>
            </a:r>
            <a:r>
              <a:rPr lang="cs-CZ" dirty="0" err="1"/>
              <a:t>institucionalismu</a:t>
            </a:r>
            <a:r>
              <a:rPr lang="cs-CZ" dirty="0"/>
              <a:t> a úpadek jeho pozice v politologii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41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C7847-BECA-48DA-823A-096D95B9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Tradiční </a:t>
            </a:r>
            <a:r>
              <a:rPr lang="sk-SK" dirty="0" err="1"/>
              <a:t>institucionalismus</a:t>
            </a:r>
            <a:r>
              <a:rPr lang="sk-SK" dirty="0"/>
              <a:t> dnes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96DD4C-5EF0-4AF8-93F6-D2EB338B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Přístup samotný se úplně nevytratil</a:t>
            </a:r>
          </a:p>
          <a:p>
            <a:endParaRPr lang="cs-CZ" dirty="0"/>
          </a:p>
          <a:p>
            <a:r>
              <a:rPr lang="cs-CZ" dirty="0"/>
              <a:t>Stále identifikovatelný v jiných oborech:</a:t>
            </a:r>
          </a:p>
          <a:p>
            <a:pPr lvl="1"/>
            <a:r>
              <a:rPr lang="cs-CZ" dirty="0"/>
              <a:t>Ústavní právo</a:t>
            </a:r>
          </a:p>
          <a:p>
            <a:pPr lvl="1"/>
            <a:r>
              <a:rPr lang="cs-CZ" dirty="0"/>
              <a:t>Státověda</a:t>
            </a:r>
          </a:p>
          <a:p>
            <a:pPr lvl="1"/>
            <a:r>
              <a:rPr lang="cs-CZ" dirty="0"/>
              <a:t>Veřejná správa</a:t>
            </a:r>
          </a:p>
          <a:p>
            <a:endParaRPr lang="cs-CZ" dirty="0"/>
          </a:p>
          <a:p>
            <a:r>
              <a:rPr lang="cs-CZ" dirty="0"/>
              <a:t>Jeho „právnická“ podstata je viditelná i z tohoto bodu</a:t>
            </a:r>
          </a:p>
          <a:p>
            <a:endParaRPr lang="cs-CZ" dirty="0"/>
          </a:p>
          <a:p>
            <a:r>
              <a:rPr lang="cs-CZ" dirty="0"/>
              <a:t>V politologii má už v současnosti výrazně odlišnou podobu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b="1" dirty="0" err="1"/>
              <a:t>neoinstitucionalismus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91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ýsledek obrázku pro daft punk">
            <a:extLst>
              <a:ext uri="{FF2B5EF4-FFF2-40B4-BE49-F238E27FC236}">
                <a16:creationId xmlns:a16="http://schemas.microsoft.com/office/drawing/2014/main" id="{7FC77E85-A828-4B13-B8B9-0928896E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166" y="2602524"/>
            <a:ext cx="6888260" cy="3875592"/>
          </a:xfrm>
          <a:prstGeom prst="rect">
            <a:avLst/>
          </a:prstGeom>
          <a:noFill/>
        </p:spPr>
      </p:pic>
      <p:pic>
        <p:nvPicPr>
          <p:cNvPr id="4" name="Picture 2" descr="http://wallerz.net/wp-content/uploads/2014/09/1187_the_beatles.jpg">
            <a:extLst>
              <a:ext uri="{FF2B5EF4-FFF2-40B4-BE49-F238E27FC236}">
                <a16:creationId xmlns:a16="http://schemas.microsoft.com/office/drawing/2014/main" id="{06E86BF2-70CE-4E3D-9E17-FFC944DE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78" y="201246"/>
            <a:ext cx="5738230" cy="3227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87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8EF28-C692-4C19-8AF8-8B08AC17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Tzv. Nová politická </a:t>
            </a:r>
            <a:r>
              <a:rPr lang="sk-SK" dirty="0" err="1"/>
              <a:t>věda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1819E7-B16A-426F-A880-231E7D45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 WWII nastává </a:t>
            </a:r>
            <a:r>
              <a:rPr lang="cs-CZ" b="1" dirty="0"/>
              <a:t>významná proměna </a:t>
            </a:r>
            <a:r>
              <a:rPr lang="cs-CZ" dirty="0"/>
              <a:t>politologie:</a:t>
            </a:r>
          </a:p>
          <a:p>
            <a:pPr lvl="1"/>
            <a:r>
              <a:rPr lang="cs-CZ" dirty="0"/>
              <a:t>Zaměření na odlišné otázky</a:t>
            </a:r>
          </a:p>
          <a:p>
            <a:pPr lvl="1"/>
            <a:r>
              <a:rPr lang="cs-CZ" dirty="0"/>
              <a:t>Významná pozornost věnována metodologii</a:t>
            </a:r>
          </a:p>
          <a:p>
            <a:pPr lvl="1"/>
            <a:r>
              <a:rPr lang="cs-CZ" dirty="0"/>
              <a:t>Snaha o povýšení politologie mezi „klasické“ vědy</a:t>
            </a:r>
          </a:p>
          <a:p>
            <a:endParaRPr lang="cs-CZ" dirty="0"/>
          </a:p>
          <a:p>
            <a:r>
              <a:rPr lang="cs-CZ" dirty="0"/>
              <a:t>Pozdější </a:t>
            </a:r>
            <a:r>
              <a:rPr lang="cs-CZ" b="1" dirty="0"/>
              <a:t>označení</a:t>
            </a:r>
            <a:r>
              <a:rPr lang="cs-CZ" dirty="0"/>
              <a:t> pro tyto trendy:</a:t>
            </a:r>
          </a:p>
          <a:p>
            <a:pPr lvl="1"/>
            <a:r>
              <a:rPr lang="cs-CZ" dirty="0" err="1"/>
              <a:t>Behavioralismus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Behavioralistická</a:t>
            </a:r>
            <a:r>
              <a:rPr lang="cs-CZ" dirty="0"/>
              <a:t> revoluce</a:t>
            </a:r>
          </a:p>
          <a:p>
            <a:endParaRPr lang="cs-CZ" dirty="0"/>
          </a:p>
          <a:p>
            <a:r>
              <a:rPr lang="cs-CZ" dirty="0"/>
              <a:t>50. – 60. léta 20. st.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dominance </a:t>
            </a:r>
            <a:r>
              <a:rPr lang="cs-CZ" dirty="0" err="1"/>
              <a:t>behavioralismu</a:t>
            </a:r>
            <a:r>
              <a:rPr lang="cs-CZ" dirty="0"/>
              <a:t> v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926874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1697</Words>
  <Application>Microsoft Office PowerPoint</Application>
  <PresentationFormat>Širokouhlá</PresentationFormat>
  <Paragraphs>364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 2</vt:lpstr>
      <vt:lpstr>Motiv Office</vt:lpstr>
      <vt:lpstr>Přístupy v politologii</vt:lpstr>
      <vt:lpstr>Politologie v 1. pol. 20. století</vt:lpstr>
      <vt:lpstr>Tradiční institucionalismus</vt:lpstr>
      <vt:lpstr>Tradiční institucionalismus</vt:lpstr>
      <vt:lpstr>Tradiční institucionalismus</vt:lpstr>
      <vt:lpstr>Kritika (po WWII)</vt:lpstr>
      <vt:lpstr>Tradiční institucionalismus dnes</vt:lpstr>
      <vt:lpstr>Prezentácia programu PowerPoint</vt:lpstr>
      <vt:lpstr>Tzv. Nová politická věda</vt:lpstr>
      <vt:lpstr>Behavioralismus</vt:lpstr>
      <vt:lpstr>Základní znaky</vt:lpstr>
      <vt:lpstr>Základní znaky - souhrn</vt:lpstr>
      <vt:lpstr>Prezentácia programu PowerPoint</vt:lpstr>
      <vt:lpstr>Behavioralismus - metodologie</vt:lpstr>
      <vt:lpstr>The People’s Choice</vt:lpstr>
      <vt:lpstr>The People’s Choice</vt:lpstr>
      <vt:lpstr>Kritika behavioralismu (od 60. let 20. st.)</vt:lpstr>
      <vt:lpstr>Prezentácia programu PowerPoint</vt:lpstr>
      <vt:lpstr>Post-behavioralismus</vt:lpstr>
      <vt:lpstr>Teorie racionální volby</vt:lpstr>
      <vt:lpstr>Koncept racionality</vt:lpstr>
      <vt:lpstr>Aktéři</vt:lpstr>
      <vt:lpstr>Teorie racionální volby</vt:lpstr>
      <vt:lpstr>Politické procesy jako tržní vztahy (Downs)</vt:lpstr>
      <vt:lpstr>Rozhodování v podmínkách nejistoty (Dahl)</vt:lpstr>
      <vt:lpstr>Teorie her</vt:lpstr>
      <vt:lpstr>Teorie koalic</vt:lpstr>
      <vt:lpstr>Americká tradice (office seeking)</vt:lpstr>
      <vt:lpstr>Evropská tradice (policy seeking)</vt:lpstr>
      <vt:lpstr>Rozdělení mandátů (N = 200)</vt:lpstr>
      <vt:lpstr>Rozdělení mandátů (N = 200)</vt:lpstr>
      <vt:lpstr>Kritika</vt:lpstr>
      <vt:lpstr>Neoinstitucionalismus</vt:lpstr>
      <vt:lpstr>Neoinstitucionalismus - změny</vt:lpstr>
      <vt:lpstr>Od organizací k pravidlům</vt:lpstr>
      <vt:lpstr>Od formální k neformální koncepci I</vt:lpstr>
      <vt:lpstr>Zastoupení žen na kand. listinách (PS 2010) </vt:lpstr>
      <vt:lpstr>Od statické k dynamické koncepci I</vt:lpstr>
      <vt:lpstr>Od hodnotícího k nehodnotícímu přístupu</vt:lpstr>
      <vt:lpstr>Od holismu k disagregovanému konceptu</vt:lpstr>
      <vt:lpstr>Co je vlastně instituce?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Přístupy v politologii</dc:title>
  <dc:creator>Peter Spáč</dc:creator>
  <cp:lastModifiedBy>Peter Spáč</cp:lastModifiedBy>
  <cp:revision>1</cp:revision>
  <dcterms:created xsi:type="dcterms:W3CDTF">2021-11-25T08:20:46Z</dcterms:created>
  <dcterms:modified xsi:type="dcterms:W3CDTF">2023-11-26T17:30:07Z</dcterms:modified>
</cp:coreProperties>
</file>