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65" r:id="rId5"/>
    <p:sldId id="266" r:id="rId6"/>
    <p:sldId id="267" r:id="rId7"/>
    <p:sldId id="268" r:id="rId8"/>
    <p:sldId id="270" r:id="rId9"/>
    <p:sldId id="271" r:id="rId10"/>
    <p:sldId id="272" r:id="rId11"/>
    <p:sldId id="273" r:id="rId12"/>
    <p:sldId id="278" r:id="rId13"/>
    <p:sldId id="279" r:id="rId14"/>
    <p:sldId id="280" r:id="rId15"/>
    <p:sldId id="281" r:id="rId16"/>
    <p:sldId id="282" r:id="rId17"/>
    <p:sldId id="283" r:id="rId18"/>
    <p:sldId id="287" r:id="rId19"/>
    <p:sldId id="290" r:id="rId20"/>
    <p:sldId id="291" r:id="rId21"/>
    <p:sldId id="294" r:id="rId22"/>
    <p:sldId id="295" r:id="rId23"/>
    <p:sldId id="296" r:id="rId24"/>
    <p:sldId id="297" r:id="rId25"/>
    <p:sldId id="298" r:id="rId26"/>
    <p:sldId id="300" r:id="rId27"/>
    <p:sldId id="299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10" r:id="rId37"/>
    <p:sldId id="311" r:id="rId38"/>
    <p:sldId id="312" r:id="rId39"/>
    <p:sldId id="313" r:id="rId40"/>
    <p:sldId id="309" r:id="rId41"/>
    <p:sldId id="314" r:id="rId42"/>
    <p:sldId id="315" r:id="rId43"/>
    <p:sldId id="316" r:id="rId44"/>
    <p:sldId id="317" r:id="rId4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" userId="2e8d26cd-55d7-4d78-8227-1866407259d9" providerId="ADAL" clId="{4F76C8EA-7EBE-412E-97D7-48E311336F34}"/>
    <pc:docChg chg="delSld modSld">
      <pc:chgData name="Peter" userId="2e8d26cd-55d7-4d78-8227-1866407259d9" providerId="ADAL" clId="{4F76C8EA-7EBE-412E-97D7-48E311336F34}" dt="2023-11-12T17:57:51.356" v="15" actId="47"/>
      <pc:docMkLst>
        <pc:docMk/>
      </pc:docMkLst>
      <pc:sldChg chg="del">
        <pc:chgData name="Peter" userId="2e8d26cd-55d7-4d78-8227-1866407259d9" providerId="ADAL" clId="{4F76C8EA-7EBE-412E-97D7-48E311336F34}" dt="2023-11-12T17:57:09.981" v="0" actId="47"/>
        <pc:sldMkLst>
          <pc:docMk/>
          <pc:sldMk cId="1210702326" sldId="257"/>
        </pc:sldMkLst>
      </pc:sldChg>
      <pc:sldChg chg="del">
        <pc:chgData name="Peter" userId="2e8d26cd-55d7-4d78-8227-1866407259d9" providerId="ADAL" clId="{4F76C8EA-7EBE-412E-97D7-48E311336F34}" dt="2023-11-12T17:57:10.725" v="1" actId="47"/>
        <pc:sldMkLst>
          <pc:docMk/>
          <pc:sldMk cId="3035768720" sldId="258"/>
        </pc:sldMkLst>
      </pc:sldChg>
      <pc:sldChg chg="modTransition">
        <pc:chgData name="Peter" userId="2e8d26cd-55d7-4d78-8227-1866407259d9" providerId="ADAL" clId="{4F76C8EA-7EBE-412E-97D7-48E311336F34}" dt="2023-11-12T17:57:16.230" v="2"/>
        <pc:sldMkLst>
          <pc:docMk/>
          <pc:sldMk cId="1345848347" sldId="259"/>
        </pc:sldMkLst>
      </pc:sldChg>
      <pc:sldChg chg="del">
        <pc:chgData name="Peter" userId="2e8d26cd-55d7-4d78-8227-1866407259d9" providerId="ADAL" clId="{4F76C8EA-7EBE-412E-97D7-48E311336F34}" dt="2023-11-12T17:57:17.627" v="3" actId="47"/>
        <pc:sldMkLst>
          <pc:docMk/>
          <pc:sldMk cId="133368627" sldId="260"/>
        </pc:sldMkLst>
      </pc:sldChg>
      <pc:sldChg chg="del">
        <pc:chgData name="Peter" userId="2e8d26cd-55d7-4d78-8227-1866407259d9" providerId="ADAL" clId="{4F76C8EA-7EBE-412E-97D7-48E311336F34}" dt="2023-11-12T17:57:18.121" v="4" actId="47"/>
        <pc:sldMkLst>
          <pc:docMk/>
          <pc:sldMk cId="3875693282" sldId="261"/>
        </pc:sldMkLst>
      </pc:sldChg>
      <pc:sldChg chg="del">
        <pc:chgData name="Peter" userId="2e8d26cd-55d7-4d78-8227-1866407259d9" providerId="ADAL" clId="{4F76C8EA-7EBE-412E-97D7-48E311336F34}" dt="2023-11-12T17:57:18.574" v="5" actId="47"/>
        <pc:sldMkLst>
          <pc:docMk/>
          <pc:sldMk cId="2166423903" sldId="262"/>
        </pc:sldMkLst>
      </pc:sldChg>
      <pc:sldChg chg="del">
        <pc:chgData name="Peter" userId="2e8d26cd-55d7-4d78-8227-1866407259d9" providerId="ADAL" clId="{4F76C8EA-7EBE-412E-97D7-48E311336F34}" dt="2023-11-12T17:57:19.256" v="6" actId="47"/>
        <pc:sldMkLst>
          <pc:docMk/>
          <pc:sldMk cId="2910306264" sldId="263"/>
        </pc:sldMkLst>
      </pc:sldChg>
      <pc:sldChg chg="modTransition">
        <pc:chgData name="Peter" userId="2e8d26cd-55d7-4d78-8227-1866407259d9" providerId="ADAL" clId="{4F76C8EA-7EBE-412E-97D7-48E311336F34}" dt="2023-11-12T17:57:20.638" v="7"/>
        <pc:sldMkLst>
          <pc:docMk/>
          <pc:sldMk cId="3350558041" sldId="264"/>
        </pc:sldMkLst>
      </pc:sldChg>
      <pc:sldChg chg="del">
        <pc:chgData name="Peter" userId="2e8d26cd-55d7-4d78-8227-1866407259d9" providerId="ADAL" clId="{4F76C8EA-7EBE-412E-97D7-48E311336F34}" dt="2023-11-12T17:57:26.081" v="8" actId="47"/>
        <pc:sldMkLst>
          <pc:docMk/>
          <pc:sldMk cId="2418106580" sldId="269"/>
        </pc:sldMkLst>
      </pc:sldChg>
      <pc:sldChg chg="del">
        <pc:chgData name="Peter" userId="2e8d26cd-55d7-4d78-8227-1866407259d9" providerId="ADAL" clId="{4F76C8EA-7EBE-412E-97D7-48E311336F34}" dt="2023-11-12T17:57:33.022" v="9" actId="47"/>
        <pc:sldMkLst>
          <pc:docMk/>
          <pc:sldMk cId="1794961236" sldId="276"/>
        </pc:sldMkLst>
      </pc:sldChg>
      <pc:sldChg chg="del">
        <pc:chgData name="Peter" userId="2e8d26cd-55d7-4d78-8227-1866407259d9" providerId="ADAL" clId="{4F76C8EA-7EBE-412E-97D7-48E311336F34}" dt="2023-11-12T17:57:33.702" v="10" actId="47"/>
        <pc:sldMkLst>
          <pc:docMk/>
          <pc:sldMk cId="3348440879" sldId="277"/>
        </pc:sldMkLst>
      </pc:sldChg>
      <pc:sldChg chg="del">
        <pc:chgData name="Peter" userId="2e8d26cd-55d7-4d78-8227-1866407259d9" providerId="ADAL" clId="{4F76C8EA-7EBE-412E-97D7-48E311336F34}" dt="2023-11-12T17:57:41.489" v="12" actId="47"/>
        <pc:sldMkLst>
          <pc:docMk/>
          <pc:sldMk cId="1429536968" sldId="286"/>
        </pc:sldMkLst>
      </pc:sldChg>
      <pc:sldChg chg="del">
        <pc:chgData name="Peter" userId="2e8d26cd-55d7-4d78-8227-1866407259d9" providerId="ADAL" clId="{4F76C8EA-7EBE-412E-97D7-48E311336F34}" dt="2023-11-12T17:57:40.725" v="11" actId="47"/>
        <pc:sldMkLst>
          <pc:docMk/>
          <pc:sldMk cId="3365048565" sldId="288"/>
        </pc:sldMkLst>
      </pc:sldChg>
      <pc:sldChg chg="del">
        <pc:chgData name="Peter" userId="2e8d26cd-55d7-4d78-8227-1866407259d9" providerId="ADAL" clId="{4F76C8EA-7EBE-412E-97D7-48E311336F34}" dt="2023-11-12T17:57:42.189" v="13" actId="47"/>
        <pc:sldMkLst>
          <pc:docMk/>
          <pc:sldMk cId="51114271" sldId="289"/>
        </pc:sldMkLst>
      </pc:sldChg>
      <pc:sldChg chg="del">
        <pc:chgData name="Peter" userId="2e8d26cd-55d7-4d78-8227-1866407259d9" providerId="ADAL" clId="{4F76C8EA-7EBE-412E-97D7-48E311336F34}" dt="2023-11-12T17:57:50.300" v="14" actId="47"/>
        <pc:sldMkLst>
          <pc:docMk/>
          <pc:sldMk cId="1691361070" sldId="292"/>
        </pc:sldMkLst>
      </pc:sldChg>
      <pc:sldChg chg="del">
        <pc:chgData name="Peter" userId="2e8d26cd-55d7-4d78-8227-1866407259d9" providerId="ADAL" clId="{4F76C8EA-7EBE-412E-97D7-48E311336F34}" dt="2023-11-12T17:57:51.356" v="15" actId="47"/>
        <pc:sldMkLst>
          <pc:docMk/>
          <pc:sldMk cId="2675176722" sldId="293"/>
        </pc:sldMkLst>
      </pc:sldChg>
    </pc:docChg>
  </pc:docChgLst>
  <pc:docChgLst>
    <pc:chgData name="Peter Spáč" userId="2e8d26cd-55d7-4d78-8227-1866407259d9" providerId="ADAL" clId="{BCFD4D60-6BAB-494F-9969-88E3D5896C61}"/>
    <pc:docChg chg="custSel delSld modSld">
      <pc:chgData name="Peter Spáč" userId="2e8d26cd-55d7-4d78-8227-1866407259d9" providerId="ADAL" clId="{BCFD4D60-6BAB-494F-9969-88E3D5896C61}" dt="2023-11-02T08:52:04.175" v="64" actId="1076"/>
      <pc:docMkLst>
        <pc:docMk/>
      </pc:docMkLst>
      <pc:sldChg chg="modSp">
        <pc:chgData name="Peter Spáč" userId="2e8d26cd-55d7-4d78-8227-1866407259d9" providerId="ADAL" clId="{BCFD4D60-6BAB-494F-9969-88E3D5896C61}" dt="2023-11-02T08:18:31.353" v="22" actId="20577"/>
        <pc:sldMkLst>
          <pc:docMk/>
          <pc:sldMk cId="1334422874" sldId="256"/>
        </pc:sldMkLst>
        <pc:spChg chg="mod">
          <ac:chgData name="Peter Spáč" userId="2e8d26cd-55d7-4d78-8227-1866407259d9" providerId="ADAL" clId="{BCFD4D60-6BAB-494F-9969-88E3D5896C61}" dt="2023-11-02T08:18:31.353" v="22" actId="20577"/>
          <ac:spMkLst>
            <pc:docMk/>
            <pc:sldMk cId="1334422874" sldId="256"/>
            <ac:spMk id="3" creationId="{B6BE40F5-42D0-41F9-8948-47A7760154B4}"/>
          </ac:spMkLst>
        </pc:spChg>
      </pc:sldChg>
      <pc:sldChg chg="delSp modSp">
        <pc:chgData name="Peter Spáč" userId="2e8d26cd-55d7-4d78-8227-1866407259d9" providerId="ADAL" clId="{BCFD4D60-6BAB-494F-9969-88E3D5896C61}" dt="2023-11-02T08:52:04.175" v="64" actId="1076"/>
        <pc:sldMkLst>
          <pc:docMk/>
          <pc:sldMk cId="290473461" sldId="282"/>
        </pc:sldMkLst>
        <pc:picChg chg="mod">
          <ac:chgData name="Peter Spáč" userId="2e8d26cd-55d7-4d78-8227-1866407259d9" providerId="ADAL" clId="{BCFD4D60-6BAB-494F-9969-88E3D5896C61}" dt="2023-11-02T08:52:04.175" v="64" actId="1076"/>
          <ac:picMkLst>
            <pc:docMk/>
            <pc:sldMk cId="290473461" sldId="282"/>
            <ac:picMk id="4" creationId="{022F2F46-7254-4757-9363-907BAA59DF87}"/>
          </ac:picMkLst>
        </pc:picChg>
        <pc:picChg chg="mod">
          <ac:chgData name="Peter Spáč" userId="2e8d26cd-55d7-4d78-8227-1866407259d9" providerId="ADAL" clId="{BCFD4D60-6BAB-494F-9969-88E3D5896C61}" dt="2023-11-02T08:52:02.437" v="63" actId="1076"/>
          <ac:picMkLst>
            <pc:docMk/>
            <pc:sldMk cId="290473461" sldId="282"/>
            <ac:picMk id="5" creationId="{259EAC28-B934-449C-B116-CB0463593265}"/>
          </ac:picMkLst>
        </pc:picChg>
        <pc:picChg chg="del">
          <ac:chgData name="Peter Spáč" userId="2e8d26cd-55d7-4d78-8227-1866407259d9" providerId="ADAL" clId="{BCFD4D60-6BAB-494F-9969-88E3D5896C61}" dt="2023-11-02T08:51:55.870" v="59" actId="478"/>
          <ac:picMkLst>
            <pc:docMk/>
            <pc:sldMk cId="290473461" sldId="282"/>
            <ac:picMk id="9" creationId="{01823964-5E3B-416C-893D-5E05BFAF2751}"/>
          </ac:picMkLst>
        </pc:picChg>
      </pc:sldChg>
      <pc:sldChg chg="del">
        <pc:chgData name="Peter Spáč" userId="2e8d26cd-55d7-4d78-8227-1866407259d9" providerId="ADAL" clId="{BCFD4D60-6BAB-494F-9969-88E3D5896C61}" dt="2023-11-02T08:38:45.418" v="23" actId="2696"/>
        <pc:sldMkLst>
          <pc:docMk/>
          <pc:sldMk cId="2086784115" sldId="284"/>
        </pc:sldMkLst>
      </pc:sldChg>
      <pc:sldChg chg="del">
        <pc:chgData name="Peter Spáč" userId="2e8d26cd-55d7-4d78-8227-1866407259d9" providerId="ADAL" clId="{BCFD4D60-6BAB-494F-9969-88E3D5896C61}" dt="2023-11-02T08:38:46.937" v="24" actId="2696"/>
        <pc:sldMkLst>
          <pc:docMk/>
          <pc:sldMk cId="3121771301" sldId="285"/>
        </pc:sldMkLst>
      </pc:sldChg>
      <pc:sldChg chg="addSp modSp">
        <pc:chgData name="Peter Spáč" userId="2e8d26cd-55d7-4d78-8227-1866407259d9" providerId="ADAL" clId="{BCFD4D60-6BAB-494F-9969-88E3D5896C61}" dt="2023-11-02T08:48:52.338" v="33" actId="1076"/>
        <pc:sldMkLst>
          <pc:docMk/>
          <pc:sldMk cId="524064909" sldId="308"/>
        </pc:sldMkLst>
        <pc:spChg chg="mod">
          <ac:chgData name="Peter Spáč" userId="2e8d26cd-55d7-4d78-8227-1866407259d9" providerId="ADAL" clId="{BCFD4D60-6BAB-494F-9969-88E3D5896C61}" dt="2023-11-02T08:48:44.810" v="29" actId="27636"/>
          <ac:spMkLst>
            <pc:docMk/>
            <pc:sldMk cId="524064909" sldId="308"/>
            <ac:spMk id="3" creationId="{38EE6AB3-4AA3-4D02-8B58-CD51DF1053C0}"/>
          </ac:spMkLst>
        </pc:spChg>
        <pc:picChg chg="add mod">
          <ac:chgData name="Peter Spáč" userId="2e8d26cd-55d7-4d78-8227-1866407259d9" providerId="ADAL" clId="{BCFD4D60-6BAB-494F-9969-88E3D5896C61}" dt="2023-11-02T08:48:52.338" v="33" actId="1076"/>
          <ac:picMkLst>
            <pc:docMk/>
            <pc:sldMk cId="524064909" sldId="308"/>
            <ac:picMk id="1026" creationId="{7CF88E33-6EE6-4817-829C-8A5D7A96DCF7}"/>
          </ac:picMkLst>
        </pc:picChg>
      </pc:sldChg>
      <pc:sldChg chg="addSp modSp">
        <pc:chgData name="Peter Spáč" userId="2e8d26cd-55d7-4d78-8227-1866407259d9" providerId="ADAL" clId="{BCFD4D60-6BAB-494F-9969-88E3D5896C61}" dt="2023-11-02T08:48:54.516" v="34"/>
        <pc:sldMkLst>
          <pc:docMk/>
          <pc:sldMk cId="1971087809" sldId="310"/>
        </pc:sldMkLst>
        <pc:spChg chg="mod">
          <ac:chgData name="Peter Spáč" userId="2e8d26cd-55d7-4d78-8227-1866407259d9" providerId="ADAL" clId="{BCFD4D60-6BAB-494F-9969-88E3D5896C61}" dt="2023-11-02T08:48:47.527" v="31" actId="27636"/>
          <ac:spMkLst>
            <pc:docMk/>
            <pc:sldMk cId="1971087809" sldId="310"/>
            <ac:spMk id="3" creationId="{38EE6AB3-4AA3-4D02-8B58-CD51DF1053C0}"/>
          </ac:spMkLst>
        </pc:spChg>
        <pc:picChg chg="add">
          <ac:chgData name="Peter Spáč" userId="2e8d26cd-55d7-4d78-8227-1866407259d9" providerId="ADAL" clId="{BCFD4D60-6BAB-494F-9969-88E3D5896C61}" dt="2023-11-02T08:48:54.516" v="34"/>
          <ac:picMkLst>
            <pc:docMk/>
            <pc:sldMk cId="1971087809" sldId="310"/>
            <ac:picMk id="4" creationId="{FE6899C4-A510-4CD1-9FF4-B4ACCCEEA6F6}"/>
          </ac:picMkLst>
        </pc:picChg>
      </pc:sldChg>
      <pc:sldChg chg="addSp modSp">
        <pc:chgData name="Peter Spáč" userId="2e8d26cd-55d7-4d78-8227-1866407259d9" providerId="ADAL" clId="{BCFD4D60-6BAB-494F-9969-88E3D5896C61}" dt="2023-11-02T08:50:27.056" v="46" actId="1076"/>
        <pc:sldMkLst>
          <pc:docMk/>
          <pc:sldMk cId="4192894211" sldId="311"/>
        </pc:sldMkLst>
        <pc:spChg chg="mod">
          <ac:chgData name="Peter Spáč" userId="2e8d26cd-55d7-4d78-8227-1866407259d9" providerId="ADAL" clId="{BCFD4D60-6BAB-494F-9969-88E3D5896C61}" dt="2023-11-02T08:49:28.882" v="44" actId="27636"/>
          <ac:spMkLst>
            <pc:docMk/>
            <pc:sldMk cId="4192894211" sldId="311"/>
            <ac:spMk id="3" creationId="{05E67BAC-F95C-47D2-A5D9-7DFD4872F860}"/>
          </ac:spMkLst>
        </pc:spChg>
        <pc:picChg chg="add mod">
          <ac:chgData name="Peter Spáč" userId="2e8d26cd-55d7-4d78-8227-1866407259d9" providerId="ADAL" clId="{BCFD4D60-6BAB-494F-9969-88E3D5896C61}" dt="2023-11-02T08:50:27.056" v="46" actId="1076"/>
          <ac:picMkLst>
            <pc:docMk/>
            <pc:sldMk cId="4192894211" sldId="311"/>
            <ac:picMk id="2050" creationId="{EE2A4190-FE30-443D-A1C6-C1B2FD8D9651}"/>
          </ac:picMkLst>
        </pc:picChg>
      </pc:sldChg>
      <pc:sldChg chg="addSp delSp modSp">
        <pc:chgData name="Peter Spáč" userId="2e8d26cd-55d7-4d78-8227-1866407259d9" providerId="ADAL" clId="{BCFD4D60-6BAB-494F-9969-88E3D5896C61}" dt="2023-11-02T08:50:30.679" v="48"/>
        <pc:sldMkLst>
          <pc:docMk/>
          <pc:sldMk cId="3279872386" sldId="312"/>
        </pc:sldMkLst>
        <pc:spChg chg="mod">
          <ac:chgData name="Peter Spáč" userId="2e8d26cd-55d7-4d78-8227-1866407259d9" providerId="ADAL" clId="{BCFD4D60-6BAB-494F-9969-88E3D5896C61}" dt="2023-11-02T08:49:26.545" v="42" actId="27636"/>
          <ac:spMkLst>
            <pc:docMk/>
            <pc:sldMk cId="3279872386" sldId="312"/>
            <ac:spMk id="3" creationId="{05E67BAC-F95C-47D2-A5D9-7DFD4872F860}"/>
          </ac:spMkLst>
        </pc:spChg>
        <pc:picChg chg="add del">
          <ac:chgData name="Peter Spáč" userId="2e8d26cd-55d7-4d78-8227-1866407259d9" providerId="ADAL" clId="{BCFD4D60-6BAB-494F-9969-88E3D5896C61}" dt="2023-11-02T08:50:29.897" v="47" actId="478"/>
          <ac:picMkLst>
            <pc:docMk/>
            <pc:sldMk cId="3279872386" sldId="312"/>
            <ac:picMk id="4" creationId="{61D3D9FC-5717-4F3D-87E0-239F7C4BABD1}"/>
          </ac:picMkLst>
        </pc:picChg>
        <pc:picChg chg="add">
          <ac:chgData name="Peter Spáč" userId="2e8d26cd-55d7-4d78-8227-1866407259d9" providerId="ADAL" clId="{BCFD4D60-6BAB-494F-9969-88E3D5896C61}" dt="2023-11-02T08:50:30.679" v="48"/>
          <ac:picMkLst>
            <pc:docMk/>
            <pc:sldMk cId="3279872386" sldId="312"/>
            <ac:picMk id="5" creationId="{DA756A85-71BB-489C-BD7C-5B56B604FEF2}"/>
          </ac:picMkLst>
        </pc:picChg>
      </pc:sldChg>
      <pc:sldChg chg="addSp delSp modSp">
        <pc:chgData name="Peter Spáč" userId="2e8d26cd-55d7-4d78-8227-1866407259d9" providerId="ADAL" clId="{BCFD4D60-6BAB-494F-9969-88E3D5896C61}" dt="2023-11-02T08:51:18.720" v="57" actId="1076"/>
        <pc:sldMkLst>
          <pc:docMk/>
          <pc:sldMk cId="1078081150" sldId="317"/>
        </pc:sldMkLst>
        <pc:spChg chg="mod">
          <ac:chgData name="Peter Spáč" userId="2e8d26cd-55d7-4d78-8227-1866407259d9" providerId="ADAL" clId="{BCFD4D60-6BAB-494F-9969-88E3D5896C61}" dt="2023-11-02T08:51:06.830" v="51" actId="5793"/>
          <ac:spMkLst>
            <pc:docMk/>
            <pc:sldMk cId="1078081150" sldId="317"/>
            <ac:spMk id="3" creationId="{99DD9598-BC4F-49B5-A244-08646BD9E9B3}"/>
          </ac:spMkLst>
        </pc:spChg>
        <pc:picChg chg="del">
          <ac:chgData name="Peter Spáč" userId="2e8d26cd-55d7-4d78-8227-1866407259d9" providerId="ADAL" clId="{BCFD4D60-6BAB-494F-9969-88E3D5896C61}" dt="2023-11-02T08:51:08.598" v="52" actId="478"/>
          <ac:picMkLst>
            <pc:docMk/>
            <pc:sldMk cId="1078081150" sldId="317"/>
            <ac:picMk id="4" creationId="{A92AFA61-D82A-446F-BEE0-D5ED709B8437}"/>
          </ac:picMkLst>
        </pc:picChg>
        <pc:picChg chg="add mod">
          <ac:chgData name="Peter Spáč" userId="2e8d26cd-55d7-4d78-8227-1866407259d9" providerId="ADAL" clId="{BCFD4D60-6BAB-494F-9969-88E3D5896C61}" dt="2023-11-02T08:51:18.720" v="57" actId="1076"/>
          <ac:picMkLst>
            <pc:docMk/>
            <pc:sldMk cId="1078081150" sldId="317"/>
            <ac:picMk id="5" creationId="{8FD696AD-935F-4446-B1D3-034A9800B106}"/>
          </ac:picMkLst>
        </pc:picChg>
      </pc:sldChg>
      <pc:sldChg chg="del">
        <pc:chgData name="Peter Spáč" userId="2e8d26cd-55d7-4d78-8227-1866407259d9" providerId="ADAL" clId="{BCFD4D60-6BAB-494F-9969-88E3D5896C61}" dt="2023-11-02T08:51:20.738" v="58" actId="2696"/>
        <pc:sldMkLst>
          <pc:docMk/>
          <pc:sldMk cId="1732489703" sldId="31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1C2ABB-3FE2-45D2-89ED-18F2B9719E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A3F25D8-7914-4CAA-82BA-5E0305708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4B5EF4-747A-4C25-9C9E-D3DE6C015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47A7-C381-4742-A5F9-551B7723456C}" type="datetimeFigureOut">
              <a:rPr lang="cs-CZ" smtClean="0"/>
              <a:t>12.11.2023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074DDA-900D-4C4C-8A08-1156DA125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E96541-E6C9-4BEF-A26E-9ABACA703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955C-099A-4DD2-82A0-61D8F79477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81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767093-041C-4D76-AAB9-273968CC8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EE7FADB-DB5C-495A-B8A2-116A423CA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7F4135-F76B-4F74-8823-75C0A78AE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47A7-C381-4742-A5F9-551B7723456C}" type="datetimeFigureOut">
              <a:rPr lang="cs-CZ" smtClean="0"/>
              <a:t>12.11.2023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71937C-0DD2-4612-A673-F2B68ABC0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5DB7FD-4BAB-41E4-9CC9-34378EB04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955C-099A-4DD2-82A0-61D8F79477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147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CD74EA9-133F-4F2E-B6DB-42FFC66C21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792F3F5-61FC-4DD6-B8CB-43A281609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12204A-CEFD-45F7-B45C-C49DDCF83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47A7-C381-4742-A5F9-551B7723456C}" type="datetimeFigureOut">
              <a:rPr lang="cs-CZ" smtClean="0"/>
              <a:t>12.11.2023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44AB29-D49D-4CB2-81DE-496F97769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77856F-3F36-4F7F-8703-EBB515CF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955C-099A-4DD2-82A0-61D8F79477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027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8129FD-78A6-434E-9D59-E6F5E4766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A0E6D1-55FE-437F-A9E8-0BB88B953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B6DB15-396F-428D-BA7C-E94AEEEDE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47A7-C381-4742-A5F9-551B7723456C}" type="datetimeFigureOut">
              <a:rPr lang="cs-CZ" smtClean="0"/>
              <a:t>12.11.2023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E6777E-498B-4C6E-A7C7-8DC751C22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06C5F1-0455-48A2-AAEF-FC0C58C6C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955C-099A-4DD2-82A0-61D8F79477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2205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6F2AE2-5E85-446B-92FD-57467AC5F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F2B541E-16D8-43A0-8B97-928623C87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3A507B-E087-4205-AA80-ACAB24483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47A7-C381-4742-A5F9-551B7723456C}" type="datetimeFigureOut">
              <a:rPr lang="cs-CZ" smtClean="0"/>
              <a:t>12.11.2023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02041B-4E9B-4608-9283-8598C1AAB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7CDC19-A5F0-4588-89FB-46AA56A18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955C-099A-4DD2-82A0-61D8F79477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406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69258B-2AC5-42F5-86F4-4CEFFE18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8DB05C-BF85-4836-BC83-96DC84B9D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E03ABD2-9A21-4C98-A79F-38FBF8F81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C39CD75-35D8-4475-8F31-9945B80B9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47A7-C381-4742-A5F9-551B7723456C}" type="datetimeFigureOut">
              <a:rPr lang="cs-CZ" smtClean="0"/>
              <a:t>12.11.2023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2BAAABC-D0EA-4F0B-A4FE-2946D5003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70E25B-991C-453E-A43A-6499502EB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955C-099A-4DD2-82A0-61D8F79477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291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2DA1C5-FCEB-498B-9290-D0C6B20AF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0378D90-FEC8-490A-8DE7-4276EBC2E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7D5B31D-4CDA-4FBC-BFAB-EFABF8E1F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29D356CC-301B-4D38-B4C5-0690903191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566D2B3-051E-434D-8AFC-114EFC97E9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53474BD-AD45-42B1-B88E-1DB2B4E31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47A7-C381-4742-A5F9-551B7723456C}" type="datetimeFigureOut">
              <a:rPr lang="cs-CZ" smtClean="0"/>
              <a:t>12.11.2023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1F433DD-6297-4471-9B25-D072121E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99BC3D5-E238-4442-A8E1-A7F7F3235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955C-099A-4DD2-82A0-61D8F79477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69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5836C1-475A-4879-978F-6EFC488EF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2C1398E-C7DA-4079-BD55-B1A99065F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47A7-C381-4742-A5F9-551B7723456C}" type="datetimeFigureOut">
              <a:rPr lang="cs-CZ" smtClean="0"/>
              <a:t>12.11.2023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B60344B-D4D0-45C8-A672-F98CB0198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6A6F8D5-CD98-4A18-8FD4-57F0AAEB4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955C-099A-4DD2-82A0-61D8F79477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4374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1751F5C-75BA-4C93-9035-18041EA33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47A7-C381-4742-A5F9-551B7723456C}" type="datetimeFigureOut">
              <a:rPr lang="cs-CZ" smtClean="0"/>
              <a:t>12.11.2023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EAF0B8F-4ABB-43A9-8C42-50AACC0A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1896EE2-2AA8-413E-B330-B773FB2DD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955C-099A-4DD2-82A0-61D8F79477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50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34E23B-7165-4F13-8EFC-6E4B77695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897DCA-6748-4FD2-9E3F-6163F865D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BB6617B-9A1D-40C5-A1A7-3629C8042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E455D79-F5FA-4433-A8EC-BE17FA2DC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47A7-C381-4742-A5F9-551B7723456C}" type="datetimeFigureOut">
              <a:rPr lang="cs-CZ" smtClean="0"/>
              <a:t>12.11.2023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6674DD6-6225-4B1E-A22F-D3805FB38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1A0F0D6-44F9-4370-AFA6-5525CD53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955C-099A-4DD2-82A0-61D8F79477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948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80FB1-C6EB-4B20-899D-4D5BBFED5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2F1D89D-D281-4BA0-8E63-848520AC7F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955194C-4594-406C-8CED-D0B7AEA27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4531DB0-1B63-4618-B359-9FA719CF6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47A7-C381-4742-A5F9-551B7723456C}" type="datetimeFigureOut">
              <a:rPr lang="cs-CZ" smtClean="0"/>
              <a:t>12.11.2023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93350CF-2CFC-4B1B-BDA5-C5DCA81B0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E03BA2-B3C9-4521-9AAA-DB6EA178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955C-099A-4DD2-82A0-61D8F79477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169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5136C16-6E7D-4C6F-B54E-69018909D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83C3678-9FDF-4790-AEFE-FFEA650CF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A7DE6A-0955-4A57-83E0-E5F9D2F3D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047A7-C381-4742-A5F9-551B7723456C}" type="datetimeFigureOut">
              <a:rPr lang="cs-CZ" smtClean="0"/>
              <a:t>12.11.2023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1EF02E-2B8A-4CA7-BA70-05D9E64CCF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D3A76F-B4C1-48F2-9291-A8DC07B69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4955C-099A-4DD2-82A0-61D8F79477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042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BF759D-4C4F-4A61-A7BB-12203E5583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Komparativní metoda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6BE40F5-42D0-41F9-8948-47A776015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92800"/>
            <a:ext cx="9144000" cy="967146"/>
          </a:xfrm>
        </p:spPr>
        <p:txBody>
          <a:bodyPr/>
          <a:lstStyle/>
          <a:p>
            <a:r>
              <a:rPr lang="cs-CZ" dirty="0"/>
              <a:t>POLb1006 / BSSb1104</a:t>
            </a:r>
          </a:p>
          <a:p>
            <a:r>
              <a:rPr lang="cs-CZ" dirty="0"/>
              <a:t>2.11.2023</a:t>
            </a:r>
          </a:p>
        </p:txBody>
      </p:sp>
    </p:spTree>
    <p:extLst>
      <p:ext uri="{BB962C8B-B14F-4D97-AF65-F5344CB8AC3E}">
        <p14:creationId xmlns:p14="http://schemas.microsoft.com/office/powerpoint/2010/main" val="1334422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E585C-6CA8-44F5-B06C-800156DCB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KM vs. jiné postupy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3B40D6F-7529-41EA-8685-F7EE3ADE9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Komparativní metoda vs. </a:t>
            </a:r>
            <a:r>
              <a:rPr lang="sk-SK" dirty="0"/>
              <a:t>experiment a </a:t>
            </a:r>
            <a:r>
              <a:rPr lang="cs-CZ" dirty="0"/>
              <a:t>statistické metody</a:t>
            </a:r>
          </a:p>
          <a:p>
            <a:endParaRPr lang="sk-SK" dirty="0"/>
          </a:p>
          <a:p>
            <a:r>
              <a:rPr lang="cs-CZ" dirty="0"/>
              <a:t>Všechny mají shodné cíle</a:t>
            </a:r>
            <a:r>
              <a:rPr lang="sk-SK" dirty="0"/>
              <a:t>:</a:t>
            </a:r>
          </a:p>
          <a:p>
            <a:pPr lvl="1"/>
            <a:r>
              <a:rPr lang="cs-CZ" dirty="0"/>
              <a:t>Odhalují empirické vztahy mezi proměnnými</a:t>
            </a:r>
          </a:p>
          <a:p>
            <a:pPr lvl="1"/>
            <a:r>
              <a:rPr lang="cs-CZ" dirty="0"/>
              <a:t>Kontrolují vlivy jiných proměnných</a:t>
            </a:r>
          </a:p>
          <a:p>
            <a:endParaRPr lang="sk-SK" dirty="0"/>
          </a:p>
          <a:p>
            <a:r>
              <a:rPr lang="cs-CZ" dirty="0"/>
              <a:t>Nejsilnější je experiment, problém je v možnostech jeho reálného využití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8975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623495-6549-40D0-B861-AB5DABDCB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Experiment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F76203-9CA0-47E9-9D33-2A6DC3533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sz="2400" dirty="0"/>
          </a:p>
          <a:p>
            <a:r>
              <a:rPr lang="cs-CZ" sz="2400" dirty="0"/>
              <a:t>Výzkumník manipuluje s nezávislou proměnnou</a:t>
            </a:r>
          </a:p>
          <a:p>
            <a:r>
              <a:rPr lang="cs-CZ" sz="2400" dirty="0"/>
              <a:t>Neúčelové rozdělení vzorku na výzkumnou a kontrolní skupinu zajišťuje kontrolu vlivu ostatních proměnných</a:t>
            </a:r>
          </a:p>
          <a:p>
            <a:endParaRPr lang="sk-SK" sz="2400" dirty="0"/>
          </a:p>
          <a:p>
            <a:r>
              <a:rPr lang="cs-CZ" sz="2400" dirty="0"/>
              <a:t>Příklad </a:t>
            </a:r>
            <a:r>
              <a:rPr lang="sk-SK" sz="2400" dirty="0"/>
              <a:t>z medicíny:</a:t>
            </a:r>
          </a:p>
          <a:p>
            <a:pPr lvl="1"/>
            <a:r>
              <a:rPr lang="cs-CZ" sz="2200" dirty="0"/>
              <a:t>Výzkumná skupina dostává lék, kontrolní placebo</a:t>
            </a:r>
          </a:p>
          <a:p>
            <a:pPr lvl="1"/>
            <a:r>
              <a:rPr lang="cs-CZ" sz="2200" dirty="0"/>
              <a:t>Porovnání výsledků na konci určí účinek léku</a:t>
            </a:r>
          </a:p>
          <a:p>
            <a:endParaRPr lang="sk-SK" sz="2400" dirty="0"/>
          </a:p>
          <a:p>
            <a:r>
              <a:rPr lang="sk-SK" sz="2400" b="1" dirty="0"/>
              <a:t>Silná stránka</a:t>
            </a:r>
            <a:r>
              <a:rPr lang="sk-SK" sz="2400" dirty="0"/>
              <a:t> – silná kontrola </a:t>
            </a:r>
            <a:r>
              <a:rPr lang="cs-CZ" sz="2400" dirty="0"/>
              <a:t>třetích proměnných</a:t>
            </a:r>
          </a:p>
          <a:p>
            <a:r>
              <a:rPr lang="cs-CZ" sz="2400" b="1" dirty="0"/>
              <a:t>Problém</a:t>
            </a:r>
            <a:r>
              <a:rPr lang="cs-CZ" sz="2400" dirty="0"/>
              <a:t> – limitované využití v politologii </a:t>
            </a:r>
          </a:p>
          <a:p>
            <a:endParaRPr lang="cs-CZ" dirty="0"/>
          </a:p>
        </p:txBody>
      </p:sp>
      <p:pic>
        <p:nvPicPr>
          <p:cNvPr id="4" name="Picture 2" descr="http://johnbarban.com/wp-content/uploads/2010/03/Experiment.jpg">
            <a:extLst>
              <a:ext uri="{FF2B5EF4-FFF2-40B4-BE49-F238E27FC236}">
                <a16:creationId xmlns:a16="http://schemas.microsoft.com/office/drawing/2014/main" id="{D8E03781-6337-477C-A4FD-DADFB31AD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908" y="0"/>
            <a:ext cx="2293813" cy="221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725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5D413E-B72D-4470-B3DF-C2B7536BF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Statistické metody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27AE1F-6241-4614-9391-2E46A18E8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Pracují s velkým počtem případů</a:t>
            </a:r>
          </a:p>
          <a:p>
            <a:endParaRPr lang="cs-CZ" dirty="0"/>
          </a:p>
          <a:p>
            <a:r>
              <a:rPr lang="cs-CZ" dirty="0"/>
              <a:t>Kontrola vlivu jiných proměnných uskutečňovaná pomocí výpočtů (slabší jako experiment)</a:t>
            </a:r>
          </a:p>
          <a:p>
            <a:endParaRPr lang="sk-SK" dirty="0"/>
          </a:p>
          <a:p>
            <a:r>
              <a:rPr lang="cs-CZ" dirty="0"/>
              <a:t>Proti experimentu mnohem rozsáhlejší využití v politologii</a:t>
            </a:r>
          </a:p>
          <a:p>
            <a:endParaRPr lang="cs-CZ" dirty="0"/>
          </a:p>
          <a:p>
            <a:r>
              <a:rPr lang="cs-CZ" dirty="0"/>
              <a:t>Jaký je efekt vzdělání na volbu krajní pravice?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2830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66E2D-3FD4-44AE-95A2-459FE41AD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KM </a:t>
            </a:r>
            <a:r>
              <a:rPr lang="cs-CZ" dirty="0"/>
              <a:t>vs. jiné </a:t>
            </a:r>
            <a:r>
              <a:rPr lang="sk-SK" dirty="0"/>
              <a:t>postupy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ACC32D1-1A4B-452E-9AE4-5B6668A88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KM a experiment:</a:t>
            </a:r>
          </a:p>
          <a:p>
            <a:pPr lvl="1"/>
            <a:r>
              <a:rPr lang="cs-CZ" dirty="0"/>
              <a:t>Komparativní metoda má slabší kontrolu jiných proměnných než experiment</a:t>
            </a:r>
          </a:p>
          <a:p>
            <a:pPr lvl="1"/>
            <a:r>
              <a:rPr lang="cs-CZ" i="1" dirty="0"/>
              <a:t>„Komparativní metoda není ekvivalent experimentu, pouze jeho nedokonalá náhrada“ </a:t>
            </a:r>
            <a:r>
              <a:rPr lang="cs-CZ" dirty="0"/>
              <a:t>(</a:t>
            </a:r>
            <a:r>
              <a:rPr lang="cs-CZ" dirty="0" err="1"/>
              <a:t>Lijphart</a:t>
            </a:r>
            <a:r>
              <a:rPr lang="cs-CZ" dirty="0"/>
              <a:t>)</a:t>
            </a:r>
          </a:p>
          <a:p>
            <a:endParaRPr lang="sk-SK" dirty="0"/>
          </a:p>
          <a:p>
            <a:r>
              <a:rPr lang="sk-SK" dirty="0"/>
              <a:t>KM a </a:t>
            </a:r>
            <a:r>
              <a:rPr lang="cs-CZ" dirty="0"/>
              <a:t>statistické metody:</a:t>
            </a:r>
          </a:p>
          <a:p>
            <a:pPr lvl="1"/>
            <a:r>
              <a:rPr lang="cs-CZ" dirty="0"/>
              <a:t>Podobná povaha, často je odlišuje pouze počet případů</a:t>
            </a:r>
          </a:p>
          <a:p>
            <a:pPr lvl="1"/>
            <a:r>
              <a:rPr lang="cs-CZ" dirty="0"/>
              <a:t>Kombinace ve výzkumu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2756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197903-AE8D-47F6-B920-73E5A8E69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v politologii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F2E5DFD-CD5C-46D9-8F35-7E1631D9F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Po druhé </a:t>
            </a:r>
            <a:r>
              <a:rPr lang="cs-CZ" dirty="0"/>
              <a:t>světové válce politologie často jako synonymum pro </a:t>
            </a:r>
            <a:r>
              <a:rPr lang="cs-CZ" i="1" dirty="0" err="1"/>
              <a:t>comparative</a:t>
            </a:r>
            <a:r>
              <a:rPr lang="cs-CZ" i="1" dirty="0"/>
              <a:t> </a:t>
            </a:r>
            <a:r>
              <a:rPr lang="cs-CZ" i="1" dirty="0" err="1"/>
              <a:t>politics</a:t>
            </a:r>
            <a:endParaRPr lang="cs-CZ" i="1" dirty="0"/>
          </a:p>
          <a:p>
            <a:endParaRPr lang="sk-SK" i="1" dirty="0"/>
          </a:p>
          <a:p>
            <a:r>
              <a:rPr lang="sk-SK" dirty="0"/>
              <a:t>50.</a:t>
            </a:r>
            <a:r>
              <a:rPr lang="cs-CZ" dirty="0"/>
              <a:t> léta </a:t>
            </a:r>
            <a:r>
              <a:rPr lang="sk-SK" dirty="0"/>
              <a:t>a referenční </a:t>
            </a:r>
            <a:r>
              <a:rPr lang="cs-CZ" dirty="0"/>
              <a:t>příklady:</a:t>
            </a:r>
          </a:p>
          <a:p>
            <a:pPr lvl="1"/>
            <a:r>
              <a:rPr lang="cs-CZ" dirty="0"/>
              <a:t>Časté výzkumy s použitím tzv. referenčních případů</a:t>
            </a:r>
          </a:p>
          <a:p>
            <a:pPr lvl="1"/>
            <a:r>
              <a:rPr lang="cs-CZ" dirty="0"/>
              <a:t>„Vhodně“</a:t>
            </a:r>
            <a:r>
              <a:rPr lang="sk-SK" dirty="0"/>
              <a:t> zvolený </a:t>
            </a:r>
            <a:r>
              <a:rPr lang="cs-CZ" dirty="0"/>
              <a:t>jiný příklad pro potvrzení vlastní argumentace</a:t>
            </a:r>
          </a:p>
          <a:p>
            <a:pPr lvl="1"/>
            <a:r>
              <a:rPr lang="cs-CZ" dirty="0"/>
              <a:t>Ideová zabarvenost</a:t>
            </a:r>
          </a:p>
          <a:p>
            <a:pPr lvl="1"/>
            <a:r>
              <a:rPr lang="cs-CZ" dirty="0"/>
              <a:t>Tento postup není komparativní metodou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9092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370B9E-4833-4B43-AE85-47197A295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Muži neumí vládnout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ABDBACD-401B-4123-A13A-5820EE827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...argumentace ve prospěch žen ve vrcholových politických funkcích…</a:t>
            </a:r>
          </a:p>
          <a:p>
            <a:endParaRPr lang="cs-CZ" dirty="0"/>
          </a:p>
          <a:p>
            <a:r>
              <a:rPr lang="cs-CZ" dirty="0"/>
              <a:t>Příklady: Margaret Thatcher, </a:t>
            </a:r>
            <a:r>
              <a:rPr lang="cs-CZ" dirty="0" err="1"/>
              <a:t>Tarja</a:t>
            </a:r>
            <a:r>
              <a:rPr lang="cs-CZ" dirty="0"/>
              <a:t> </a:t>
            </a:r>
            <a:r>
              <a:rPr lang="cs-CZ" dirty="0" err="1"/>
              <a:t>Halonen</a:t>
            </a:r>
            <a:r>
              <a:rPr lang="cs-CZ" dirty="0"/>
              <a:t>, Angela Merkel, Julia </a:t>
            </a:r>
            <a:r>
              <a:rPr lang="cs-CZ" dirty="0" err="1"/>
              <a:t>Gillard</a:t>
            </a:r>
            <a:r>
              <a:rPr lang="cs-CZ" dirty="0"/>
              <a:t>, Nicola </a:t>
            </a:r>
            <a:r>
              <a:rPr lang="cs-CZ" dirty="0" err="1"/>
              <a:t>Sturgeon</a:t>
            </a:r>
            <a:r>
              <a:rPr lang="cs-CZ" dirty="0"/>
              <a:t>, </a:t>
            </a:r>
            <a:r>
              <a:rPr lang="cs-CZ" dirty="0" err="1"/>
              <a:t>Sanna</a:t>
            </a:r>
            <a:r>
              <a:rPr lang="cs-CZ" dirty="0"/>
              <a:t> Marin</a:t>
            </a:r>
          </a:p>
          <a:p>
            <a:endParaRPr lang="cs-CZ" dirty="0"/>
          </a:p>
          <a:p>
            <a:r>
              <a:rPr lang="cs-CZ" dirty="0"/>
              <a:t>A nakonec „komparace“ potvrzující ústřední argumentaci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1036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5CC35E-51B3-463D-BCB6-84BBD3DF2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Muži neumí vládnout</a:t>
            </a:r>
          </a:p>
        </p:txBody>
      </p:sp>
      <p:pic>
        <p:nvPicPr>
          <p:cNvPr id="4" name="Picture 4" descr="Výsledek obrázku pro mugabe">
            <a:extLst>
              <a:ext uri="{FF2B5EF4-FFF2-40B4-BE49-F238E27FC236}">
                <a16:creationId xmlns:a16="http://schemas.microsoft.com/office/drawing/2014/main" id="{022F2F46-7254-4757-9363-907BAA59D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3403" y="1956895"/>
            <a:ext cx="5080397" cy="3386932"/>
          </a:xfrm>
          <a:prstGeom prst="rect">
            <a:avLst/>
          </a:prstGeom>
          <a:noFill/>
        </p:spPr>
      </p:pic>
      <p:pic>
        <p:nvPicPr>
          <p:cNvPr id="5" name="Picture 2" descr="Výsledek obrázku pro kim čong un">
            <a:extLst>
              <a:ext uri="{FF2B5EF4-FFF2-40B4-BE49-F238E27FC236}">
                <a16:creationId xmlns:a16="http://schemas.microsoft.com/office/drawing/2014/main" id="{259EAC28-B934-449C-B116-CB0463593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172" y="1956895"/>
            <a:ext cx="5080397" cy="33830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473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74A854-9EC1-484D-B9D2-F9456A4AF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Vývoj v </a:t>
            </a:r>
            <a:r>
              <a:rPr lang="cs-CZ" dirty="0"/>
              <a:t>politologii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EAA34F8-256D-4553-A46F-2E33D9602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Pozdější vývoj:</a:t>
            </a:r>
          </a:p>
          <a:p>
            <a:pPr lvl="1"/>
            <a:r>
              <a:rPr lang="cs-CZ" dirty="0"/>
              <a:t>Globální analýzy</a:t>
            </a:r>
          </a:p>
          <a:p>
            <a:pPr lvl="1"/>
            <a:r>
              <a:rPr lang="cs-CZ" dirty="0"/>
              <a:t>Analýzy menšího počtu případů</a:t>
            </a:r>
          </a:p>
          <a:p>
            <a:endParaRPr lang="cs-CZ" dirty="0"/>
          </a:p>
          <a:p>
            <a:r>
              <a:rPr lang="cs-CZ" dirty="0"/>
              <a:t>Blondel:</a:t>
            </a:r>
          </a:p>
          <a:p>
            <a:pPr lvl="1"/>
            <a:r>
              <a:rPr lang="cs-CZ" dirty="0"/>
              <a:t>Sledoval velký počet proměnných (struktura vlády, stranický systém, volební systém, byrokracie, armáda, referendum, média)</a:t>
            </a:r>
          </a:p>
          <a:p>
            <a:pPr lvl="1"/>
            <a:r>
              <a:rPr lang="cs-CZ" dirty="0"/>
              <a:t>Cíl – utřídit státy do 5 specifických typů režimů</a:t>
            </a:r>
          </a:p>
          <a:p>
            <a:endParaRPr lang="cs-CZ" dirty="0"/>
          </a:p>
          <a:p>
            <a:r>
              <a:rPr lang="cs-CZ" dirty="0"/>
              <a:t>Jiné významné práce – </a:t>
            </a:r>
            <a:r>
              <a:rPr lang="cs-CZ" dirty="0" err="1"/>
              <a:t>Lipset</a:t>
            </a:r>
            <a:r>
              <a:rPr lang="cs-CZ" dirty="0"/>
              <a:t> a </a:t>
            </a:r>
            <a:r>
              <a:rPr lang="cs-CZ" dirty="0" err="1"/>
              <a:t>Rokkan</a:t>
            </a:r>
            <a:r>
              <a:rPr lang="cs-CZ" dirty="0"/>
              <a:t>, </a:t>
            </a:r>
            <a:r>
              <a:rPr lang="cs-CZ" dirty="0" err="1"/>
              <a:t>Lijphart</a:t>
            </a:r>
            <a:r>
              <a:rPr lang="cs-CZ" dirty="0"/>
              <a:t>,...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5670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4E89A9-1AD4-486B-AAA8-484842584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Použití KM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E014465-8041-4901-BCD7-FEB729B40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(nepřekvapující) fakt:</a:t>
            </a:r>
          </a:p>
          <a:p>
            <a:pPr lvl="1"/>
            <a:r>
              <a:rPr lang="cs-CZ" dirty="0"/>
              <a:t>Komparativní metoda je metoda</a:t>
            </a:r>
          </a:p>
          <a:p>
            <a:endParaRPr lang="cs-CZ" dirty="0"/>
          </a:p>
          <a:p>
            <a:r>
              <a:rPr lang="cs-CZ" dirty="0"/>
              <a:t>Při tvorbě výzkumu výběr metody přizpůsobujeme výzkumným otázkám a ne naopak</a:t>
            </a:r>
          </a:p>
          <a:p>
            <a:endParaRPr lang="cs-CZ" dirty="0"/>
          </a:p>
          <a:p>
            <a:r>
              <a:rPr lang="cs-CZ" dirty="0"/>
              <a:t>Klíčový aspekt KM – výběr případů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8236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29CAEF-14CA-4578-AD25-05C13817E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John </a:t>
            </a:r>
            <a:r>
              <a:rPr lang="sk-SK" dirty="0" err="1"/>
              <a:t>Stuart</a:t>
            </a:r>
            <a:r>
              <a:rPr lang="sk-SK" dirty="0"/>
              <a:t> </a:t>
            </a:r>
            <a:r>
              <a:rPr lang="sk-SK" dirty="0" err="1"/>
              <a:t>Mill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E4AE0EF-9F2A-4B8D-92B4-10752BA2B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Dva </a:t>
            </a:r>
            <a:r>
              <a:rPr lang="cs-CZ" dirty="0"/>
              <a:t>případy</a:t>
            </a:r>
            <a:r>
              <a:rPr lang="sk-SK" dirty="0"/>
              <a:t> (A, B) </a:t>
            </a:r>
            <a:r>
              <a:rPr lang="cs-CZ" dirty="0"/>
              <a:t>jsou</a:t>
            </a:r>
            <a:r>
              <a:rPr lang="sk-SK" dirty="0"/>
              <a:t> totožné až na to, že:</a:t>
            </a:r>
          </a:p>
          <a:p>
            <a:pPr lvl="1"/>
            <a:r>
              <a:rPr lang="sk-SK" b="1" i="1" dirty="0"/>
              <a:t>x</a:t>
            </a:r>
            <a:r>
              <a:rPr lang="sk-SK" dirty="0"/>
              <a:t> </a:t>
            </a:r>
            <a:r>
              <a:rPr lang="cs-CZ" dirty="0"/>
              <a:t>bylo přítomné v </a:t>
            </a:r>
            <a:r>
              <a:rPr lang="cs-CZ" b="1" dirty="0"/>
              <a:t>A</a:t>
            </a:r>
            <a:r>
              <a:rPr lang="cs-CZ" dirty="0"/>
              <a:t>, ale ne v </a:t>
            </a:r>
            <a:r>
              <a:rPr lang="cs-CZ" b="1" dirty="0"/>
              <a:t>B</a:t>
            </a:r>
          </a:p>
          <a:p>
            <a:pPr lvl="1"/>
            <a:r>
              <a:rPr lang="cs-CZ" dirty="0"/>
              <a:t>v </a:t>
            </a:r>
            <a:r>
              <a:rPr lang="cs-CZ" b="1" dirty="0"/>
              <a:t>A</a:t>
            </a:r>
            <a:r>
              <a:rPr lang="cs-CZ" dirty="0"/>
              <a:t> došlo k </a:t>
            </a:r>
            <a:r>
              <a:rPr lang="cs-CZ" b="1" i="1" dirty="0"/>
              <a:t>y</a:t>
            </a:r>
            <a:r>
              <a:rPr lang="cs-CZ" dirty="0"/>
              <a:t>, zatímco v </a:t>
            </a:r>
            <a:r>
              <a:rPr lang="cs-CZ" b="1" dirty="0"/>
              <a:t>B</a:t>
            </a:r>
            <a:r>
              <a:rPr lang="cs-CZ" dirty="0"/>
              <a:t> ne</a:t>
            </a:r>
          </a:p>
          <a:p>
            <a:endParaRPr lang="sk-SK" dirty="0"/>
          </a:p>
          <a:p>
            <a:r>
              <a:rPr lang="cs-CZ" dirty="0"/>
              <a:t>Interpretace – </a:t>
            </a:r>
            <a:r>
              <a:rPr lang="cs-CZ" b="1" i="1" dirty="0"/>
              <a:t>x</a:t>
            </a:r>
            <a:r>
              <a:rPr lang="cs-CZ" dirty="0"/>
              <a:t> způsobuje </a:t>
            </a:r>
            <a:r>
              <a:rPr lang="cs-CZ" b="1" i="1" dirty="0"/>
              <a:t>y</a:t>
            </a:r>
          </a:p>
          <a:p>
            <a:endParaRPr lang="sk-SK" dirty="0"/>
          </a:p>
          <a:p>
            <a:r>
              <a:rPr lang="sk-SK" dirty="0"/>
              <a:t>V praxi </a:t>
            </a:r>
            <a:r>
              <a:rPr lang="cs-CZ" dirty="0"/>
              <a:t>takovou shodu není možné najít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/>
              <a:t>optimální stav, jemuž je možné se snažit  ve výzkumu přiblížit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977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signal toothpaste">
            <a:extLst>
              <a:ext uri="{FF2B5EF4-FFF2-40B4-BE49-F238E27FC236}">
                <a16:creationId xmlns:a16="http://schemas.microsoft.com/office/drawing/2014/main" id="{2D265862-10A0-484B-BC15-79A578516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0539" y="2080846"/>
            <a:ext cx="4495800" cy="4495800"/>
          </a:xfrm>
          <a:prstGeom prst="rect">
            <a:avLst/>
          </a:prstGeom>
          <a:noFill/>
        </p:spPr>
      </p:pic>
      <p:pic>
        <p:nvPicPr>
          <p:cNvPr id="3" name="Picture 8" descr="Výsledek obrázku pro colgate total">
            <a:extLst>
              <a:ext uri="{FF2B5EF4-FFF2-40B4-BE49-F238E27FC236}">
                <a16:creationId xmlns:a16="http://schemas.microsoft.com/office/drawing/2014/main" id="{B1BA9575-C961-42A7-AE11-CB69F202F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62200"/>
            <a:ext cx="3143250" cy="4191000"/>
          </a:xfrm>
          <a:prstGeom prst="rect">
            <a:avLst/>
          </a:prstGeom>
          <a:noFill/>
        </p:spPr>
      </p:pic>
      <p:pic>
        <p:nvPicPr>
          <p:cNvPr id="5" name="Picture 4" descr="Výsledek obrázku pro sensodyne">
            <a:extLst>
              <a:ext uri="{FF2B5EF4-FFF2-40B4-BE49-F238E27FC236}">
                <a16:creationId xmlns:a16="http://schemas.microsoft.com/office/drawing/2014/main" id="{4E35638F-A69B-4A32-8C03-E2F4E3CCD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8269" y="281354"/>
            <a:ext cx="5475462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5848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apple fruit">
            <a:extLst>
              <a:ext uri="{FF2B5EF4-FFF2-40B4-BE49-F238E27FC236}">
                <a16:creationId xmlns:a16="http://schemas.microsoft.com/office/drawing/2014/main" id="{2AB3717B-7475-47CA-8C74-8FC334796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2015" y="380999"/>
            <a:ext cx="3705225" cy="3352801"/>
          </a:xfrm>
          <a:prstGeom prst="rect">
            <a:avLst/>
          </a:prstGeom>
          <a:noFill/>
        </p:spPr>
      </p:pic>
      <p:pic>
        <p:nvPicPr>
          <p:cNvPr id="5" name="Picture 2" descr="Výsledek obrázku pro apple fruit">
            <a:extLst>
              <a:ext uri="{FF2B5EF4-FFF2-40B4-BE49-F238E27FC236}">
                <a16:creationId xmlns:a16="http://schemas.microsoft.com/office/drawing/2014/main" id="{517C0583-A08A-400E-8EDB-86758463A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5477" y="381000"/>
            <a:ext cx="3705225" cy="3352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3317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Výsledek obrázku pro apple bite">
            <a:extLst>
              <a:ext uri="{FF2B5EF4-FFF2-40B4-BE49-F238E27FC236}">
                <a16:creationId xmlns:a16="http://schemas.microsoft.com/office/drawing/2014/main" id="{568D57C6-4F23-4504-AFFA-4DB295712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675" y="264511"/>
            <a:ext cx="5448300" cy="3268980"/>
          </a:xfrm>
          <a:prstGeom prst="rect">
            <a:avLst/>
          </a:prstGeom>
          <a:noFill/>
        </p:spPr>
      </p:pic>
      <p:pic>
        <p:nvPicPr>
          <p:cNvPr id="5" name="Picture 4" descr="Výsledek obrázku pro apple bite">
            <a:extLst>
              <a:ext uri="{FF2B5EF4-FFF2-40B4-BE49-F238E27FC236}">
                <a16:creationId xmlns:a16="http://schemas.microsoft.com/office/drawing/2014/main" id="{A1E8B80B-0648-4083-B8AB-198AA14E4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0290" y="264511"/>
            <a:ext cx="5448300" cy="3268980"/>
          </a:xfrm>
          <a:prstGeom prst="rect">
            <a:avLst/>
          </a:prstGeom>
          <a:noFill/>
        </p:spPr>
      </p:pic>
      <p:pic>
        <p:nvPicPr>
          <p:cNvPr id="6" name="Picture 2" descr="Výsledek obrázku pro poison">
            <a:extLst>
              <a:ext uri="{FF2B5EF4-FFF2-40B4-BE49-F238E27FC236}">
                <a16:creationId xmlns:a16="http://schemas.microsoft.com/office/drawing/2014/main" id="{ADFD448A-F346-490D-BF06-56CA3A7DC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3270" y="1101969"/>
            <a:ext cx="542340" cy="485394"/>
          </a:xfrm>
          <a:prstGeom prst="rect">
            <a:avLst/>
          </a:prstGeom>
          <a:noFill/>
        </p:spPr>
      </p:pic>
      <p:pic>
        <p:nvPicPr>
          <p:cNvPr id="7" name="Picture 6" descr="Výsledek obrázku pro ok">
            <a:extLst>
              <a:ext uri="{FF2B5EF4-FFF2-40B4-BE49-F238E27FC236}">
                <a16:creationId xmlns:a16="http://schemas.microsoft.com/office/drawing/2014/main" id="{58904BB9-4D38-4CA2-909A-939403921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3325" y="4335585"/>
            <a:ext cx="1905000" cy="1905001"/>
          </a:xfrm>
          <a:prstGeom prst="rect">
            <a:avLst/>
          </a:prstGeom>
          <a:noFill/>
        </p:spPr>
      </p:pic>
      <p:pic>
        <p:nvPicPr>
          <p:cNvPr id="8" name="Picture 8" descr="Výsledek obrázku pro not ok">
            <a:extLst>
              <a:ext uri="{FF2B5EF4-FFF2-40B4-BE49-F238E27FC236}">
                <a16:creationId xmlns:a16="http://schemas.microsoft.com/office/drawing/2014/main" id="{D227D15C-739C-45CD-8212-4F2706CA3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1739" y="4106985"/>
            <a:ext cx="2362200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7135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58BB95-B1A6-4496-92C5-10A5B1B25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případů - pravidla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081A04-EC44-42B1-BA12-5ECAF1501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Případy nevybíráme podle závislé proměnné</a:t>
            </a:r>
          </a:p>
          <a:p>
            <a:endParaRPr lang="sk-SK" dirty="0"/>
          </a:p>
          <a:p>
            <a:endParaRPr lang="sk-SK" dirty="0"/>
          </a:p>
          <a:p>
            <a:r>
              <a:rPr lang="sk-SK" sz="4800" dirty="0"/>
              <a:t>Proč?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6661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3325B-5EEC-4F4C-AF17-B98DDD048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případů – závislá proměnná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D66A3F-A830-4622-9F53-4090D09F3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Výzkum faktorů, které vedou k úspěšnému zisku </a:t>
            </a:r>
            <a:r>
              <a:rPr lang="cs-CZ" dirty="0" err="1"/>
              <a:t>bc.</a:t>
            </a:r>
            <a:r>
              <a:rPr lang="cs-CZ" dirty="0"/>
              <a:t> titulu</a:t>
            </a:r>
          </a:p>
          <a:p>
            <a:endParaRPr lang="cs-CZ" dirty="0"/>
          </a:p>
          <a:p>
            <a:r>
              <a:rPr lang="cs-CZ" dirty="0"/>
              <a:t>Do výzkumu je vybráno 15 úspěšných </a:t>
            </a:r>
            <a:r>
              <a:rPr lang="cs-CZ" dirty="0" err="1"/>
              <a:t>bc.</a:t>
            </a:r>
            <a:r>
              <a:rPr lang="cs-CZ" dirty="0"/>
              <a:t> absolventů</a:t>
            </a:r>
          </a:p>
          <a:p>
            <a:endParaRPr lang="cs-CZ" dirty="0"/>
          </a:p>
          <a:p>
            <a:r>
              <a:rPr lang="cs-CZ" dirty="0"/>
              <a:t>Je tento postup správný? Pokud ne, co je potřebné změnit?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5642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300C0C-D2DE-4572-A560-B879CF28A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případů – závislá proměnná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7A6C599-8E98-43AF-8F8B-1980362CE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 designu výzkumu je závislá proměnná irelevantní</a:t>
            </a:r>
          </a:p>
          <a:p>
            <a:endParaRPr lang="cs-CZ" dirty="0"/>
          </a:p>
          <a:p>
            <a:r>
              <a:rPr lang="cs-CZ" dirty="0"/>
              <a:t>Výběr případů na základě hodnoty závislé proměnné jde úplně </a:t>
            </a:r>
            <a:r>
              <a:rPr lang="cs-CZ" b="1" dirty="0"/>
              <a:t>proti smyslu</a:t>
            </a:r>
            <a:r>
              <a:rPr lang="cs-CZ" dirty="0"/>
              <a:t> komparativní metody</a:t>
            </a:r>
          </a:p>
          <a:p>
            <a:endParaRPr lang="cs-CZ" dirty="0"/>
          </a:p>
          <a:p>
            <a:r>
              <a:rPr lang="cs-CZ" dirty="0"/>
              <a:t>Úmyslný výběr pouze případů se stejnou hodnotou závislé proměnné může zpochybnit samotný výzkum (v závislosti od jeho cílů)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5744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0FDF12-FF97-4813-8099-AE94DE0ED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případů - pravidla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F1525C-ECC0-44B9-8253-F99E6EDB8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Případy nevybíráme podle závislé proměnné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Výběr případů podle největší shody (</a:t>
            </a:r>
            <a:r>
              <a:rPr lang="cs-CZ" i="1" dirty="0"/>
              <a:t>Most </a:t>
            </a:r>
            <a:r>
              <a:rPr lang="cs-CZ" i="1" dirty="0" err="1"/>
              <a:t>similar</a:t>
            </a:r>
            <a:r>
              <a:rPr lang="cs-CZ" i="1" dirty="0"/>
              <a:t> case </a:t>
            </a:r>
            <a:r>
              <a:rPr lang="cs-CZ" i="1" dirty="0" err="1"/>
              <a:t>selection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Výběr případů podle největšího rozdílu (</a:t>
            </a:r>
            <a:r>
              <a:rPr lang="cs-CZ" i="1" dirty="0"/>
              <a:t>Most </a:t>
            </a:r>
            <a:r>
              <a:rPr lang="cs-CZ" i="1" dirty="0" err="1"/>
              <a:t>different</a:t>
            </a:r>
            <a:r>
              <a:rPr lang="cs-CZ" i="1" dirty="0"/>
              <a:t> case </a:t>
            </a:r>
            <a:r>
              <a:rPr lang="cs-CZ" i="1" dirty="0" err="1"/>
              <a:t>selection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5600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689F51-98B4-4E09-B8DE-797678207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Proměnné - druhy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E0A423-2BFD-4270-A61D-DC195FFDB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Nezávislé</a:t>
            </a:r>
            <a:r>
              <a:rPr lang="cs-CZ" dirty="0"/>
              <a:t> - předpokládaná příčina (x)</a:t>
            </a:r>
          </a:p>
          <a:p>
            <a:endParaRPr lang="cs-CZ" dirty="0"/>
          </a:p>
          <a:p>
            <a:r>
              <a:rPr lang="cs-CZ" b="1" dirty="0"/>
              <a:t>Závislé</a:t>
            </a:r>
            <a:r>
              <a:rPr lang="cs-CZ" dirty="0"/>
              <a:t> – předpokládaný následek (y)</a:t>
            </a:r>
          </a:p>
          <a:p>
            <a:endParaRPr lang="cs-CZ" dirty="0"/>
          </a:p>
          <a:p>
            <a:r>
              <a:rPr lang="cs-CZ" b="1" dirty="0"/>
              <a:t>„Třetí“</a:t>
            </a:r>
            <a:r>
              <a:rPr lang="cs-CZ" dirty="0"/>
              <a:t> proměnné (z):</a:t>
            </a:r>
          </a:p>
          <a:p>
            <a:pPr lvl="1"/>
            <a:r>
              <a:rPr lang="cs-CZ" dirty="0"/>
              <a:t>Intervenující</a:t>
            </a:r>
          </a:p>
          <a:p>
            <a:pPr lvl="1"/>
            <a:r>
              <a:rPr lang="cs-CZ" dirty="0"/>
              <a:t>Zdánlivě působící / náhodné</a:t>
            </a:r>
          </a:p>
          <a:p>
            <a:endParaRPr lang="cs-CZ" dirty="0"/>
          </a:p>
          <a:p>
            <a:r>
              <a:rPr lang="cs-CZ" dirty="0"/>
              <a:t>Jejich odlišování je nevyhnutné pro pochopení (nejen) komparativní metody</a:t>
            </a:r>
          </a:p>
          <a:p>
            <a:endParaRPr lang="cs-CZ" dirty="0"/>
          </a:p>
        </p:txBody>
      </p:sp>
      <p:pic>
        <p:nvPicPr>
          <p:cNvPr id="4" name="Picture 2" descr="http://www.aquafusionfurniture.co.uk/wp-content/uploads/2013/01/xyz-logo.png">
            <a:extLst>
              <a:ext uri="{FF2B5EF4-FFF2-40B4-BE49-F238E27FC236}">
                <a16:creationId xmlns:a16="http://schemas.microsoft.com/office/drawing/2014/main" id="{4764B118-A9F9-46A2-B623-2567CFA0B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6" y="226989"/>
            <a:ext cx="2674834" cy="17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988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FEDE0B-FBA4-40AF-91A5-62A0AAEED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případů </a:t>
            </a:r>
            <a:r>
              <a:rPr lang="sk-SK" dirty="0"/>
              <a:t>– </a:t>
            </a:r>
            <a:r>
              <a:rPr lang="en-US" i="1" dirty="0"/>
              <a:t>most similar CS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AA3DB7-87DB-4EAA-AA8F-A775D2164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Jaké případy:</a:t>
            </a:r>
          </a:p>
          <a:p>
            <a:pPr lvl="1"/>
            <a:r>
              <a:rPr lang="cs-CZ" dirty="0"/>
              <a:t>Odlišují se co možná nejvíc v nezávislých proměnných</a:t>
            </a:r>
          </a:p>
          <a:p>
            <a:pPr lvl="1"/>
            <a:r>
              <a:rPr lang="cs-CZ" dirty="0"/>
              <a:t>Jsou si co nejvíc podobné v intervenujících/nepravých proměnných</a:t>
            </a:r>
          </a:p>
          <a:p>
            <a:endParaRPr lang="cs-CZ" dirty="0"/>
          </a:p>
          <a:p>
            <a:r>
              <a:rPr lang="cs-CZ" dirty="0"/>
              <a:t>Kontrola třetích proměnných – pokud budou mít na závislou proměnnou vliv, bude v každém z případů stejný</a:t>
            </a:r>
          </a:p>
          <a:p>
            <a:endParaRPr lang="cs-CZ" dirty="0"/>
          </a:p>
          <a:p>
            <a:r>
              <a:rPr lang="cs-CZ" dirty="0"/>
              <a:t>Jediný rozdílný efekt tak může vyvolat pouze nezávislá proměnná</a:t>
            </a:r>
          </a:p>
          <a:p>
            <a:endParaRPr lang="cs-CZ" dirty="0"/>
          </a:p>
          <a:p>
            <a:r>
              <a:rPr lang="cs-CZ" dirty="0"/>
              <a:t>Čím víc jsou si případy podobné, tím jistější je výzkum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5713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3AEBE8-325C-465C-B78F-675F27C7F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případů </a:t>
            </a:r>
            <a:r>
              <a:rPr lang="sk-SK" dirty="0"/>
              <a:t>– </a:t>
            </a:r>
            <a:r>
              <a:rPr lang="en-US" i="1" dirty="0"/>
              <a:t>most similar CS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4C1AE58-47C0-4BEE-B24F-A17710AB6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Proměnné:</a:t>
            </a:r>
          </a:p>
          <a:p>
            <a:pPr lvl="1"/>
            <a:r>
              <a:rPr lang="cs-CZ" sz="2200" dirty="0"/>
              <a:t>Nezávislá (x) – volební systém</a:t>
            </a:r>
          </a:p>
          <a:p>
            <a:pPr lvl="1"/>
            <a:r>
              <a:rPr lang="cs-CZ" sz="2200" dirty="0"/>
              <a:t>Závislá (y) – zastoupení žen v parlamentu</a:t>
            </a:r>
          </a:p>
          <a:p>
            <a:pPr lvl="1"/>
            <a:r>
              <a:rPr lang="cs-CZ" sz="2200" dirty="0"/>
              <a:t>Třetí (z) – legislativa o zastoupení genderu, politická kultura, výběr kandidátů ve stranách</a:t>
            </a:r>
          </a:p>
          <a:p>
            <a:endParaRPr lang="sk-SK" dirty="0"/>
          </a:p>
          <a:p>
            <a:r>
              <a:rPr lang="cs-CZ" sz="2400" dirty="0"/>
              <a:t>Pro výzkum hledáme případy s co nejvíce rozdílným </a:t>
            </a:r>
            <a:r>
              <a:rPr lang="cs-CZ" sz="2400" b="1" i="1" dirty="0"/>
              <a:t>x</a:t>
            </a:r>
            <a:r>
              <a:rPr lang="cs-CZ" sz="2400" dirty="0"/>
              <a:t> a nejvíce podobnými </a:t>
            </a:r>
            <a:r>
              <a:rPr lang="cs-CZ" sz="2400" b="1" i="1" dirty="0"/>
              <a:t>z</a:t>
            </a:r>
          </a:p>
          <a:p>
            <a:endParaRPr lang="cs-CZ" sz="2400" dirty="0"/>
          </a:p>
          <a:p>
            <a:r>
              <a:rPr lang="cs-CZ" sz="2400" dirty="0"/>
              <a:t>V překladu hledáme státy s co nejvíce podobnými charakteristikami s výjimkou volebního systému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8047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E89609-B9BD-4CAE-9FA4-3DBBC750F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případů </a:t>
            </a:r>
            <a:r>
              <a:rPr lang="sk-SK" dirty="0"/>
              <a:t>– </a:t>
            </a:r>
            <a:r>
              <a:rPr lang="en-US" i="1" dirty="0"/>
              <a:t>most similar CS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653284-CD42-46F7-B3D4-1A5ACA932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Možnosti řešení:</a:t>
            </a:r>
          </a:p>
          <a:p>
            <a:endParaRPr lang="cs-CZ" dirty="0"/>
          </a:p>
          <a:p>
            <a:r>
              <a:rPr lang="cs-CZ" dirty="0"/>
              <a:t>UK (většinový systém) a např. Belgie (poměrný)</a:t>
            </a:r>
          </a:p>
          <a:p>
            <a:pPr lvl="1"/>
            <a:r>
              <a:rPr lang="cs-CZ" dirty="0"/>
              <a:t>Je splněna podmínka podobnosti třetích proměnných?</a:t>
            </a:r>
          </a:p>
          <a:p>
            <a:endParaRPr lang="cs-CZ" dirty="0"/>
          </a:p>
          <a:p>
            <a:r>
              <a:rPr lang="cs-CZ" dirty="0"/>
              <a:t>Části UK navzájem</a:t>
            </a:r>
          </a:p>
          <a:p>
            <a:pPr lvl="1"/>
            <a:r>
              <a:rPr lang="cs-CZ" dirty="0"/>
              <a:t>Odlišné volební systémy – většinový (</a:t>
            </a:r>
            <a:r>
              <a:rPr lang="cs-CZ" dirty="0" err="1"/>
              <a:t>Westminister</a:t>
            </a:r>
            <a:r>
              <a:rPr lang="cs-CZ" dirty="0"/>
              <a:t>), systém jednoho přenosného hlasu (</a:t>
            </a:r>
            <a:r>
              <a:rPr lang="cs-CZ" dirty="0" err="1"/>
              <a:t>Sev</a:t>
            </a:r>
            <a:r>
              <a:rPr lang="cs-CZ" dirty="0"/>
              <a:t>. Irsko), smíšený (Skotsko, Wales)</a:t>
            </a:r>
          </a:p>
          <a:p>
            <a:pPr lvl="1"/>
            <a:r>
              <a:rPr lang="cs-CZ" dirty="0"/>
              <a:t>Velká podobnost třetích proměnných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5070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ýsledek obrázku pro merkel">
            <a:extLst>
              <a:ext uri="{FF2B5EF4-FFF2-40B4-BE49-F238E27FC236}">
                <a16:creationId xmlns:a16="http://schemas.microsoft.com/office/drawing/2014/main" id="{E5670ED1-CF32-49EA-819D-97CBFD0FF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73" y="3484179"/>
            <a:ext cx="4349474" cy="28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://www.highsnobiety.com/files/2012/11/barack-obama-terry-richardson-1.jpg">
            <a:extLst>
              <a:ext uri="{FF2B5EF4-FFF2-40B4-BE49-F238E27FC236}">
                <a16:creationId xmlns:a16="http://schemas.microsoft.com/office/drawing/2014/main" id="{5DDA7E48-BD03-45EB-918E-50D215C9C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475" y="60350"/>
            <a:ext cx="4800600" cy="3197200"/>
          </a:xfrm>
          <a:prstGeom prst="rect">
            <a:avLst/>
          </a:prstGeom>
          <a:noFill/>
        </p:spPr>
      </p:pic>
      <p:pic>
        <p:nvPicPr>
          <p:cNvPr id="5" name="Picture 10" descr="Výsledek obrázku pro macron">
            <a:extLst>
              <a:ext uri="{FF2B5EF4-FFF2-40B4-BE49-F238E27FC236}">
                <a16:creationId xmlns:a16="http://schemas.microsoft.com/office/drawing/2014/main" id="{1A8F9585-1EF9-4A67-BF61-1EAAF747A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282" y="247919"/>
            <a:ext cx="2587625" cy="245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Výsledek obrázku pro trudeau">
            <a:extLst>
              <a:ext uri="{FF2B5EF4-FFF2-40B4-BE49-F238E27FC236}">
                <a16:creationId xmlns:a16="http://schemas.microsoft.com/office/drawing/2014/main" id="{556FFFD5-83BE-4BE8-B7B3-DB6A7E374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328" y="1945071"/>
            <a:ext cx="31813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Výsledek obrázku pro hillary">
            <a:extLst>
              <a:ext uri="{FF2B5EF4-FFF2-40B4-BE49-F238E27FC236}">
                <a16:creationId xmlns:a16="http://schemas.microsoft.com/office/drawing/2014/main" id="{6B7CE595-EAE4-4F13-B265-3258CD225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432" y="971331"/>
            <a:ext cx="3469600" cy="21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Výsledek obrázku pro trump">
            <a:extLst>
              <a:ext uri="{FF2B5EF4-FFF2-40B4-BE49-F238E27FC236}">
                <a16:creationId xmlns:a16="http://schemas.microsoft.com/office/drawing/2014/main" id="{4D78CDB2-4AE1-4111-9B1F-B27A404B8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803" y="3718170"/>
            <a:ext cx="3756157" cy="24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5580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03219D-4B86-4A59-9FE6-DD2987484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případů </a:t>
            </a:r>
            <a:r>
              <a:rPr lang="en-US" dirty="0"/>
              <a:t>– </a:t>
            </a:r>
            <a:r>
              <a:rPr lang="en-US" i="1" dirty="0"/>
              <a:t>most different CS</a:t>
            </a:r>
            <a:endParaRPr lang="cs-CZ" i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39A5F3C-8D3A-466C-9452-1ED764EF6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400" b="1" dirty="0"/>
              <a:t>Jaké případy:</a:t>
            </a:r>
          </a:p>
          <a:p>
            <a:pPr lvl="1"/>
            <a:r>
              <a:rPr lang="cs-CZ" sz="2200" dirty="0"/>
              <a:t>Podobají se co nejvíc v nezávislých proměnných</a:t>
            </a:r>
          </a:p>
          <a:p>
            <a:pPr lvl="1"/>
            <a:r>
              <a:rPr lang="cs-CZ" sz="2200" dirty="0"/>
              <a:t>Jsou co nejvíc odlišné v intervenujících/nepravých proměnných</a:t>
            </a:r>
          </a:p>
          <a:p>
            <a:endParaRPr lang="cs-CZ" sz="2400" dirty="0"/>
          </a:p>
          <a:p>
            <a:r>
              <a:rPr lang="cs-CZ" sz="2400" dirty="0"/>
              <a:t>Přesný opak </a:t>
            </a:r>
            <a:r>
              <a:rPr lang="cs-CZ" sz="2400" i="1" dirty="0"/>
              <a:t>Most </a:t>
            </a:r>
            <a:r>
              <a:rPr lang="cs-CZ" sz="2400" i="1" dirty="0" err="1"/>
              <a:t>similar</a:t>
            </a:r>
            <a:r>
              <a:rPr lang="cs-CZ" sz="2400" i="1" dirty="0"/>
              <a:t> case </a:t>
            </a:r>
            <a:r>
              <a:rPr lang="cs-CZ" sz="2400" i="1" dirty="0" err="1"/>
              <a:t>selection</a:t>
            </a:r>
            <a:endParaRPr lang="cs-CZ" sz="2400" i="1" dirty="0"/>
          </a:p>
          <a:p>
            <a:endParaRPr lang="sk-SK" sz="2400" dirty="0"/>
          </a:p>
          <a:p>
            <a:r>
              <a:rPr lang="cs-CZ" sz="2400" dirty="0"/>
              <a:t>Kontrola třetích proměnných je v tom, že pokud má nezávislá proměnná vliv na závislou, tak efekt tohoto vlivu bude v každém případě stejný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9838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A0587D-D2EF-4913-A163-880BB6963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případů </a:t>
            </a:r>
            <a:r>
              <a:rPr lang="en-US" dirty="0"/>
              <a:t>– </a:t>
            </a:r>
            <a:r>
              <a:rPr lang="en-US" i="1" dirty="0"/>
              <a:t>most different CS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2DE5875-D4A9-45FC-BF26-8E87ED99D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Proměnné:</a:t>
            </a:r>
          </a:p>
          <a:p>
            <a:pPr lvl="1"/>
            <a:r>
              <a:rPr lang="cs-CZ" sz="2200" dirty="0"/>
              <a:t>Nezávislá (x) – volební systém</a:t>
            </a:r>
          </a:p>
          <a:p>
            <a:pPr lvl="1"/>
            <a:r>
              <a:rPr lang="cs-CZ" sz="2200" dirty="0"/>
              <a:t>Závislá (y) – zastoupení žen v parlamentu</a:t>
            </a:r>
          </a:p>
          <a:p>
            <a:pPr lvl="1"/>
            <a:r>
              <a:rPr lang="cs-CZ" sz="2200" dirty="0"/>
              <a:t>Třetí (z) – legislativa o zastoupení genderu, politická kultura, výběr kandidátů ve stranách</a:t>
            </a:r>
          </a:p>
          <a:p>
            <a:endParaRPr lang="sk-SK" dirty="0"/>
          </a:p>
          <a:p>
            <a:r>
              <a:rPr lang="cs-CZ" sz="2400" dirty="0"/>
              <a:t>Pro výzkum hledáme případy s co nejvíce podobným </a:t>
            </a:r>
            <a:r>
              <a:rPr lang="cs-CZ" sz="2400" b="1" i="1" dirty="0"/>
              <a:t>x</a:t>
            </a:r>
            <a:r>
              <a:rPr lang="cs-CZ" sz="2400" dirty="0"/>
              <a:t> a nejvíce rozdílnými </a:t>
            </a:r>
            <a:r>
              <a:rPr lang="cs-CZ" sz="2400" b="1" i="1" dirty="0"/>
              <a:t>z</a:t>
            </a:r>
          </a:p>
          <a:p>
            <a:endParaRPr lang="cs-CZ" sz="2400" dirty="0"/>
          </a:p>
          <a:p>
            <a:r>
              <a:rPr lang="cs-CZ" sz="2400" dirty="0"/>
              <a:t>V překladu hledáme státy s co nejvíce odlišnými charakteristikami, které ale mají podobný volební systém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0155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74F134-6953-48EE-BF8C-6AC2330A3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případů </a:t>
            </a:r>
            <a:r>
              <a:rPr lang="en-US" dirty="0"/>
              <a:t>– </a:t>
            </a:r>
            <a:r>
              <a:rPr lang="en-US" i="1" dirty="0"/>
              <a:t>most different CS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893AC5-4CBF-4C8E-920F-DDD652ED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Možnosti řešení:</a:t>
            </a:r>
          </a:p>
          <a:p>
            <a:endParaRPr lang="cs-CZ" dirty="0"/>
          </a:p>
          <a:p>
            <a:r>
              <a:rPr lang="cs-CZ" dirty="0"/>
              <a:t>Skotsko a Wales:</a:t>
            </a:r>
          </a:p>
          <a:p>
            <a:pPr lvl="1"/>
            <a:r>
              <a:rPr lang="cs-CZ" dirty="0"/>
              <a:t>Smíšený volební systém</a:t>
            </a:r>
          </a:p>
          <a:p>
            <a:pPr lvl="1"/>
            <a:r>
              <a:rPr lang="cs-CZ" dirty="0"/>
              <a:t>Problém – podobnost ve třetích proměnných</a:t>
            </a:r>
          </a:p>
          <a:p>
            <a:endParaRPr lang="cs-CZ" dirty="0"/>
          </a:p>
          <a:p>
            <a:r>
              <a:rPr lang="cs-CZ" dirty="0"/>
              <a:t>Odlišné státy s listinným poměrným systémem (výběr „nejméně zlých“):</a:t>
            </a:r>
          </a:p>
          <a:p>
            <a:pPr lvl="1"/>
            <a:r>
              <a:rPr lang="cs-CZ" dirty="0"/>
              <a:t>Švédsko a Portugalsko</a:t>
            </a:r>
          </a:p>
          <a:p>
            <a:pPr lvl="1"/>
            <a:r>
              <a:rPr lang="cs-CZ" dirty="0"/>
              <a:t>Holandsko a Izrael</a:t>
            </a:r>
          </a:p>
          <a:p>
            <a:pPr lvl="1"/>
            <a:r>
              <a:rPr lang="cs-CZ" dirty="0"/>
              <a:t>Česká republika, Belgie a Norsko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75320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10DBFF-7F96-4926-8060-9F64C6798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Most </a:t>
            </a:r>
            <a:r>
              <a:rPr lang="en-US" dirty="0"/>
              <a:t>similar</a:t>
            </a:r>
            <a:r>
              <a:rPr lang="cs-CZ" dirty="0"/>
              <a:t> nebo most </a:t>
            </a:r>
            <a:r>
              <a:rPr lang="en-US" dirty="0"/>
              <a:t>different</a:t>
            </a:r>
            <a:r>
              <a:rPr lang="cs-CZ" dirty="0"/>
              <a:t>? </a:t>
            </a:r>
            <a:br>
              <a:rPr lang="cs-CZ" dirty="0"/>
            </a:br>
            <a:r>
              <a:rPr lang="cs-CZ" sz="3600" dirty="0"/>
              <a:t>(pokud kravata je nezávislá proměnná)</a:t>
            </a:r>
            <a:endParaRPr lang="cs-CZ" dirty="0"/>
          </a:p>
        </p:txBody>
      </p:sp>
      <p:pic>
        <p:nvPicPr>
          <p:cNvPr id="4" name="Picture 2" descr="http://1.bp.blogspot.com/-ftaYE6ycG8E/TWspaDPvO2I/AAAAAAAACCI/1EyxwVA8oRg/s1600/Barack_Obama.jpg">
            <a:extLst>
              <a:ext uri="{FF2B5EF4-FFF2-40B4-BE49-F238E27FC236}">
                <a16:creationId xmlns:a16="http://schemas.microsoft.com/office/drawing/2014/main" id="{89937F47-D6BB-4F45-A6B0-871E17538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91323"/>
            <a:ext cx="38100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static.giantbomb.com/uploads/original/9/93998/2415152-obama.jpg">
            <a:extLst>
              <a:ext uri="{FF2B5EF4-FFF2-40B4-BE49-F238E27FC236}">
                <a16:creationId xmlns:a16="http://schemas.microsoft.com/office/drawing/2014/main" id="{A7BBBE6D-F5B4-4F58-A6F8-C22448564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985" y="2381860"/>
            <a:ext cx="416559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1871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10DBFF-7F96-4926-8060-9F64C6798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Most </a:t>
            </a:r>
            <a:r>
              <a:rPr lang="en-US" dirty="0"/>
              <a:t>similar</a:t>
            </a:r>
            <a:r>
              <a:rPr lang="cs-CZ" dirty="0"/>
              <a:t> nebo most </a:t>
            </a:r>
            <a:r>
              <a:rPr lang="en-US" dirty="0"/>
              <a:t>different</a:t>
            </a:r>
            <a:r>
              <a:rPr lang="cs-CZ" dirty="0"/>
              <a:t>? </a:t>
            </a:r>
            <a:br>
              <a:rPr lang="cs-CZ" dirty="0"/>
            </a:br>
            <a:r>
              <a:rPr lang="cs-CZ" sz="3600" dirty="0"/>
              <a:t>(pokud kravata je nezávislá proměnná)</a:t>
            </a:r>
            <a:endParaRPr lang="cs-CZ" dirty="0"/>
          </a:p>
        </p:txBody>
      </p:sp>
      <p:pic>
        <p:nvPicPr>
          <p:cNvPr id="3078" name="Picture 6" descr="Trump musí svědčit v případu znásilnění. On i žalující žena jsou dost  staří, řekl soud - iDNES.cz">
            <a:extLst>
              <a:ext uri="{FF2B5EF4-FFF2-40B4-BE49-F238E27FC236}">
                <a16:creationId xmlns:a16="http://schemas.microsoft.com/office/drawing/2014/main" id="{E6B45F13-079A-4297-BCEA-00D99DD4F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876" y="2758830"/>
            <a:ext cx="4439924" cy="295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1.bp.blogspot.com/-ftaYE6ycG8E/TWspaDPvO2I/AAAAAAAACCI/1EyxwVA8oRg/s1600/Barack_Obama.jpg">
            <a:extLst>
              <a:ext uri="{FF2B5EF4-FFF2-40B4-BE49-F238E27FC236}">
                <a16:creationId xmlns:a16="http://schemas.microsoft.com/office/drawing/2014/main" id="{097D1745-B375-4DCB-ADDA-4916E447F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700" y="2493107"/>
            <a:ext cx="3251500" cy="350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122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F324F6-73D1-4D96-BEF6-5566BFE7E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– výběr případů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8EE6AB3-4AA3-4D02-8B58-CD51DF105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r>
              <a:rPr lang="cs-CZ" dirty="0"/>
              <a:t>„Vliv času konání zkoušek na právnické fakultě MU na jejich výsledky“</a:t>
            </a:r>
          </a:p>
          <a:p>
            <a:endParaRPr lang="cs-CZ" dirty="0"/>
          </a:p>
          <a:p>
            <a:r>
              <a:rPr lang="cs-CZ" b="1" dirty="0"/>
              <a:t>Proměnné:</a:t>
            </a:r>
          </a:p>
          <a:p>
            <a:pPr lvl="1"/>
            <a:r>
              <a:rPr lang="cs-CZ" dirty="0"/>
              <a:t>Nezávislá (x) – čas konání zkoušky</a:t>
            </a:r>
          </a:p>
          <a:p>
            <a:pPr lvl="1"/>
            <a:r>
              <a:rPr lang="cs-CZ" dirty="0"/>
              <a:t>Závislá (y) – průměr známek</a:t>
            </a:r>
          </a:p>
          <a:p>
            <a:pPr lvl="1"/>
            <a:r>
              <a:rPr lang="cs-CZ" dirty="0"/>
              <a:t>Třetí (z) – objem literatury v kurzech, forma zkoušky (písemná/ústní), stupeň (</a:t>
            </a:r>
            <a:r>
              <a:rPr lang="cs-CZ" dirty="0" err="1"/>
              <a:t>bc.</a:t>
            </a:r>
            <a:r>
              <a:rPr lang="cs-CZ" dirty="0"/>
              <a:t>/</a:t>
            </a:r>
            <a:r>
              <a:rPr lang="cs-CZ" dirty="0" err="1"/>
              <a:t>mgr</a:t>
            </a:r>
            <a:r>
              <a:rPr lang="cs-CZ" dirty="0"/>
              <a:t>), povinný/volitelný kurz</a:t>
            </a:r>
          </a:p>
          <a:p>
            <a:endParaRPr lang="cs-CZ" dirty="0"/>
          </a:p>
          <a:p>
            <a:r>
              <a:rPr lang="cs-CZ" dirty="0"/>
              <a:t>Jaké případy si mám vybrat, pokud postupuji technikou </a:t>
            </a:r>
            <a:r>
              <a:rPr lang="cs-CZ" b="1" dirty="0"/>
              <a:t>most </a:t>
            </a:r>
            <a:r>
              <a:rPr lang="cs-CZ" b="1" dirty="0" err="1"/>
              <a:t>similar</a:t>
            </a:r>
            <a:r>
              <a:rPr lang="cs-CZ" b="1" dirty="0"/>
              <a:t> </a:t>
            </a:r>
            <a:r>
              <a:rPr lang="cs-CZ" dirty="0"/>
              <a:t>case </a:t>
            </a:r>
            <a:r>
              <a:rPr lang="cs-CZ" dirty="0" err="1"/>
              <a:t>selection</a:t>
            </a:r>
            <a:r>
              <a:rPr lang="cs-CZ" dirty="0"/>
              <a:t>?</a:t>
            </a:r>
          </a:p>
          <a:p>
            <a:endParaRPr lang="cs-CZ" dirty="0"/>
          </a:p>
        </p:txBody>
      </p:sp>
      <p:pic>
        <p:nvPicPr>
          <p:cNvPr id="1026" name="Picture 2" descr="How Can I Write Better Exam Questions to Measure Student Performance and  Learning? - Magna Publications">
            <a:extLst>
              <a:ext uri="{FF2B5EF4-FFF2-40B4-BE49-F238E27FC236}">
                <a16:creationId xmlns:a16="http://schemas.microsoft.com/office/drawing/2014/main" id="{7CF88E33-6EE6-4817-829C-8A5D7A96D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156" y="152033"/>
            <a:ext cx="2842667" cy="194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0649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F324F6-73D1-4D96-BEF6-5566BFE7E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– výběr případů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8EE6AB3-4AA3-4D02-8B58-CD51DF105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>
            <a:normAutofit fontScale="92500" lnSpcReduction="10000"/>
          </a:bodyPr>
          <a:lstStyle/>
          <a:p>
            <a:endParaRPr lang="cs-CZ" dirty="0"/>
          </a:p>
          <a:p>
            <a:r>
              <a:rPr lang="cs-CZ" dirty="0"/>
              <a:t>„Vliv času konání zkoušek na právnické fakultě MU na jejich výsledky“</a:t>
            </a:r>
          </a:p>
          <a:p>
            <a:endParaRPr lang="cs-CZ" dirty="0"/>
          </a:p>
          <a:p>
            <a:r>
              <a:rPr lang="cs-CZ" b="1" dirty="0"/>
              <a:t>Proměnné:</a:t>
            </a:r>
          </a:p>
          <a:p>
            <a:pPr lvl="1"/>
            <a:r>
              <a:rPr lang="cs-CZ" dirty="0"/>
              <a:t>Nezávislá (x) – čas konání zkoušky</a:t>
            </a:r>
          </a:p>
          <a:p>
            <a:pPr lvl="1"/>
            <a:r>
              <a:rPr lang="cs-CZ" dirty="0"/>
              <a:t>Závislá (y) – průměr známek</a:t>
            </a:r>
          </a:p>
          <a:p>
            <a:pPr lvl="1"/>
            <a:r>
              <a:rPr lang="cs-CZ" dirty="0"/>
              <a:t>Třetí (z) – objem literatury v kurzech, forma zkoušky (písemná/ústní), stupeň (</a:t>
            </a:r>
            <a:r>
              <a:rPr lang="cs-CZ" dirty="0" err="1"/>
              <a:t>bc.</a:t>
            </a:r>
            <a:r>
              <a:rPr lang="cs-CZ" dirty="0"/>
              <a:t>/</a:t>
            </a:r>
            <a:r>
              <a:rPr lang="cs-CZ" dirty="0" err="1"/>
              <a:t>mgr</a:t>
            </a:r>
            <a:r>
              <a:rPr lang="cs-CZ" dirty="0"/>
              <a:t>), povinný/volitelný kurz</a:t>
            </a:r>
          </a:p>
          <a:p>
            <a:endParaRPr lang="cs-CZ" dirty="0"/>
          </a:p>
          <a:p>
            <a:r>
              <a:rPr lang="cs-CZ" b="1" dirty="0"/>
              <a:t>Odpověď:</a:t>
            </a:r>
          </a:p>
          <a:p>
            <a:pPr lvl="1"/>
            <a:r>
              <a:rPr lang="cs-CZ" dirty="0"/>
              <a:t>Co nejvíc podobné zkoušky v odlišném čase</a:t>
            </a:r>
          </a:p>
          <a:p>
            <a:pPr lvl="1"/>
            <a:r>
              <a:rPr lang="cs-CZ" dirty="0"/>
              <a:t>Např. všechny písemné zkoušky </a:t>
            </a:r>
            <a:r>
              <a:rPr lang="cs-CZ" dirty="0" err="1"/>
              <a:t>bc.</a:t>
            </a:r>
            <a:r>
              <a:rPr lang="cs-CZ" dirty="0"/>
              <a:t> stupně, volitelné kurzy s nákladem 250 stran textu</a:t>
            </a:r>
          </a:p>
          <a:p>
            <a:endParaRPr lang="cs-CZ" dirty="0"/>
          </a:p>
        </p:txBody>
      </p:sp>
      <p:pic>
        <p:nvPicPr>
          <p:cNvPr id="4" name="Picture 2" descr="How Can I Write Better Exam Questions to Measure Student Performance and  Learning? - Magna Publications">
            <a:extLst>
              <a:ext uri="{FF2B5EF4-FFF2-40B4-BE49-F238E27FC236}">
                <a16:creationId xmlns:a16="http://schemas.microsoft.com/office/drawing/2014/main" id="{FE6899C4-A510-4CD1-9FF4-B4ACCCEEA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156" y="152033"/>
            <a:ext cx="2842667" cy="194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0878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6CC9B1-B224-40DA-8A50-7A754D2E9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– výběr případů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E67BAC-F95C-47D2-A5D9-7DFD4872F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r>
              <a:rPr lang="cs-CZ" dirty="0"/>
              <a:t>„Vliv druhu česneku na úspěšné odplašení blízkých upírů“</a:t>
            </a:r>
          </a:p>
          <a:p>
            <a:endParaRPr lang="cs-CZ" dirty="0"/>
          </a:p>
          <a:p>
            <a:r>
              <a:rPr lang="cs-CZ" b="1" dirty="0"/>
              <a:t>Proměnné:</a:t>
            </a:r>
          </a:p>
          <a:p>
            <a:pPr lvl="1"/>
            <a:r>
              <a:rPr lang="cs-CZ" dirty="0"/>
              <a:t>Nezávislá (x) – druh česneku (dle země původu)</a:t>
            </a:r>
          </a:p>
          <a:p>
            <a:pPr lvl="1"/>
            <a:r>
              <a:rPr lang="cs-CZ" dirty="0"/>
              <a:t>Závislá (y) – úspěšnost v odplašení upírů (v %)</a:t>
            </a:r>
          </a:p>
          <a:p>
            <a:pPr lvl="1"/>
            <a:r>
              <a:rPr lang="cs-CZ" dirty="0"/>
              <a:t>Třetí (z) – věk upíra, původ upíra (Transylvánie/jinde), žízeň upíra, vlastnosti upíra (realistické/jako Edward </a:t>
            </a:r>
            <a:r>
              <a:rPr lang="cs-CZ" dirty="0" err="1"/>
              <a:t>Cullen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Jaké případy si mám vybrat, pokud postupuji technikou </a:t>
            </a:r>
            <a:r>
              <a:rPr lang="cs-CZ" b="1" dirty="0"/>
              <a:t>most </a:t>
            </a:r>
            <a:r>
              <a:rPr lang="cs-CZ" b="1" dirty="0" err="1"/>
              <a:t>different</a:t>
            </a:r>
            <a:r>
              <a:rPr lang="cs-CZ" b="1" dirty="0"/>
              <a:t> </a:t>
            </a:r>
            <a:r>
              <a:rPr lang="cs-CZ" dirty="0"/>
              <a:t>case </a:t>
            </a:r>
            <a:r>
              <a:rPr lang="cs-CZ" dirty="0" err="1"/>
              <a:t>selection</a:t>
            </a:r>
            <a:r>
              <a:rPr lang="cs-CZ" dirty="0"/>
              <a:t>?</a:t>
            </a:r>
          </a:p>
          <a:p>
            <a:endParaRPr lang="cs-CZ" dirty="0"/>
          </a:p>
        </p:txBody>
      </p:sp>
      <p:pic>
        <p:nvPicPr>
          <p:cNvPr id="2050" name="Picture 2" descr="Garlic / Lehsun (100g) - Allicin - EatRightBasket.com">
            <a:extLst>
              <a:ext uri="{FF2B5EF4-FFF2-40B4-BE49-F238E27FC236}">
                <a16:creationId xmlns:a16="http://schemas.microsoft.com/office/drawing/2014/main" id="{EE2A4190-FE30-443D-A1C6-C1B2FD8D9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538" y="120773"/>
            <a:ext cx="2508739" cy="250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8942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6CC9B1-B224-40DA-8A50-7A754D2E9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– výběr případů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E67BAC-F95C-47D2-A5D9-7DFD4872F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2991"/>
          </a:xfrm>
        </p:spPr>
        <p:txBody>
          <a:bodyPr>
            <a:normAutofit fontScale="92500" lnSpcReduction="10000"/>
          </a:bodyPr>
          <a:lstStyle/>
          <a:p>
            <a:endParaRPr lang="cs-CZ" dirty="0"/>
          </a:p>
          <a:p>
            <a:r>
              <a:rPr lang="cs-CZ" dirty="0"/>
              <a:t>„Vliv druhu česneku na úspěšné odplašení blízkých upírů“</a:t>
            </a:r>
          </a:p>
          <a:p>
            <a:endParaRPr lang="cs-CZ" dirty="0"/>
          </a:p>
          <a:p>
            <a:r>
              <a:rPr lang="cs-CZ" b="1" dirty="0"/>
              <a:t>Proměnné:</a:t>
            </a:r>
          </a:p>
          <a:p>
            <a:pPr lvl="1"/>
            <a:r>
              <a:rPr lang="cs-CZ" dirty="0"/>
              <a:t>Nezávislá (x) – druh česneku (dle země původu)</a:t>
            </a:r>
          </a:p>
          <a:p>
            <a:pPr lvl="1"/>
            <a:r>
              <a:rPr lang="cs-CZ" dirty="0"/>
              <a:t>Závislá (y) – úspěšnost v odplašení upírů (v %)</a:t>
            </a:r>
          </a:p>
          <a:p>
            <a:pPr lvl="1"/>
            <a:r>
              <a:rPr lang="cs-CZ" dirty="0"/>
              <a:t>Třetí (z) – věk upíra, původ upíra (Transylvánie/jinde), žízeň upíra, vlastnosti upíra (realistické/jako Edward </a:t>
            </a:r>
            <a:r>
              <a:rPr lang="cs-CZ" dirty="0" err="1"/>
              <a:t>Cullen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b="1" dirty="0"/>
              <a:t>Odpověď:</a:t>
            </a:r>
          </a:p>
          <a:p>
            <a:pPr lvl="1"/>
            <a:r>
              <a:rPr lang="cs-CZ" dirty="0"/>
              <a:t>Různé typy upírů, proti kterým je použit stejný druh česneku (španělský)</a:t>
            </a:r>
          </a:p>
          <a:p>
            <a:pPr lvl="1"/>
            <a:r>
              <a:rPr lang="cs-CZ" dirty="0"/>
              <a:t>Např. staří i mladí upíři, z Transylvánie i odjinud, žízniví i bez pocitu žízně</a:t>
            </a:r>
          </a:p>
          <a:p>
            <a:endParaRPr lang="cs-CZ" dirty="0"/>
          </a:p>
        </p:txBody>
      </p:sp>
      <p:pic>
        <p:nvPicPr>
          <p:cNvPr id="5" name="Picture 2" descr="Garlic / Lehsun (100g) - Allicin - EatRightBasket.com">
            <a:extLst>
              <a:ext uri="{FF2B5EF4-FFF2-40B4-BE49-F238E27FC236}">
                <a16:creationId xmlns:a16="http://schemas.microsoft.com/office/drawing/2014/main" id="{DA756A85-71BB-489C-BD7C-5B56B604F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538" y="120773"/>
            <a:ext cx="2508739" cy="250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8723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848AB0-F6C3-4020-A529-32F4B3019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případů - zásady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639DC9-9CE5-4A94-8090-D010C4BE5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Most </a:t>
            </a:r>
            <a:r>
              <a:rPr lang="cs-CZ" dirty="0" err="1"/>
              <a:t>similar</a:t>
            </a:r>
            <a:r>
              <a:rPr lang="cs-CZ" dirty="0"/>
              <a:t> anebo most </a:t>
            </a:r>
            <a:r>
              <a:rPr lang="cs-CZ" dirty="0" err="1"/>
              <a:t>different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Nevybírat případy podle hodnot závislé proměnné</a:t>
            </a:r>
          </a:p>
          <a:p>
            <a:endParaRPr lang="cs-CZ" b="1" dirty="0"/>
          </a:p>
          <a:p>
            <a:endParaRPr lang="cs-CZ" b="1" dirty="0"/>
          </a:p>
          <a:p>
            <a:r>
              <a:rPr lang="cs-CZ" sz="4000" b="1" dirty="0"/>
              <a:t>Vždy</a:t>
            </a:r>
            <a:r>
              <a:rPr lang="cs-CZ" dirty="0"/>
              <a:t> </a:t>
            </a:r>
            <a:r>
              <a:rPr lang="cs-CZ" sz="3200" dirty="0"/>
              <a:t>zdůvodnit svůj výběr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1969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45E172-D4F2-450E-BA0E-39C828D52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4400" dirty="0"/>
              <a:t>Srovnejte pozici prezidenta v ČR a Německu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69014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3D3998-BC7E-424A-801F-D093C5947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Počet </a:t>
            </a:r>
            <a:r>
              <a:rPr lang="cs-CZ" dirty="0"/>
              <a:t>případů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86F1562-DF89-4637-8B3A-AED926A55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Neexistuje univerzální odpověď, jaký počet případů je optimální</a:t>
            </a:r>
          </a:p>
          <a:p>
            <a:endParaRPr lang="cs-CZ" dirty="0"/>
          </a:p>
          <a:p>
            <a:r>
              <a:rPr lang="cs-CZ" dirty="0"/>
              <a:t>V praxi nejednou náročné najít dostatek případů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do výzkumu je řazeno všechno, co je k dispozici</a:t>
            </a:r>
          </a:p>
          <a:p>
            <a:endParaRPr lang="cs-CZ" dirty="0"/>
          </a:p>
          <a:p>
            <a:r>
              <a:rPr lang="cs-CZ" dirty="0"/>
              <a:t>Základ spočívá v tématu výzkumu a výzkumných otázkách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ty určují podmínky a nároky výzkumu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15990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FD8B28-A9ED-472E-9AA2-F7B96544D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Limity komparativní metody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65E58A-DF3B-455D-BC79-B592955B9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Mnoho proměnných, málo případů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Cestovatelský problém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99543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8F1527-4A66-4367-9D11-7016C0355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 proměnných, málo případů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D8E8CB-EB7A-4BC7-90C2-91689DBE7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Rozmanitost politického světa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 praxi je těžké najít dostatek případů pro kontrolu všech třetích proměnných</a:t>
            </a:r>
          </a:p>
          <a:p>
            <a:endParaRPr lang="cs-CZ" dirty="0"/>
          </a:p>
          <a:p>
            <a:r>
              <a:rPr lang="cs-CZ" dirty="0"/>
              <a:t>Problém tak je ve schopnosti izolovat samotný zkoumaný vztah nezávislé a závislé proměnné</a:t>
            </a:r>
          </a:p>
          <a:p>
            <a:endParaRPr lang="cs-CZ" dirty="0"/>
          </a:p>
        </p:txBody>
      </p:sp>
      <p:pic>
        <p:nvPicPr>
          <p:cNvPr id="4" name="Picture 2" descr="http://www.nature.com/ncomms/journal/v2/n2/images/ncomms1197-f5.jpg">
            <a:extLst>
              <a:ext uri="{FF2B5EF4-FFF2-40B4-BE49-F238E27FC236}">
                <a16:creationId xmlns:a16="http://schemas.microsoft.com/office/drawing/2014/main" id="{97D12727-2D81-4E4C-BDA0-77BA740CC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924" y="1441939"/>
            <a:ext cx="3044868" cy="163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4595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4F01E4-A3BE-46CF-8F3A-19580390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 proměnných, málo případů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F9CA24-D5F2-4694-B03D-4A6A68E4E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to řešit? (</a:t>
            </a:r>
            <a:r>
              <a:rPr lang="cs-CZ" dirty="0" err="1"/>
              <a:t>Lijphart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Zvýšení počtu případů</a:t>
            </a:r>
          </a:p>
          <a:p>
            <a:endParaRPr lang="cs-CZ" dirty="0"/>
          </a:p>
          <a:p>
            <a:r>
              <a:rPr lang="cs-CZ" dirty="0"/>
              <a:t>Sloučení více proměnných do jedné</a:t>
            </a:r>
          </a:p>
          <a:p>
            <a:endParaRPr lang="cs-CZ" dirty="0"/>
          </a:p>
          <a:p>
            <a:r>
              <a:rPr lang="cs-CZ" dirty="0"/>
              <a:t>Soustředění se pouze na klíčové proměnné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31807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E9E720-3919-4FBD-B64F-7E1BCDAF3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Cestovatelský problém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DD9598-BC4F-49B5-A244-08646BD9E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Odlišné </a:t>
            </a:r>
            <a:r>
              <a:rPr lang="cs-CZ" b="1" dirty="0"/>
              <a:t>chápání</a:t>
            </a:r>
            <a:r>
              <a:rPr lang="cs-CZ" dirty="0"/>
              <a:t> konceptů v čase a prostoru</a:t>
            </a:r>
          </a:p>
          <a:p>
            <a:r>
              <a:rPr lang="cs-CZ" dirty="0"/>
              <a:t>Odlišná </a:t>
            </a:r>
            <a:r>
              <a:rPr lang="cs-CZ" b="1" dirty="0"/>
              <a:t>operacionalizace</a:t>
            </a:r>
            <a:r>
              <a:rPr lang="cs-CZ" dirty="0"/>
              <a:t> totožně chápaných konceptů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2" descr="http://www.ceskatelevize.cz/ct24/sites/default/files/styles/scale_1180/public/images/1112566-512786.jpg?itok=meVspw7U">
            <a:extLst>
              <a:ext uri="{FF2B5EF4-FFF2-40B4-BE49-F238E27FC236}">
                <a16:creationId xmlns:a16="http://schemas.microsoft.com/office/drawing/2014/main" id="{8FD696AD-935F-4446-B1D3-034A9800B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846" y="3244362"/>
            <a:ext cx="6424245" cy="361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081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A848F6-B864-432D-9893-3EBCA1BA7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Srovnejte pozici prezidenta v ČR a Německu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456AA0-B42B-4B9B-AF52-79389CE27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Prezident ČR:</a:t>
            </a:r>
          </a:p>
          <a:p>
            <a:pPr lvl="1"/>
            <a:r>
              <a:rPr lang="cs-CZ" dirty="0"/>
              <a:t>Je volen přímo občany</a:t>
            </a:r>
          </a:p>
          <a:p>
            <a:pPr lvl="1"/>
            <a:r>
              <a:rPr lang="cs-CZ" dirty="0"/>
              <a:t>Funkční období – 5 let</a:t>
            </a:r>
          </a:p>
          <a:p>
            <a:pPr lvl="1"/>
            <a:r>
              <a:rPr lang="cs-CZ" dirty="0"/>
              <a:t>Vrchní velitel ozbrojených sil</a:t>
            </a:r>
          </a:p>
          <a:p>
            <a:pPr lvl="1"/>
            <a:r>
              <a:rPr lang="cs-CZ" dirty="0"/>
              <a:t>Uděluje amnestie, …</a:t>
            </a:r>
          </a:p>
          <a:p>
            <a:endParaRPr lang="cs-CZ" dirty="0"/>
          </a:p>
          <a:p>
            <a:r>
              <a:rPr lang="cs-CZ" b="1" dirty="0"/>
              <a:t>Prezident Německa:</a:t>
            </a:r>
          </a:p>
          <a:p>
            <a:pPr lvl="1"/>
            <a:r>
              <a:rPr lang="cs-CZ" dirty="0"/>
              <a:t>Volen na 5 let</a:t>
            </a:r>
          </a:p>
          <a:p>
            <a:pPr lvl="1"/>
            <a:r>
              <a:rPr lang="cs-CZ" dirty="0"/>
              <a:t>Volen nepřímo</a:t>
            </a:r>
          </a:p>
          <a:p>
            <a:pPr lvl="1"/>
            <a:r>
              <a:rPr lang="cs-CZ" dirty="0"/>
              <a:t>Kompetence: …</a:t>
            </a:r>
          </a:p>
        </p:txBody>
      </p:sp>
    </p:spTree>
    <p:extLst>
      <p:ext uri="{BB962C8B-B14F-4D97-AF65-F5344CB8AC3E}">
        <p14:creationId xmlns:p14="http://schemas.microsoft.com/office/powerpoint/2010/main" val="417983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AE1A95-DAD7-4150-B6A1-AC5946DCB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Základní bod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F04D3F0-CB90-4253-8DD5-4A97732D7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4000" dirty="0"/>
              <a:t>Jednoduché srovnání </a:t>
            </a:r>
            <a:r>
              <a:rPr lang="cs-CZ" sz="4000" b="1" dirty="0"/>
              <a:t>≠</a:t>
            </a:r>
            <a:r>
              <a:rPr lang="cs-CZ" sz="4000" dirty="0"/>
              <a:t> komparativní metoda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10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974910-D495-46A8-8D40-0D0B01C02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Komparace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F3E2A8-BD9B-4958-A76A-99E27A8C6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Komparace jako přirozená cesta dávání věcí do kontextu a jejich interpretace</a:t>
            </a:r>
          </a:p>
          <a:p>
            <a:endParaRPr lang="cs-CZ" dirty="0"/>
          </a:p>
          <a:p>
            <a:r>
              <a:rPr lang="cs-CZ" dirty="0"/>
              <a:t>Lepší pochopení charakteristik konkrétního případu přes komparaci s jiným případem</a:t>
            </a:r>
          </a:p>
          <a:p>
            <a:endParaRPr lang="sk-SK" dirty="0"/>
          </a:p>
          <a:p>
            <a:r>
              <a:rPr lang="cs-CZ" dirty="0"/>
              <a:t>Úrokové sazby na spořícím účtu banky XY</a:t>
            </a:r>
          </a:p>
          <a:p>
            <a:endParaRPr lang="sk-SK" dirty="0"/>
          </a:p>
          <a:p>
            <a:r>
              <a:rPr lang="sk-SK" dirty="0"/>
              <a:t>Postavení </a:t>
            </a:r>
            <a:r>
              <a:rPr lang="cs-CZ" dirty="0"/>
              <a:t>prezidenta v </a:t>
            </a:r>
            <a:r>
              <a:rPr lang="cs-CZ" dirty="0" err="1"/>
              <a:t>poloprezidentské</a:t>
            </a:r>
            <a:r>
              <a:rPr lang="cs-CZ" dirty="0"/>
              <a:t> a parlamentní demokracii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4847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87BABF-572B-4AF3-8E6B-0696A4D4F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Komparativní metoda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6F91FDA-70FF-4CA7-8714-A07493DEE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Debata o její podstatě</a:t>
            </a:r>
          </a:p>
          <a:p>
            <a:endParaRPr lang="cs-CZ" dirty="0"/>
          </a:p>
          <a:p>
            <a:r>
              <a:rPr lang="cs-CZ" dirty="0"/>
              <a:t>KM není pouze zaměření pozornosti na více případů</a:t>
            </a:r>
          </a:p>
          <a:p>
            <a:endParaRPr lang="cs-CZ" dirty="0"/>
          </a:p>
          <a:p>
            <a:r>
              <a:rPr lang="cs-CZ" dirty="0"/>
              <a:t>Patří mezi základní metody</a:t>
            </a:r>
          </a:p>
          <a:p>
            <a:endParaRPr lang="cs-CZ" dirty="0"/>
          </a:p>
          <a:p>
            <a:r>
              <a:rPr lang="cs-CZ" dirty="0"/>
              <a:t>Odhaluje empirické vztahy mezi proměnnými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1385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689F51-98B4-4E09-B8DE-797678207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Proměnné - druhy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E0A423-2BFD-4270-A61D-DC195FFDB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Nezávislé</a:t>
            </a:r>
            <a:r>
              <a:rPr lang="cs-CZ" dirty="0"/>
              <a:t> - předpokládaná příčina (x)</a:t>
            </a:r>
          </a:p>
          <a:p>
            <a:endParaRPr lang="cs-CZ" dirty="0"/>
          </a:p>
          <a:p>
            <a:r>
              <a:rPr lang="cs-CZ" b="1" dirty="0"/>
              <a:t>Závislé</a:t>
            </a:r>
            <a:r>
              <a:rPr lang="cs-CZ" dirty="0"/>
              <a:t> – předpokládaný následek (y)</a:t>
            </a:r>
          </a:p>
          <a:p>
            <a:endParaRPr lang="cs-CZ" dirty="0"/>
          </a:p>
          <a:p>
            <a:r>
              <a:rPr lang="cs-CZ" b="1" dirty="0"/>
              <a:t>„Třetí“</a:t>
            </a:r>
            <a:r>
              <a:rPr lang="cs-CZ" dirty="0"/>
              <a:t> proměnné (z):</a:t>
            </a:r>
          </a:p>
          <a:p>
            <a:pPr lvl="1"/>
            <a:r>
              <a:rPr lang="cs-CZ" dirty="0"/>
              <a:t>Intervenující</a:t>
            </a:r>
          </a:p>
          <a:p>
            <a:pPr lvl="1"/>
            <a:r>
              <a:rPr lang="cs-CZ" dirty="0"/>
              <a:t>Zdánlivě působící / náhodné</a:t>
            </a:r>
          </a:p>
          <a:p>
            <a:endParaRPr lang="cs-CZ" dirty="0"/>
          </a:p>
          <a:p>
            <a:r>
              <a:rPr lang="cs-CZ" dirty="0"/>
              <a:t>Jejich odlišování je nevyhnutné pro pochopení (nejen) komparativní metody</a:t>
            </a:r>
          </a:p>
          <a:p>
            <a:endParaRPr lang="cs-CZ" dirty="0"/>
          </a:p>
        </p:txBody>
      </p:sp>
      <p:pic>
        <p:nvPicPr>
          <p:cNvPr id="4" name="Picture 2" descr="http://www.aquafusionfurniture.co.uk/wp-content/uploads/2013/01/xyz-logo.png">
            <a:extLst>
              <a:ext uri="{FF2B5EF4-FFF2-40B4-BE49-F238E27FC236}">
                <a16:creationId xmlns:a16="http://schemas.microsoft.com/office/drawing/2014/main" id="{4764B118-A9F9-46A2-B623-2567CFA0B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6" y="226989"/>
            <a:ext cx="2674834" cy="17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8927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1609</Words>
  <Application>Microsoft Office PowerPoint</Application>
  <PresentationFormat>Širokoúhlá obrazovka</PresentationFormat>
  <Paragraphs>301</Paragraphs>
  <Slides>44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Motiv Office</vt:lpstr>
      <vt:lpstr>Komparativní metoda</vt:lpstr>
      <vt:lpstr>Prezentace aplikace PowerPoint</vt:lpstr>
      <vt:lpstr>Prezentace aplikace PowerPoint</vt:lpstr>
      <vt:lpstr>Prezentace aplikace PowerPoint</vt:lpstr>
      <vt:lpstr>Srovnejte pozici prezidenta v ČR a Německu</vt:lpstr>
      <vt:lpstr>Základní bod</vt:lpstr>
      <vt:lpstr>Komparace</vt:lpstr>
      <vt:lpstr>Komparativní metoda</vt:lpstr>
      <vt:lpstr>Proměnné - druhy</vt:lpstr>
      <vt:lpstr>KM vs. jiné postupy</vt:lpstr>
      <vt:lpstr>Experiment</vt:lpstr>
      <vt:lpstr>Statistické metody</vt:lpstr>
      <vt:lpstr>KM vs. jiné postupy</vt:lpstr>
      <vt:lpstr>Vývoj v politologii</vt:lpstr>
      <vt:lpstr>Muži neumí vládnout</vt:lpstr>
      <vt:lpstr>Muži neumí vládnout</vt:lpstr>
      <vt:lpstr>Vývoj v politologii</vt:lpstr>
      <vt:lpstr>Použití KM</vt:lpstr>
      <vt:lpstr>John Stuart Mill</vt:lpstr>
      <vt:lpstr>Prezentace aplikace PowerPoint</vt:lpstr>
      <vt:lpstr>Prezentace aplikace PowerPoint</vt:lpstr>
      <vt:lpstr>Výběr případů - pravidla</vt:lpstr>
      <vt:lpstr>Výběr případů – závislá proměnná</vt:lpstr>
      <vt:lpstr>Výběr případů – závislá proměnná</vt:lpstr>
      <vt:lpstr>Výběr případů - pravidla</vt:lpstr>
      <vt:lpstr>Proměnné - druhy</vt:lpstr>
      <vt:lpstr>Výběr případů – most similar CS</vt:lpstr>
      <vt:lpstr>Výběr případů – most similar CS</vt:lpstr>
      <vt:lpstr>Výběr případů – most similar CS</vt:lpstr>
      <vt:lpstr>Výběr případů – most different CS</vt:lpstr>
      <vt:lpstr>Výběr případů – most different CS</vt:lpstr>
      <vt:lpstr>Výběr případů – most different CS</vt:lpstr>
      <vt:lpstr>Most similar nebo most different?  (pokud kravata je nezávislá proměnná)</vt:lpstr>
      <vt:lpstr>Most similar nebo most different?  (pokud kravata je nezávislá proměnná)</vt:lpstr>
      <vt:lpstr>Příklad – výběr případů</vt:lpstr>
      <vt:lpstr>Příklad – výběr případů</vt:lpstr>
      <vt:lpstr>Příklad – výběr případů</vt:lpstr>
      <vt:lpstr>Příklad – výběr případů</vt:lpstr>
      <vt:lpstr>Výběr případů - zásady</vt:lpstr>
      <vt:lpstr>Počet případů</vt:lpstr>
      <vt:lpstr>Limity komparativní metody</vt:lpstr>
      <vt:lpstr>Mnoho proměnných, málo případů</vt:lpstr>
      <vt:lpstr>Mnoho proměnných, málo případů</vt:lpstr>
      <vt:lpstr>Cestovatelský problém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Komparativní metoda</dc:title>
  <dc:creator>Peter Spáč</dc:creator>
  <cp:lastModifiedBy>Peter Spáč</cp:lastModifiedBy>
  <cp:revision>1</cp:revision>
  <dcterms:created xsi:type="dcterms:W3CDTF">2021-10-21T07:21:46Z</dcterms:created>
  <dcterms:modified xsi:type="dcterms:W3CDTF">2023-11-12T17:58:14Z</dcterms:modified>
</cp:coreProperties>
</file>