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57" r:id="rId4"/>
    <p:sldId id="266" r:id="rId5"/>
    <p:sldId id="258" r:id="rId6"/>
    <p:sldId id="260" r:id="rId7"/>
    <p:sldId id="264" r:id="rId8"/>
    <p:sldId id="269" r:id="rId9"/>
    <p:sldId id="259" r:id="rId10"/>
    <p:sldId id="261" r:id="rId11"/>
    <p:sldId id="262" r:id="rId12"/>
    <p:sldId id="267" r:id="rId13"/>
    <p:sldId id="265" r:id="rId14"/>
    <p:sldId id="268" r:id="rId15"/>
    <p:sldId id="270" r:id="rId16"/>
    <p:sldId id="263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299" r:id="rId47"/>
    <p:sldId id="301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2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BC054-07C5-4ADD-BBC5-A7D013CE0C4D}" type="datetimeFigureOut">
              <a:rPr lang="cs-CZ" smtClean="0"/>
              <a:pPr/>
              <a:t>4.10.2023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F189D-4D3B-460E-A660-62E7A27EAB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573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to tvrdý, ale tvý schopnosti nejsou věčný. Tvý dny už pomalu končej. To je holt ten podělanej život. S tím se budeš muset, bejku, holt ňák smířit. Víš, tahle branže je narvaná naivníma kreténama, co si myslej, že budou věkem zrát jako víno. Jenže víno se změní na vocet, i tvý... Pokud si myslíš, že tvý bude lepší, tak nebude.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189D-4D3B-460E-A660-62E7A27EAB3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189D-4D3B-460E-A660-62E7A27EAB3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10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76BD-71ED-49D6-81AA-D416D213D395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0D0C-2324-483C-99ED-9CF775F51097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5220-1B31-408E-9241-4B41699B7081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282CE8-4432-486A-AC19-CF5D145B9E69}" type="datetime1">
              <a:rPr lang="cs-CZ" smtClean="0"/>
              <a:pPr>
                <a:defRPr/>
              </a:pPr>
              <a:t>4.10.2023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cs-CZ" smtClean="0">
                <a:solidFill>
                  <a:srgbClr val="EBDDC3"/>
                </a:solidFill>
              </a:rPr>
              <a:t>POLb1006/BSSb1104</a:t>
            </a:r>
            <a:endParaRPr lang="cs-CZ">
              <a:solidFill>
                <a:srgbClr val="EBDDC3"/>
              </a:solidFill>
            </a:endParaRP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BCFF78-8E39-42F6-AC7E-7538B6AD8FB1}" type="slidenum">
              <a:rPr lang="cs-CZ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4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01C-476A-4615-944D-944DA9FAABAA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E0B2-C0D5-4BA5-81CB-F9D0A0D5E4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951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941E-16F3-4C5C-9AB1-4273FB6251A1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9195D0-6CB6-4160-9A0E-96AE8E285F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72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9E989E-121B-47E6-9976-2A23B6370D29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6DFC5A-4E43-418F-9728-9F5508A58C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1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F60DD2-CB8F-4C41-B33A-F63E7CBD815F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C8C76-809A-41AF-AE1D-E67741CE85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73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269A-5B2C-4FD7-821C-68B138EFDA20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CA29-75D0-48E5-8FFC-B2B0ACA45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12044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338B-E03B-4347-876D-9567824A4993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15FD16-5637-451C-A469-78C1415C2A4C}" type="slidenum">
              <a:rPr lang="cs-CZ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30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ED9C-C52A-42E2-B5AE-AB8592448BF1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01CD-C0EA-47EB-9F27-34479E499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06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25EE-B812-4FD0-932A-38C04ABF8768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D770A3-8CC4-4063-B132-15F6120B9F21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A608270-143E-409A-AA2D-D7B5ED5868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49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8B00-11F6-4E5F-9D97-542BFF55ADF4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B3BF-BB89-468E-9388-F3B9396FA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9599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B342-461C-4B5C-8F36-C3FF784CB38B}" type="datetime1">
              <a:rPr lang="cs-CZ" smtClean="0">
                <a:solidFill>
                  <a:srgbClr val="775F55"/>
                </a:solidFill>
              </a:rPr>
              <a:pPr>
                <a:defRPr/>
              </a:pPr>
              <a:t>4.10.2023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srgbClr val="775F55"/>
                </a:solidFill>
              </a:rPr>
              <a:t>POLb1006/BSSb1104</a:t>
            </a:r>
            <a:endParaRPr lang="cs-CZ">
              <a:solidFill>
                <a:srgbClr val="775F55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F3C4-A395-448C-BE18-B27EF6A50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0090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7658-6410-475C-BB5E-5F0D98B741CA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2328-71CC-487B-A1BB-557D4BF9BE8D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C160-85FE-47A9-BF2F-5AEF65E5BF78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547-CABE-44AC-A4A9-3EB725C632C5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34C-32A0-4F7E-92BD-8165B843E55E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55DE-9ADE-44FD-9D76-F549A6A24C1A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3B13-0561-4427-8BCD-0A17D52C0860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7064-9B07-4DE0-BB3D-D0DB1B211C89}" type="datetime1">
              <a:rPr lang="cs-CZ" smtClean="0"/>
              <a:pPr/>
              <a:t>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POLb1006/BSSb1104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3520-9A82-4DAB-BCFD-9A61B00CA7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F0AC5-B98B-4A03-A47A-EACE289B3929}" type="datetime1">
              <a:rPr lang="cs-CZ" smtClean="0">
                <a:solidFill>
                  <a:srgbClr val="775F55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4.10.2023</a:t>
            </a:fld>
            <a:endParaRPr lang="cs-CZ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solidFill>
                  <a:srgbClr val="775F55"/>
                </a:solidFill>
                <a:latin typeface="Tahoma" pitchFamily="34" charset="0"/>
              </a:rPr>
              <a:t>POLb1006/BSSb1104</a:t>
            </a:r>
            <a:endParaRPr lang="cs-CZ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224C3-1029-44E9-8D12-59092DC42EE6}" type="slidenum">
              <a:rPr lang="cs-CZ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eomagazine.com/2018/10/02/academic-grievance-studies-and-the-corruption-of-scholarship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.ac.uk/res/ref/kb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Rtěnku nebo tanga? „Věda“ v politických vědách</a:t>
            </a:r>
            <a:endParaRPr lang="cs-C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POLb1006 </a:t>
            </a:r>
            <a:r>
              <a:rPr lang="cs-CZ" dirty="0"/>
              <a:t>a </a:t>
            </a:r>
            <a:r>
              <a:rPr lang="cs-CZ" dirty="0" smtClean="0"/>
              <a:t>BSSb1104</a:t>
            </a:r>
            <a:endParaRPr lang="cs-CZ" dirty="0"/>
          </a:p>
          <a:p>
            <a:r>
              <a:rPr lang="cs-CZ" dirty="0" smtClean="0"/>
              <a:t>5.10.2023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</a:p>
        </p:txBody>
      </p:sp>
      <p:sp>
        <p:nvSpPr>
          <p:cNvPr id="18436" name="TextovéPole 5"/>
          <p:cNvSpPr txBox="1">
            <a:spLocks noChangeArrowheads="1"/>
          </p:cNvSpPr>
          <p:nvPr/>
        </p:nvSpPr>
        <p:spPr bwMode="auto">
          <a:xfrm>
            <a:off x="5219700" y="2924175"/>
            <a:ext cx="35290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Tahoma" pitchFamily="34" charset="0"/>
              </a:rPr>
              <a:t>Máme </a:t>
            </a:r>
            <a:r>
              <a:rPr lang="cs-CZ" altLang="cs-CZ" sz="1800" dirty="0" smtClean="0">
                <a:latin typeface="Tahoma" pitchFamily="34" charset="0"/>
              </a:rPr>
              <a:t>tisíc osob</a:t>
            </a:r>
            <a:r>
              <a:rPr lang="cs-CZ" altLang="cs-CZ" sz="1800" dirty="0">
                <a:latin typeface="Tahoma" pitchFamily="34" charset="0"/>
              </a:rPr>
              <a:t>, o každé z nich můžeme získat </a:t>
            </a:r>
            <a:r>
              <a:rPr lang="cs-CZ" altLang="cs-CZ" sz="1800" b="1" dirty="0" smtClean="0">
                <a:latin typeface="Tahoma" pitchFamily="34" charset="0"/>
              </a:rPr>
              <a:t>právě jeden typ dat </a:t>
            </a:r>
            <a:r>
              <a:rPr lang="cs-CZ" altLang="cs-CZ" sz="1800" dirty="0" smtClean="0">
                <a:latin typeface="Tahoma" pitchFamily="34" charset="0"/>
              </a:rPr>
              <a:t>jako </a:t>
            </a:r>
            <a:r>
              <a:rPr lang="cs-CZ" altLang="cs-CZ" sz="1800" dirty="0">
                <a:latin typeface="Tahoma" pitchFamily="34" charset="0"/>
              </a:rPr>
              <a:t>o této. Chceme vědět, jestli je každá z nich muž nebo žena. Jak to budeme zkoumat?</a:t>
            </a:r>
          </a:p>
        </p:txBody>
      </p:sp>
      <p:pic>
        <p:nvPicPr>
          <p:cNvPr id="18437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3033712" cy="4495800"/>
          </a:xfrm>
        </p:spPr>
      </p:pic>
      <p:sp>
        <p:nvSpPr>
          <p:cNvPr id="18438" name="TextovéPole 1"/>
          <p:cNvSpPr txBox="1">
            <a:spLocks noChangeArrowheads="1"/>
          </p:cNvSpPr>
          <p:nvPr/>
        </p:nvSpPr>
        <p:spPr bwMode="auto">
          <a:xfrm>
            <a:off x="5724525" y="4652963"/>
            <a:ext cx="309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Tahoma" pitchFamily="34" charset="0"/>
              </a:rPr>
              <a:t>Obvykle nám ale realita nabízí více než jeden způsob a musíme si pečlivě vybírat.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Rtěnka nebo tanga? (I.)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Máme populaci 1000 osob- 500 žen a 500 mužů.</a:t>
            </a:r>
          </a:p>
          <a:p>
            <a:r>
              <a:rPr lang="cs-CZ" dirty="0" smtClean="0"/>
              <a:t>50% (250) žen a 5% (25) mužů v ní nosí tanga</a:t>
            </a:r>
          </a:p>
          <a:p>
            <a:r>
              <a:rPr lang="cs-CZ" dirty="0" smtClean="0"/>
              <a:t>30% (150) žen a 2% (10) mužů v ní používá rtěnku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Pokud náhodně vybereme jednu osobu, o které chceme usoudit, jestli je to muž nebo žena, chceme radši vědět, jestli nosí rtěnku nebo tanga?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5028923"/>
            <a:ext cx="1692551" cy="169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Rtěnka nebo tanga? (II., </a:t>
            </a:r>
            <a:r>
              <a:rPr lang="cs-CZ" sz="1600" b="1" dirty="0" smtClean="0"/>
              <a:t>pozn. řešení závisí na aktuální distribuci znaku v populaci v tomto příkladě,  při jiné distribuci, např. v důsledku módy, by třeba rtěnka redukovala omyl líp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Rtěnka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Osobá </a:t>
            </a:r>
            <a:r>
              <a:rPr lang="cs-CZ" b="1" dirty="0" smtClean="0"/>
              <a:t>má rtěnku</a:t>
            </a:r>
            <a:r>
              <a:rPr lang="cs-CZ" dirty="0" smtClean="0"/>
              <a:t>: náš odhad je žena, spleteme se v 10 případech ze 160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Osoba </a:t>
            </a:r>
            <a:r>
              <a:rPr lang="cs-CZ" b="1" dirty="0" smtClean="0"/>
              <a:t>nemá rtěnku</a:t>
            </a:r>
            <a:r>
              <a:rPr lang="cs-CZ" dirty="0" smtClean="0"/>
              <a:t>: náš odhad je muž, spleteme se v 350 případech z 840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Korektně přiřadíme 640 osob z 1000.</a:t>
            </a:r>
            <a:endParaRPr lang="cs-CZ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Tanga</a:t>
            </a: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Osoba </a:t>
            </a:r>
            <a:r>
              <a:rPr lang="cs-CZ" b="1" dirty="0" smtClean="0"/>
              <a:t>má tanga</a:t>
            </a:r>
            <a:r>
              <a:rPr lang="cs-CZ" dirty="0" smtClean="0"/>
              <a:t>: náš odhad je žena, spleteme se v 25 případech z 275</a:t>
            </a:r>
          </a:p>
          <a:p>
            <a:endParaRPr lang="cs-CZ" dirty="0"/>
          </a:p>
          <a:p>
            <a:r>
              <a:rPr lang="cs-CZ" dirty="0" smtClean="0"/>
              <a:t>Osoba </a:t>
            </a:r>
            <a:r>
              <a:rPr lang="cs-CZ" b="1" dirty="0" smtClean="0"/>
              <a:t>nemá tanga</a:t>
            </a:r>
            <a:r>
              <a:rPr lang="cs-CZ" dirty="0" smtClean="0"/>
              <a:t>: náš odhad je muž, spleteme se v 250 z 725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Korektně přiřadíme 725 osob z 1000</a:t>
            </a: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POLb1006/BSSb1104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jako</a:t>
            </a:r>
            <a:endParaRPr lang="cs-CZ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Redukce informací</a:t>
            </a:r>
          </a:p>
          <a:p>
            <a:r>
              <a:rPr lang="cs-CZ" b="1" dirty="0" smtClean="0"/>
              <a:t>Redukce omylu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Výzkum je o tom, že si z </a:t>
            </a:r>
            <a:r>
              <a:rPr lang="cs-CZ" b="1" dirty="0" smtClean="0"/>
              <a:t>1.mnoha možných </a:t>
            </a:r>
            <a:r>
              <a:rPr lang="cs-CZ" dirty="0" smtClean="0"/>
              <a:t>vybíráme ty cesty, pomocí kterých </a:t>
            </a:r>
            <a:r>
              <a:rPr lang="cs-CZ" b="1" dirty="0" smtClean="0"/>
              <a:t>2. jsme si co nejvíc jisti našimi závěry</a:t>
            </a:r>
            <a:r>
              <a:rPr lang="cs-CZ" dirty="0" smtClean="0"/>
              <a:t> a </a:t>
            </a:r>
            <a:r>
              <a:rPr lang="cs-CZ" b="1" dirty="0" smtClean="0"/>
              <a:t>3. jsme schopni říci, jak moc jsme si jisti.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to aplikovat ve vědě: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Chceme vědět, zda je nějaká země demokratická nebo ne. Můžeme si vybrat, zda chceme vědět, jestli se v ní konaly volby nebo znát počet stran v parlamentu.</a:t>
            </a:r>
          </a:p>
          <a:p>
            <a:r>
              <a:rPr lang="cs-CZ" dirty="0" smtClean="0"/>
              <a:t>Všimněte si, že ani jedna informace není perfektní, náš omyl skutečně pouze </a:t>
            </a:r>
            <a:r>
              <a:rPr lang="cs-CZ" b="1" dirty="0" smtClean="0"/>
              <a:t>redukujeme oproti situaci, </a:t>
            </a:r>
            <a:r>
              <a:rPr lang="cs-CZ" dirty="0" smtClean="0"/>
              <a:t>když bychom hádali.</a:t>
            </a:r>
          </a:p>
          <a:p>
            <a:r>
              <a:rPr lang="cs-CZ" b="1" dirty="0" smtClean="0"/>
              <a:t>Proto po nás KKV chtějí, abychom vždy říkali, „kolik na to vsadíme“</a:t>
            </a:r>
          </a:p>
          <a:p>
            <a:r>
              <a:rPr lang="cs-CZ" dirty="0" smtClean="0"/>
              <a:t>Výzva pro širší pojetí vědy- názor zvenčí je</a:t>
            </a:r>
            <a:r>
              <a:rPr lang="cs-CZ" b="1" dirty="0" smtClean="0"/>
              <a:t>, že věda si je velice jistá.</a:t>
            </a:r>
          </a:p>
          <a:p>
            <a:endParaRPr lang="cs-CZ" b="1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66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Věda jako zpřesňování odhadu</a:t>
            </a:r>
          </a:p>
        </p:txBody>
      </p:sp>
      <p:sp>
        <p:nvSpPr>
          <p:cNvPr id="1945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  <a:endParaRPr lang="cs-CZ" altLang="cs-CZ" sz="1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9460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Chceme vysvětlit, proč v některých zemích existuje </a:t>
            </a:r>
            <a:r>
              <a:rPr lang="cs-CZ" altLang="cs-CZ" dirty="0" err="1" smtClean="0"/>
              <a:t>dvojstranický</a:t>
            </a:r>
            <a:r>
              <a:rPr lang="cs-CZ" altLang="cs-CZ" dirty="0" smtClean="0"/>
              <a:t> systém, zatímco v jiných nikoliv. Jak to budeme zkoumat? </a:t>
            </a:r>
          </a:p>
          <a:p>
            <a:pPr eaLnBrk="1" hangingPunct="1">
              <a:defRPr/>
            </a:pPr>
            <a:endParaRPr lang="cs-CZ" alt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1800" dirty="0" smtClean="0"/>
              <a:t>(my si vybíráme jako vysvětlující faktory </a:t>
            </a:r>
            <a:r>
              <a:rPr lang="cs-CZ" altLang="cs-CZ" sz="1800" u="sng" dirty="0" smtClean="0"/>
              <a:t>volební systém </a:t>
            </a:r>
            <a:r>
              <a:rPr lang="cs-CZ" altLang="cs-CZ" sz="1800" dirty="0" smtClean="0"/>
              <a:t>a úroveň </a:t>
            </a:r>
            <a:r>
              <a:rPr lang="cs-CZ" altLang="cs-CZ" sz="1800" u="sng" dirty="0" smtClean="0"/>
              <a:t>etnické fragmentace, </a:t>
            </a:r>
            <a:r>
              <a:rPr lang="cs-CZ" altLang="cs-CZ" sz="1800" dirty="0" smtClean="0"/>
              <a:t>jak to udělal francouzský politolog Maurice </a:t>
            </a:r>
            <a:r>
              <a:rPr lang="cs-CZ" altLang="cs-CZ" sz="1800" dirty="0" err="1" smtClean="0"/>
              <a:t>Duverger</a:t>
            </a:r>
            <a:r>
              <a:rPr lang="cs-CZ" altLang="cs-CZ" sz="1800" dirty="0" smtClean="0"/>
              <a:t>: pokud nebudeme o zemích znát nic jiného (např. jejich název, počet obyvatel, historii, dobu nezávislosti), na základě těchto charakteristik dramaticky </a:t>
            </a:r>
            <a:r>
              <a:rPr lang="cs-CZ" altLang="cs-CZ" sz="1800" b="1" dirty="0" smtClean="0"/>
              <a:t>zredukujeme omyl v odhadu).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tyBee - Viktor Sh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7" y="332656"/>
            <a:ext cx="8976534" cy="59766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b="1" dirty="0" smtClean="0"/>
              <a:t>Výzkum“ často děláme nevědomě IRL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„Kolik máš na hodinkách? Kolik ještě zbejvá nám? Řekni kolik ještě máme rán - Kolik, kolik, kolik?</a:t>
            </a:r>
          </a:p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Já ti řeknu kolik mám ran - asi tolik, kolik má gram korun</a:t>
            </a:r>
            <a:r>
              <a:rPr lang="cs-CZ" b="1" dirty="0" smtClean="0">
                <a:solidFill>
                  <a:srgbClr val="00B0F0"/>
                </a:solidFill>
              </a:rPr>
              <a:t>“ (Viktor Sheen feat. Yzomandias: </a:t>
            </a:r>
            <a:r>
              <a:rPr lang="cs-CZ" b="1" i="1" dirty="0" smtClean="0">
                <a:solidFill>
                  <a:srgbClr val="00B0F0"/>
                </a:solidFill>
              </a:rPr>
              <a:t>Kolik</a:t>
            </a:r>
            <a:r>
              <a:rPr lang="cs-CZ" b="1" dirty="0" smtClean="0">
                <a:solidFill>
                  <a:srgbClr val="00B0F0"/>
                </a:solidFill>
              </a:rPr>
              <a:t>)</a:t>
            </a:r>
            <a:endParaRPr lang="cs-CZ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POLb1006/BSSb1104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často se věda mýlí?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Tetlock</a:t>
            </a:r>
            <a:r>
              <a:rPr lang="cs-CZ" dirty="0" smtClean="0"/>
              <a:t> (2006): </a:t>
            </a:r>
            <a:r>
              <a:rPr lang="cs-CZ" b="1" dirty="0" smtClean="0"/>
              <a:t>v předpovědích </a:t>
            </a:r>
            <a:r>
              <a:rPr lang="cs-CZ" dirty="0" smtClean="0"/>
              <a:t>velmi často.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Replikační krize </a:t>
            </a:r>
            <a:r>
              <a:rPr lang="cs-CZ" dirty="0" smtClean="0"/>
              <a:t>(posledních deset let): souvisí s </a:t>
            </a:r>
            <a:r>
              <a:rPr lang="cs-CZ" b="1" dirty="0" smtClean="0"/>
              <a:t>předčasným formulováním závěrů (př. Arielyho aféra 2021: </a:t>
            </a:r>
            <a:r>
              <a:rPr lang="cs-CZ" sz="1600" b="1" dirty="0" smtClean="0"/>
              <a:t>https://www.buzzfeednews.com/article/stephaniemlee/dan-ariely-honesty-study-retraction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2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Vědecká etika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POLb1006 a BSSb1104</a:t>
            </a:r>
          </a:p>
          <a:p>
            <a:r>
              <a:rPr lang="cs-CZ" dirty="0" smtClean="0"/>
              <a:t>5.10. 2023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Etika v sociálních vědách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Neexistují jednoznačná etická kritéria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2 tradice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Striktní</a:t>
            </a:r>
            <a:r>
              <a:rPr lang="cs-CZ" sz="2600" dirty="0"/>
              <a:t>: Výzkumník se během výzkumu řídí předem definovanou sadou etických principů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Volnější: </a:t>
            </a:r>
            <a:r>
              <a:rPr lang="cs-CZ" sz="2600" dirty="0"/>
              <a:t>Etické principy výzkumníka jsou flexibilní a mj. výsledkem reflexe situace, v níž mají být uplatněny.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Některé etické problémy souvisí s </a:t>
            </a:r>
            <a:r>
              <a:rPr lang="cs-CZ" sz="2600" b="1" dirty="0"/>
              <a:t>„výrobou vědy“- </a:t>
            </a:r>
            <a:r>
              <a:rPr lang="cs-CZ" sz="2600" dirty="0"/>
              <a:t>tento koncept se etabloval v posledních několika desetiletích.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>
                <a:latin typeface="Calibri" pitchFamily="34" charset="0"/>
              </a:rPr>
              <a:t>Věda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4313"/>
            <a:ext cx="8507413" cy="4383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Calibri" pitchFamily="34" charset="0"/>
              </a:rPr>
              <a:t>Možná pojetí vědy: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000" b="1" dirty="0" smtClean="0">
                <a:latin typeface="Calibri" pitchFamily="34" charset="0"/>
              </a:rPr>
              <a:t>Individualistické, úzké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Calibri" pitchFamily="34" charset="0"/>
              </a:rPr>
              <a:t>individuální aktivita, cílem </a:t>
            </a:r>
            <a:r>
              <a:rPr lang="cs-CZ" altLang="cs-CZ" sz="2000" b="1" dirty="0" smtClean="0">
                <a:latin typeface="Calibri" pitchFamily="34" charset="0"/>
              </a:rPr>
              <a:t>pozorovat, popsat a vysvětlit (sociální) realitu, porozumět ji</a:t>
            </a:r>
            <a:r>
              <a:rPr lang="cs-CZ" altLang="cs-CZ" sz="2000" b="1" dirty="0" smtClean="0"/>
              <a:t>, </a:t>
            </a:r>
            <a:r>
              <a:rPr lang="cs-CZ" altLang="cs-CZ" sz="2000" b="1" dirty="0" smtClean="0">
                <a:latin typeface="Calibri" pitchFamily="34" charset="0"/>
              </a:rPr>
              <a:t>případně predikovat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  <a:r>
              <a:rPr lang="cs-CZ" altLang="cs-CZ" sz="1400" dirty="0" smtClean="0">
                <a:latin typeface="Calibri" pitchFamily="34" charset="0"/>
              </a:rPr>
              <a:t>(výsledkem obvykle systém vět -výroků-, splňujících určité nároky).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400" i="1" dirty="0" smtClean="0">
                <a:latin typeface="Calibri" pitchFamily="34" charset="0"/>
              </a:rPr>
              <a:t>Systematizované vědění, získané pozorováním, studiem či experimentem, prováděnými za účelem zjištění povahy toho, co je zkoumáno.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000" b="1" dirty="0" smtClean="0">
                <a:latin typeface="Calibri" pitchFamily="34" charset="0"/>
              </a:rPr>
              <a:t>Kolektivní, široké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b="1" dirty="0" smtClean="0">
                <a:latin typeface="Calibri" pitchFamily="34" charset="0"/>
              </a:rPr>
              <a:t>kolektivní aktivita</a:t>
            </a:r>
            <a:r>
              <a:rPr lang="cs-CZ" altLang="cs-CZ" sz="2000" dirty="0" smtClean="0">
                <a:latin typeface="Calibri" pitchFamily="34" charset="0"/>
              </a:rPr>
              <a:t>, hodnoty vědecké komunity ovlivňují obsah vědeckého poznání </a:t>
            </a:r>
            <a:r>
              <a:rPr lang="cs-CZ" altLang="cs-CZ" sz="1400" dirty="0" smtClean="0">
                <a:latin typeface="Calibri" pitchFamily="34" charset="0"/>
              </a:rPr>
              <a:t>zahrnuje –</a:t>
            </a:r>
            <a:r>
              <a:rPr lang="cs-CZ" altLang="cs-CZ" sz="1400" b="1" dirty="0" smtClean="0">
                <a:latin typeface="Calibri" pitchFamily="34" charset="0"/>
              </a:rPr>
              <a:t>kromě užšího pojetí- </a:t>
            </a:r>
            <a:r>
              <a:rPr lang="cs-CZ" altLang="cs-CZ" sz="1400" dirty="0" smtClean="0">
                <a:latin typeface="Calibri" pitchFamily="34" charset="0"/>
              </a:rPr>
              <a:t>i </a:t>
            </a:r>
            <a:r>
              <a:rPr lang="cs-CZ" altLang="cs-CZ" sz="1400" b="1" i="1" dirty="0" smtClean="0">
                <a:latin typeface="Calibri" pitchFamily="34" charset="0"/>
              </a:rPr>
              <a:t>podmínky získávání poznání</a:t>
            </a:r>
            <a:r>
              <a:rPr lang="cs-CZ" altLang="cs-CZ" sz="1400" dirty="0" smtClean="0">
                <a:latin typeface="Calibri" pitchFamily="34" charset="0"/>
              </a:rPr>
              <a:t> (vědecké ústavy, laboratoře, spolupráci a hierarchii vědeckých pracovníků), </a:t>
            </a:r>
            <a:r>
              <a:rPr lang="cs-CZ" altLang="cs-CZ" sz="1400" b="1" i="1" dirty="0" smtClean="0">
                <a:latin typeface="Calibri" pitchFamily="34" charset="0"/>
              </a:rPr>
              <a:t>pojmosloví používané v konkrétním společenství vědců a závazné pro celý obor</a:t>
            </a:r>
            <a:r>
              <a:rPr lang="cs-CZ" altLang="cs-CZ" sz="1400" dirty="0" smtClean="0">
                <a:latin typeface="Calibri" pitchFamily="34" charset="0"/>
              </a:rPr>
              <a:t> a </a:t>
            </a:r>
            <a:r>
              <a:rPr lang="cs-CZ" altLang="cs-CZ" sz="1400" b="1" i="1" dirty="0" smtClean="0">
                <a:latin typeface="Calibri" pitchFamily="34" charset="0"/>
              </a:rPr>
              <a:t>jazykovou formulaci výsledků</a:t>
            </a:r>
            <a:r>
              <a:rPr lang="cs-CZ" altLang="cs-CZ" sz="1400" dirty="0" smtClean="0">
                <a:latin typeface="Calibri" pitchFamily="34" charset="0"/>
              </a:rPr>
              <a:t> ve vědeckých zákonech, jejich důkazech a vysvětleních.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4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Napětí mezi užším a širším pojetím </a:t>
            </a:r>
            <a:r>
              <a:rPr lang="cs-CZ" sz="2800" b="1" dirty="0" smtClean="0"/>
              <a:t>vědy, </a:t>
            </a:r>
            <a:r>
              <a:rPr lang="cs-CZ" sz="2800" b="1" i="1" dirty="0" smtClean="0"/>
              <a:t>The </a:t>
            </a:r>
            <a:r>
              <a:rPr lang="cs-CZ" sz="2800" b="1" i="1" dirty="0"/>
              <a:t>Sociological </a:t>
            </a:r>
            <a:r>
              <a:rPr lang="cs-CZ" sz="2800" b="1" i="1" dirty="0" smtClean="0"/>
              <a:t>Review</a:t>
            </a:r>
            <a:r>
              <a:rPr lang="cs-CZ" sz="2800" b="1" dirty="0" smtClean="0"/>
              <a:t>: </a:t>
            </a:r>
            <a:r>
              <a:rPr lang="cs-CZ" sz="2800" b="1" dirty="0"/>
              <a:t>„trumpizace vědy“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www.thesociologicalreview.com/Resources/Images/divergent-interests-one-of-two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861548" cy="524103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i.imgur.com/BYn8r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861241" cy="1203506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/>
              <a:t>SOKALOVA (1996) a SCHÖNOVA (1998) AFÉRA, SCIGEN (2005)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Fyzik Alan J. </a:t>
            </a:r>
            <a:r>
              <a:rPr lang="cs-CZ" sz="2100" dirty="0" err="1"/>
              <a:t>Sokal</a:t>
            </a:r>
            <a:r>
              <a:rPr lang="cs-CZ" sz="2100" dirty="0"/>
              <a:t> opublikoval v nerecenzovaném časopise </a:t>
            </a:r>
            <a:r>
              <a:rPr lang="cs-CZ" sz="2100" dirty="0" err="1"/>
              <a:t>Social</a:t>
            </a:r>
            <a:r>
              <a:rPr lang="cs-CZ" sz="2100" dirty="0"/>
              <a:t> text článek </a:t>
            </a:r>
            <a:r>
              <a:rPr lang="cs-CZ" sz="2100" b="1" i="1" dirty="0" err="1"/>
              <a:t>Transgressing</a:t>
            </a:r>
            <a:r>
              <a:rPr lang="cs-CZ" sz="2100" b="1" i="1" dirty="0"/>
              <a:t> the </a:t>
            </a:r>
            <a:r>
              <a:rPr lang="cs-CZ" sz="2100" b="1" i="1" dirty="0" err="1"/>
              <a:t>Boundaries</a:t>
            </a:r>
            <a:r>
              <a:rPr lang="cs-CZ" sz="2100" b="1" i="1" dirty="0"/>
              <a:t>: </a:t>
            </a:r>
            <a:r>
              <a:rPr lang="cs-CZ" sz="2100" b="1" i="1" dirty="0" err="1"/>
              <a:t>Towards</a:t>
            </a:r>
            <a:r>
              <a:rPr lang="cs-CZ" sz="2100" b="1" i="1" dirty="0"/>
              <a:t> a </a:t>
            </a:r>
            <a:r>
              <a:rPr lang="cs-CZ" sz="2100" b="1" i="1" dirty="0" err="1"/>
              <a:t>Transformative</a:t>
            </a:r>
            <a:r>
              <a:rPr lang="cs-CZ" sz="2100" b="1" i="1" dirty="0"/>
              <a:t> </a:t>
            </a:r>
            <a:r>
              <a:rPr lang="cs-CZ" sz="2100" b="1" i="1" dirty="0" err="1"/>
              <a:t>Hermeneutics</a:t>
            </a:r>
            <a:r>
              <a:rPr lang="cs-CZ" sz="2100" b="1" i="1" dirty="0"/>
              <a:t> of </a:t>
            </a:r>
            <a:r>
              <a:rPr lang="cs-CZ" sz="2100" b="1" i="1" dirty="0" err="1"/>
              <a:t>Quantum</a:t>
            </a:r>
            <a:r>
              <a:rPr lang="cs-CZ" sz="2100" b="1" i="1" dirty="0"/>
              <a:t> </a:t>
            </a:r>
            <a:r>
              <a:rPr lang="cs-CZ" sz="2100" b="1" i="1" dirty="0" err="1"/>
              <a:t>Gravity</a:t>
            </a:r>
            <a:r>
              <a:rPr lang="cs-CZ" sz="2100" b="1" i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Přimlouvá se v něm za k využití teorie kvantové gravitace za účelem vytvoření</a:t>
            </a:r>
            <a:r>
              <a:rPr lang="cs-CZ" sz="2100" b="1" i="1" dirty="0"/>
              <a:t> „osvobozující vědy“ a „emancipační matematiky“ </a:t>
            </a:r>
            <a:r>
              <a:rPr lang="cs-CZ" sz="2100" dirty="0"/>
              <a:t>jako základu pro vytvoření postmoderního politického projektu.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Později napsal text „</a:t>
            </a:r>
            <a:r>
              <a:rPr lang="cs-CZ" sz="2100" b="1" dirty="0"/>
              <a:t>Módní nesmysl. Zneužívání vědy intelektuály</a:t>
            </a:r>
            <a:r>
              <a:rPr lang="cs-CZ" sz="2100" dirty="0"/>
              <a:t>“. 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1998- </a:t>
            </a:r>
            <a:r>
              <a:rPr lang="cs-CZ" sz="2100" b="1" dirty="0"/>
              <a:t>Schönova aféra-</a:t>
            </a:r>
            <a:r>
              <a:rPr lang="cs-CZ" sz="2100" dirty="0"/>
              <a:t> publikování článků v recenzovaných časopisech se zfalšovanými daty</a:t>
            </a:r>
          </a:p>
          <a:p>
            <a:pPr>
              <a:lnSpc>
                <a:spcPct val="80000"/>
              </a:lnSpc>
            </a:pPr>
            <a:r>
              <a:rPr lang="cs-CZ" sz="2100" dirty="0"/>
              <a:t>2005-</a:t>
            </a:r>
            <a:r>
              <a:rPr lang="cs-CZ" sz="2100" b="1" dirty="0"/>
              <a:t>SciGen</a:t>
            </a:r>
            <a:r>
              <a:rPr lang="cs-CZ" sz="2100" dirty="0"/>
              <a:t>- počítačový program, generující „vědecké texty</a:t>
            </a:r>
            <a:r>
              <a:rPr lang="cs-CZ" sz="2100" dirty="0" smtClean="0"/>
              <a:t>“: https://pdos.csail.mit.edu/archive/scigen/</a:t>
            </a:r>
            <a:endParaRPr lang="cs-CZ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LaCour</a:t>
            </a:r>
            <a:r>
              <a:rPr lang="cs-CZ" dirty="0"/>
              <a:t>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b="1" i="1" dirty="0"/>
              <a:t>Science</a:t>
            </a:r>
            <a:r>
              <a:rPr lang="cs-CZ" sz="2000" dirty="0"/>
              <a:t> publikovalo studii Michaela </a:t>
            </a:r>
            <a:r>
              <a:rPr lang="cs-CZ" sz="2000" dirty="0" err="1"/>
              <a:t>LaCoura</a:t>
            </a:r>
            <a:r>
              <a:rPr lang="cs-CZ" sz="2000" dirty="0"/>
              <a:t> (doktoranda z Kalifornie) a Donalda </a:t>
            </a:r>
            <a:r>
              <a:rPr lang="cs-CZ" sz="2000" dirty="0" err="1"/>
              <a:t>Greena</a:t>
            </a:r>
            <a:r>
              <a:rPr lang="cs-CZ" sz="2000" dirty="0"/>
              <a:t> (jednoho z nejvýznamnějších vědců v oblasti politického chování): </a:t>
            </a:r>
            <a:r>
              <a:rPr lang="en-US" sz="2000" b="1" i="1" dirty="0"/>
              <a:t>When contact changes minds: An experiment on transmission of support for gay equality</a:t>
            </a:r>
            <a:r>
              <a:rPr lang="cs-CZ" sz="2000" b="1" i="1" dirty="0"/>
              <a:t> (http://www.sciencemag.org/</a:t>
            </a:r>
            <a:r>
              <a:rPr lang="cs-CZ" sz="2000" b="1" i="1" dirty="0" err="1"/>
              <a:t>content</a:t>
            </a:r>
            <a:r>
              <a:rPr lang="cs-CZ" sz="2000" b="1" i="1" dirty="0"/>
              <a:t>/346/6215/1366)</a:t>
            </a:r>
            <a:endParaRPr lang="cs-CZ" sz="2000" i="1" dirty="0"/>
          </a:p>
          <a:p>
            <a:r>
              <a:rPr lang="cs-CZ" sz="2000" dirty="0"/>
              <a:t>Týkala se F2F přesvědčování, podle ní mělo větší efekt na změnu postoje, pokud přesvědčování prováděli lidé, kterých se kauza týkala (v tomto případě bylo téma manželství homosexuálů).</a:t>
            </a:r>
          </a:p>
          <a:p>
            <a:r>
              <a:rPr lang="cs-CZ" sz="2000" dirty="0"/>
              <a:t>Statistici odhalili nenormální distribuci dat, postupně zesílilo podezření, že LaCour si data vymyslel (přesvědčování </a:t>
            </a:r>
            <a:r>
              <a:rPr lang="cs-CZ" sz="2000" dirty="0" smtClean="0"/>
              <a:t>vůbec neproběhlo</a:t>
            </a:r>
            <a:r>
              <a:rPr lang="cs-CZ" sz="2000" dirty="0"/>
              <a:t>), Green se od článku distancoval.</a:t>
            </a:r>
          </a:p>
          <a:p>
            <a:r>
              <a:rPr lang="cs-CZ" sz="2000" dirty="0"/>
              <a:t>Podobné jako Schönova nebo Arielyho aféra (zfalšované měření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POLb1006, BSSb1104 , Roman Chytilek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2173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FB181C-45CD-46E0-8F3B-C515374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Grievance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“ (2018)</a:t>
            </a:r>
          </a:p>
        </p:txBody>
      </p:sp>
      <p:pic>
        <p:nvPicPr>
          <p:cNvPr id="5" name="Zástupný obsah 4" descr="Obsah obrázku muž, osoba, exteriér, tráva&#10;&#10;Popis byl vytvořen automaticky">
            <a:extLst>
              <a:ext uri="{FF2B5EF4-FFF2-40B4-BE49-F238E27FC236}">
                <a16:creationId xmlns="" xmlns:a16="http://schemas.microsoft.com/office/drawing/2014/main" id="{FBE0B56B-CA58-45BD-961B-007DCE80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0" y="2564904"/>
            <a:ext cx="8975127" cy="3888432"/>
          </a:xfr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716B688A-23AC-4647-8DC7-CBB02A9BE236}"/>
              </a:ext>
            </a:extLst>
          </p:cNvPr>
          <p:cNvSpPr txBox="1"/>
          <p:nvPr/>
        </p:nvSpPr>
        <p:spPr>
          <a:xfrm>
            <a:off x="457200" y="1556792"/>
            <a:ext cx="8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https://areomagazine.com/2018/10/02/academic-grievance-studies-and-the-corruption-of-scholarship/</a:t>
            </a:r>
            <a:r>
              <a:rPr lang="cs-CZ" dirty="0"/>
              <a:t> , aféra se týká vztahu vědy, recenzního řízení a sociálního aktivismu- poukazuje na to, že výrobu vědy ovlivňují do velké míry právě hodnoty editorů a recenzentů.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274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Etické kodexy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504238" cy="4267200"/>
          </a:xfrm>
        </p:spPr>
        <p:txBody>
          <a:bodyPr/>
          <a:lstStyle/>
          <a:p>
            <a:pPr eaLnBrk="1" hangingPunct="1"/>
            <a:r>
              <a:rPr lang="cs-CZ" dirty="0"/>
              <a:t>Neexistuje jeden všeobecně akceptovaný kodex, dokonce ani v národních kontextech.</a:t>
            </a:r>
          </a:p>
          <a:p>
            <a:pPr eaLnBrk="1" hangingPunct="1"/>
            <a:r>
              <a:rPr lang="cs-CZ" dirty="0"/>
              <a:t>V USA: </a:t>
            </a:r>
            <a:r>
              <a:rPr lang="cs-CZ" b="1" dirty="0"/>
              <a:t>IRB (Institutional Review Board) </a:t>
            </a:r>
          </a:p>
          <a:p>
            <a:pPr eaLnBrk="1" hangingPunct="1"/>
            <a:r>
              <a:rPr lang="cs-CZ" b="1" dirty="0"/>
              <a:t>na MU: ETICKÁ KOMISE PRO VÝZKUM </a:t>
            </a:r>
          </a:p>
          <a:p>
            <a:pPr eaLnBrk="1" hangingPunct="1"/>
            <a:r>
              <a:rPr lang="cs-CZ" dirty="0"/>
              <a:t>Přehled etických kodexů: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>
                <a:hlinkClick r:id="rId2"/>
              </a:rPr>
              <a:t>http://www.york.ac.uk/res/ref/kb.htm</a:t>
            </a:r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cs-CZ" sz="2400" b="1" dirty="0"/>
              <a:t>Etický kodex Respect (Evropská komise</a:t>
            </a:r>
            <a:r>
              <a:rPr lang="cs-CZ" sz="2400" b="1" dirty="0" smtClean="0"/>
              <a:t>, poslední verze https://ec.europa.eu/info/sites/default/files/6._h2020_ethics-soc-science-humanities_en.pdf)</a:t>
            </a:r>
            <a:endParaRPr lang="cs-CZ" sz="2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Jde o </a:t>
            </a:r>
            <a:r>
              <a:rPr lang="cs-CZ" b="1" dirty="0"/>
              <a:t>doporučení a manuál</a:t>
            </a:r>
            <a:r>
              <a:rPr lang="cs-CZ" dirty="0"/>
              <a:t>, ne o závazný dokument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Cíle: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UDRŽOVÁNÍ VĚDECKÝCH STANDARDŮ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ZÁKONNOST VÝZKUMU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PREVENCE NEGATIVNÍCH SPOLEČENSKÝCH (INDIVIDUÁLNÍCH) DOPADŮ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VĚDECKÉ STANDARDY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001000" cy="484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900"/>
              <a:t>FAKTICKÁ PŘESNOST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POVINNOST REFLEKTOVAT PŘEDCHOZÍ VÝZKUM V DANÉ OBLASTI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FORMULOVAT HYPOTÉZY TAK, ABY EXISTOVALA ŠANCE, ŽE BUDOU ZAMÍTNUTY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VĚNOVAT POZORNOST METODOLOGII VÝZKUMU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UVĚDOMOVAT SI LIMITY VÝZKUMU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PŘEDEM DEKLAROVAT KONFLIKT ZÁJMŮ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POSKYTOVAT ZADAVATELŮM VÝZKUMU OBJEKTIVNÍ INFORMACE O SVÉ KVALIFIKACI A PROFESNÍCH SKILLS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KOMPLETNÍ A PRAVDIVÁ INTERPRETACE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ZAJIŠTĚNÍ PUBLIKACE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DŮSTOJNÁ POZICE MÉNĚ KVALIFIKOVANÝCH ČLENŮ VĚDECKÉHO TÝMU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DODŽOVÁNÍ SMLUV SE ZADAVATELI, ZVEŘEJNIT ZDROJ FINANCOVÁNÍ V KAŽDÉM VÝSTUPU Z VÝZKUMU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ZÁKONNOST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 dirty="0"/>
              <a:t>NAKLÁDÁNÍ S OSOBNÍMI DATY</a:t>
            </a:r>
            <a:r>
              <a:rPr lang="cs-CZ" sz="2100" dirty="0"/>
              <a:t> (důležité pro mezinárodní výzkumy)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SBĚR DAT VÝHRADNĚ PRO ÚČELY, KTERÉ JSOU EXPLICITNĚ SPECIFIKOVÁNY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REALIABILNÍ, AKTUÁLNÍ DATA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RESPEKTOVÁNÍ ANONYMITY A SOUKROMÍ </a:t>
            </a:r>
            <a:r>
              <a:rPr lang="cs-CZ" sz="2100" dirty="0" smtClean="0"/>
              <a:t>RESPONDENTŮ</a:t>
            </a:r>
            <a:endParaRPr lang="cs-CZ" sz="2100" dirty="0"/>
          </a:p>
          <a:p>
            <a:pPr eaLnBrk="1" hangingPunct="1">
              <a:lnSpc>
                <a:spcPct val="90000"/>
              </a:lnSpc>
            </a:pPr>
            <a:r>
              <a:rPr lang="cs-CZ" sz="2100" b="1" dirty="0"/>
              <a:t>DUŠEVNÍ VLASTNICTVÍ</a:t>
            </a:r>
            <a:r>
              <a:rPr lang="cs-CZ" sz="2100" dirty="0"/>
              <a:t>: OCHRANA AUTORSKÝCH PRÁV, VČETNĚ ELEKTRONICKÝCH DATABÁZÍ, SOUHLAS S VYUŽITÍM CIZÍCH VÝSLEDKŮ VÝZKUMU, ŹAMĚSTNANECKÉ SMLOUVY A DUŠEVNÍ VLASTNICTVÍ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PREVENCE NEGATIVNÍCH DOPADŮ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/>
              <a:t>DOBROVOLNOST VÝZKUMU, „INFORMOVANÝ SOUHLAS“ ZKOUMANÝCH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ZVLÁŠTNÍ PRAVIDLA PRO DĚTI, SENIORY, MENTÁLNĚ POSTIŽENÉ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ZKOUMANÍ NEBUDOU VYSTAVENI ZHORŠENÝM PODMÍNKÁM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VÝZKUM NEDISKRIMINUJE PODLE RASY, ETNIKA, POHLAVÍ, NÁBOŽENSTVÍ ATD.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PREVENCE NEGATIVNÍCH DOPADŮ VŮČI MLADŠÍM ČLENŮM ŘEŠITELSKÉHO TÝMU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Věda jako kriminalistika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ohle a Hart jsou zcela rovnocennými partn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34325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521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Vědecká paradigmata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Jedna politologie nebo více?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Dělení velmi závisí na tom, zda chápeme vědu v </a:t>
            </a:r>
            <a:r>
              <a:rPr lang="cs-CZ" altLang="cs-CZ" b="1" dirty="0"/>
              <a:t>užším nebo širším smyslu slova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užším: tři hlavní paradigmata </a:t>
            </a:r>
            <a:r>
              <a:rPr lang="cs-CZ" altLang="cs-CZ" b="1" dirty="0"/>
              <a:t>pozitivismus, </a:t>
            </a:r>
            <a:r>
              <a:rPr lang="cs-CZ" altLang="cs-CZ" b="1" dirty="0" err="1"/>
              <a:t>interpretativismus</a:t>
            </a:r>
            <a:r>
              <a:rPr lang="cs-CZ" altLang="cs-CZ" b="1" dirty="0"/>
              <a:t>/konstruktivismus, realismus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širším: „národní“ politologie vs. internacionální věda?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Politologie v širším slova smyslu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 algn="just" eaLnBrk="1" hangingPunct="1"/>
            <a:r>
              <a:rPr lang="cs-CZ" altLang="cs-CZ" sz="2400" dirty="0"/>
              <a:t>Kombinace národních tradic a mezinárodního ovlivňování</a:t>
            </a:r>
          </a:p>
          <a:p>
            <a:pPr algn="just" eaLnBrk="1" hangingPunct="1"/>
            <a:r>
              <a:rPr lang="cs-CZ" altLang="cs-CZ" sz="2400" b="1" dirty="0"/>
              <a:t>Příklad 1</a:t>
            </a:r>
            <a:r>
              <a:rPr lang="cs-CZ" altLang="cs-CZ" sz="2400" dirty="0"/>
              <a:t>: dělení na normativně-ontologický, kriticko-dialektický a analyticko-empirický přístup je „nejplatnější“ ve SRN, kde reflektovalo specifickou situaci a vývoj německé politologie po WW2</a:t>
            </a:r>
          </a:p>
          <a:p>
            <a:pPr algn="just" eaLnBrk="1" hangingPunct="1"/>
            <a:r>
              <a:rPr lang="cs-CZ" altLang="cs-CZ" sz="2400" b="1" dirty="0"/>
              <a:t>Příklad 2</a:t>
            </a:r>
            <a:r>
              <a:rPr lang="cs-CZ" altLang="cs-CZ" sz="2400" dirty="0"/>
              <a:t>: Koncept „státu“ využívá německá a francouzská politologie v domácí politice, americká spíše v mezinárodních vztazích (v domácí politice naopak koncept „brzd a </a:t>
            </a:r>
            <a:r>
              <a:rPr lang="cs-CZ" altLang="cs-CZ" sz="2400" dirty="0" err="1"/>
              <a:t>rovnováh</a:t>
            </a:r>
            <a:r>
              <a:rPr lang="cs-CZ" altLang="cs-CZ" sz="2400" dirty="0"/>
              <a:t>“).</a:t>
            </a:r>
          </a:p>
        </p:txBody>
      </p:sp>
    </p:spTree>
    <p:extLst>
      <p:ext uri="{BB962C8B-B14F-4D97-AF65-F5344CB8AC3E}">
        <p14:creationId xmlns="" xmlns:p14="http://schemas.microsoft.com/office/powerpoint/2010/main" val="983686734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>
                <a:latin typeface="Calibri" pitchFamily="34" charset="0"/>
              </a:rPr>
              <a:t>Má politologie (v užším slova smyslu) jedno paradigma?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>
                <a:latin typeface="Calibri" pitchFamily="34" charset="0"/>
              </a:rPr>
              <a:t>Část autorů souhlasí (obvykle nabízí pravidla vědeckého přístupu), část (větší) nikoliv.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Náhledy na možnosti zkoumání politiky (produkci inferencí- výpovědí o světě- požadavek KKV na vědu) se podle nich liší v: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ontologii</a:t>
            </a:r>
            <a:r>
              <a:rPr lang="cs-CZ" altLang="cs-CZ" sz="2000" b="1" i="1" dirty="0">
                <a:latin typeface="Calibri" pitchFamily="34" charset="0"/>
              </a:rPr>
              <a:t> </a:t>
            </a:r>
            <a:r>
              <a:rPr lang="cs-CZ" altLang="cs-CZ" sz="2000" dirty="0">
                <a:latin typeface="Calibri" pitchFamily="34" charset="0"/>
              </a:rPr>
              <a:t>(předpokladech o existenci reálného a objektivního světa)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epistemologii</a:t>
            </a:r>
            <a:r>
              <a:rPr lang="cs-CZ" altLang="cs-CZ" sz="2000" dirty="0">
                <a:latin typeface="Calibri" pitchFamily="34" charset="0"/>
              </a:rPr>
              <a:t> (rozsahu možnosti získávat o tomto světě poznatky)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metodologii</a:t>
            </a:r>
            <a:r>
              <a:rPr lang="cs-CZ" altLang="cs-CZ" sz="2000" dirty="0">
                <a:latin typeface="Calibri" pitchFamily="34" charset="0"/>
              </a:rPr>
              <a:t> (způsobu, jakým jsou tyto poznatky získávány).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 </a:t>
            </a:r>
            <a:endParaRPr lang="cs-CZ" altLang="cs-CZ" sz="2000" b="1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36526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Pozitivismus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alias (z 95%) naturalismus. Jeho předpoklady: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Existuje </a:t>
            </a:r>
            <a:r>
              <a:rPr lang="cs-CZ" altLang="cs-CZ" sz="2400" b="1" dirty="0">
                <a:latin typeface="Calibri" pitchFamily="34" charset="0"/>
              </a:rPr>
              <a:t>reálný svět</a:t>
            </a:r>
            <a:r>
              <a:rPr lang="cs-CZ" altLang="cs-CZ" sz="2400" dirty="0">
                <a:latin typeface="Calibri" pitchFamily="34" charset="0"/>
              </a:rPr>
              <a:t>, nezávislý na vědci, do kterého se vstupuje prostřednictvím myšlení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Existují (v tomto světě) </a:t>
            </a:r>
            <a:r>
              <a:rPr lang="cs-CZ" altLang="cs-CZ" sz="2400" b="1" dirty="0">
                <a:latin typeface="Calibri" pitchFamily="34" charset="0"/>
              </a:rPr>
              <a:t>pravidelnosti či vzorce</a:t>
            </a:r>
            <a:r>
              <a:rPr lang="cs-CZ" altLang="cs-CZ" sz="2400" dirty="0">
                <a:latin typeface="Calibri" pitchFamily="34" charset="0"/>
              </a:rPr>
              <a:t>, které mohou být pozorovány (smysly) a popsány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Vztahy mezi jednotlivými částmi tohoto světa mají </a:t>
            </a:r>
            <a:r>
              <a:rPr lang="cs-CZ" altLang="cs-CZ" sz="2400" b="1" dirty="0">
                <a:latin typeface="Calibri" pitchFamily="34" charset="0"/>
              </a:rPr>
              <a:t>kauzální charakter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Tvrzení, vzniklá na základě těchto poznání, mohou být v budoucnosti </a:t>
            </a:r>
            <a:r>
              <a:rPr lang="cs-CZ" altLang="cs-CZ" sz="2400" b="1" dirty="0">
                <a:latin typeface="Calibri" pitchFamily="34" charset="0"/>
              </a:rPr>
              <a:t>přezkušována</a:t>
            </a:r>
            <a:r>
              <a:rPr lang="cs-CZ" altLang="cs-CZ" sz="2400" dirty="0">
                <a:latin typeface="Calibri" pitchFamily="34" charset="0"/>
              </a:rPr>
              <a:t> (existence </a:t>
            </a:r>
            <a:r>
              <a:rPr lang="cs-CZ" altLang="cs-CZ" sz="2400" dirty="0" err="1">
                <a:latin typeface="Calibri" pitchFamily="34" charset="0"/>
              </a:rPr>
              <a:t>přezkušovacích</a:t>
            </a:r>
            <a:r>
              <a:rPr lang="cs-CZ" altLang="cs-CZ" sz="2400" dirty="0">
                <a:latin typeface="Calibri" pitchFamily="34" charset="0"/>
              </a:rPr>
              <a:t> procedur)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Je možné rozlišit mezi </a:t>
            </a:r>
            <a:r>
              <a:rPr lang="cs-CZ" altLang="cs-CZ" sz="2400" b="1" dirty="0">
                <a:latin typeface="Calibri" pitchFamily="34" charset="0"/>
              </a:rPr>
              <a:t>„fakty“ a „hodnotami“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Věda se má soustředit na </a:t>
            </a:r>
            <a:r>
              <a:rPr lang="cs-CZ" altLang="cs-CZ" sz="2400" b="1" dirty="0">
                <a:latin typeface="Calibri" pitchFamily="34" charset="0"/>
              </a:rPr>
              <a:t>obecné</a:t>
            </a:r>
            <a:r>
              <a:rPr lang="cs-CZ" altLang="cs-CZ" sz="2400" dirty="0">
                <a:latin typeface="Calibri" pitchFamily="34" charset="0"/>
              </a:rPr>
              <a:t> na úkor jednotlivého-“SOCIÁLNÍ ZÁKONY“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56563" cy="10804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>
                <a:latin typeface="Calibri" pitchFamily="34" charset="0"/>
              </a:rPr>
              <a:t>Pozitivismus a kauzální argumenty (pozitivistická metodologie: nejstarší)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775"/>
            <a:ext cx="7920879" cy="4495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Pozitivismus a jeho přímí následovníci se snaží uvažovat o světě (a tedy i politice) prostřednictvím </a:t>
            </a:r>
            <a:r>
              <a:rPr lang="cs-CZ" altLang="cs-CZ" sz="2800" b="1" dirty="0">
                <a:latin typeface="Calibri" pitchFamily="34" charset="0"/>
              </a:rPr>
              <a:t>proměnných a vztahů mezi nimi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Napodoboval přitom postupy přírodních věd (experimenty, matematické modely, statistické postupy)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b="1" dirty="0">
                <a:latin typeface="Calibri" pitchFamily="34" charset="0"/>
              </a:rPr>
              <a:t>Proměnná </a:t>
            </a:r>
            <a:r>
              <a:rPr lang="cs-CZ" altLang="cs-CZ" sz="2800" dirty="0">
                <a:latin typeface="Calibri" pitchFamily="34" charset="0"/>
              </a:rPr>
              <a:t>je reprezentantem nějakého pojmu (konceptu), dá se slovně popsat a může nabývat nejrůznějších hodnot (nejčastěji, ale ne nezbytně, číselných).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Při ustavování vztahů mezi proměnnými se rozlišuje mezi </a:t>
            </a:r>
            <a:r>
              <a:rPr lang="cs-CZ" altLang="cs-CZ" sz="2800" b="1" dirty="0">
                <a:latin typeface="Calibri" pitchFamily="34" charset="0"/>
              </a:rPr>
              <a:t>nezávislou</a:t>
            </a:r>
            <a:r>
              <a:rPr lang="cs-CZ" altLang="cs-CZ" sz="2800" dirty="0">
                <a:latin typeface="Calibri" pitchFamily="34" charset="0"/>
              </a:rPr>
              <a:t> a </a:t>
            </a:r>
            <a:r>
              <a:rPr lang="cs-CZ" altLang="cs-CZ" sz="2800" b="1" dirty="0">
                <a:latin typeface="Calibri" pitchFamily="34" charset="0"/>
              </a:rPr>
              <a:t>závislou </a:t>
            </a:r>
            <a:r>
              <a:rPr lang="cs-CZ" altLang="cs-CZ" sz="2800" dirty="0">
                <a:latin typeface="Calibri" pitchFamily="34" charset="0"/>
              </a:rPr>
              <a:t>proměnnou (změna hodnoty nezávislé proměnné způsobí změnu závislé proměnné).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Podoby kauzálních argumentů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X způsobuje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vyšší 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nižší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(X „nezávislá proměnná“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Y „závislá proměnná“)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Interpretativismus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alias (z 95%) konstruktivismus. Základní předpoklady: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</a:rPr>
              <a:t>Svět </a:t>
            </a:r>
            <a:r>
              <a:rPr lang="cs-CZ" altLang="cs-CZ" sz="2400" dirty="0">
                <a:latin typeface="Calibri" pitchFamily="34" charset="0"/>
              </a:rPr>
              <a:t>není poznatelný přímo, ale skrze reflexivního a inteligentního pozorovatele, „objektivní“ a „subjektivní“ je neoddělitelně propojeno.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Zkoumá, jak vnímáme svět (není „jeden svět“, protože není „jedno vnímání“)´, jak ho „doplňujeme“ skrze toto vnímání, jak a jaké mu udělujeme významy.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Snahou porozumění zkoumané události, případně jejímu pozorovateli, nesnaží se o kauzální vysvětlení, uznávají pluralitu interpretací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V politologii vlivný směr pouze v některých tématech.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Konstruktivistická metodologie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/>
              <a:t>Sběr dat a výstavba teorie probíhají často paralalně (tzv. </a:t>
            </a:r>
            <a:r>
              <a:rPr lang="cs-CZ" altLang="cs-CZ" b="1"/>
              <a:t>grounded theory</a:t>
            </a:r>
            <a:r>
              <a:rPr lang="cs-CZ" altLang="cs-CZ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Klíčovou proměnnou je </a:t>
            </a:r>
            <a:r>
              <a:rPr lang="cs-CZ" altLang="cs-CZ" b="1"/>
              <a:t>kontext</a:t>
            </a:r>
            <a:r>
              <a:rPr lang="cs-CZ" altLang="cs-CZ"/>
              <a:t> (snaha o porozumění, skepse o možnosti generalizace).</a:t>
            </a:r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Realismus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alias (z 95%) kritický realismus, transcendentalismus, někdy post-pozitivismus. Nejmladší. Má velmi podobnou ontologii (přesvědčení o charakteru světa) jako naturalismus, epistemologií (úvahou o možnostech poznání) se blíží konstruktivismu.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Existuje </a:t>
            </a:r>
            <a:r>
              <a:rPr lang="cs-CZ" altLang="cs-CZ" sz="2000" dirty="0"/>
              <a:t>reálný svět, nezávislý na naší zkušenosti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souhlasí s tím, že člověk je zachycen v pavučině významů, kterou si sám upletl a proniknout do reálného světa nemusí být jednoduché (blíže konstruktivismu)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Úkolem vědy je odkrývat mechanismy reálného světa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Tyto mechanismy nemusí vždy produkovat pravidelnosti, záleží na kontextu (stejně daleko konstruktivismu i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„Dobrá věda“ by měla být řízena otázkami, nikoliv metodami (blíže konstruktivismu</a:t>
            </a:r>
            <a:r>
              <a:rPr lang="cs-CZ" altLang="cs-CZ" sz="1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itchFamily="34" charset="0"/>
              </a:rPr>
              <a:t>Jak oddělit vědu a nevědu?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Calibri" pitchFamily="34" charset="0"/>
              </a:rPr>
              <a:t>Možná definiční kritéria/podmínky: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1600" b="1" smtClean="0">
                <a:latin typeface="Calibri" pitchFamily="34" charset="0"/>
              </a:rPr>
              <a:t>dostatečně velká</a:t>
            </a:r>
            <a:r>
              <a:rPr lang="cs-CZ" altLang="cs-CZ" sz="1600" b="1" smtClean="0"/>
              <a:t> </a:t>
            </a:r>
            <a:r>
              <a:rPr lang="cs-CZ" altLang="cs-CZ" sz="1600" b="1" smtClean="0">
                <a:latin typeface="Calibri" pitchFamily="34" charset="0"/>
              </a:rPr>
              <a:t>suma organizovaného vědění</a:t>
            </a:r>
            <a:r>
              <a:rPr lang="cs-CZ" altLang="cs-CZ" sz="1600" smtClean="0">
                <a:latin typeface="Calibri" pitchFamily="34" charset="0"/>
              </a:rPr>
              <a:t> (</a:t>
            </a:r>
            <a:r>
              <a:rPr lang="cs-CZ" altLang="cs-CZ" sz="1600" i="1" smtClean="0">
                <a:latin typeface="Calibri" pitchFamily="34" charset="0"/>
              </a:rPr>
              <a:t>organised knowledge</a:t>
            </a:r>
            <a:r>
              <a:rPr lang="cs-CZ" altLang="cs-CZ" sz="1600" smtClean="0">
                <a:latin typeface="Calibri" pitchFamily="34" charset="0"/>
              </a:rPr>
              <a:t>), základním znakem pro rozlišení vědění a ne/vědění konsensus zúčastněných stran o tom, že vědění existuje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1600" b="1" smtClean="0">
                <a:latin typeface="Calibri" pitchFamily="34" charset="0"/>
              </a:rPr>
              <a:t>zaměření na empirické (smysly pozorovatelné) fenomény</a:t>
            </a:r>
            <a:r>
              <a:rPr lang="cs-CZ" altLang="cs-CZ" sz="1600" smtClean="0">
                <a:latin typeface="Calibri" pitchFamily="34" charset="0"/>
              </a:rPr>
              <a:t> (schopnost popsat, analyzovat, vysvětlit, předvídat- vyloučilo by matematiku!)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1600" b="1" smtClean="0">
                <a:latin typeface="Calibri" pitchFamily="34" charset="0"/>
              </a:rPr>
              <a:t>oblast hledání pravidelností </a:t>
            </a:r>
            <a:r>
              <a:rPr lang="cs-CZ" altLang="cs-CZ" sz="1600" smtClean="0">
                <a:latin typeface="Calibri" pitchFamily="34" charset="0"/>
              </a:rPr>
              <a:t>(sporné s rozvojem postmoderních koncepcí vědy)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1600" b="1" smtClean="0">
                <a:latin typeface="Calibri" pitchFamily="34" charset="0"/>
              </a:rPr>
              <a:t>existence komunity vědců</a:t>
            </a:r>
            <a:r>
              <a:rPr lang="cs-CZ" altLang="cs-CZ" sz="16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1600" b="1" smtClean="0">
                <a:latin typeface="Calibri" pitchFamily="34" charset="0"/>
              </a:rPr>
              <a:t>speciální mechanismus dosahování výsledků: systém, v jehož rámci existují etablované a nadále všeobecně přijímané způsoby, pomocí kterých se řeší vědecké rozpory- OBJEKTIVITA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16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>
                <a:latin typeface="Calibri" pitchFamily="34" charset="0"/>
              </a:rPr>
              <a:t> minimální definice: 1. sada prostředků a postupů, využívaných k získávání znalostí o faktech ve spojení s 2. akceptovanými mechanismy ověřování pravdivostní hodnoty získaných znalostí (předpokládá -a tedy umožňuje- rozdíly v </a:t>
            </a:r>
            <a:r>
              <a:rPr lang="cs-CZ" altLang="cs-CZ" sz="1600" b="1" u="sng" smtClean="0">
                <a:latin typeface="Calibri" pitchFamily="34" charset="0"/>
              </a:rPr>
              <a:t>1</a:t>
            </a:r>
            <a:r>
              <a:rPr lang="cs-CZ" altLang="cs-CZ" sz="1600" b="1" smtClean="0">
                <a:latin typeface="Calibri" pitchFamily="34" charset="0"/>
              </a:rPr>
              <a:t> i </a:t>
            </a:r>
            <a:r>
              <a:rPr lang="cs-CZ" altLang="cs-CZ" sz="1600" b="1" u="sng" smtClean="0">
                <a:latin typeface="Calibri" pitchFamily="34" charset="0"/>
              </a:rPr>
              <a:t>2 </a:t>
            </a:r>
            <a:r>
              <a:rPr lang="cs-CZ" altLang="cs-CZ" sz="1600" b="1" smtClean="0">
                <a:latin typeface="Calibri" pitchFamily="34" charset="0"/>
              </a:rPr>
              <a:t>mezi jednotlivými oblastmi vědy)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1600" b="1" smtClean="0">
              <a:latin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/>
              <a:t>Realistická metodologie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POLb1006, BSSb1104 , Roman Chytilek</a:t>
            </a:r>
            <a:endParaRPr lang="cs-CZ" altLang="cs-CZ" sz="1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cs-CZ" altLang="cs-CZ"/>
              <a:t>Podobá se pozitivistické, pracuje ovšem i s kontextem (menší důraz na univerzálnost generalizací).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Přibližuje se přírodním vědám (experimenty, statistická metoda).</a:t>
            </a:r>
          </a:p>
        </p:txBody>
      </p:sp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Rozdílná paradigmata, rozdílný výzkum, rozdílné závěry?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Zajímáte se o využívání nacistické symboliky a zjistíte, že v hokeji je velmi běžné nosit nejen dresy 14, 18, ale i 88.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Rádi byste zjistili, jestli je hokej sportem s nějakou speciální náklonností k nacismu.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hokej nacistický sport?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1gr.cz/fotky/idnes/15/052/sph/CIG5b4f30_br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14600" cy="1885950"/>
          </a:xfrm>
          <a:prstGeom prst="rect">
            <a:avLst/>
          </a:prstGeom>
          <a:noFill/>
        </p:spPr>
      </p:pic>
      <p:pic>
        <p:nvPicPr>
          <p:cNvPr id="1028" name="Picture 4" descr="https://tribwgntv.files.wordpress.com/2016/04/5189136541.jpg?quality=85&amp;strip=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614" y="1196752"/>
            <a:ext cx="3862099" cy="2880320"/>
          </a:xfrm>
          <a:prstGeom prst="rect">
            <a:avLst/>
          </a:prstGeom>
          <a:noFill/>
        </p:spPr>
      </p:pic>
      <p:pic>
        <p:nvPicPr>
          <p:cNvPr id="1032" name="Picture 8" descr="http://www.hokej.cz/files/images/97/cnecascarolina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920952" cy="2205536"/>
          </a:xfrm>
          <a:prstGeom prst="rect">
            <a:avLst/>
          </a:prstGeom>
          <a:noFill/>
        </p:spPr>
      </p:pic>
      <p:pic>
        <p:nvPicPr>
          <p:cNvPr id="1034" name="Picture 10" descr="https://cdn-s3.si.com/s3fs-public/si/multimedia/photo_gallery/1107/nhl-stories-behind-players-numbers/images/eric-lindros-88-0518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2043698" cy="2391222"/>
          </a:xfrm>
          <a:prstGeom prst="rect">
            <a:avLst/>
          </a:prstGeom>
          <a:noFill/>
        </p:spPr>
      </p:pic>
      <p:pic>
        <p:nvPicPr>
          <p:cNvPr id="6146" name="Picture 2" descr="https://cms.nhl.bamgrid.com/images/photos/325331572/1024x576/c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032" y="3685819"/>
            <a:ext cx="4792016" cy="2695509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pozitivista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Podíval by se na frekvenci nošení dresu 88 před vznikem kultu 14/18/88 a po něm. Opatřil by si všechny soupisky hokejových týmů, které by byly k dispozici. Zjistil by statisticky významné rozdíly (po vzniku kultu se dres 88 nosí velmi významně častěji a dresy 14 a 18 o něco častěji).</a:t>
            </a:r>
          </a:p>
          <a:p>
            <a:r>
              <a:rPr lang="cs-CZ" dirty="0"/>
              <a:t>Podíval by se, jak se v hokeji nosí další blízká čísla (87, 89). Zjistil by, že s</a:t>
            </a:r>
            <a:r>
              <a:rPr lang="cs-CZ" u="sng" dirty="0"/>
              <a:t> 87 </a:t>
            </a:r>
            <a:r>
              <a:rPr lang="cs-CZ" dirty="0"/>
              <a:t>hráli v historii NHL jen čtyři hráči a</a:t>
            </a:r>
            <a:r>
              <a:rPr lang="cs-CZ" u="sng" dirty="0"/>
              <a:t> 89 </a:t>
            </a:r>
            <a:r>
              <a:rPr lang="cs-CZ" dirty="0"/>
              <a:t>13 hráčů, zatímco s </a:t>
            </a:r>
            <a:r>
              <a:rPr lang="cs-CZ" u="sng" dirty="0"/>
              <a:t>88</a:t>
            </a:r>
            <a:r>
              <a:rPr lang="cs-CZ" dirty="0"/>
              <a:t> 19 hráčů.</a:t>
            </a:r>
          </a:p>
          <a:p>
            <a:r>
              <a:rPr lang="cs-CZ" dirty="0"/>
              <a:t>Srovnal by hokej s jinými populárními sporty. Zjistil by, že číslo 18 se nosí přibližně podobně často, zatímco 88 mnohem častěji.</a:t>
            </a:r>
          </a:p>
          <a:p>
            <a:pPr>
              <a:buNone/>
            </a:pPr>
            <a:r>
              <a:rPr lang="cs-CZ" dirty="0"/>
              <a:t>Uzavřel by asi tak, že šlo o lehký úkol a že hokej je skutečně sport, v němž se zvýšeně koncentrují nacisté.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by udělal dobrý konstruktivista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7704856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Byl by nejsvobodnější, </a:t>
            </a:r>
            <a:r>
              <a:rPr lang="cs-CZ" b="1" dirty="0"/>
              <a:t>neodděloval</a:t>
            </a:r>
            <a:r>
              <a:rPr lang="cs-CZ" dirty="0"/>
              <a:t> by tolik </a:t>
            </a:r>
            <a:r>
              <a:rPr lang="cs-CZ" b="1" dirty="0"/>
              <a:t>své hodnoty </a:t>
            </a:r>
            <a:r>
              <a:rPr lang="cs-CZ" dirty="0"/>
              <a:t>od </a:t>
            </a:r>
            <a:r>
              <a:rPr lang="cs-CZ" b="1" dirty="0"/>
              <a:t>fakt</a:t>
            </a:r>
            <a:r>
              <a:rPr lang="cs-CZ" dirty="0"/>
              <a:t>. Výsledkem by byl </a:t>
            </a:r>
            <a:r>
              <a:rPr lang="cs-CZ" dirty="0" err="1"/>
              <a:t>narativ</a:t>
            </a:r>
            <a:r>
              <a:rPr lang="cs-CZ" dirty="0"/>
              <a:t>, který by si nečinil generalizační ambice, respektoval by pluralitu interpretací v dané věci. Hodně by závisel i na to, co si vědec myslí o hokeji a nacismu.</a:t>
            </a:r>
          </a:p>
          <a:p>
            <a:pPr marL="0" indent="0">
              <a:buNone/>
            </a:pPr>
            <a:r>
              <a:rPr lang="cs-CZ" dirty="0"/>
              <a:t>Například by se bavil s hráči v české lize, kteří nosí 88 o jejich sympatiích k nacismu a autoritě (nebo by analyzoval jejich vyjádření po zápasech, pokud by se s ním bavit nechtěli) a zúčastněně by pozoroval fanoušky, kteří chodí na zápasy týmů, kde hrají hráči s 88 a kde ne. Nebo by se ptal hokejových funkcionářů a funkcionářů v dalších sportech, jestli se snaží nošení dresů 14/18/88 omezovat. Výsledkem např. </a:t>
            </a:r>
          </a:p>
          <a:p>
            <a:endParaRPr lang="cs-CZ" dirty="0"/>
          </a:p>
          <a:p>
            <a:r>
              <a:rPr lang="cs-CZ" dirty="0"/>
              <a:t>příběh o tom, že hokej evokuje sílu a proto ho častěji hrají hráči se sympatiemi k nacismu a totéž platí i pro jeho diváky.</a:t>
            </a:r>
          </a:p>
          <a:p>
            <a:r>
              <a:rPr lang="cs-CZ" dirty="0"/>
              <a:t>příběh o tom, že hráči nosí 88 z jiných důvodů a že diváci na hokej chodí proto, protože jinde může být pouhé přihlášení se k 88 (a to i bez kontextu) kriminalizováno a že se hokej ocitá v problémech vinou represivní politiky státu vůči extremismu.</a:t>
            </a:r>
          </a:p>
          <a:p>
            <a:r>
              <a:rPr lang="cs-CZ" dirty="0"/>
              <a:t>nebo o tom, že hokej je velice liberální sport, který nošení 88 ani jiných symbolů nijak (na rozdíl od fotbalu) neomezuje.</a:t>
            </a:r>
          </a:p>
          <a:p>
            <a:pPr marL="0" indent="0">
              <a:buNone/>
            </a:pPr>
            <a:r>
              <a:rPr lang="cs-CZ" dirty="0"/>
              <a:t>Ani v jednom případě by nešlo o </a:t>
            </a:r>
            <a:r>
              <a:rPr lang="cs-CZ" b="1" dirty="0"/>
              <a:t>kompletní</a:t>
            </a:r>
            <a:r>
              <a:rPr lang="cs-CZ" dirty="0"/>
              <a:t> odpověď na otázku a snadno </a:t>
            </a:r>
            <a:r>
              <a:rPr lang="cs-CZ" dirty="0" err="1"/>
              <a:t>generalizovatelnou</a:t>
            </a:r>
            <a:r>
              <a:rPr lang="cs-CZ" dirty="0"/>
              <a:t>, ale o takovou, která by z perspektivy autora zvýšila porozumění problému.</a:t>
            </a:r>
          </a:p>
        </p:txBody>
      </p:sp>
      <p:pic>
        <p:nvPicPr>
          <p:cNvPr id="3074" name="Picture 2" descr="https://s-media-cache-ak0.pinimg.com/originals/7f/a5/66/7fa566a833195536b7314d7473744b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05046"/>
            <a:ext cx="1656184" cy="334885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realista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Zjistil by frekvence nošení dresů jako pozitivista, ale vycházel by z toho, že svět je o něco hůře poznatelný, než si myslí pozitivisté. </a:t>
            </a:r>
          </a:p>
          <a:p>
            <a:pPr>
              <a:buNone/>
            </a:pPr>
            <a:r>
              <a:rPr lang="cs-CZ" dirty="0"/>
              <a:t>Snažil by se seznámit s kontextem. Zjistil by, že větší výskyt dresu s 88 po WW2 se dá připsat i </a:t>
            </a:r>
            <a:r>
              <a:rPr lang="cs-CZ" b="1" dirty="0"/>
              <a:t>dalším proměnným</a:t>
            </a:r>
            <a:r>
              <a:rPr lang="cs-CZ" dirty="0"/>
              <a:t>: </a:t>
            </a:r>
          </a:p>
          <a:p>
            <a:r>
              <a:rPr lang="cs-CZ" dirty="0"/>
              <a:t>např. zvýšení počtu hráčů v družstvu </a:t>
            </a:r>
          </a:p>
          <a:p>
            <a:r>
              <a:rPr lang="cs-CZ" dirty="0"/>
              <a:t>nebo tomu, že v hokeji jsou nejlepšími hráči velmi oblíbené násobky 11 (Gretzky, </a:t>
            </a:r>
            <a:r>
              <a:rPr lang="cs-CZ" dirty="0" err="1"/>
              <a:t>Lemieux</a:t>
            </a:r>
            <a:r>
              <a:rPr lang="cs-CZ" dirty="0"/>
              <a:t>).</a:t>
            </a:r>
          </a:p>
          <a:p>
            <a:r>
              <a:rPr lang="cs-CZ" dirty="0"/>
              <a:t>nebo by jeho teorie byla, že hráči, kteří nosí 88, se chtějí vyrovnat hvězdám v NHL (Lindros, Sakic, Burns, Kane, Pastrňák) a srovnával by jejich fyzické statistiky a herní dispozice s hráči z jiných lig. Pokud by našel souvislost, vysvětloval by rozšíření 88 tímto faktorem.</a:t>
            </a:r>
          </a:p>
          <a:p>
            <a:r>
              <a:rPr lang="cs-CZ" dirty="0"/>
              <a:t>všiml by si, že nošení dresu 88 je typické ve sportech, které jsou nejpopulárnější v USA, které nemají přímou zkušenost s nacismem</a:t>
            </a:r>
          </a:p>
          <a:p>
            <a:pPr>
              <a:buNone/>
            </a:pPr>
            <a:r>
              <a:rPr lang="cs-CZ" dirty="0"/>
              <a:t>Snažil by se měřit míru autoritářství (silně spojenou s podporou nacismu) u hráčů, kteří nosí 88 a porovnat ji se zbytkem ligy. To by se mu nepovedlo, protože hokejisté neradi vyplňují dotazníky.</a:t>
            </a:r>
          </a:p>
          <a:p>
            <a:pPr>
              <a:buNone/>
            </a:pPr>
            <a:r>
              <a:rPr lang="cs-CZ" b="1" dirty="0"/>
              <a:t>Závěr</a:t>
            </a:r>
            <a:r>
              <a:rPr lang="cs-CZ" dirty="0"/>
              <a:t>: nebyl by si o moc jistější než na začátku kvůli obtížné </a:t>
            </a:r>
            <a:r>
              <a:rPr lang="cs-CZ" dirty="0" err="1"/>
              <a:t>zkoumatelnosti</a:t>
            </a:r>
            <a:r>
              <a:rPr lang="cs-CZ" dirty="0"/>
              <a:t> a komplikovanosti světa.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873AC9-7C47-42FD-9E57-0530222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plyne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9A463B3-F868-49A9-B236-286E48C7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Naše předpoklady o tom, jaký je svět, jak moc a jak snadno ho můžeme poznat a jak ho máme zkoumat, ovlivňují závěry, které jsme schopni o něm učinit </a:t>
            </a:r>
          </a:p>
          <a:p>
            <a:r>
              <a:rPr lang="cs-CZ" dirty="0"/>
              <a:t>Ani jeden z přístupů není nesprávný, nenabídl nutně „nesprávný závěr“ (pozitivismus našel pravidelnost v datech, ukazující, že se tím musíme dále zabývat, realismus nabídl alternativní vysvětlení této pravidelnosti, konstruktivismus s nimi dále pracoval a snažil se je hlouběji rozpracovat) </a:t>
            </a:r>
          </a:p>
          <a:p>
            <a:r>
              <a:rPr lang="cs-CZ" dirty="0"/>
              <a:t>Výsledkem v tomto případě je, že si sice nejsme o mnoho jistější než na začátku, ale víme, jak věci zkoumat a i tím, že jsme je zkoumali, jsme zvýšili sociální relevanci otázky, což může ovlivnit svět, který zkoumáme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POLb1006, BSSb1104 , Roman Chytilek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968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>
                <a:latin typeface="Tahoma" pitchFamily="34" charset="0"/>
              </a:rPr>
              <a:t>VĚDECKÁ OBJEKTIVITA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Aby bylo možné nazvat nějakou oblast zkoumání vědou, musí mít výsledky tohoto zkoumání takovou povahu, aby je podobně kvalifikovaní vědci v dané oblasti zkoumání mohli v procesu dalšího zkoumání prověřit a případně vyvrátit.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Calibri" pitchFamily="34" charset="0"/>
              </a:rPr>
              <a:t>Tato definice nepožaduje, aby věda „byla pravdivá“ či „korespondovala s realitou“(věda je často v rozporu se zdravým rozumem), naopak zdůrazňuje komunitní aspekty- vědou není oblast výzkumu, jejíž výsledky jsou závislé na činnosti </a:t>
            </a:r>
            <a:r>
              <a:rPr lang="cs-CZ" altLang="cs-CZ" sz="2000" u="sng" dirty="0" smtClean="0">
                <a:latin typeface="Calibri" pitchFamily="34" charset="0"/>
              </a:rPr>
              <a:t>jednoho</a:t>
            </a:r>
            <a:r>
              <a:rPr lang="cs-CZ" altLang="cs-CZ" sz="2000" dirty="0" smtClean="0">
                <a:latin typeface="Calibri" pitchFamily="34" charset="0"/>
              </a:rPr>
              <a:t> vědce.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Význam vědecké objektivity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dirty="0" smtClean="0"/>
              <a:t>S věkem zraje jak víno (</a:t>
            </a:r>
            <a:r>
              <a:rPr lang="cs-CZ" sz="2000" i="1" dirty="0" err="1" smtClean="0"/>
              <a:t>Like</a:t>
            </a:r>
            <a:r>
              <a:rPr lang="cs-CZ" sz="2000" i="1" dirty="0" smtClean="0"/>
              <a:t> a </a:t>
            </a:r>
            <a:r>
              <a:rPr lang="cs-CZ" sz="2000" i="1" dirty="0" err="1" smtClean="0"/>
              <a:t>good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wine</a:t>
            </a:r>
            <a:r>
              <a:rPr lang="cs-CZ" sz="2000" dirty="0" smtClean="0"/>
              <a:t>)</a:t>
            </a:r>
          </a:p>
          <a:p>
            <a:pPr marL="366713" lvl="1" indent="0" eaLnBrk="1" hangingPunct="1">
              <a:buFont typeface="Wingdings 2" pitchFamily="18" charset="2"/>
              <a:buNone/>
              <a:defRPr/>
            </a:pPr>
            <a:r>
              <a:rPr lang="cs-CZ" sz="1700" dirty="0" smtClean="0"/>
              <a:t>			(neznámý autor/pozorovatel)</a:t>
            </a:r>
            <a:endParaRPr lang="cs-CZ" sz="17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VS.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i="1" dirty="0" smtClean="0"/>
              <a:t>„</a:t>
            </a:r>
            <a:r>
              <a:rPr lang="en-US" sz="2000" i="1" dirty="0" smtClean="0"/>
              <a:t>But painful as it may be, ability don't last. And your days are just about over. Now that's a hard </a:t>
            </a:r>
            <a:r>
              <a:rPr lang="en-US" sz="2000" i="1" dirty="0" err="1" smtClean="0"/>
              <a:t>motherf</a:t>
            </a:r>
            <a:r>
              <a:rPr lang="cs-CZ" sz="2000" i="1" dirty="0" smtClean="0"/>
              <a:t>…</a:t>
            </a:r>
            <a:r>
              <a:rPr lang="en-US" sz="2000" i="1" dirty="0" smtClean="0"/>
              <a:t>n' fact of life, but that's a fact of life your ass is </a:t>
            </a:r>
            <a:r>
              <a:rPr lang="en-US" sz="2000" i="1" dirty="0" err="1" smtClean="0"/>
              <a:t>gonna</a:t>
            </a:r>
            <a:r>
              <a:rPr lang="en-US" sz="2000" i="1" dirty="0" smtClean="0"/>
              <a:t> have to get realistic about. See, this business is filled to the brim with unrealistic </a:t>
            </a:r>
            <a:r>
              <a:rPr lang="en-US" sz="2000" i="1" dirty="0" err="1" smtClean="0"/>
              <a:t>motherf</a:t>
            </a:r>
            <a:r>
              <a:rPr lang="cs-CZ" sz="2000" i="1" dirty="0" smtClean="0"/>
              <a:t>….</a:t>
            </a:r>
            <a:r>
              <a:rPr lang="en-US" sz="2000" i="1" dirty="0" smtClean="0"/>
              <a:t>s. </a:t>
            </a:r>
            <a:r>
              <a:rPr lang="en-US" sz="2000" i="1" dirty="0" err="1" smtClean="0"/>
              <a:t>Motherf</a:t>
            </a:r>
            <a:r>
              <a:rPr lang="cs-CZ" sz="2000" i="1" dirty="0" smtClean="0"/>
              <a:t>….</a:t>
            </a:r>
            <a:r>
              <a:rPr lang="en-US" sz="2000" i="1" dirty="0" smtClean="0"/>
              <a:t>s who thought their ass would age like wine. If you mean it turns to vinegar, it does. If you mean it gets better with age, it don't.</a:t>
            </a:r>
            <a:r>
              <a:rPr lang="cs-CZ" sz="2000" i="1" dirty="0" smtClean="0"/>
              <a:t>“</a:t>
            </a:r>
          </a:p>
          <a:p>
            <a:pPr marL="1600200" lvl="4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(</a:t>
            </a:r>
            <a:r>
              <a:rPr lang="cs-CZ" dirty="0" err="1" smtClean="0"/>
              <a:t>Marcellus</a:t>
            </a:r>
            <a:r>
              <a:rPr lang="cs-CZ" dirty="0" smtClean="0"/>
              <a:t> </a:t>
            </a:r>
            <a:r>
              <a:rPr lang="cs-CZ" dirty="0" err="1" smtClean="0"/>
              <a:t>Wallace</a:t>
            </a:r>
            <a:r>
              <a:rPr lang="cs-CZ" dirty="0" smtClean="0"/>
              <a:t>, Pulp Fiction)</a:t>
            </a:r>
          </a:p>
          <a:p>
            <a:pPr lvl="4" eaLnBrk="1" hangingPunct="1">
              <a:buFont typeface="Wingdings" pitchFamily="2" charset="2"/>
              <a:buChar char="q"/>
              <a:defRPr/>
            </a:pPr>
            <a:r>
              <a:rPr lang="cs-CZ" sz="1400" dirty="0"/>
              <a:t>protože zkoumáme stejnou věc často různě, docházíme i k různým, často i protikladným výsledkům</a:t>
            </a:r>
            <a:r>
              <a:rPr lang="cs-CZ" sz="1400" dirty="0" smtClean="0"/>
              <a:t>. Pak má význam věda a vědecké postupy k rozhodnutí o tom, kterému dát přednost.)</a:t>
            </a:r>
            <a:endParaRPr lang="cs-CZ" sz="1400" dirty="0"/>
          </a:p>
          <a:p>
            <a:pPr marL="1600200" lvl="4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1600200" lvl="4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2048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55675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itchFamily="34" charset="0"/>
              </a:rPr>
              <a:t>Nejvlivnější teorie vývoje vědy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smtClean="0">
                <a:solidFill>
                  <a:srgbClr val="775F55"/>
                </a:solidFill>
                <a:latin typeface="Tahoma" pitchFamily="34" charset="0"/>
              </a:rPr>
              <a:t>POLb1006/BSSb1104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12875"/>
            <a:ext cx="8435975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latin typeface="Calibri" pitchFamily="34" charset="0"/>
              </a:rPr>
              <a:t>K.R. Popper (Logika vědeckého poznání</a:t>
            </a:r>
            <a:r>
              <a:rPr lang="cs-CZ" altLang="cs-CZ" sz="2000" b="1" dirty="0" smtClean="0"/>
              <a:t>,</a:t>
            </a:r>
            <a:r>
              <a:rPr lang="cs-CZ" altLang="cs-CZ" sz="2000" b="1" dirty="0" smtClean="0">
                <a:latin typeface="Calibri" pitchFamily="34" charset="0"/>
              </a:rPr>
              <a:t> 1959)</a:t>
            </a:r>
            <a:r>
              <a:rPr lang="cs-CZ" altLang="cs-CZ" sz="2000" dirty="0" smtClean="0">
                <a:latin typeface="Calibri" pitchFamily="34" charset="0"/>
              </a:rPr>
              <a:t>: věda má kumulativní a inkrementální charakter, vědecký pokrok se uskutečňuje prostřednictvím falzifikace „nesprávných“ teorií a přijímáním teorií, více se přibližujících k „vědecké pravdě“. Pravdivost ovšem nelze dokázat, pouze testovat.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latin typeface="Calibri" pitchFamily="34" charset="0"/>
              </a:rPr>
              <a:t>T. S. Kuhn (Struktura vědeckých revolucí</a:t>
            </a:r>
            <a:r>
              <a:rPr lang="cs-CZ" altLang="cs-CZ" sz="2000" b="1" dirty="0" smtClean="0"/>
              <a:t>, 1962</a:t>
            </a:r>
            <a:r>
              <a:rPr lang="cs-CZ" altLang="cs-CZ" sz="2000" b="1" dirty="0" smtClean="0">
                <a:latin typeface="Calibri" pitchFamily="34" charset="0"/>
              </a:rPr>
              <a:t>)</a:t>
            </a:r>
            <a:r>
              <a:rPr lang="cs-CZ" altLang="cs-CZ" sz="2000" dirty="0" smtClean="0">
                <a:latin typeface="Calibri" pitchFamily="34" charset="0"/>
              </a:rPr>
              <a:t>: radikálně zpochybnil předpoklad linearity vědy. V každé periodě existují zažité a vědeckou komunitou všeobecně akceptované způsoby myšlení a vědecké praxe </a:t>
            </a:r>
            <a:r>
              <a:rPr lang="cs-CZ" altLang="cs-CZ" sz="2000" b="1" dirty="0" smtClean="0">
                <a:latin typeface="Calibri" pitchFamily="34" charset="0"/>
              </a:rPr>
              <a:t>(paradigmata), </a:t>
            </a:r>
            <a:r>
              <a:rPr lang="cs-CZ" altLang="cs-CZ" sz="2000" dirty="0" smtClean="0">
                <a:latin typeface="Calibri" pitchFamily="34" charset="0"/>
              </a:rPr>
              <a:t>vědecký vývoj je kombinací „normálních“ období (věda se reprodukuje v rámci zažitých paradigmat) a revolučních období (původní paradigmata nahrazena novými, přičemž tento proces nutně nesouvisí s „vědeckou pravdou“).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latin typeface="Calibri" pitchFamily="34" charset="0"/>
              </a:rPr>
              <a:t>P. Feyerabend (Rozprava proti metodě</a:t>
            </a:r>
            <a:r>
              <a:rPr lang="cs-CZ" altLang="cs-CZ" sz="2000" b="1" dirty="0" smtClean="0"/>
              <a:t>, 1975</a:t>
            </a:r>
            <a:r>
              <a:rPr lang="cs-CZ" altLang="cs-CZ" sz="2000" b="1" dirty="0" smtClean="0">
                <a:latin typeface="Calibri" pitchFamily="34" charset="0"/>
              </a:rPr>
              <a:t>): </a:t>
            </a:r>
            <a:r>
              <a:rPr lang="cs-CZ" altLang="cs-CZ" sz="2000" dirty="0" smtClean="0">
                <a:latin typeface="Calibri" pitchFamily="34" charset="0"/>
              </a:rPr>
              <a:t>nejradikálnější. Základní argument jeho </a:t>
            </a:r>
            <a:r>
              <a:rPr lang="cs-CZ" altLang="cs-CZ" sz="2000" i="1" dirty="0" smtClean="0">
                <a:latin typeface="Calibri" pitchFamily="34" charset="0"/>
              </a:rPr>
              <a:t>Rozpravy vůči metodě: "Události, postupy a výsledky, které dělají vědy vědami, nemají žádnou společnou strukturu."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  <a:r>
              <a:rPr lang="cs-CZ" altLang="cs-CZ" sz="2000" b="1" dirty="0" smtClean="0">
                <a:latin typeface="Calibri" pitchFamily="34" charset="0"/>
              </a:rPr>
              <a:t>Neboli- ve vědecké praxi může být, z dobrých důvodů, kdykoli překročeno každé metodologické pravidlo. „Metodologický anarchismus“.</a:t>
            </a:r>
            <a:r>
              <a:rPr lang="cs-CZ" altLang="cs-CZ" sz="2000" b="1" dirty="0" smtClean="0"/>
              <a:t> </a:t>
            </a:r>
            <a:r>
              <a:rPr lang="cs-CZ" altLang="cs-CZ" sz="2000" b="1" dirty="0" smtClean="0">
                <a:latin typeface="Calibri" pitchFamily="34" charset="0"/>
              </a:rPr>
              <a:t>(</a:t>
            </a:r>
            <a:r>
              <a:rPr lang="cs-CZ" altLang="cs-CZ" sz="1800" b="1" dirty="0" smtClean="0">
                <a:latin typeface="Calibri" pitchFamily="34" charset="0"/>
              </a:rPr>
              <a:t>Anarchismus podle něj napomáhá dosažení pokroku (s.33). </a:t>
            </a:r>
            <a:endParaRPr lang="cs-CZ" altLang="cs-CZ" sz="1800" dirty="0" smtClean="0">
              <a:latin typeface="Calibri" pitchFamily="34" charset="0"/>
            </a:endParaRPr>
          </a:p>
        </p:txBody>
      </p:sp>
      <p:pic>
        <p:nvPicPr>
          <p:cNvPr id="16389" name="Picture 5" descr="Plakat Karl Popper bei Mohr Sieb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179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far-seeing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636838"/>
            <a:ext cx="8858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feyerab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445125"/>
            <a:ext cx="1162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72872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b="1" dirty="0" smtClean="0"/>
              <a:t>Vlivná definice vědy v politologii (King-Keohane-Verba 1994)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Cílem </a:t>
            </a:r>
            <a:r>
              <a:rPr lang="cs-CZ" altLang="cs-CZ" sz="2800" b="1" dirty="0" smtClean="0">
                <a:latin typeface="Calibri" pitchFamily="34" charset="0"/>
              </a:rPr>
              <a:t>inference (</a:t>
            </a:r>
            <a:r>
              <a:rPr lang="cs-CZ" altLang="cs-CZ" sz="2800" dirty="0" smtClean="0">
                <a:latin typeface="Calibri" pitchFamily="34" charset="0"/>
              </a:rPr>
              <a:t>činění vysvětlujících nebo popisných závěrů o předmětu zkoumání v reálném světě)</a:t>
            </a: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Procedury inference jsou </a:t>
            </a:r>
            <a:r>
              <a:rPr lang="cs-CZ" altLang="cs-CZ" sz="2800" b="1" dirty="0" smtClean="0">
                <a:latin typeface="Calibri" pitchFamily="34" charset="0"/>
              </a:rPr>
              <a:t>veřejné</a:t>
            </a: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Závěry v sobě vždy obsahují stupeň </a:t>
            </a:r>
            <a:r>
              <a:rPr lang="cs-CZ" altLang="cs-CZ" sz="2800" b="1" dirty="0" smtClean="0">
                <a:latin typeface="Calibri" pitchFamily="34" charset="0"/>
              </a:rPr>
              <a:t>nejistoty/neuzavřenosti</a:t>
            </a:r>
            <a:r>
              <a:rPr lang="cs-CZ" altLang="cs-CZ" sz="2800" dirty="0" smtClean="0">
                <a:latin typeface="Calibri" pitchFamily="34" charset="0"/>
              </a:rPr>
              <a:t> (souvisí se způsobem jejich získávání)</a:t>
            </a:r>
          </a:p>
          <a:p>
            <a:pPr eaLnBrk="1" hangingPunct="1"/>
            <a:r>
              <a:rPr lang="cs-CZ" altLang="cs-CZ" sz="2800" dirty="0" smtClean="0">
                <a:latin typeface="Calibri" pitchFamily="34" charset="0"/>
              </a:rPr>
              <a:t>„Obsahem“ vědy jsou </a:t>
            </a:r>
            <a:r>
              <a:rPr lang="cs-CZ" altLang="cs-CZ" sz="2800" b="1" dirty="0" smtClean="0">
                <a:latin typeface="Calibri" pitchFamily="34" charset="0"/>
              </a:rPr>
              <a:t>pravidla a procedury</a:t>
            </a:r>
            <a:r>
              <a:rPr lang="cs-CZ" altLang="cs-CZ" sz="2800" dirty="0" smtClean="0">
                <a:latin typeface="Calibri" pitchFamily="34" charset="0"/>
              </a:rPr>
              <a:t> inference, ne to, co studuje</a:t>
            </a:r>
          </a:p>
          <a:p>
            <a:pPr eaLnBrk="1" hangingPunct="1"/>
            <a:endParaRPr lang="cs-CZ" altLang="cs-CZ" sz="2800" b="1" dirty="0" smtClean="0">
              <a:latin typeface="Calibri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POLb1006/BSSb1104</a:t>
            </a:r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Dva základní principy poznání a zkoumání v (sociálních) vědách: </a:t>
            </a:r>
            <a:r>
              <a:rPr lang="cs-CZ" sz="3200" b="1" dirty="0" smtClean="0"/>
              <a:t>redukce</a:t>
            </a:r>
            <a:r>
              <a:rPr lang="cs-CZ" sz="3200" dirty="0" smtClean="0"/>
              <a:t> </a:t>
            </a:r>
            <a:r>
              <a:rPr lang="cs-CZ" sz="3200" b="1" dirty="0" smtClean="0"/>
              <a:t>reality a redukce omylu</a:t>
            </a:r>
            <a:endParaRPr lang="cs-CZ" sz="3200" b="1" dirty="0"/>
          </a:p>
        </p:txBody>
      </p:sp>
      <p:sp>
        <p:nvSpPr>
          <p:cNvPr id="1741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solidFill>
                  <a:schemeClr val="tx2"/>
                </a:solidFill>
                <a:latin typeface="Tahoma" pitchFamily="34" charset="0"/>
              </a:rPr>
              <a:t>POLb1006/BSSb1104</a:t>
            </a:r>
          </a:p>
        </p:txBody>
      </p:sp>
      <p:pic>
        <p:nvPicPr>
          <p:cNvPr id="17412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16113"/>
            <a:ext cx="2478087" cy="3673475"/>
          </a:xfrm>
        </p:spPr>
      </p:pic>
      <p:sp>
        <p:nvSpPr>
          <p:cNvPr id="17413" name="TextovéPole 6"/>
          <p:cNvSpPr txBox="1">
            <a:spLocks noChangeArrowheads="1"/>
          </p:cNvSpPr>
          <p:nvPr/>
        </p:nvSpPr>
        <p:spPr bwMode="auto">
          <a:xfrm>
            <a:off x="5148263" y="2781300"/>
            <a:ext cx="37449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Tahoma" pitchFamily="34" charset="0"/>
              </a:rPr>
              <a:t>Máme </a:t>
            </a:r>
            <a:r>
              <a:rPr lang="cs-CZ" altLang="cs-CZ" sz="1800" dirty="0" smtClean="0">
                <a:latin typeface="Tahoma" pitchFamily="34" charset="0"/>
              </a:rPr>
              <a:t>tisíc </a:t>
            </a:r>
            <a:r>
              <a:rPr lang="cs-CZ" altLang="cs-CZ" sz="1800" dirty="0">
                <a:latin typeface="Tahoma" pitchFamily="34" charset="0"/>
              </a:rPr>
              <a:t>osob, o každé z nich můžeme získat data jako o této. Chceme vědět, jestli je každá z nich muž nebo žena (jde nám tedy o </a:t>
            </a:r>
            <a:r>
              <a:rPr lang="cs-CZ" altLang="cs-CZ" sz="1800" b="1" dirty="0">
                <a:latin typeface="Tahoma" pitchFamily="34" charset="0"/>
              </a:rPr>
              <a:t>popis</a:t>
            </a:r>
            <a:r>
              <a:rPr lang="cs-CZ" altLang="cs-CZ" sz="1800" dirty="0">
                <a:latin typeface="Tahoma" pitchFamily="34" charset="0"/>
              </a:rPr>
              <a:t>, i to je věda). Jak to budeme zkoumat?</a:t>
            </a:r>
          </a:p>
        </p:txBody>
      </p:sp>
      <p:sp>
        <p:nvSpPr>
          <p:cNvPr id="17414" name="TextovéPole 2"/>
          <p:cNvSpPr txBox="1">
            <a:spLocks noChangeArrowheads="1"/>
          </p:cNvSpPr>
          <p:nvPr/>
        </p:nvSpPr>
        <p:spPr bwMode="auto">
          <a:xfrm>
            <a:off x="5940425" y="4797425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Tahoma" pitchFamily="34" charset="0"/>
              </a:rPr>
              <a:t>Někdy jsme konfrontováni se situací, že nám realita nenabízí dost materiálu k tomu, abychom něco zkoumali.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3589</Words>
  <Application>Microsoft Office PowerPoint</Application>
  <PresentationFormat>On-screen Show (4:3)</PresentationFormat>
  <Paragraphs>313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Medián</vt:lpstr>
      <vt:lpstr> Rtěnku nebo tanga? „Věda“ v politických vědách</vt:lpstr>
      <vt:lpstr>Věda</vt:lpstr>
      <vt:lpstr>Věda jako kriminalistika</vt:lpstr>
      <vt:lpstr>Jak oddělit vědu a nevědu?</vt:lpstr>
      <vt:lpstr>VĚDECKÁ OBJEKTIVITA</vt:lpstr>
      <vt:lpstr>Význam vědecké objektivity</vt:lpstr>
      <vt:lpstr>Nejvlivnější teorie vývoje vědy</vt:lpstr>
      <vt:lpstr>Vlivná definice vědy v politologii (King-Keohane-Verba 1994)</vt:lpstr>
      <vt:lpstr>Dva základní principy poznání a zkoumání v (sociálních) vědách: redukce reality a redukce omylu</vt:lpstr>
      <vt:lpstr>Slide 10</vt:lpstr>
      <vt:lpstr>Rtěnka nebo tanga? (I.)</vt:lpstr>
      <vt:lpstr>Rtěnka nebo tanga? (II., pozn. řešení závisí na aktuální distribuci znaku v populaci v tomto příkladě,  při jiné distribuci, např. v důsledku módy, by třeba rtěnka redukovala omyl líp)</vt:lpstr>
      <vt:lpstr>Výzkum jako</vt:lpstr>
      <vt:lpstr>Jak to aplikovat ve vědě:</vt:lpstr>
      <vt:lpstr>Věda jako zpřesňování odhadu</vt:lpstr>
      <vt:lpstr>„Výzkum“ často děláme nevědomě IRL</vt:lpstr>
      <vt:lpstr>Jak často se věda mýlí?</vt:lpstr>
      <vt:lpstr>Vědecká etika</vt:lpstr>
      <vt:lpstr>Etika v sociálních vědách</vt:lpstr>
      <vt:lpstr>Napětí mezi užším a širším pojetím vědy, The Sociological Review: „trumpizace vědy“</vt:lpstr>
      <vt:lpstr>Slide 21</vt:lpstr>
      <vt:lpstr>SOKALOVA (1996) a SCHÖNOVA (1998) AFÉRA, SCIGEN (2005)</vt:lpstr>
      <vt:lpstr>Aféra LaCour (2015)</vt:lpstr>
      <vt:lpstr>„Grievance Studies“ (2018)</vt:lpstr>
      <vt:lpstr>Etické kodexy</vt:lpstr>
      <vt:lpstr>Etický kodex Respect (Evropská komise, poslední verze https://ec.europa.eu/info/sites/default/files/6._h2020_ethics-soc-science-humanities_en.pdf)</vt:lpstr>
      <vt:lpstr>VĚDECKÉ STANDARDY</vt:lpstr>
      <vt:lpstr>ZÁKONNOST</vt:lpstr>
      <vt:lpstr>PREVENCE NEGATIVNÍCH DOPADŮ</vt:lpstr>
      <vt:lpstr>Vědecká paradigmata</vt:lpstr>
      <vt:lpstr>Jedna politologie nebo více?</vt:lpstr>
      <vt:lpstr>Politologie v širším slova smyslu</vt:lpstr>
      <vt:lpstr>Má politologie (v užším slova smyslu) jedno paradigma?</vt:lpstr>
      <vt:lpstr>Pozitivismus</vt:lpstr>
      <vt:lpstr>Pozitivismus a kauzální argumenty (pozitivistická metodologie: nejstarší)</vt:lpstr>
      <vt:lpstr>Podoby kauzálních argumentů</vt:lpstr>
      <vt:lpstr>Interpretativismus</vt:lpstr>
      <vt:lpstr>Konstruktivistická metodologie</vt:lpstr>
      <vt:lpstr>Realismus</vt:lpstr>
      <vt:lpstr>Realistická metodologie</vt:lpstr>
      <vt:lpstr>Rozdílná paradigmata, rozdílný výzkum, rozdílné závěry?</vt:lpstr>
      <vt:lpstr>Je hokej nacistický sport?</vt:lpstr>
      <vt:lpstr>Jak by redukoval omyl dobrý pozitivista</vt:lpstr>
      <vt:lpstr>Co by udělal dobrý konstruktivista</vt:lpstr>
      <vt:lpstr>Jak by redukoval omyl dobrý realista</vt:lpstr>
      <vt:lpstr>Co z toho plyne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</cp:lastModifiedBy>
  <cp:revision>40</cp:revision>
  <dcterms:created xsi:type="dcterms:W3CDTF">2015-09-24T06:08:24Z</dcterms:created>
  <dcterms:modified xsi:type="dcterms:W3CDTF">2023-10-05T05:34:11Z</dcterms:modified>
</cp:coreProperties>
</file>