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68" r:id="rId3"/>
    <p:sldId id="269" r:id="rId4"/>
    <p:sldId id="270" r:id="rId5"/>
    <p:sldId id="271" r:id="rId6"/>
    <p:sldId id="272" r:id="rId7"/>
    <p:sldId id="260" r:id="rId8"/>
    <p:sldId id="276" r:id="rId9"/>
    <p:sldId id="259" r:id="rId10"/>
    <p:sldId id="284" r:id="rId11"/>
    <p:sldId id="261" r:id="rId12"/>
    <p:sldId id="277" r:id="rId13"/>
    <p:sldId id="262" r:id="rId14"/>
    <p:sldId id="273" r:id="rId15"/>
    <p:sldId id="274" r:id="rId16"/>
    <p:sldId id="263" r:id="rId17"/>
    <p:sldId id="278" r:id="rId18"/>
    <p:sldId id="264" r:id="rId19"/>
    <p:sldId id="279" r:id="rId20"/>
    <p:sldId id="265" r:id="rId21"/>
    <p:sldId id="280" r:id="rId22"/>
    <p:sldId id="266" r:id="rId23"/>
    <p:sldId id="281" r:id="rId24"/>
    <p:sldId id="267" r:id="rId25"/>
    <p:sldId id="282" r:id="rId26"/>
    <p:sldId id="275" r:id="rId27"/>
    <p:sldId id="283" r:id="rId2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8F5830-52D2-4784-B97E-C8943E0A9A45}" type="datetimeFigureOut">
              <a:rPr lang="cs-CZ" smtClean="0"/>
              <a:pPr/>
              <a:t>2.11.2023</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485BB8-9C07-41BD-91D2-9AFED04C9132}" type="slidenum">
              <a:rPr lang="cs-CZ" smtClean="0"/>
              <a:pPr/>
              <a:t>‹#›</a:t>
            </a:fld>
            <a:endParaRPr lang="cs-CZ"/>
          </a:p>
        </p:txBody>
      </p:sp>
    </p:spTree>
    <p:extLst>
      <p:ext uri="{BB962C8B-B14F-4D97-AF65-F5344CB8AC3E}">
        <p14:creationId xmlns:p14="http://schemas.microsoft.com/office/powerpoint/2010/main" xmlns="" val="280483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F485BB8-9C07-41BD-91D2-9AFED04C9132}" type="slidenum">
              <a:rPr lang="cs-CZ" smtClean="0"/>
              <a:pPr/>
              <a:t>1</a:t>
            </a:fld>
            <a:endParaRPr lang="cs-CZ"/>
          </a:p>
        </p:txBody>
      </p:sp>
    </p:spTree>
    <p:extLst>
      <p:ext uri="{BB962C8B-B14F-4D97-AF65-F5344CB8AC3E}">
        <p14:creationId xmlns:p14="http://schemas.microsoft.com/office/powerpoint/2010/main" xmlns="" val="9873112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dirty="0"/>
          </a:p>
        </p:txBody>
      </p:sp>
      <p:sp>
        <p:nvSpPr>
          <p:cNvPr id="4" name="Slide Number Placeholder 3"/>
          <p:cNvSpPr>
            <a:spLocks noGrp="1"/>
          </p:cNvSpPr>
          <p:nvPr>
            <p:ph type="sldNum" sz="quarter" idx="10"/>
          </p:nvPr>
        </p:nvSpPr>
        <p:spPr/>
        <p:txBody>
          <a:bodyPr/>
          <a:lstStyle/>
          <a:p>
            <a:fld id="{EF485BB8-9C07-41BD-91D2-9AFED04C9132}" type="slidenum">
              <a:rPr lang="cs-CZ" smtClean="0"/>
              <a:pPr/>
              <a:t>12</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dirty="0"/>
          </a:p>
        </p:txBody>
      </p:sp>
      <p:sp>
        <p:nvSpPr>
          <p:cNvPr id="4" name="Slide Number Placeholder 3"/>
          <p:cNvSpPr>
            <a:spLocks noGrp="1"/>
          </p:cNvSpPr>
          <p:nvPr>
            <p:ph type="sldNum" sz="quarter" idx="10"/>
          </p:nvPr>
        </p:nvSpPr>
        <p:spPr/>
        <p:txBody>
          <a:bodyPr/>
          <a:lstStyle/>
          <a:p>
            <a:fld id="{EF485BB8-9C07-41BD-91D2-9AFED04C9132}" type="slidenum">
              <a:rPr lang="cs-CZ" smtClean="0"/>
              <a:pPr/>
              <a:t>17</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F1A9E63D-5415-42D8-B9D4-F6AAFB556552}" type="datetimeFigureOut">
              <a:rPr lang="cs-CZ" smtClean="0"/>
              <a:pPr/>
              <a:t>2.11.2023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B771478-A5EF-4D09-8E12-8C42D1DD5A47}" type="slidenum">
              <a:rPr lang="cs-CZ" smtClean="0"/>
              <a:pPr/>
              <a:t>‹#›</a:t>
            </a:fld>
            <a:endParaRPr lang="cs-CZ"/>
          </a:p>
        </p:txBody>
      </p:sp>
    </p:spTree>
    <p:extLst>
      <p:ext uri="{BB962C8B-B14F-4D97-AF65-F5344CB8AC3E}">
        <p14:creationId xmlns:p14="http://schemas.microsoft.com/office/powerpoint/2010/main" xmlns="" val="380123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1A9E63D-5415-42D8-B9D4-F6AAFB556552}" type="datetimeFigureOut">
              <a:rPr lang="cs-CZ" smtClean="0"/>
              <a:pPr/>
              <a:t>2.11.2023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B771478-A5EF-4D09-8E12-8C42D1DD5A47}" type="slidenum">
              <a:rPr lang="cs-CZ" smtClean="0"/>
              <a:pPr/>
              <a:t>‹#›</a:t>
            </a:fld>
            <a:endParaRPr lang="cs-CZ"/>
          </a:p>
        </p:txBody>
      </p:sp>
    </p:spTree>
    <p:extLst>
      <p:ext uri="{BB962C8B-B14F-4D97-AF65-F5344CB8AC3E}">
        <p14:creationId xmlns:p14="http://schemas.microsoft.com/office/powerpoint/2010/main" xmlns="" val="2919192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1A9E63D-5415-42D8-B9D4-F6AAFB556552}" type="datetimeFigureOut">
              <a:rPr lang="cs-CZ" smtClean="0"/>
              <a:pPr/>
              <a:t>2.11.2023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B771478-A5EF-4D09-8E12-8C42D1DD5A47}" type="slidenum">
              <a:rPr lang="cs-CZ" smtClean="0"/>
              <a:pPr/>
              <a:t>‹#›</a:t>
            </a:fld>
            <a:endParaRPr lang="cs-CZ"/>
          </a:p>
        </p:txBody>
      </p:sp>
    </p:spTree>
    <p:extLst>
      <p:ext uri="{BB962C8B-B14F-4D97-AF65-F5344CB8AC3E}">
        <p14:creationId xmlns:p14="http://schemas.microsoft.com/office/powerpoint/2010/main" xmlns="" val="742886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1A9E63D-5415-42D8-B9D4-F6AAFB556552}" type="datetimeFigureOut">
              <a:rPr lang="cs-CZ" smtClean="0"/>
              <a:pPr/>
              <a:t>2.11.2023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B771478-A5EF-4D09-8E12-8C42D1DD5A47}" type="slidenum">
              <a:rPr lang="cs-CZ" smtClean="0"/>
              <a:pPr/>
              <a:t>‹#›</a:t>
            </a:fld>
            <a:endParaRPr lang="cs-CZ"/>
          </a:p>
        </p:txBody>
      </p:sp>
    </p:spTree>
    <p:extLst>
      <p:ext uri="{BB962C8B-B14F-4D97-AF65-F5344CB8AC3E}">
        <p14:creationId xmlns:p14="http://schemas.microsoft.com/office/powerpoint/2010/main" xmlns="" val="3039216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F1A9E63D-5415-42D8-B9D4-F6AAFB556552}" type="datetimeFigureOut">
              <a:rPr lang="cs-CZ" smtClean="0"/>
              <a:pPr/>
              <a:t>2.11.2023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B771478-A5EF-4D09-8E12-8C42D1DD5A47}" type="slidenum">
              <a:rPr lang="cs-CZ" smtClean="0"/>
              <a:pPr/>
              <a:t>‹#›</a:t>
            </a:fld>
            <a:endParaRPr lang="cs-CZ"/>
          </a:p>
        </p:txBody>
      </p:sp>
    </p:spTree>
    <p:extLst>
      <p:ext uri="{BB962C8B-B14F-4D97-AF65-F5344CB8AC3E}">
        <p14:creationId xmlns:p14="http://schemas.microsoft.com/office/powerpoint/2010/main" xmlns="" val="2132882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F1A9E63D-5415-42D8-B9D4-F6AAFB556552}" type="datetimeFigureOut">
              <a:rPr lang="cs-CZ" smtClean="0"/>
              <a:pPr/>
              <a:t>2.11.2023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B771478-A5EF-4D09-8E12-8C42D1DD5A47}" type="slidenum">
              <a:rPr lang="cs-CZ" smtClean="0"/>
              <a:pPr/>
              <a:t>‹#›</a:t>
            </a:fld>
            <a:endParaRPr lang="cs-CZ"/>
          </a:p>
        </p:txBody>
      </p:sp>
    </p:spTree>
    <p:extLst>
      <p:ext uri="{BB962C8B-B14F-4D97-AF65-F5344CB8AC3E}">
        <p14:creationId xmlns:p14="http://schemas.microsoft.com/office/powerpoint/2010/main" xmlns="" val="3880420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F1A9E63D-5415-42D8-B9D4-F6AAFB556552}" type="datetimeFigureOut">
              <a:rPr lang="cs-CZ" smtClean="0"/>
              <a:pPr/>
              <a:t>2.11.2023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B771478-A5EF-4D09-8E12-8C42D1DD5A47}" type="slidenum">
              <a:rPr lang="cs-CZ" smtClean="0"/>
              <a:pPr/>
              <a:t>‹#›</a:t>
            </a:fld>
            <a:endParaRPr lang="cs-CZ"/>
          </a:p>
        </p:txBody>
      </p:sp>
    </p:spTree>
    <p:extLst>
      <p:ext uri="{BB962C8B-B14F-4D97-AF65-F5344CB8AC3E}">
        <p14:creationId xmlns:p14="http://schemas.microsoft.com/office/powerpoint/2010/main" xmlns="" val="207368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F1A9E63D-5415-42D8-B9D4-F6AAFB556552}" type="datetimeFigureOut">
              <a:rPr lang="cs-CZ" smtClean="0"/>
              <a:pPr/>
              <a:t>2.11.2023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B771478-A5EF-4D09-8E12-8C42D1DD5A47}" type="slidenum">
              <a:rPr lang="cs-CZ" smtClean="0"/>
              <a:pPr/>
              <a:t>‹#›</a:t>
            </a:fld>
            <a:endParaRPr lang="cs-CZ"/>
          </a:p>
        </p:txBody>
      </p:sp>
    </p:spTree>
    <p:extLst>
      <p:ext uri="{BB962C8B-B14F-4D97-AF65-F5344CB8AC3E}">
        <p14:creationId xmlns:p14="http://schemas.microsoft.com/office/powerpoint/2010/main" xmlns="" val="1524897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1A9E63D-5415-42D8-B9D4-F6AAFB556552}" type="datetimeFigureOut">
              <a:rPr lang="cs-CZ" smtClean="0"/>
              <a:pPr/>
              <a:t>2.11.2023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B771478-A5EF-4D09-8E12-8C42D1DD5A47}" type="slidenum">
              <a:rPr lang="cs-CZ" smtClean="0"/>
              <a:pPr/>
              <a:t>‹#›</a:t>
            </a:fld>
            <a:endParaRPr lang="cs-CZ"/>
          </a:p>
        </p:txBody>
      </p:sp>
    </p:spTree>
    <p:extLst>
      <p:ext uri="{BB962C8B-B14F-4D97-AF65-F5344CB8AC3E}">
        <p14:creationId xmlns:p14="http://schemas.microsoft.com/office/powerpoint/2010/main" xmlns="" val="1497546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F1A9E63D-5415-42D8-B9D4-F6AAFB556552}" type="datetimeFigureOut">
              <a:rPr lang="cs-CZ" smtClean="0"/>
              <a:pPr/>
              <a:t>2.11.2023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B771478-A5EF-4D09-8E12-8C42D1DD5A47}" type="slidenum">
              <a:rPr lang="cs-CZ" smtClean="0"/>
              <a:pPr/>
              <a:t>‹#›</a:t>
            </a:fld>
            <a:endParaRPr lang="cs-CZ"/>
          </a:p>
        </p:txBody>
      </p:sp>
    </p:spTree>
    <p:extLst>
      <p:ext uri="{BB962C8B-B14F-4D97-AF65-F5344CB8AC3E}">
        <p14:creationId xmlns:p14="http://schemas.microsoft.com/office/powerpoint/2010/main" xmlns="" val="2481833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F1A9E63D-5415-42D8-B9D4-F6AAFB556552}" type="datetimeFigureOut">
              <a:rPr lang="cs-CZ" smtClean="0"/>
              <a:pPr/>
              <a:t>2.11.2023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B771478-A5EF-4D09-8E12-8C42D1DD5A47}" type="slidenum">
              <a:rPr lang="cs-CZ" smtClean="0"/>
              <a:pPr/>
              <a:t>‹#›</a:t>
            </a:fld>
            <a:endParaRPr lang="cs-CZ"/>
          </a:p>
        </p:txBody>
      </p:sp>
    </p:spTree>
    <p:extLst>
      <p:ext uri="{BB962C8B-B14F-4D97-AF65-F5344CB8AC3E}">
        <p14:creationId xmlns:p14="http://schemas.microsoft.com/office/powerpoint/2010/main" xmlns="" val="455969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A9E63D-5415-42D8-B9D4-F6AAFB556552}" type="datetimeFigureOut">
              <a:rPr lang="cs-CZ" smtClean="0"/>
              <a:pPr/>
              <a:t>2.11.2023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771478-A5EF-4D09-8E12-8C42D1DD5A47}" type="slidenum">
              <a:rPr lang="cs-CZ" smtClean="0"/>
              <a:pPr/>
              <a:t>‹#›</a:t>
            </a:fld>
            <a:endParaRPr lang="cs-CZ"/>
          </a:p>
        </p:txBody>
      </p:sp>
    </p:spTree>
    <p:extLst>
      <p:ext uri="{BB962C8B-B14F-4D97-AF65-F5344CB8AC3E}">
        <p14:creationId xmlns:p14="http://schemas.microsoft.com/office/powerpoint/2010/main" xmlns="" val="3759470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3" cstate="print"/>
          <a:stretch>
            <a:fillRect/>
          </a:stretch>
        </p:blipFill>
        <p:spPr>
          <a:xfrm>
            <a:off x="380299" y="4588786"/>
            <a:ext cx="3975677" cy="2185504"/>
          </a:xfrm>
          <a:prstGeom prst="rect">
            <a:avLst/>
          </a:prstGeom>
        </p:spPr>
      </p:pic>
      <p:sp>
        <p:nvSpPr>
          <p:cNvPr id="2" name="Nadpis 1"/>
          <p:cNvSpPr>
            <a:spLocks noGrp="1"/>
          </p:cNvSpPr>
          <p:nvPr>
            <p:ph type="ctrTitle"/>
          </p:nvPr>
        </p:nvSpPr>
        <p:spPr/>
        <p:txBody>
          <a:bodyPr/>
          <a:lstStyle/>
          <a:p>
            <a:r>
              <a:rPr lang="cs-CZ" dirty="0"/>
              <a:t>Seminář 3- Kauzální překážky a výzkumné designy</a:t>
            </a:r>
          </a:p>
        </p:txBody>
      </p:sp>
      <p:sp>
        <p:nvSpPr>
          <p:cNvPr id="3" name="Podnadpis 2"/>
          <p:cNvSpPr>
            <a:spLocks noGrp="1"/>
          </p:cNvSpPr>
          <p:nvPr>
            <p:ph type="subTitle" idx="1"/>
          </p:nvPr>
        </p:nvSpPr>
        <p:spPr/>
        <p:txBody>
          <a:bodyPr/>
          <a:lstStyle/>
          <a:p>
            <a:r>
              <a:rPr lang="cs-CZ" dirty="0"/>
              <a:t>POLb1006 </a:t>
            </a:r>
            <a:r>
              <a:rPr lang="en-US" dirty="0"/>
              <a:t>1</a:t>
            </a:r>
            <a:r>
              <a:rPr lang="cs-CZ" dirty="0"/>
              <a:t>./</a:t>
            </a:r>
            <a:r>
              <a:rPr lang="en-US" dirty="0"/>
              <a:t>2</a:t>
            </a:r>
            <a:r>
              <a:rPr lang="cs-CZ" dirty="0"/>
              <a:t>.11. 202</a:t>
            </a:r>
            <a:r>
              <a:rPr lang="en-US" dirty="0"/>
              <a:t>3</a:t>
            </a:r>
            <a:endParaRPr lang="cs-CZ" dirty="0"/>
          </a:p>
        </p:txBody>
      </p:sp>
    </p:spTree>
    <p:extLst>
      <p:ext uri="{BB962C8B-B14F-4D97-AF65-F5344CB8AC3E}">
        <p14:creationId xmlns:p14="http://schemas.microsoft.com/office/powerpoint/2010/main" xmlns="" val="2769703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Řešení</a:t>
            </a:r>
            <a:endParaRPr lang="cs-CZ" dirty="0"/>
          </a:p>
        </p:txBody>
      </p:sp>
      <p:sp>
        <p:nvSpPr>
          <p:cNvPr id="3" name="Content Placeholder 2"/>
          <p:cNvSpPr>
            <a:spLocks noGrp="1"/>
          </p:cNvSpPr>
          <p:nvPr>
            <p:ph idx="1"/>
          </p:nvPr>
        </p:nvSpPr>
        <p:spPr/>
        <p:txBody>
          <a:bodyPr>
            <a:normAutofit fontScale="62500" lnSpcReduction="20000"/>
          </a:bodyPr>
          <a:lstStyle/>
          <a:p>
            <a:r>
              <a:rPr lang="cs-CZ" dirty="0" smtClean="0"/>
              <a:t>zavedení genderových kvót (NP)-zabránění zneužívání žen kapitalismem (ZP)</a:t>
            </a:r>
          </a:p>
          <a:p>
            <a:r>
              <a:rPr lang="cs-CZ" dirty="0" smtClean="0"/>
              <a:t>první problém: vztah je formulován deterministicky („pokud něco bude, něco jiného nebude a naopak“), ne probabilisticky</a:t>
            </a:r>
          </a:p>
          <a:p>
            <a:pPr marL="514350" indent="-514350">
              <a:buAutoNum type="arabicPeriod"/>
            </a:pPr>
            <a:r>
              <a:rPr lang="cs-CZ" dirty="0" smtClean="0"/>
              <a:t>KP: jdme schopni navrhnout důvody, proč více žen v politice a/nebo vrcholném managementu může ovlivnit např. pay gap</a:t>
            </a:r>
          </a:p>
          <a:p>
            <a:pPr marL="514350" indent="-514350">
              <a:buAutoNum type="arabicPeriod"/>
            </a:pPr>
            <a:r>
              <a:rPr lang="cs-CZ" dirty="0" smtClean="0"/>
              <a:t>KP: naopak to nedává smysl (je-li zabráněno zneužívání, padá důvod zavedení kvót)</a:t>
            </a:r>
          </a:p>
          <a:p>
            <a:pPr marL="514350" indent="-514350">
              <a:buAutoNum type="arabicPeriod"/>
            </a:pPr>
            <a:r>
              <a:rPr lang="cs-CZ" dirty="0" smtClean="0"/>
              <a:t>KP: extrémně těžké měřit (NP se musí měřit v obou hodnotách), buďto případová studie blízké případy, z nichž jeden to zavedl, jiný ne, nebo můžeme zkusit experiment ve firmách, není záruka, že data budou dostupná, pokud ano, výzkum bude na dlouho (efekt se projeví pomalu).</a:t>
            </a:r>
          </a:p>
          <a:p>
            <a:pPr marL="514350" indent="-514350">
              <a:buAutoNum type="arabicPeriod"/>
            </a:pPr>
            <a:r>
              <a:rPr lang="cs-CZ" dirty="0" smtClean="0"/>
              <a:t> KP: jsou třetí proměnné, např. politická kultura</a:t>
            </a:r>
          </a:p>
          <a:p>
            <a:pPr marL="514350" indent="-514350">
              <a:buNone/>
            </a:pPr>
            <a:endParaRPr lang="cs-CZ" dirty="0" smtClean="0"/>
          </a:p>
          <a:p>
            <a:pPr marL="514350" indent="-514350">
              <a:buNone/>
            </a:pPr>
            <a:r>
              <a:rPr lang="cs-CZ" b="1" dirty="0" smtClean="0"/>
              <a:t>Závěr: </a:t>
            </a:r>
            <a:r>
              <a:rPr lang="cs-CZ" dirty="0" smtClean="0"/>
              <a:t>některé spíše politické výroky, ospravedlňující velké společenské změny, může být velmi těžké vědecky prověřovat</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Úkol 3</a:t>
            </a:r>
          </a:p>
        </p:txBody>
      </p:sp>
      <p:sp>
        <p:nvSpPr>
          <p:cNvPr id="3" name="Zástupný symbol pro obsah 2"/>
          <p:cNvSpPr>
            <a:spLocks noGrp="1"/>
          </p:cNvSpPr>
          <p:nvPr>
            <p:ph idx="1"/>
          </p:nvPr>
        </p:nvSpPr>
        <p:spPr/>
        <p:txBody>
          <a:bodyPr/>
          <a:lstStyle/>
          <a:p>
            <a:endParaRPr lang="cs-CZ" dirty="0"/>
          </a:p>
          <a:p>
            <a:r>
              <a:rPr lang="cs-CZ" dirty="0"/>
              <a:t>Komentujte následující kauzální tvrzení z pohledu čtvrté kauzální překážky:</a:t>
            </a:r>
          </a:p>
          <a:p>
            <a:endParaRPr lang="cs-CZ" dirty="0"/>
          </a:p>
          <a:p>
            <a:pPr marL="0" indent="0">
              <a:buNone/>
            </a:pPr>
            <a:r>
              <a:rPr lang="cs-CZ" b="1" i="1" dirty="0"/>
              <a:t>Čím více sní člověk ústřic, tím více podporuje pravici.</a:t>
            </a:r>
          </a:p>
        </p:txBody>
      </p:sp>
      <p:pic>
        <p:nvPicPr>
          <p:cNvPr id="4" name="Obrázek 3"/>
          <p:cNvPicPr>
            <a:picLocks noChangeAspect="1"/>
          </p:cNvPicPr>
          <p:nvPr/>
        </p:nvPicPr>
        <p:blipFill>
          <a:blip r:embed="rId2" cstate="print"/>
          <a:stretch>
            <a:fillRect/>
          </a:stretch>
        </p:blipFill>
        <p:spPr>
          <a:xfrm>
            <a:off x="380299" y="5222132"/>
            <a:ext cx="2823549" cy="1552158"/>
          </a:xfrm>
          <a:prstGeom prst="rect">
            <a:avLst/>
          </a:prstGeom>
        </p:spPr>
      </p:pic>
    </p:spTree>
    <p:extLst>
      <p:ext uri="{BB962C8B-B14F-4D97-AF65-F5344CB8AC3E}">
        <p14:creationId xmlns:p14="http://schemas.microsoft.com/office/powerpoint/2010/main" xmlns="" val="8067645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Řešení</a:t>
            </a:r>
          </a:p>
        </p:txBody>
      </p:sp>
      <p:sp>
        <p:nvSpPr>
          <p:cNvPr id="3" name="Content Placeholder 2"/>
          <p:cNvSpPr>
            <a:spLocks noGrp="1"/>
          </p:cNvSpPr>
          <p:nvPr>
            <p:ph idx="1"/>
          </p:nvPr>
        </p:nvSpPr>
        <p:spPr/>
        <p:txBody>
          <a:bodyPr>
            <a:normAutofit fontScale="85000" lnSpcReduction="10000"/>
          </a:bodyPr>
          <a:lstStyle/>
          <a:p>
            <a:r>
              <a:rPr lang="cs-CZ" dirty="0"/>
              <a:t>Typický příklad na nepřekonání 4. KP (a vlastně i prvé). Těžko nás napadá, proč by zvýšené pojídání ústřic mělo zvyšovat podporu pravice (1.KP). Třetí proměnná, která způsobuje obojí, je bohatství/příjem: čím více bereme/máme, tím větší je šance, že si můžeme dopřát něco takového: https://www.restaurant-guide.cz/restaurace-musle.html a zároveň i větší šance, že volíme pravici, která mnohem více zachovává naše peníze/bohatství netknuté než levice, která po nás chce, abychom souhlasili s tím, že za naše bohatství může společnost a část ho společnosti věnovali.</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Úkol 4</a:t>
            </a:r>
          </a:p>
        </p:txBody>
      </p:sp>
      <p:sp>
        <p:nvSpPr>
          <p:cNvPr id="3" name="Zástupný symbol pro obsah 2"/>
          <p:cNvSpPr>
            <a:spLocks noGrp="1"/>
          </p:cNvSpPr>
          <p:nvPr>
            <p:ph idx="1"/>
          </p:nvPr>
        </p:nvSpPr>
        <p:spPr/>
        <p:txBody>
          <a:bodyPr/>
          <a:lstStyle/>
          <a:p>
            <a:r>
              <a:rPr lang="cs-CZ" dirty="0"/>
              <a:t>Komentujte následující kauzální tvrzení z pohledu čtvrté kauzální překážky:</a:t>
            </a:r>
          </a:p>
          <a:p>
            <a:endParaRPr lang="cs-CZ" dirty="0"/>
          </a:p>
          <a:p>
            <a:r>
              <a:rPr lang="cs-CZ" dirty="0"/>
              <a:t>Čím více peněz utratí vítězní kandidáti ve druhém kole senátních voleb, tím méně procent hlasů získají.</a:t>
            </a:r>
          </a:p>
          <a:p>
            <a:endParaRPr lang="cs-CZ" dirty="0"/>
          </a:p>
          <a:p>
            <a:endParaRPr lang="cs-CZ" dirty="0"/>
          </a:p>
          <a:p>
            <a:endParaRPr lang="cs-CZ" dirty="0"/>
          </a:p>
          <a:p>
            <a:endParaRPr lang="cs-CZ" dirty="0"/>
          </a:p>
          <a:p>
            <a:endParaRPr lang="cs-CZ" dirty="0"/>
          </a:p>
          <a:p>
            <a:endParaRPr lang="cs-CZ" dirty="0"/>
          </a:p>
        </p:txBody>
      </p:sp>
      <p:pic>
        <p:nvPicPr>
          <p:cNvPr id="4" name="Obrázek 3"/>
          <p:cNvPicPr>
            <a:picLocks noChangeAspect="1"/>
          </p:cNvPicPr>
          <p:nvPr/>
        </p:nvPicPr>
        <p:blipFill>
          <a:blip r:embed="rId2" cstate="print"/>
          <a:stretch>
            <a:fillRect/>
          </a:stretch>
        </p:blipFill>
        <p:spPr>
          <a:xfrm>
            <a:off x="380299" y="5157192"/>
            <a:ext cx="2941683" cy="1617098"/>
          </a:xfrm>
          <a:prstGeom prst="rect">
            <a:avLst/>
          </a:prstGeom>
        </p:spPr>
      </p:pic>
    </p:spTree>
    <p:extLst>
      <p:ext uri="{BB962C8B-B14F-4D97-AF65-F5344CB8AC3E}">
        <p14:creationId xmlns:p14="http://schemas.microsoft.com/office/powerpoint/2010/main" xmlns="" val="1216285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Úkol 5</a:t>
            </a:r>
          </a:p>
        </p:txBody>
      </p:sp>
      <p:sp>
        <p:nvSpPr>
          <p:cNvPr id="3" name="Zástupný symbol pro obsah 2"/>
          <p:cNvSpPr>
            <a:spLocks noGrp="1"/>
          </p:cNvSpPr>
          <p:nvPr>
            <p:ph idx="1"/>
          </p:nvPr>
        </p:nvSpPr>
        <p:spPr/>
        <p:txBody>
          <a:bodyPr/>
          <a:lstStyle/>
          <a:p>
            <a:endParaRPr lang="cs-CZ" dirty="0"/>
          </a:p>
          <a:p>
            <a:endParaRPr lang="cs-CZ" dirty="0"/>
          </a:p>
          <a:p>
            <a:r>
              <a:rPr lang="cs-CZ" dirty="0"/>
              <a:t>Navrhněte, čím (jakými faktory) se dá vysvětlit vítězství SPOLU v parlamentních volbách 2021.</a:t>
            </a:r>
          </a:p>
        </p:txBody>
      </p:sp>
      <p:pic>
        <p:nvPicPr>
          <p:cNvPr id="4" name="Obrázek 3"/>
          <p:cNvPicPr>
            <a:picLocks noChangeAspect="1"/>
          </p:cNvPicPr>
          <p:nvPr/>
        </p:nvPicPr>
        <p:blipFill>
          <a:blip r:embed="rId2" cstate="print"/>
          <a:stretch>
            <a:fillRect/>
          </a:stretch>
        </p:blipFill>
        <p:spPr>
          <a:xfrm>
            <a:off x="380299" y="5301208"/>
            <a:ext cx="2679701" cy="1473082"/>
          </a:xfrm>
          <a:prstGeom prst="rect">
            <a:avLst/>
          </a:prstGeom>
        </p:spPr>
      </p:pic>
    </p:spTree>
    <p:extLst>
      <p:ext uri="{BB962C8B-B14F-4D97-AF65-F5344CB8AC3E}">
        <p14:creationId xmlns:p14="http://schemas.microsoft.com/office/powerpoint/2010/main" xmlns="" val="1893140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Úkol 6</a:t>
            </a:r>
          </a:p>
        </p:txBody>
      </p:sp>
      <p:sp>
        <p:nvSpPr>
          <p:cNvPr id="3" name="Zástupný symbol pro obsah 2"/>
          <p:cNvSpPr>
            <a:spLocks noGrp="1"/>
          </p:cNvSpPr>
          <p:nvPr>
            <p:ph idx="1"/>
          </p:nvPr>
        </p:nvSpPr>
        <p:spPr/>
        <p:txBody>
          <a:bodyPr/>
          <a:lstStyle/>
          <a:p>
            <a:endParaRPr lang="cs-CZ" dirty="0"/>
          </a:p>
          <a:p>
            <a:endParaRPr lang="cs-CZ" dirty="0"/>
          </a:p>
          <a:p>
            <a:r>
              <a:rPr lang="cs-CZ" dirty="0"/>
              <a:t>S jakými kauzálními překážkami by měly vaše vysvětlení největší problémy?</a:t>
            </a:r>
          </a:p>
        </p:txBody>
      </p:sp>
      <p:pic>
        <p:nvPicPr>
          <p:cNvPr id="4" name="Obrázek 3"/>
          <p:cNvPicPr>
            <a:picLocks noChangeAspect="1"/>
          </p:cNvPicPr>
          <p:nvPr/>
        </p:nvPicPr>
        <p:blipFill>
          <a:blip r:embed="rId2" cstate="print"/>
          <a:stretch>
            <a:fillRect/>
          </a:stretch>
        </p:blipFill>
        <p:spPr>
          <a:xfrm>
            <a:off x="380299" y="5085184"/>
            <a:ext cx="3072673" cy="1689106"/>
          </a:xfrm>
          <a:prstGeom prst="rect">
            <a:avLst/>
          </a:prstGeom>
        </p:spPr>
      </p:pic>
    </p:spTree>
    <p:extLst>
      <p:ext uri="{BB962C8B-B14F-4D97-AF65-F5344CB8AC3E}">
        <p14:creationId xmlns:p14="http://schemas.microsoft.com/office/powerpoint/2010/main" xmlns="" val="42492188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Úkol 7</a:t>
            </a:r>
          </a:p>
        </p:txBody>
      </p:sp>
      <p:sp>
        <p:nvSpPr>
          <p:cNvPr id="3" name="Zástupný symbol pro obsah 2"/>
          <p:cNvSpPr>
            <a:spLocks noGrp="1"/>
          </p:cNvSpPr>
          <p:nvPr>
            <p:ph idx="1"/>
          </p:nvPr>
        </p:nvSpPr>
        <p:spPr/>
        <p:txBody>
          <a:bodyPr/>
          <a:lstStyle/>
          <a:p>
            <a:endParaRPr lang="cs-CZ" dirty="0"/>
          </a:p>
          <a:p>
            <a:r>
              <a:rPr lang="cs-CZ" dirty="0"/>
              <a:t>Vysvětlete koncept probabilistického vztahu na příkladu vztahu volebního rozhodování rodičů a volby jedince.</a:t>
            </a:r>
          </a:p>
        </p:txBody>
      </p:sp>
      <p:pic>
        <p:nvPicPr>
          <p:cNvPr id="4" name="Obrázek 3"/>
          <p:cNvPicPr>
            <a:picLocks noChangeAspect="1"/>
          </p:cNvPicPr>
          <p:nvPr/>
        </p:nvPicPr>
        <p:blipFill>
          <a:blip r:embed="rId2" cstate="print"/>
          <a:stretch>
            <a:fillRect/>
          </a:stretch>
        </p:blipFill>
        <p:spPr>
          <a:xfrm>
            <a:off x="380300" y="5013176"/>
            <a:ext cx="3203664" cy="1761114"/>
          </a:xfrm>
          <a:prstGeom prst="rect">
            <a:avLst/>
          </a:prstGeom>
        </p:spPr>
      </p:pic>
    </p:spTree>
    <p:extLst>
      <p:ext uri="{BB962C8B-B14F-4D97-AF65-F5344CB8AC3E}">
        <p14:creationId xmlns:p14="http://schemas.microsoft.com/office/powerpoint/2010/main" xmlns="" val="10803451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Řešení</a:t>
            </a:r>
          </a:p>
        </p:txBody>
      </p:sp>
      <p:sp>
        <p:nvSpPr>
          <p:cNvPr id="3" name="Content Placeholder 2"/>
          <p:cNvSpPr>
            <a:spLocks noGrp="1"/>
          </p:cNvSpPr>
          <p:nvPr>
            <p:ph idx="1"/>
          </p:nvPr>
        </p:nvSpPr>
        <p:spPr/>
        <p:txBody>
          <a:bodyPr>
            <a:normAutofit lnSpcReduction="10000"/>
          </a:bodyPr>
          <a:lstStyle/>
          <a:p>
            <a:r>
              <a:rPr lang="cs-CZ" dirty="0"/>
              <a:t>Probabilistický vztah, narozdíl od deterministického, pracuje s pravděpodobnostmi, ne jistotami. V tomto konkrétním případě to, že naši rodiče volí určitou stranu, zvyšuje šanci (oproti lidem se zcela stejnými charakteristikami, jako máme my, s výjimkou toho, že jejich rodiče tu stranu nevolí), že danou stranu budeme volit, ale nedeterminuje ji (to je typické pro přírodní vědy, ne sociální)</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Úkol 8</a:t>
            </a:r>
          </a:p>
        </p:txBody>
      </p:sp>
      <p:sp>
        <p:nvSpPr>
          <p:cNvPr id="3" name="Zástupný symbol pro obsah 2"/>
          <p:cNvSpPr>
            <a:spLocks noGrp="1"/>
          </p:cNvSpPr>
          <p:nvPr>
            <p:ph idx="1"/>
          </p:nvPr>
        </p:nvSpPr>
        <p:spPr/>
        <p:txBody>
          <a:bodyPr/>
          <a:lstStyle/>
          <a:p>
            <a:endParaRPr lang="cs-CZ" dirty="0"/>
          </a:p>
          <a:p>
            <a:r>
              <a:rPr lang="cs-CZ" dirty="0"/>
              <a:t>Je následující téma vhodné zkoumat a) observačně b) experimentálně c) oběma způsoby (a proč):</a:t>
            </a:r>
          </a:p>
          <a:p>
            <a:endParaRPr lang="cs-CZ" dirty="0"/>
          </a:p>
          <a:p>
            <a:pPr algn="ctr"/>
            <a:r>
              <a:rPr lang="cs-CZ" dirty="0"/>
              <a:t>Vztah mezi ježděním na motocyklu a sympatiemi k prezidentu Pavlovi</a:t>
            </a:r>
          </a:p>
        </p:txBody>
      </p:sp>
      <p:pic>
        <p:nvPicPr>
          <p:cNvPr id="4" name="Obrázek 3"/>
          <p:cNvPicPr>
            <a:picLocks noChangeAspect="1"/>
          </p:cNvPicPr>
          <p:nvPr/>
        </p:nvPicPr>
        <p:blipFill>
          <a:blip r:embed="rId2" cstate="print"/>
          <a:stretch>
            <a:fillRect/>
          </a:stretch>
        </p:blipFill>
        <p:spPr>
          <a:xfrm>
            <a:off x="380300" y="5445224"/>
            <a:ext cx="2417720" cy="1329066"/>
          </a:xfrm>
          <a:prstGeom prst="rect">
            <a:avLst/>
          </a:prstGeom>
        </p:spPr>
      </p:pic>
    </p:spTree>
    <p:extLst>
      <p:ext uri="{BB962C8B-B14F-4D97-AF65-F5344CB8AC3E}">
        <p14:creationId xmlns:p14="http://schemas.microsoft.com/office/powerpoint/2010/main" xmlns="" val="2197173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Řešení</a:t>
            </a:r>
          </a:p>
        </p:txBody>
      </p:sp>
      <p:sp>
        <p:nvSpPr>
          <p:cNvPr id="3" name="Content Placeholder 2"/>
          <p:cNvSpPr>
            <a:spLocks noGrp="1"/>
          </p:cNvSpPr>
          <p:nvPr>
            <p:ph idx="1"/>
          </p:nvPr>
        </p:nvSpPr>
        <p:spPr/>
        <p:txBody>
          <a:bodyPr/>
          <a:lstStyle/>
          <a:p>
            <a:r>
              <a:rPr lang="cs-CZ" dirty="0"/>
              <a:t>Pouze observačně (dotazníkových šetřením na reprezentativním vzorku například), experimentálně nemůžeme „náhodně lidem přiřazovat“, žejsou motocyklisté nebo nejsou. Prostudujte si tuto nesnáz experimentu v Kellstedtovi a Whittenovi.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Čtyři kauzální překážky</a:t>
            </a:r>
          </a:p>
        </p:txBody>
      </p:sp>
      <p:sp>
        <p:nvSpPr>
          <p:cNvPr id="3" name="Zástupný symbol pro obsah 2"/>
          <p:cNvSpPr>
            <a:spLocks noGrp="1"/>
          </p:cNvSpPr>
          <p:nvPr>
            <p:ph idx="1"/>
          </p:nvPr>
        </p:nvSpPr>
        <p:spPr/>
        <p:txBody>
          <a:bodyPr>
            <a:normAutofit lnSpcReduction="10000"/>
          </a:bodyPr>
          <a:lstStyle/>
          <a:p>
            <a:pPr marL="514350" indent="-514350">
              <a:buAutoNum type="arabicPeriod"/>
            </a:pPr>
            <a:r>
              <a:rPr lang="cs-CZ" dirty="0"/>
              <a:t>překážka- logický mechanismus</a:t>
            </a:r>
          </a:p>
          <a:p>
            <a:pPr marL="514350" indent="-514350">
              <a:buAutoNum type="arabicPeriod"/>
            </a:pPr>
            <a:r>
              <a:rPr lang="cs-CZ" dirty="0"/>
              <a:t>překážka- není to naopak</a:t>
            </a:r>
          </a:p>
          <a:p>
            <a:pPr marL="514350" indent="-514350">
              <a:buAutoNum type="arabicPeriod"/>
            </a:pPr>
            <a:r>
              <a:rPr lang="cs-CZ" dirty="0"/>
              <a:t>překážka- správně jsme měřili a naměřili jsme souvislost</a:t>
            </a:r>
          </a:p>
          <a:p>
            <a:pPr marL="514350" indent="-514350">
              <a:buAutoNum type="arabicPeriod"/>
            </a:pPr>
            <a:r>
              <a:rPr lang="cs-CZ" dirty="0"/>
              <a:t>Překážka- není jiná třetí proměnná, která by způsobovala obě naše (přísnější varianta) nebo není jiná třetí proměnná, která by ovlivňovala naši závislou proměnnou (mírnější varianta)</a:t>
            </a:r>
          </a:p>
          <a:p>
            <a:pPr marL="0" indent="0">
              <a:buNone/>
            </a:pPr>
            <a:endParaRPr lang="cs-CZ" dirty="0"/>
          </a:p>
        </p:txBody>
      </p:sp>
    </p:spTree>
    <p:extLst>
      <p:ext uri="{BB962C8B-B14F-4D97-AF65-F5344CB8AC3E}">
        <p14:creationId xmlns:p14="http://schemas.microsoft.com/office/powerpoint/2010/main" xmlns="" val="11236131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Úkol9 </a:t>
            </a:r>
          </a:p>
        </p:txBody>
      </p:sp>
      <p:sp>
        <p:nvSpPr>
          <p:cNvPr id="3" name="Zástupný symbol pro obsah 2"/>
          <p:cNvSpPr>
            <a:spLocks noGrp="1"/>
          </p:cNvSpPr>
          <p:nvPr>
            <p:ph idx="1"/>
          </p:nvPr>
        </p:nvSpPr>
        <p:spPr/>
        <p:txBody>
          <a:bodyPr/>
          <a:lstStyle/>
          <a:p>
            <a:endParaRPr lang="cs-CZ" dirty="0"/>
          </a:p>
          <a:p>
            <a:r>
              <a:rPr lang="cs-CZ" dirty="0"/>
              <a:t>Je následující téma vhodné zkoumat a) observačně b) experimentálně c) oběma způsoby (a proč):</a:t>
            </a:r>
          </a:p>
          <a:p>
            <a:endParaRPr lang="cs-CZ" dirty="0"/>
          </a:p>
          <a:p>
            <a:r>
              <a:rPr lang="cs-CZ" dirty="0"/>
              <a:t>Vztah mezi mírou sledování bulvárních zpráv a mírou spokojenosti s politikou.</a:t>
            </a:r>
          </a:p>
        </p:txBody>
      </p:sp>
      <p:pic>
        <p:nvPicPr>
          <p:cNvPr id="4" name="Obrázek 3"/>
          <p:cNvPicPr>
            <a:picLocks noChangeAspect="1"/>
          </p:cNvPicPr>
          <p:nvPr/>
        </p:nvPicPr>
        <p:blipFill>
          <a:blip r:embed="rId2" cstate="print"/>
          <a:stretch>
            <a:fillRect/>
          </a:stretch>
        </p:blipFill>
        <p:spPr>
          <a:xfrm>
            <a:off x="380300" y="5517232"/>
            <a:ext cx="2286730" cy="1257058"/>
          </a:xfrm>
          <a:prstGeom prst="rect">
            <a:avLst/>
          </a:prstGeom>
        </p:spPr>
      </p:pic>
    </p:spTree>
    <p:extLst>
      <p:ext uri="{BB962C8B-B14F-4D97-AF65-F5344CB8AC3E}">
        <p14:creationId xmlns:p14="http://schemas.microsoft.com/office/powerpoint/2010/main" xmlns="" val="23018231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Řešení</a:t>
            </a:r>
          </a:p>
        </p:txBody>
      </p:sp>
      <p:sp>
        <p:nvSpPr>
          <p:cNvPr id="3" name="Content Placeholder 2"/>
          <p:cNvSpPr>
            <a:spLocks noGrp="1"/>
          </p:cNvSpPr>
          <p:nvPr>
            <p:ph idx="1"/>
          </p:nvPr>
        </p:nvSpPr>
        <p:spPr/>
        <p:txBody>
          <a:bodyPr>
            <a:normAutofit fontScale="77500" lnSpcReduction="20000"/>
          </a:bodyPr>
          <a:lstStyle/>
          <a:p>
            <a:r>
              <a:rPr lang="cs-CZ" dirty="0"/>
              <a:t>Experimentálně to jistě zkoumat můžeme, můžeme totiž jedince vystavit bulvárním i nebulvárním zprávám. Trochu problém je s měřením závislé proměnné (spokojenosti s politikou)- nevíme přesně, jak rychle by z nás měly bulvární zprávy učinit více/méně nespokojené.</a:t>
            </a:r>
          </a:p>
          <a:p>
            <a:r>
              <a:rPr lang="cs-CZ" dirty="0"/>
              <a:t>Observačně máme vážný problém s druhou překážkou, co když je to tak, že nespokojení lidé něvěří mainstreamovým médiím a upínají se k bulvárním (tedy vztah je obrácený)!? To v dotazníkovém šetření těžko zjistíme</a:t>
            </a:r>
            <a:r>
              <a:rPr lang="cs-CZ" dirty="0" smtClean="0"/>
              <a:t>. Tedy, zjistíme </a:t>
            </a:r>
            <a:r>
              <a:rPr lang="cs-CZ" b="1" dirty="0" smtClean="0"/>
              <a:t>korelaci</a:t>
            </a:r>
            <a:r>
              <a:rPr lang="cs-CZ" dirty="0" smtClean="0"/>
              <a:t> (proměnné spolu možná souvisí), ale ne </a:t>
            </a:r>
            <a:r>
              <a:rPr lang="cs-CZ" b="1" dirty="0" smtClean="0"/>
              <a:t>kauzalitu</a:t>
            </a:r>
            <a:r>
              <a:rPr lang="cs-CZ" dirty="0" smtClean="0"/>
              <a:t> (nevíme, co je závislá a co nezávislá proměnná). </a:t>
            </a:r>
            <a:endParaRPr lang="cs-CZ" dirty="0"/>
          </a:p>
          <a:p>
            <a:r>
              <a:rPr lang="cs-CZ" dirty="0"/>
              <a:t>Závěr: o něco lepší je asi zkoumat to experimentálně.</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Úkol 10</a:t>
            </a:r>
          </a:p>
        </p:txBody>
      </p:sp>
      <p:sp>
        <p:nvSpPr>
          <p:cNvPr id="3" name="Zástupný symbol pro obsah 2"/>
          <p:cNvSpPr>
            <a:spLocks noGrp="1"/>
          </p:cNvSpPr>
          <p:nvPr>
            <p:ph idx="1"/>
          </p:nvPr>
        </p:nvSpPr>
        <p:spPr/>
        <p:txBody>
          <a:bodyPr>
            <a:normAutofit fontScale="92500"/>
          </a:bodyPr>
          <a:lstStyle/>
          <a:p>
            <a:endParaRPr lang="cs-CZ" dirty="0"/>
          </a:p>
          <a:p>
            <a:r>
              <a:rPr lang="cs-CZ" dirty="0"/>
              <a:t>Chcete zkoumat vztah mezi </a:t>
            </a:r>
            <a:r>
              <a:rPr lang="cs-CZ" b="1" dirty="0"/>
              <a:t>příjmem jedince </a:t>
            </a:r>
            <a:r>
              <a:rPr lang="cs-CZ" dirty="0"/>
              <a:t>a </a:t>
            </a:r>
            <a:r>
              <a:rPr lang="cs-CZ" b="1" dirty="0"/>
              <a:t>mírou volební účasti</a:t>
            </a:r>
            <a:r>
              <a:rPr lang="cs-CZ" dirty="0"/>
              <a:t>.</a:t>
            </a:r>
          </a:p>
          <a:p>
            <a:endParaRPr lang="cs-CZ" dirty="0"/>
          </a:p>
          <a:p>
            <a:r>
              <a:rPr lang="cs-CZ" dirty="0"/>
              <a:t>Zamyslete se nad přesvědčivým designem </a:t>
            </a:r>
            <a:r>
              <a:rPr lang="cs-CZ" b="1" dirty="0"/>
              <a:t>longitudinální (</a:t>
            </a:r>
            <a:r>
              <a:rPr lang="cs-CZ" b="1" i="1" dirty="0" err="1"/>
              <a:t>time-series</a:t>
            </a:r>
            <a:r>
              <a:rPr lang="cs-CZ" b="1" dirty="0"/>
              <a:t>)</a:t>
            </a:r>
            <a:r>
              <a:rPr lang="cs-CZ" dirty="0"/>
              <a:t> a </a:t>
            </a:r>
            <a:r>
              <a:rPr lang="cs-CZ" b="1" dirty="0"/>
              <a:t>průřezové</a:t>
            </a:r>
            <a:r>
              <a:rPr lang="cs-CZ" dirty="0"/>
              <a:t> observační studie (co budete zkoumat, kauzální mechanismus, operacionalizace závislé a nezávislé proměnné, čtvrtá překážka atd.).</a:t>
            </a:r>
          </a:p>
        </p:txBody>
      </p:sp>
      <p:pic>
        <p:nvPicPr>
          <p:cNvPr id="4" name="Obrázek 3"/>
          <p:cNvPicPr>
            <a:picLocks noChangeAspect="1"/>
          </p:cNvPicPr>
          <p:nvPr/>
        </p:nvPicPr>
        <p:blipFill>
          <a:blip r:embed="rId2" cstate="print"/>
          <a:stretch>
            <a:fillRect/>
          </a:stretch>
        </p:blipFill>
        <p:spPr>
          <a:xfrm>
            <a:off x="380300" y="6126162"/>
            <a:ext cx="1179016" cy="648127"/>
          </a:xfrm>
          <a:prstGeom prst="rect">
            <a:avLst/>
          </a:prstGeom>
        </p:spPr>
      </p:pic>
    </p:spTree>
    <p:extLst>
      <p:ext uri="{BB962C8B-B14F-4D97-AF65-F5344CB8AC3E}">
        <p14:creationId xmlns:p14="http://schemas.microsoft.com/office/powerpoint/2010/main" xmlns="" val="37571981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Řešení</a:t>
            </a:r>
          </a:p>
        </p:txBody>
      </p:sp>
      <p:sp>
        <p:nvSpPr>
          <p:cNvPr id="3" name="Content Placeholder 2"/>
          <p:cNvSpPr>
            <a:spLocks noGrp="1"/>
          </p:cNvSpPr>
          <p:nvPr>
            <p:ph idx="1"/>
          </p:nvPr>
        </p:nvSpPr>
        <p:spPr/>
        <p:txBody>
          <a:bodyPr/>
          <a:lstStyle/>
          <a:p>
            <a:r>
              <a:rPr lang="cs-CZ" dirty="0"/>
              <a:t>Rozdíly mezi oběma typy studií si nastudujte v KW.</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Úkol 11</a:t>
            </a:r>
          </a:p>
        </p:txBody>
      </p:sp>
      <p:sp>
        <p:nvSpPr>
          <p:cNvPr id="3" name="Zástupný symbol pro obsah 2"/>
          <p:cNvSpPr>
            <a:spLocks noGrp="1"/>
          </p:cNvSpPr>
          <p:nvPr>
            <p:ph idx="1"/>
          </p:nvPr>
        </p:nvSpPr>
        <p:spPr/>
        <p:txBody>
          <a:bodyPr/>
          <a:lstStyle/>
          <a:p>
            <a:r>
              <a:rPr lang="cs-CZ" dirty="0"/>
              <a:t>Jakou výzkumnou strategii (podle </a:t>
            </a:r>
            <a:r>
              <a:rPr lang="cs-CZ" dirty="0" err="1"/>
              <a:t>Blaikieho</a:t>
            </a:r>
            <a:r>
              <a:rPr lang="cs-CZ" dirty="0"/>
              <a:t>) byste nejlépe použili (a proč), pokud byste zkoumali:</a:t>
            </a:r>
          </a:p>
          <a:p>
            <a:endParaRPr lang="cs-CZ" dirty="0"/>
          </a:p>
          <a:p>
            <a:r>
              <a:rPr lang="cs-CZ" dirty="0"/>
              <a:t>na čem závisí disciplína hlasování v PS PČR</a:t>
            </a:r>
          </a:p>
          <a:p>
            <a:r>
              <a:rPr lang="cs-CZ" dirty="0"/>
              <a:t>artikulaci a agregaci zájmů v Pirátské straně</a:t>
            </a:r>
          </a:p>
          <a:p>
            <a:r>
              <a:rPr lang="cs-CZ" dirty="0"/>
              <a:t>jakou roli hrají jednotlivé emoce v politické participaci </a:t>
            </a:r>
          </a:p>
        </p:txBody>
      </p:sp>
      <p:pic>
        <p:nvPicPr>
          <p:cNvPr id="4" name="Obrázek 3"/>
          <p:cNvPicPr>
            <a:picLocks noChangeAspect="1"/>
          </p:cNvPicPr>
          <p:nvPr/>
        </p:nvPicPr>
        <p:blipFill>
          <a:blip r:embed="rId2" cstate="print"/>
          <a:stretch>
            <a:fillRect/>
          </a:stretch>
        </p:blipFill>
        <p:spPr>
          <a:xfrm>
            <a:off x="380299" y="5974230"/>
            <a:ext cx="1455397" cy="800059"/>
          </a:xfrm>
          <a:prstGeom prst="rect">
            <a:avLst/>
          </a:prstGeom>
        </p:spPr>
      </p:pic>
    </p:spTree>
    <p:extLst>
      <p:ext uri="{BB962C8B-B14F-4D97-AF65-F5344CB8AC3E}">
        <p14:creationId xmlns:p14="http://schemas.microsoft.com/office/powerpoint/2010/main" xmlns="" val="37956548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Řešení</a:t>
            </a:r>
          </a:p>
        </p:txBody>
      </p:sp>
      <p:sp>
        <p:nvSpPr>
          <p:cNvPr id="3" name="Content Placeholder 2"/>
          <p:cNvSpPr>
            <a:spLocks noGrp="1"/>
          </p:cNvSpPr>
          <p:nvPr>
            <p:ph idx="1"/>
          </p:nvPr>
        </p:nvSpPr>
        <p:spPr/>
        <p:txBody>
          <a:bodyPr>
            <a:normAutofit fontScale="92500" lnSpcReduction="20000"/>
          </a:bodyPr>
          <a:lstStyle/>
          <a:p>
            <a:r>
              <a:rPr lang="cs-CZ" dirty="0"/>
              <a:t>Ad 1) asi deduktivní, existuje totiž už mnoho hypotéz, na čem by disciplína měla záviset</a:t>
            </a:r>
          </a:p>
          <a:p>
            <a:r>
              <a:rPr lang="cs-CZ" dirty="0"/>
              <a:t>Ad 2) asi induktivně něbo abduktivně, Piráti jsou stále hodně neprobádaná strana s neobvyklými rozhodovacími mechanismy, určitě nebude na škodu redukovat omyl bez toho, abychom se nějak významně omezovali hypotézami, mohlo by nám totiž něco podstatné uniknout</a:t>
            </a:r>
          </a:p>
          <a:p>
            <a:r>
              <a:rPr lang="cs-CZ" dirty="0"/>
              <a:t>Ad 3) asi retroduktivně- emoce se nám špatně pozorují a měří přímo, obvykle měříme nějakého jejich reprezentanta.</a:t>
            </a:r>
          </a:p>
          <a:p>
            <a:pPr>
              <a:buNone/>
            </a:pPr>
            <a:endParaRPr lang="cs-CZ" dirty="0"/>
          </a:p>
          <a:p>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Úkol 12</a:t>
            </a:r>
          </a:p>
        </p:txBody>
      </p:sp>
      <p:sp>
        <p:nvSpPr>
          <p:cNvPr id="3" name="Zástupný symbol pro obsah 2"/>
          <p:cNvSpPr>
            <a:spLocks noGrp="1"/>
          </p:cNvSpPr>
          <p:nvPr>
            <p:ph idx="1"/>
          </p:nvPr>
        </p:nvSpPr>
        <p:spPr/>
        <p:txBody>
          <a:bodyPr/>
          <a:lstStyle/>
          <a:p>
            <a:endParaRPr lang="cs-CZ" dirty="0"/>
          </a:p>
          <a:p>
            <a:r>
              <a:rPr lang="cs-CZ" dirty="0"/>
              <a:t>Chcete zkoumat vztah mezi zdravotním stavem kandidáta a jeho podporou ve volbách</a:t>
            </a:r>
          </a:p>
          <a:p>
            <a:endParaRPr lang="cs-CZ" dirty="0"/>
          </a:p>
          <a:p>
            <a:r>
              <a:rPr lang="cs-CZ" dirty="0"/>
              <a:t>Je lepší to zkoumat experimentálně nebo observačně? Jak přesně to budete zkoumat (operacionalizace nezávislé a závislé proměnné)?</a:t>
            </a:r>
          </a:p>
        </p:txBody>
      </p:sp>
      <p:pic>
        <p:nvPicPr>
          <p:cNvPr id="4" name="Obrázek 3"/>
          <p:cNvPicPr>
            <a:picLocks noChangeAspect="1"/>
          </p:cNvPicPr>
          <p:nvPr/>
        </p:nvPicPr>
        <p:blipFill>
          <a:blip r:embed="rId2" cstate="print"/>
          <a:stretch>
            <a:fillRect/>
          </a:stretch>
        </p:blipFill>
        <p:spPr>
          <a:xfrm>
            <a:off x="380300" y="5877272"/>
            <a:ext cx="1631776" cy="897018"/>
          </a:xfrm>
          <a:prstGeom prst="rect">
            <a:avLst/>
          </a:prstGeom>
        </p:spPr>
      </p:pic>
    </p:spTree>
    <p:extLst>
      <p:ext uri="{BB962C8B-B14F-4D97-AF65-F5344CB8AC3E}">
        <p14:creationId xmlns:p14="http://schemas.microsoft.com/office/powerpoint/2010/main" xmlns="" val="41553146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Řešení</a:t>
            </a:r>
          </a:p>
        </p:txBody>
      </p:sp>
      <p:sp>
        <p:nvSpPr>
          <p:cNvPr id="3" name="Content Placeholder 2"/>
          <p:cNvSpPr>
            <a:spLocks noGrp="1"/>
          </p:cNvSpPr>
          <p:nvPr>
            <p:ph idx="1"/>
          </p:nvPr>
        </p:nvSpPr>
        <p:spPr/>
        <p:txBody>
          <a:bodyPr>
            <a:normAutofit fontScale="55000" lnSpcReduction="20000"/>
          </a:bodyPr>
          <a:lstStyle/>
          <a:p>
            <a:r>
              <a:rPr lang="cs-CZ" dirty="0"/>
              <a:t>Extrémně těžký úkol!</a:t>
            </a:r>
          </a:p>
          <a:p>
            <a:pPr>
              <a:buNone/>
            </a:pPr>
            <a:r>
              <a:rPr lang="cs-CZ" dirty="0"/>
              <a:t>Klíč je asi v operacionalizaci proměnných, u nezávislé nás vlastně ani tak moc nezajímá objektivní zdravotní stav kandidáta (tam bychom měli problém na třetí překážce ho měřit, kandidáti se asi nenechají vyšetřovat, aby udělali radost sociálním vědcům), ale to, jak ho vnímají voliči. To otvírá cesty k možným řešením:</a:t>
            </a:r>
          </a:p>
          <a:p>
            <a:pPr marL="514350" indent="-514350">
              <a:buAutoNum type="arabicPeriod"/>
            </a:pPr>
            <a:r>
              <a:rPr lang="cs-CZ" dirty="0"/>
              <a:t>Můžeme to zkoumat experimentálně, není problém přiřadit subjekty ke zdravému a nemocnému fiktivnímu kandidátu a pak měřit sympatie, problém ale je, že IRL je často pořadí opačné- nejdřív máme nějaké sympatie a teprve poté uvažujeme/dozvídáme se o zdravotním stavu kandidáta a sympatie si následně (ne)upravujeme- řekli bychom tedy, že takový výzkum má problematickou externí validitu (nereprezentuje dobře situaci v reálném světě).</a:t>
            </a:r>
          </a:p>
          <a:p>
            <a:pPr marL="514350" indent="-514350">
              <a:buAutoNum type="arabicPeriod"/>
            </a:pPr>
            <a:r>
              <a:rPr lang="cs-CZ" dirty="0"/>
              <a:t>Můžeme vše zkoumat i observačně, nechat např. odpovídající hodnotit zdravotní stav kandidátů a měřit jejich ochotu je volit- znovu ale máme velký problém na druhé překážce- nevíme, zda to není tak, že někdo, kdo např. tenduje k tomu volit M. Zemana, nevnímá I PROTO jeho zdravotní stav lépe, než někdo, kdo ho naopak volit nechtěl a to, že hodnotí jeho zdravotní stav jako špatný, je jen racionalizace toho, že ho nebude volit. </a:t>
            </a:r>
          </a:p>
          <a:p>
            <a:pPr marL="514350" indent="-514350">
              <a:buNone/>
            </a:pPr>
            <a:r>
              <a:rPr lang="cs-CZ" dirty="0"/>
              <a:t>Závěr: Zkoumat se to dá strašně těžko. Totéž jsem řekl HN, když po mě chtěly odpověď, jak moc zdravotní stav prezidenta Zemana ovlivní prezidentské volby </a:t>
            </a:r>
            <a:r>
              <a:rPr lang="cs-CZ" dirty="0" smtClean="0"/>
              <a:t>2018</a:t>
            </a:r>
            <a:r>
              <a:rPr lang="cs-CZ" dirty="0" smtClean="0">
                <a:sym typeface="Wingdings" pitchFamily="2" charset="2"/>
              </a:rPr>
              <a:t>.</a:t>
            </a:r>
            <a:endParaRPr lang="cs-CZ" dirty="0"/>
          </a:p>
          <a:p>
            <a:pPr marL="514350" indent="-514350">
              <a:buAutoNum type="arabicPeriod"/>
            </a:pPr>
            <a:endParaRPr lang="cs-CZ" dirty="0"/>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První překážka</a:t>
            </a:r>
          </a:p>
        </p:txBody>
      </p:sp>
      <p:sp>
        <p:nvSpPr>
          <p:cNvPr id="3" name="Zástupný symbol pro obsah 2"/>
          <p:cNvSpPr>
            <a:spLocks noGrp="1"/>
          </p:cNvSpPr>
          <p:nvPr>
            <p:ph idx="1"/>
          </p:nvPr>
        </p:nvSpPr>
        <p:spPr/>
        <p:txBody>
          <a:bodyPr/>
          <a:lstStyle/>
          <a:p>
            <a:r>
              <a:rPr lang="cs-CZ" dirty="0"/>
              <a:t>Snažíme se </a:t>
            </a:r>
            <a:r>
              <a:rPr lang="cs-CZ" b="1" dirty="0"/>
              <a:t>logicky spojit </a:t>
            </a:r>
            <a:r>
              <a:rPr lang="cs-CZ" dirty="0"/>
              <a:t>naši nezávislou a závislou proměnnou- logicky popsat, proč by změny nezávislé proměnné měly způsobovat změny závislé proměnné.</a:t>
            </a:r>
          </a:p>
          <a:p>
            <a:endParaRPr lang="cs-CZ" dirty="0"/>
          </a:p>
          <a:p>
            <a:r>
              <a:rPr lang="cs-CZ" b="1" dirty="0"/>
              <a:t>Nesmíme</a:t>
            </a:r>
            <a:r>
              <a:rPr lang="cs-CZ" dirty="0"/>
              <a:t> se pouze odkázat na překonanou třetí překážku!</a:t>
            </a:r>
          </a:p>
        </p:txBody>
      </p:sp>
    </p:spTree>
    <p:extLst>
      <p:ext uri="{BB962C8B-B14F-4D97-AF65-F5344CB8AC3E}">
        <p14:creationId xmlns:p14="http://schemas.microsoft.com/office/powerpoint/2010/main" xmlns="" val="656815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Druhá překážka</a:t>
            </a:r>
          </a:p>
        </p:txBody>
      </p:sp>
      <p:sp>
        <p:nvSpPr>
          <p:cNvPr id="3" name="Zástupný symbol pro obsah 2"/>
          <p:cNvSpPr>
            <a:spLocks noGrp="1"/>
          </p:cNvSpPr>
          <p:nvPr>
            <p:ph idx="1"/>
          </p:nvPr>
        </p:nvSpPr>
        <p:spPr/>
        <p:txBody>
          <a:bodyPr/>
          <a:lstStyle/>
          <a:p>
            <a:r>
              <a:rPr lang="cs-CZ" dirty="0"/>
              <a:t>Snažíme se vyloučit, že nezávislá </a:t>
            </a:r>
            <a:r>
              <a:rPr lang="cs-CZ" b="1" dirty="0"/>
              <a:t>v naší konkrétní analýze </a:t>
            </a:r>
            <a:r>
              <a:rPr lang="cs-CZ" dirty="0"/>
              <a:t>proměnná není závislá a naopak</a:t>
            </a:r>
          </a:p>
          <a:p>
            <a:r>
              <a:rPr lang="cs-CZ" dirty="0"/>
              <a:t>Daří se nám často díky časové souslednosti</a:t>
            </a:r>
          </a:p>
          <a:p>
            <a:r>
              <a:rPr lang="cs-CZ" dirty="0"/>
              <a:t>Někdy si nejsme jisti, proměnné se mohou ovlivňovat vzájemně (sériová kauzalita)</a:t>
            </a:r>
          </a:p>
        </p:txBody>
      </p:sp>
    </p:spTree>
    <p:extLst>
      <p:ext uri="{BB962C8B-B14F-4D97-AF65-F5344CB8AC3E}">
        <p14:creationId xmlns:p14="http://schemas.microsoft.com/office/powerpoint/2010/main" xmlns="" val="3336319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Třetí překážka</a:t>
            </a:r>
          </a:p>
        </p:txBody>
      </p:sp>
      <p:sp>
        <p:nvSpPr>
          <p:cNvPr id="3" name="Zástupný symbol pro obsah 2"/>
          <p:cNvSpPr>
            <a:spLocks noGrp="1"/>
          </p:cNvSpPr>
          <p:nvPr>
            <p:ph idx="1"/>
          </p:nvPr>
        </p:nvSpPr>
        <p:spPr/>
        <p:txBody>
          <a:bodyPr/>
          <a:lstStyle/>
          <a:p>
            <a:r>
              <a:rPr lang="cs-CZ" dirty="0"/>
              <a:t>Měříme, zda s tím, jak se mění nezávislá proměnná, tak se mění i závislá.</a:t>
            </a:r>
          </a:p>
          <a:p>
            <a:endParaRPr lang="cs-CZ" dirty="0"/>
          </a:p>
          <a:p>
            <a:r>
              <a:rPr lang="cs-CZ" dirty="0"/>
              <a:t>Překonat tuto překážku znamená </a:t>
            </a:r>
            <a:r>
              <a:rPr lang="cs-CZ" b="1" dirty="0"/>
              <a:t>jednak to v datech naměřit</a:t>
            </a:r>
            <a:r>
              <a:rPr lang="cs-CZ" dirty="0"/>
              <a:t>, jednak to vůbec </a:t>
            </a:r>
            <a:r>
              <a:rPr lang="cs-CZ" b="1" dirty="0"/>
              <a:t>být schopen měřit</a:t>
            </a:r>
            <a:r>
              <a:rPr lang="cs-CZ" dirty="0"/>
              <a:t>.</a:t>
            </a:r>
          </a:p>
        </p:txBody>
      </p:sp>
    </p:spTree>
    <p:extLst>
      <p:ext uri="{BB962C8B-B14F-4D97-AF65-F5344CB8AC3E}">
        <p14:creationId xmlns:p14="http://schemas.microsoft.com/office/powerpoint/2010/main" xmlns="" val="1369573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Čtvrtá překážka</a:t>
            </a:r>
          </a:p>
        </p:txBody>
      </p:sp>
      <p:sp>
        <p:nvSpPr>
          <p:cNvPr id="3" name="Zástupný symbol pro obsah 2"/>
          <p:cNvSpPr>
            <a:spLocks noGrp="1"/>
          </p:cNvSpPr>
          <p:nvPr>
            <p:ph idx="1"/>
          </p:nvPr>
        </p:nvSpPr>
        <p:spPr/>
        <p:txBody>
          <a:bodyPr/>
          <a:lstStyle/>
          <a:p>
            <a:r>
              <a:rPr lang="cs-CZ" dirty="0"/>
              <a:t>Snažíme se zjistit, zda zdánlivě validní vztah mezi nezávislou a závislou proměnnou </a:t>
            </a:r>
            <a:r>
              <a:rPr lang="cs-CZ" b="1" dirty="0"/>
              <a:t>nevysvětluje třetí proměnná, původně nezahrnutá</a:t>
            </a:r>
            <a:r>
              <a:rPr lang="cs-CZ" dirty="0"/>
              <a:t>.</a:t>
            </a:r>
          </a:p>
        </p:txBody>
      </p:sp>
      <p:pic>
        <p:nvPicPr>
          <p:cNvPr id="1026" name="Picture 2" descr="https://utopiayouarestandinginit.files.wordpress.com/2014/05/052914_0309_examplesofs1.jpg?w=560"/>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195736" y="3861048"/>
            <a:ext cx="5334000" cy="1828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696325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Úkol 1</a:t>
            </a:r>
          </a:p>
        </p:txBody>
      </p:sp>
      <p:sp>
        <p:nvSpPr>
          <p:cNvPr id="3" name="Zástupný symbol pro obsah 2"/>
          <p:cNvSpPr>
            <a:spLocks noGrp="1"/>
          </p:cNvSpPr>
          <p:nvPr>
            <p:ph idx="1"/>
          </p:nvPr>
        </p:nvSpPr>
        <p:spPr/>
        <p:txBody>
          <a:bodyPr/>
          <a:lstStyle/>
          <a:p>
            <a:r>
              <a:rPr lang="cs-CZ" dirty="0"/>
              <a:t>Komentujte následující kauzální tvrzení pomocí konceptu čtyř překážek</a:t>
            </a:r>
          </a:p>
          <a:p>
            <a:endParaRPr lang="cs-CZ" dirty="0"/>
          </a:p>
          <a:p>
            <a:endParaRPr lang="cs-CZ" dirty="0"/>
          </a:p>
          <a:p>
            <a:r>
              <a:rPr lang="cs-CZ" b="1" i="1" dirty="0"/>
              <a:t>Těsnost parlamentní většiny ovlivňuje disciplínu hlasování v parlamentu</a:t>
            </a:r>
          </a:p>
        </p:txBody>
      </p:sp>
      <p:pic>
        <p:nvPicPr>
          <p:cNvPr id="4" name="Obrázek 3"/>
          <p:cNvPicPr>
            <a:picLocks noChangeAspect="1"/>
          </p:cNvPicPr>
          <p:nvPr/>
        </p:nvPicPr>
        <p:blipFill>
          <a:blip r:embed="rId2" cstate="print"/>
          <a:stretch>
            <a:fillRect/>
          </a:stretch>
        </p:blipFill>
        <p:spPr>
          <a:xfrm>
            <a:off x="380299" y="5538804"/>
            <a:ext cx="2247485" cy="1235485"/>
          </a:xfrm>
          <a:prstGeom prst="rect">
            <a:avLst/>
          </a:prstGeom>
        </p:spPr>
      </p:pic>
    </p:spTree>
    <p:extLst>
      <p:ext uri="{BB962C8B-B14F-4D97-AF65-F5344CB8AC3E}">
        <p14:creationId xmlns:p14="http://schemas.microsoft.com/office/powerpoint/2010/main" xmlns="" val="773759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Řešení</a:t>
            </a:r>
          </a:p>
        </p:txBody>
      </p:sp>
      <p:sp>
        <p:nvSpPr>
          <p:cNvPr id="3" name="Content Placeholder 2"/>
          <p:cNvSpPr>
            <a:spLocks noGrp="1"/>
          </p:cNvSpPr>
          <p:nvPr>
            <p:ph idx="1"/>
          </p:nvPr>
        </p:nvSpPr>
        <p:spPr/>
        <p:txBody>
          <a:bodyPr>
            <a:normAutofit fontScale="47500" lnSpcReduction="20000"/>
          </a:bodyPr>
          <a:lstStyle/>
          <a:p>
            <a:r>
              <a:rPr lang="cs-CZ" dirty="0"/>
              <a:t>Těsnost PV (nezávislá proměnná), Parlamentní disciplína (závislá proměnná)</a:t>
            </a:r>
          </a:p>
          <a:p>
            <a:r>
              <a:rPr lang="cs-CZ" dirty="0"/>
              <a:t>Těsnost PV- operacionalizujeme např. jako poměr mezi počtem vládních a opozičních poslanců, parlamentní disciplína- můžeme operacionalizovat buďto jako účast nebo jako shodnost hlasování se svým (vládním/opozičním blokem)</a:t>
            </a:r>
          </a:p>
          <a:p>
            <a:r>
              <a:rPr lang="cs-CZ" dirty="0"/>
              <a:t>1. KP- čím těsnější parlamentní většina, tím větší disciplína- vláda potřebuje každého poslance, aby prosadila své zákony </a:t>
            </a:r>
            <a:r>
              <a:rPr lang="cs-CZ" b="1" dirty="0"/>
              <a:t>nebo </a:t>
            </a:r>
            <a:r>
              <a:rPr lang="cs-CZ" dirty="0"/>
              <a:t>čím těsnější parlamentní většina</a:t>
            </a:r>
            <a:r>
              <a:rPr lang="cs-CZ" b="1" dirty="0"/>
              <a:t>, </a:t>
            </a:r>
            <a:r>
              <a:rPr lang="cs-CZ" dirty="0"/>
              <a:t>tím nižší disciplína- jednotlivé poslanci mají vládu více „v hrsti“, stoupá jejich vliv, může pro ně být výhodné hlasovat proti vládě a vydírat ji. Závěr: evidentně nacházíme důvody domnívat se, že je tu IRL vztah mezi oběma proměnnými, překážka přeskočena.</a:t>
            </a:r>
          </a:p>
          <a:p>
            <a:r>
              <a:rPr lang="cs-CZ" dirty="0"/>
              <a:t>2.KP- nejdřív se ustaví (nějaká) většina, pak můžeme zkoumat disciplínu, která může zpětně ovlivňovat většinu- sériová kauzalita, můžeme ji ale brát jako přeskočenou</a:t>
            </a:r>
          </a:p>
          <a:p>
            <a:r>
              <a:rPr lang="cs-CZ" dirty="0"/>
              <a:t>3. KP- operacionalizujeme, jak obojí měřit, (viz výše), pokud nalezneme kovarianci, jednak jsme přeskočili překážku, jednak tím zjistíme, který ze směru vztahu na první kauzální překážce byl „ten správný“. </a:t>
            </a:r>
          </a:p>
          <a:p>
            <a:r>
              <a:rPr lang="cs-CZ" dirty="0"/>
              <a:t>4. KP- Nějaké tipy na přísnější variantu by byly: jak behaviorální proměnné, např. politická kultura, tak institucionální proměnné: např. volební systém, u mírnější varianty pak disciplínu ovlivňuje celá řada proměnných- u velkého množství případů je toto úloha na regresní analýzu (viz seminář o měření)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Úkol 2</a:t>
            </a:r>
          </a:p>
        </p:txBody>
      </p:sp>
      <p:sp>
        <p:nvSpPr>
          <p:cNvPr id="3" name="Zástupný symbol pro obsah 2"/>
          <p:cNvSpPr>
            <a:spLocks noGrp="1"/>
          </p:cNvSpPr>
          <p:nvPr>
            <p:ph idx="1"/>
          </p:nvPr>
        </p:nvSpPr>
        <p:spPr/>
        <p:txBody>
          <a:bodyPr/>
          <a:lstStyle/>
          <a:p>
            <a:r>
              <a:rPr lang="cs-CZ" dirty="0"/>
              <a:t>Komentujte následující kauzální tvrzení pomocí konceptu čtyř překážek</a:t>
            </a:r>
          </a:p>
          <a:p>
            <a:endParaRPr lang="cs-CZ" dirty="0"/>
          </a:p>
          <a:p>
            <a:r>
              <a:rPr lang="cs-CZ" b="1" i="1" dirty="0"/>
              <a:t>Zavedení genderových kvót by zabránilo zneužívání žen kapitalismem </a:t>
            </a:r>
            <a:endParaRPr lang="cs-CZ" i="1" dirty="0"/>
          </a:p>
          <a:p>
            <a:endParaRPr lang="cs-CZ" dirty="0"/>
          </a:p>
        </p:txBody>
      </p:sp>
      <p:pic>
        <p:nvPicPr>
          <p:cNvPr id="4" name="Obrázek 3"/>
          <p:cNvPicPr>
            <a:picLocks noChangeAspect="1"/>
          </p:cNvPicPr>
          <p:nvPr/>
        </p:nvPicPr>
        <p:blipFill>
          <a:blip r:embed="rId2" cstate="print"/>
          <a:stretch>
            <a:fillRect/>
          </a:stretch>
        </p:blipFill>
        <p:spPr>
          <a:xfrm>
            <a:off x="380300" y="5229200"/>
            <a:ext cx="2810692" cy="1545090"/>
          </a:xfrm>
          <a:prstGeom prst="rect">
            <a:avLst/>
          </a:prstGeom>
        </p:spPr>
      </p:pic>
    </p:spTree>
    <p:extLst>
      <p:ext uri="{BB962C8B-B14F-4D97-AF65-F5344CB8AC3E}">
        <p14:creationId xmlns:p14="http://schemas.microsoft.com/office/powerpoint/2010/main" xmlns="" val="999806466"/>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1332</TotalTime>
  <Words>1577</Words>
  <Application>Microsoft Office PowerPoint</Application>
  <PresentationFormat>On-screen Show (4:3)</PresentationFormat>
  <Paragraphs>121</Paragraphs>
  <Slides>27</Slides>
  <Notes>3</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Motiv systému Office</vt:lpstr>
      <vt:lpstr>Seminář 3- Kauzální překážky a výzkumné designy</vt:lpstr>
      <vt:lpstr>Čtyři kauzální překážky</vt:lpstr>
      <vt:lpstr>První překážka</vt:lpstr>
      <vt:lpstr>Druhá překážka</vt:lpstr>
      <vt:lpstr>Třetí překážka</vt:lpstr>
      <vt:lpstr>Čtvrtá překážka</vt:lpstr>
      <vt:lpstr>Úkol 1</vt:lpstr>
      <vt:lpstr>Řešení</vt:lpstr>
      <vt:lpstr>Úkol 2</vt:lpstr>
      <vt:lpstr>Řešení</vt:lpstr>
      <vt:lpstr>Úkol 3</vt:lpstr>
      <vt:lpstr>Řešení</vt:lpstr>
      <vt:lpstr>Úkol 4</vt:lpstr>
      <vt:lpstr>Úkol 5</vt:lpstr>
      <vt:lpstr>Úkol 6</vt:lpstr>
      <vt:lpstr>Úkol 7</vt:lpstr>
      <vt:lpstr>Řešení</vt:lpstr>
      <vt:lpstr>Úkol 8</vt:lpstr>
      <vt:lpstr>Řešení</vt:lpstr>
      <vt:lpstr>Úkol9 </vt:lpstr>
      <vt:lpstr>Řešení</vt:lpstr>
      <vt:lpstr>Úkol 10</vt:lpstr>
      <vt:lpstr>Řešení</vt:lpstr>
      <vt:lpstr>Úkol 11</vt:lpstr>
      <vt:lpstr>Řešení</vt:lpstr>
      <vt:lpstr>Úkol 12</vt:lpstr>
      <vt:lpstr>Řešení</vt:lpstr>
    </vt:vector>
  </TitlesOfParts>
  <Company>CIKT FSS MU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Seminář 2</dc:title>
  <dc:creator>Roman Chytilek</dc:creator>
  <cp:lastModifiedBy>Roman</cp:lastModifiedBy>
  <cp:revision>45</cp:revision>
  <dcterms:created xsi:type="dcterms:W3CDTF">2013-11-05T13:31:29Z</dcterms:created>
  <dcterms:modified xsi:type="dcterms:W3CDTF">2023-11-02T18:51:34Z</dcterms:modified>
</cp:coreProperties>
</file>