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300" r:id="rId4"/>
    <p:sldId id="301" r:id="rId5"/>
    <p:sldId id="280" r:id="rId6"/>
    <p:sldId id="295" r:id="rId7"/>
    <p:sldId id="299" r:id="rId8"/>
    <p:sldId id="281" r:id="rId9"/>
    <p:sldId id="282" r:id="rId10"/>
    <p:sldId id="296" r:id="rId11"/>
    <p:sldId id="287" r:id="rId12"/>
    <p:sldId id="284" r:id="rId13"/>
    <p:sldId id="285" r:id="rId14"/>
    <p:sldId id="289" r:id="rId15"/>
    <p:sldId id="304" r:id="rId16"/>
    <p:sldId id="293" r:id="rId17"/>
    <p:sldId id="290" r:id="rId18"/>
    <p:sldId id="291" r:id="rId19"/>
    <p:sldId id="302" r:id="rId20"/>
    <p:sldId id="303" r:id="rId21"/>
    <p:sldId id="288" r:id="rId22"/>
    <p:sldId id="258" r:id="rId23"/>
    <p:sldId id="27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97" r:id="rId32"/>
    <p:sldId id="266" r:id="rId33"/>
    <p:sldId id="267" r:id="rId34"/>
    <p:sldId id="283" r:id="rId35"/>
    <p:sldId id="279" r:id="rId36"/>
    <p:sldId id="294" r:id="rId37"/>
    <p:sldId id="298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94694" autoAdjust="0"/>
  </p:normalViewPr>
  <p:slideViewPr>
    <p:cSldViewPr>
      <p:cViewPr varScale="1">
        <p:scale>
          <a:sx n="114" d="100"/>
          <a:sy n="114" d="100"/>
        </p:scale>
        <p:origin x="127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BBB51-5DEF-4CE1-ADC7-68BDB1F59B56}" type="datetimeFigureOut">
              <a:rPr lang="cs-CZ" smtClean="0"/>
              <a:pPr/>
              <a:t>11.10.2023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BEF2A-2444-4E15-9BD8-3310A3AE60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756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BEF2A-2444-4E15-9BD8-3310A3AE60CD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BEF2A-2444-4E15-9BD8-3310A3AE60CD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D915-C109-4C79-BB05-C0FB792C4091}" type="datetimeFigureOut">
              <a:rPr lang="cs-CZ" smtClean="0"/>
              <a:pPr/>
              <a:t>11.10.2023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31A4-FCB9-46C1-A977-536D0CD212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D915-C109-4C79-BB05-C0FB792C4091}" type="datetimeFigureOut">
              <a:rPr lang="cs-CZ" smtClean="0"/>
              <a:pPr/>
              <a:t>11.10.2023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31A4-FCB9-46C1-A977-536D0CD212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D915-C109-4C79-BB05-C0FB792C4091}" type="datetimeFigureOut">
              <a:rPr lang="cs-CZ" smtClean="0"/>
              <a:pPr/>
              <a:t>11.10.2023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31A4-FCB9-46C1-A977-536D0CD212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D915-C109-4C79-BB05-C0FB792C4091}" type="datetimeFigureOut">
              <a:rPr lang="cs-CZ" smtClean="0"/>
              <a:pPr/>
              <a:t>11.10.2023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31A4-FCB9-46C1-A977-536D0CD212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D915-C109-4C79-BB05-C0FB792C4091}" type="datetimeFigureOut">
              <a:rPr lang="cs-CZ" smtClean="0"/>
              <a:pPr/>
              <a:t>11.10.2023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31A4-FCB9-46C1-A977-536D0CD212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D915-C109-4C79-BB05-C0FB792C4091}" type="datetimeFigureOut">
              <a:rPr lang="cs-CZ" smtClean="0"/>
              <a:pPr/>
              <a:t>11.10.2023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31A4-FCB9-46C1-A977-536D0CD212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D915-C109-4C79-BB05-C0FB792C4091}" type="datetimeFigureOut">
              <a:rPr lang="cs-CZ" smtClean="0"/>
              <a:pPr/>
              <a:t>11.10.2023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31A4-FCB9-46C1-A977-536D0CD212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D915-C109-4C79-BB05-C0FB792C4091}" type="datetimeFigureOut">
              <a:rPr lang="cs-CZ" smtClean="0"/>
              <a:pPr/>
              <a:t>11.10.2023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31A4-FCB9-46C1-A977-536D0CD212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D915-C109-4C79-BB05-C0FB792C4091}" type="datetimeFigureOut">
              <a:rPr lang="cs-CZ" smtClean="0"/>
              <a:pPr/>
              <a:t>11.10.2023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31A4-FCB9-46C1-A977-536D0CD212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D915-C109-4C79-BB05-C0FB792C4091}" type="datetimeFigureOut">
              <a:rPr lang="cs-CZ" smtClean="0"/>
              <a:pPr/>
              <a:t>11.10.2023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31A4-FCB9-46C1-A977-536D0CD212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D915-C109-4C79-BB05-C0FB792C4091}" type="datetimeFigureOut">
              <a:rPr lang="cs-CZ" smtClean="0"/>
              <a:pPr/>
              <a:t>11.10.2023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31A4-FCB9-46C1-A977-536D0CD212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8D915-C109-4C79-BB05-C0FB792C4091}" type="datetimeFigureOut">
              <a:rPr lang="cs-CZ" smtClean="0"/>
              <a:pPr/>
              <a:t>11.10.2023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531A4-FCB9-46C1-A977-536D0CD2126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th/385840/fss_m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Kritické zhodnocení výzkumu (Literature Review)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POLb1006 seminář, 11/12.10.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b="1" dirty="0"/>
              <a:t>Příklad</a:t>
            </a:r>
          </a:p>
        </p:txBody>
      </p:sp>
      <p:pic>
        <p:nvPicPr>
          <p:cNvPr id="4" name="Content Placeholder 3" descr="okamur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24744"/>
            <a:ext cx="7416824" cy="561194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Jaký je náš úkol, když KZL děláme?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Studium dosavadního výzkumu zvyšuje naše porozumění problému</a:t>
            </a:r>
          </a:p>
          <a:p>
            <a:endParaRPr lang="cs-CZ" dirty="0"/>
          </a:p>
          <a:p>
            <a:r>
              <a:rPr lang="cs-CZ" dirty="0"/>
              <a:t>Shrneme ho tak, aby, abychom vybrali relevantní věci pro náš vlastní návazný výzkum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ho dělat?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Selektivně</a:t>
            </a:r>
            <a:r>
              <a:rPr lang="cs-CZ" dirty="0"/>
              <a:t>- nečtete často celé články/knihy, hledáte jen pasáže, vztahující se k vaší výzkumné otázce/tomu, co vás zajímá. Začínejte </a:t>
            </a:r>
            <a:r>
              <a:rPr lang="cs-CZ" b="1" dirty="0"/>
              <a:t>anotacemi a abstrakty</a:t>
            </a:r>
            <a:r>
              <a:rPr lang="cs-CZ" dirty="0"/>
              <a:t>.</a:t>
            </a:r>
            <a:endParaRPr lang="cs-CZ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ho dělat prakticky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Knihy /někdy dobrý, někdy horší zdroj, moc učebnicové, obecné)</a:t>
            </a:r>
          </a:p>
          <a:p>
            <a:endParaRPr lang="cs-CZ" dirty="0"/>
          </a:p>
          <a:p>
            <a:r>
              <a:rPr lang="cs-CZ" dirty="0"/>
              <a:t>Články: elektronické databáze, google (souvisí s autorskými právy)</a:t>
            </a:r>
          </a:p>
          <a:p>
            <a:endParaRPr lang="cs-CZ" dirty="0"/>
          </a:p>
          <a:p>
            <a:r>
              <a:rPr lang="cs-CZ" dirty="0"/>
              <a:t>Ostatní zdroje: Vláda, Nevládní organizace (pozor na hodnoty autorů!)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Elektronické databáze- přístup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508FF11C-4756-41D4-B8CA-0BBC0BD6D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70288"/>
            <a:ext cx="7715200" cy="5556241"/>
          </a:xfrm>
        </p:spPr>
      </p:pic>
    </p:spTree>
    <p:extLst>
      <p:ext uri="{BB962C8B-B14F-4D97-AF65-F5344CB8AC3E}">
        <p14:creationId xmlns:p14="http://schemas.microsoft.com/office/powerpoint/2010/main" val="137848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0ACF7F-1BAB-429D-BF81-8805C5206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435326-21A9-43E9-B6F8-BECE7A552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365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Zdroje- kolekce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0A444910-2D8B-43DE-BA05-C36EA98F48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7638"/>
            <a:ext cx="7798751" cy="5372026"/>
          </a:xfrm>
        </p:spPr>
      </p:pic>
    </p:spTree>
    <p:extLst>
      <p:ext uri="{BB962C8B-B14F-4D97-AF65-F5344CB8AC3E}">
        <p14:creationId xmlns:p14="http://schemas.microsoft.com/office/powerpoint/2010/main" val="1727389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Vyhledávání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180E90DC-0793-4A00-AF49-7AB909698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65" y="1772817"/>
            <a:ext cx="8893357" cy="4176464"/>
          </a:xfrm>
        </p:spPr>
      </p:pic>
    </p:spTree>
    <p:extLst>
      <p:ext uri="{BB962C8B-B14F-4D97-AF65-F5344CB8AC3E}">
        <p14:creationId xmlns:p14="http://schemas.microsoft.com/office/powerpoint/2010/main" val="206145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hledání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F6AC13A2-A693-44A6-9F6F-12B0E07D4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2" y="1389349"/>
            <a:ext cx="9008963" cy="4991979"/>
          </a:xfrm>
        </p:spPr>
      </p:pic>
    </p:spTree>
    <p:extLst>
      <p:ext uri="{BB962C8B-B14F-4D97-AF65-F5344CB8AC3E}">
        <p14:creationId xmlns:p14="http://schemas.microsoft.com/office/powerpoint/2010/main" val="1356132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Elicit (elicit.com)</a:t>
            </a:r>
          </a:p>
        </p:txBody>
      </p:sp>
      <p:pic>
        <p:nvPicPr>
          <p:cNvPr id="4" name="Content Placeholder 3" descr="elici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383" y="1882154"/>
            <a:ext cx="8896555" cy="42831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Kritické zhodnocení literatury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Shrnuje</a:t>
            </a:r>
            <a:r>
              <a:rPr lang="cs-CZ" dirty="0"/>
              <a:t> a </a:t>
            </a:r>
            <a:r>
              <a:rPr lang="cs-CZ" b="1" dirty="0"/>
              <a:t>hodnotí</a:t>
            </a:r>
            <a:r>
              <a:rPr lang="cs-CZ" dirty="0"/>
              <a:t> to, co už bylo napsáno/vyzkoumáno o tom, co nás zajímá.</a:t>
            </a:r>
          </a:p>
          <a:p>
            <a:endParaRPr lang="cs-CZ" dirty="0"/>
          </a:p>
          <a:p>
            <a:r>
              <a:rPr lang="cs-CZ" dirty="0"/>
              <a:t>To, „co nás zajímá“, </a:t>
            </a:r>
            <a:r>
              <a:rPr lang="cs-CZ" b="1" dirty="0"/>
              <a:t>není oblast </a:t>
            </a:r>
            <a:r>
              <a:rPr lang="cs-CZ" dirty="0"/>
              <a:t>politologie (KZL by bylo hrozně dlouhé), ale nějaká </a:t>
            </a:r>
            <a:r>
              <a:rPr lang="cs-CZ" b="1" dirty="0"/>
              <a:t>konkrétní otázka</a:t>
            </a:r>
          </a:p>
          <a:p>
            <a:endParaRPr lang="cs-CZ" dirty="0"/>
          </a:p>
          <a:p>
            <a:r>
              <a:rPr lang="cs-CZ" dirty="0"/>
              <a:t>Tvoří obvykle součást širšího textu, ale musí být napsané tak, aby </a:t>
            </a:r>
            <a:r>
              <a:rPr lang="cs-CZ" b="1" dirty="0"/>
              <a:t>mohlo existovat i jako samostatný text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Elicit- výstup</a:t>
            </a:r>
          </a:p>
        </p:txBody>
      </p:sp>
      <p:pic>
        <p:nvPicPr>
          <p:cNvPr id="4" name="Content Placeholder 3" descr="elicit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033" y="1772816"/>
            <a:ext cx="9031159" cy="417646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KZL: Jak by mělo být dlouhé?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Určitě kratší, než náš vlastní výzkum</a:t>
            </a:r>
          </a:p>
          <a:p>
            <a:endParaRPr lang="cs-CZ" dirty="0"/>
          </a:p>
          <a:p>
            <a:r>
              <a:rPr lang="cs-CZ" dirty="0"/>
              <a:t>Podle žánru zhruba pětině celého textu nebo o něco méně (článku, bakalářské/diplomové práce)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Dobrá praxe- tipy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pPr algn="ctr">
              <a:buNone/>
            </a:pPr>
            <a:r>
              <a:rPr lang="cs-CZ" b="1" dirty="0"/>
              <a:t>Ukažte, že váš výzkum/problém/otázka spočívá na ramenou obrů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 šedesátých letech vznikly dvě klíčové práce o stranické soutěži ( o tom, na základě čeho voliči volí strany):</a:t>
            </a:r>
          </a:p>
          <a:p>
            <a:r>
              <a:rPr lang="cs-CZ" b="1" dirty="0"/>
              <a:t>Downs 1956 </a:t>
            </a:r>
            <a:r>
              <a:rPr lang="cs-CZ" dirty="0"/>
              <a:t>(klíčová v soutěži blízkost a vzdálenost stran a voličů) x </a:t>
            </a:r>
            <a:r>
              <a:rPr lang="cs-CZ" b="1" dirty="0"/>
              <a:t>Stokes 1963 </a:t>
            </a:r>
            <a:r>
              <a:rPr lang="cs-CZ" dirty="0"/>
              <a:t>(reaguje na Downse, říká, že to je jinak a klíčová je vnímaná kompetence politiků).</a:t>
            </a:r>
          </a:p>
          <a:p>
            <a:r>
              <a:rPr lang="cs-CZ" dirty="0"/>
              <a:t>Nejcitovanější práce v politologii, množství následovníků</a:t>
            </a:r>
          </a:p>
          <a:p>
            <a:r>
              <a:rPr lang="cs-CZ" dirty="0"/>
              <a:t>Moje monografie (2015): pak na ramenou obrů říká, že je to jinak a že blízkost a vzdálenost a kompetence není buď/anebo, ale navzájem se podporuje.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Úkoly kritického zhodnocení literatury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/>
              <a:t>UDĚLEJTE V TÉMATU POŘÁDEK</a:t>
            </a:r>
          </a:p>
          <a:p>
            <a:r>
              <a:rPr lang="cs-CZ" dirty="0"/>
              <a:t>1. Jakou má otázka tradici? Odkud vyšla, kde se vzala? </a:t>
            </a:r>
          </a:p>
          <a:p>
            <a:r>
              <a:rPr lang="cs-CZ" dirty="0"/>
              <a:t>2. Jaké jsou zatím odpovědi na naši otázku (</a:t>
            </a:r>
            <a:r>
              <a:rPr lang="cs-CZ" b="1" dirty="0"/>
              <a:t>popište problém!)?</a:t>
            </a:r>
          </a:p>
          <a:p>
            <a:r>
              <a:rPr lang="cs-CZ" dirty="0"/>
              <a:t>3. Jaké mají tyto odpovědi silné a slabé stránky (</a:t>
            </a:r>
            <a:r>
              <a:rPr lang="cs-CZ" b="1" dirty="0"/>
              <a:t>identifikujte</a:t>
            </a:r>
            <a:r>
              <a:rPr lang="cs-CZ" dirty="0"/>
              <a:t> </a:t>
            </a:r>
            <a:r>
              <a:rPr lang="cs-CZ" b="1" dirty="0"/>
              <a:t>gap!</a:t>
            </a:r>
            <a:r>
              <a:rPr lang="cs-CZ" dirty="0"/>
              <a:t>)?</a:t>
            </a:r>
          </a:p>
          <a:p>
            <a:r>
              <a:rPr lang="cs-CZ" dirty="0"/>
              <a:t>4. Budeme nějakou z nich pro náš vlastní výzkum využívat/rozvíjet víc (a proč)?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 výzkumné otázky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Někdy jasný a etablovaný, jindy musíte sami kriticky interpretovat</a:t>
            </a:r>
          </a:p>
          <a:p>
            <a:r>
              <a:rPr lang="cs-CZ" dirty="0"/>
              <a:t>Zvlášť u nových věcí jde o izolované články a musíte v nich udělat pořádek sami (porozumět podstatě střetu, rozdílným odpovědím, případně bílým místům)</a:t>
            </a:r>
          </a:p>
          <a:p>
            <a:r>
              <a:rPr lang="cs-CZ" dirty="0"/>
              <a:t>Základní otázka: v čem se shodují, v čem liší a o čem třeba vůbec nemluví („gaps“- mezery v poznání)?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 kritické interpretace přístupů k výzkumné otázce: Strmiska-Chytilek 2012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64096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Otázka: lze uplatňovat stejné konceptuální rámce pro výzkum politických stran ve vyspělých i rozvíjejících se zemích?</a:t>
            </a:r>
          </a:p>
          <a:p>
            <a:endParaRPr lang="cs-CZ" dirty="0"/>
          </a:p>
          <a:p>
            <a:r>
              <a:rPr lang="cs-CZ" dirty="0"/>
              <a:t>2 základní odpovědi: </a:t>
            </a:r>
          </a:p>
          <a:p>
            <a:r>
              <a:rPr lang="cs-CZ" dirty="0"/>
              <a:t>Sartori- v žádném případě ne (+ argumentace)</a:t>
            </a:r>
          </a:p>
          <a:p>
            <a:r>
              <a:rPr lang="cs-CZ" dirty="0"/>
              <a:t>Mainwaring- ano, všechny stranické systémy tvoří kontinuum „</a:t>
            </a:r>
            <a:r>
              <a:rPr lang="cs-CZ" dirty="0" err="1"/>
              <a:t>institucionalizovanosti</a:t>
            </a:r>
            <a:r>
              <a:rPr lang="cs-CZ" dirty="0"/>
              <a:t>“ (+ argumentace)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Jaké jsou odpovědi na naši otázku?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Pokud vůbec, tak v 99% 1.špatně studujeme nebo 2. máme špatně formulovanou otázku</a:t>
            </a:r>
          </a:p>
          <a:p>
            <a:endParaRPr lang="cs-CZ" dirty="0"/>
          </a:p>
          <a:p>
            <a:r>
              <a:rPr lang="cs-CZ" dirty="0"/>
              <a:t>Pokud nějak, pak je potřeba vysvětlit, v čem se shodují a v čem odlišují (nejlepší situace).</a:t>
            </a:r>
          </a:p>
          <a:p>
            <a:endParaRPr lang="cs-CZ" dirty="0"/>
          </a:p>
          <a:p>
            <a:r>
              <a:rPr lang="cs-CZ" dirty="0"/>
              <a:t>Pokud všichni odpovídají stejně, je slušná šance, že otázka je banální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Jaké mohou být problémy/příležitosti dosavadních odpovědí?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Zastaralost věcná</a:t>
            </a:r>
          </a:p>
          <a:p>
            <a:endParaRPr lang="cs-CZ" dirty="0"/>
          </a:p>
          <a:p>
            <a:r>
              <a:rPr lang="cs-CZ" dirty="0"/>
              <a:t>Zastaralost konceptuální</a:t>
            </a:r>
          </a:p>
          <a:p>
            <a:endParaRPr lang="cs-CZ" dirty="0"/>
          </a:p>
          <a:p>
            <a:r>
              <a:rPr lang="cs-CZ" dirty="0"/>
              <a:t>Etnocentrismus, Kontext (nesmíme zanedbat)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dobré jsou odpovědi (jedna nebo víc)?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Těžká část- dívejte se na problém očima těch přístupů, ne svýma!</a:t>
            </a:r>
          </a:p>
          <a:p>
            <a:endParaRPr lang="cs-CZ" dirty="0"/>
          </a:p>
          <a:p>
            <a:pPr>
              <a:buNone/>
            </a:pPr>
            <a:endParaRPr lang="cs-CZ" dirty="0"/>
          </a:p>
          <a:p>
            <a:r>
              <a:rPr lang="cs-CZ" dirty="0"/>
              <a:t>Posuzujte empirickou využitelnost, propracovanost/prozkoumanost, možné problémy a logickou konzistenci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Příklad</a:t>
            </a:r>
            <a:r>
              <a:rPr lang="cs-CZ" dirty="0"/>
              <a:t>: kamarádi se vás zeptají/musíte do televize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Je koalice SPOLU typickou nebo netypickou předvolební koalicí?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Kterou z nich si vybereme?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Někdy je naše práce </a:t>
            </a:r>
            <a:r>
              <a:rPr lang="cs-CZ" b="1" dirty="0"/>
              <a:t>testem</a:t>
            </a:r>
            <a:r>
              <a:rPr lang="cs-CZ" dirty="0"/>
              <a:t> těchto odpovědí (nevybíráme si předem žádnou, postavíme je proti sobě, testujeme na datech, ukážeme, jak to je), někdy je to i test dominantní (ale např. etnocentrické) odpovědi </a:t>
            </a:r>
          </a:p>
          <a:p>
            <a:endParaRPr lang="cs-CZ" dirty="0"/>
          </a:p>
          <a:p>
            <a:r>
              <a:rPr lang="cs-CZ" dirty="0"/>
              <a:t>Výjimečně posuzujeme v celé práci problém z více perspektiv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Někdy vybereme jeden, jasně vysvětlíme kritéria (menší </a:t>
            </a:r>
            <a:r>
              <a:rPr lang="cs-CZ" dirty="0" err="1"/>
              <a:t>prozkoumanost</a:t>
            </a:r>
            <a:r>
              <a:rPr lang="cs-CZ" dirty="0"/>
              <a:t>, lepší šance posunout se kupředu, sociální relevance).</a:t>
            </a:r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Volí pravicově-populistické strany spíš mladí nebo staří voliči?</a:t>
            </a:r>
          </a:p>
          <a:p>
            <a:endParaRPr lang="cs-CZ" dirty="0"/>
          </a:p>
          <a:p>
            <a:r>
              <a:rPr lang="cs-CZ" dirty="0"/>
              <a:t>Jedna odpověď: </a:t>
            </a:r>
            <a:r>
              <a:rPr lang="cs-CZ" b="1" dirty="0"/>
              <a:t>mladí</a:t>
            </a:r>
            <a:r>
              <a:rPr lang="cs-CZ" dirty="0"/>
              <a:t> (nízká stranická identifikace, snáz podlehnou diskursu populismu</a:t>
            </a:r>
          </a:p>
          <a:p>
            <a:r>
              <a:rPr lang="cs-CZ" dirty="0"/>
              <a:t>Druhá odpověď: </a:t>
            </a:r>
            <a:r>
              <a:rPr lang="cs-CZ" b="1" dirty="0"/>
              <a:t>staří </a:t>
            </a:r>
            <a:r>
              <a:rPr lang="cs-CZ" dirty="0"/>
              <a:t>(pravicový populismus reakce na postmaterialistickou revoluci, kterou starší generace odsuzují).</a:t>
            </a:r>
          </a:p>
          <a:p>
            <a:r>
              <a:rPr lang="cs-CZ" dirty="0"/>
              <a:t>Inglehart a Norrisová to nechali jako otevřenou otázku a zkoumali to(2019): v CEE spíš mladší, jinde ve světě starší.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psát kritické zhodnocení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Výstižné názvy kapitol</a:t>
            </a:r>
          </a:p>
          <a:p>
            <a:endParaRPr lang="cs-CZ" dirty="0"/>
          </a:p>
          <a:p>
            <a:r>
              <a:rPr lang="cs-CZ" dirty="0"/>
              <a:t>„Jak probíhají volební reformy: tři přístupy“ = správně</a:t>
            </a:r>
          </a:p>
          <a:p>
            <a:endParaRPr lang="cs-CZ" dirty="0"/>
          </a:p>
          <a:p>
            <a:r>
              <a:rPr lang="cs-CZ" dirty="0"/>
              <a:t>„Průběh volebních reforem“ = špatně (implikuje popis, není jasné, že jde o konfliktní věc)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psát kritické zhodnocení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Držte se úkolů 1-4, nejde o to, řadit za sebe argumenty z toho, co si přečtete, je nutné je strukturovat, konstantně mezi nimi posuzovat= </a:t>
            </a:r>
            <a:r>
              <a:rPr lang="cs-CZ" b="1" dirty="0"/>
              <a:t>syntéza</a:t>
            </a:r>
          </a:p>
          <a:p>
            <a:endParaRPr lang="cs-CZ" dirty="0"/>
          </a:p>
          <a:p>
            <a:r>
              <a:rPr lang="cs-CZ" dirty="0"/>
              <a:t>Argumenty přístupů prezentujete nezaujatě</a:t>
            </a:r>
          </a:p>
          <a:p>
            <a:endParaRPr lang="cs-CZ" dirty="0"/>
          </a:p>
          <a:p>
            <a:r>
              <a:rPr lang="cs-CZ" dirty="0"/>
              <a:t>Váš zkoumaný případ/případy prozatím příliš do argumentace věcně nezapojujte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Příliš málo vs. příliš moc literatury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Pokud </a:t>
            </a:r>
            <a:r>
              <a:rPr lang="cs-CZ" b="1" dirty="0"/>
              <a:t>příliš málo</a:t>
            </a:r>
            <a:r>
              <a:rPr lang="cs-CZ" dirty="0"/>
              <a:t>, obvyklá postupujete </a:t>
            </a:r>
            <a:r>
              <a:rPr lang="cs-CZ" b="1" dirty="0"/>
              <a:t>koncentricky</a:t>
            </a:r>
            <a:r>
              <a:rPr lang="cs-CZ" dirty="0"/>
              <a:t>- máte jak nadřazenou literaturu vašemu problému, tak i tu, která se ho dotýká přímo</a:t>
            </a:r>
          </a:p>
          <a:p>
            <a:endParaRPr lang="cs-CZ" dirty="0"/>
          </a:p>
          <a:p>
            <a:r>
              <a:rPr lang="cs-CZ" dirty="0"/>
              <a:t>Pokud </a:t>
            </a:r>
            <a:r>
              <a:rPr lang="cs-CZ" b="1" dirty="0"/>
              <a:t>příliš moc</a:t>
            </a:r>
            <a:r>
              <a:rPr lang="cs-CZ" dirty="0"/>
              <a:t>, snažte se přehled literatury </a:t>
            </a:r>
            <a:r>
              <a:rPr lang="cs-CZ" b="1" dirty="0"/>
              <a:t>co nejvíc zaměřit/zacílit </a:t>
            </a:r>
            <a:r>
              <a:rPr lang="cs-CZ" dirty="0"/>
              <a:t>na věc, která vás zajímá.</a:t>
            </a:r>
            <a:endParaRPr lang="cs-CZ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Př.: Diplomka o využívání sportovních metafor (David Vokál, </a:t>
            </a:r>
            <a:r>
              <a:rPr lang="cs-CZ" sz="2000" dirty="0">
                <a:hlinkClick r:id="rId2"/>
              </a:rPr>
              <a:t>https://is.muni.cz/auth/th/385840/fss_m/</a:t>
            </a:r>
            <a:r>
              <a:rPr lang="cs-CZ" dirty="0"/>
              <a:t>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Experimentálně chce zkoumat využívání sportovních metafor v politických textech, je k tomu málo literatury</a:t>
            </a:r>
          </a:p>
          <a:p>
            <a:r>
              <a:rPr lang="cs-CZ" b="1" dirty="0"/>
              <a:t>Level 1: </a:t>
            </a:r>
            <a:r>
              <a:rPr lang="cs-CZ" dirty="0"/>
              <a:t>chvíli píše o metaforách (co jsou, jaká je jejich funkce)</a:t>
            </a:r>
          </a:p>
          <a:p>
            <a:r>
              <a:rPr lang="cs-CZ" b="1" dirty="0"/>
              <a:t>Level 2</a:t>
            </a:r>
            <a:r>
              <a:rPr lang="cs-CZ" dirty="0"/>
              <a:t>: píše o sportovních metaforách (jejich funkci, využívání, dosavadním výzkumu)</a:t>
            </a:r>
          </a:p>
          <a:p>
            <a:r>
              <a:rPr lang="cs-CZ" b="1" dirty="0"/>
              <a:t>Level 3</a:t>
            </a:r>
            <a:r>
              <a:rPr lang="cs-CZ" dirty="0"/>
              <a:t>: píše o experimentálním výzkumu sportovních metafor (je ho málo, ale přinesl zajímavé výsledky).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se bude hodnotit v seminárním úkolu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Kompletnost</a:t>
            </a:r>
            <a:r>
              <a:rPr lang="cs-CZ" dirty="0"/>
              <a:t>- ukažte, kde/kdy se zadaná otázka vzala/začla zkoumat a jaké jsou na ni (všechny) odpovědi</a:t>
            </a:r>
          </a:p>
          <a:p>
            <a:r>
              <a:rPr lang="cs-CZ" b="1" dirty="0"/>
              <a:t>Strukturace argumentu</a:t>
            </a:r>
          </a:p>
          <a:p>
            <a:r>
              <a:rPr lang="cs-CZ" b="1" dirty="0"/>
              <a:t>Hodnocení stavu poznání- </a:t>
            </a:r>
            <a:r>
              <a:rPr lang="cs-CZ" dirty="0"/>
              <a:t>víme o tom už dost? měla by nějaká odpověď dostat přednost? Proč?</a:t>
            </a:r>
          </a:p>
          <a:p>
            <a:r>
              <a:rPr lang="cs-CZ" b="1" dirty="0"/>
              <a:t>Chybí něco dosavadnímu výzkumu?- </a:t>
            </a:r>
            <a:r>
              <a:rPr lang="cs-CZ" dirty="0"/>
              <a:t>jak dál zpřesnit odpověď na zadanou otázku?</a:t>
            </a:r>
          </a:p>
          <a:p>
            <a:r>
              <a:rPr lang="cs-CZ" b="1" dirty="0"/>
              <a:t>Formální aspekty (korektní odkazování, vedení seznamu literatury).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8257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C97492-5661-4F5C-B4D0-3DD8F0C8C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Nepovinný Úkol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E3F489-2AC6-4458-AD97-EAE2EEB30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 využitím Elicitu (platí podmínky pro AI) nebo bez něj odpovězte na následující otázku:</a:t>
            </a:r>
          </a:p>
          <a:p>
            <a:pPr>
              <a:buNone/>
            </a:pPr>
            <a:r>
              <a:rPr lang="cs-CZ" b="1" dirty="0"/>
              <a:t>Za jakých podmínek nejvíc funguje v amerických prezidentských volbách negativní kampaň?</a:t>
            </a:r>
          </a:p>
          <a:p>
            <a:pPr>
              <a:buNone/>
            </a:pPr>
            <a:endParaRPr lang="cs-CZ" b="1" dirty="0"/>
          </a:p>
          <a:p>
            <a:pPr>
              <a:buNone/>
            </a:pPr>
            <a:r>
              <a:rPr lang="cs-CZ" dirty="0"/>
              <a:t>Rozsah max. 800 znaků + odkazy. Odevzdání do dneška, 20:00, odevzdávárna v Isu </a:t>
            </a:r>
            <a:r>
              <a:rPr lang="cs-CZ" b="1" i="1" dirty="0"/>
              <a:t>Prémiový úkol 1.</a:t>
            </a:r>
          </a:p>
        </p:txBody>
      </p:sp>
    </p:spTree>
    <p:extLst>
      <p:ext uri="{BB962C8B-B14F-4D97-AF65-F5344CB8AC3E}">
        <p14:creationId xmlns:p14="http://schemas.microsoft.com/office/powerpoint/2010/main" val="1740123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KZL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Bez něj tuto otázku prostě uspokojivě neodpovíme</a:t>
            </a:r>
          </a:p>
          <a:p>
            <a:r>
              <a:rPr lang="cs-CZ" dirty="0"/>
              <a:t>S ním (Golder 2005): klíčové faktory pro vznik předvolební koalice </a:t>
            </a:r>
            <a:r>
              <a:rPr lang="cs-CZ" b="1" dirty="0"/>
              <a:t>ideologie, volební pravidla a velikost stran</a:t>
            </a:r>
            <a:r>
              <a:rPr lang="cs-CZ" dirty="0"/>
              <a:t>.</a:t>
            </a:r>
          </a:p>
          <a:p>
            <a:r>
              <a:rPr lang="cs-CZ" dirty="0"/>
              <a:t>Můžeme začít přemýšlet, jak a jestli jsou důležité i pro SPOLU a jestli není nějaký další.</a:t>
            </a:r>
          </a:p>
          <a:p>
            <a:r>
              <a:rPr lang="cs-CZ" dirty="0"/>
              <a:t>Nepřebíráme výzkum nekriticky, ale přemýšlíme, co „teorie“ přináší pro náš případ a naopak, co náš případ přináší pro teorii.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Jaký má kritické zhodnocení literatury </a:t>
            </a:r>
            <a:r>
              <a:rPr lang="cs-CZ" b="1" dirty="0"/>
              <a:t>cíle?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Shrnout co nejpřesněji a nejvýstižněji, co se v dané oblasti vyzkoumalo</a:t>
            </a:r>
          </a:p>
          <a:p>
            <a:endParaRPr lang="cs-CZ" dirty="0"/>
          </a:p>
          <a:p>
            <a:pPr>
              <a:buNone/>
            </a:pPr>
            <a:endParaRPr lang="cs-CZ" dirty="0"/>
          </a:p>
          <a:p>
            <a:r>
              <a:rPr lang="cs-CZ" dirty="0"/>
              <a:t>Posoudit, jak přesné a úplné jsou výsledky tohoto zkoumání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KZL-Konvence vědy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Ukazujeme, odkud vycházíme a co k tomu přidáváme (protože jedině tak po nás něco zůstane).</a:t>
            </a:r>
          </a:p>
          <a:p>
            <a:r>
              <a:rPr lang="cs-CZ" dirty="0"/>
              <a:t>„</a:t>
            </a:r>
            <a:r>
              <a:rPr lang="cs-CZ" i="1" dirty="0"/>
              <a:t>Problem-Gap-Contribution</a:t>
            </a:r>
            <a:r>
              <a:rPr lang="cs-CZ" dirty="0"/>
              <a:t>“ přístup.</a:t>
            </a:r>
          </a:p>
        </p:txBody>
      </p:sp>
    </p:spTree>
    <p:extLst>
      <p:ext uri="{BB962C8B-B14F-4D97-AF65-F5344CB8AC3E}">
        <p14:creationId xmlns:p14="http://schemas.microsoft.com/office/powerpoint/2010/main" val="2275276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4DF9B2-2BAD-4B4E-8727-23E400AC0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P-G-C přístup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282210-FF3D-46B4-8553-03411CE8B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 err="1"/>
              <a:t>Problem</a:t>
            </a:r>
            <a:r>
              <a:rPr lang="cs-CZ" dirty="0"/>
              <a:t>= show </a:t>
            </a:r>
            <a:r>
              <a:rPr lang="cs-CZ" dirty="0" err="1"/>
              <a:t>me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problem</a:t>
            </a:r>
            <a:endParaRPr lang="cs-CZ" dirty="0"/>
          </a:p>
          <a:p>
            <a:r>
              <a:rPr lang="cs-CZ" dirty="0"/>
              <a:t>Gap= show </a:t>
            </a:r>
            <a:r>
              <a:rPr lang="cs-CZ" dirty="0" err="1"/>
              <a:t>me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gap</a:t>
            </a:r>
          </a:p>
          <a:p>
            <a:r>
              <a:rPr lang="cs-CZ" dirty="0" err="1"/>
              <a:t>Contribution</a:t>
            </a:r>
            <a:r>
              <a:rPr lang="cs-CZ" dirty="0"/>
              <a:t>= show </a:t>
            </a:r>
            <a:r>
              <a:rPr lang="cs-CZ" dirty="0" err="1"/>
              <a:t>me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contribution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1265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Jaké má kritické zhodnocení literatury </a:t>
            </a:r>
            <a:r>
              <a:rPr lang="cs-CZ" b="1" dirty="0"/>
              <a:t>výhody?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  <a:p>
            <a:r>
              <a:rPr lang="cs-CZ" dirty="0"/>
              <a:t>Získáte přehled o výzkumu, který jste neznali</a:t>
            </a:r>
          </a:p>
          <a:p>
            <a:r>
              <a:rPr lang="cs-CZ" dirty="0"/>
              <a:t>Objevíte, co už je dobře udělané</a:t>
            </a:r>
          </a:p>
          <a:p>
            <a:r>
              <a:rPr lang="cs-CZ" dirty="0"/>
              <a:t>Porovnáte to, co napadlo vás, s tím, co se udělalo, výsledkem může být vylepšený nápad</a:t>
            </a:r>
          </a:p>
          <a:p>
            <a:r>
              <a:rPr lang="cs-CZ" dirty="0"/>
              <a:t>Posoudíte, jaká jsou slabší místa dosavadního výzkumu</a:t>
            </a:r>
          </a:p>
          <a:p>
            <a:r>
              <a:rPr lang="cs-CZ" dirty="0"/>
              <a:t>Uvědomíte si kontext vašeho výzkumu, snáz jste schopni formulovat, proč je relavantní, „k čemu je“.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všechno do něj zahrnout?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Bývá dobré se zamyslet i nad tím, jak dobře koresponduje akademická literatura s reálným světem, někdy je i proto dobré zahrnout neakademické zdroje (aplikovaný výzkum)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Nehodnotíme ani tak </a:t>
            </a:r>
            <a:r>
              <a:rPr lang="cs-CZ" b="1" dirty="0"/>
              <a:t>literaturu</a:t>
            </a:r>
            <a:r>
              <a:rPr lang="cs-CZ" dirty="0"/>
              <a:t> jako </a:t>
            </a:r>
            <a:r>
              <a:rPr lang="cs-CZ" b="1" dirty="0"/>
              <a:t>stav poznání</a:t>
            </a:r>
            <a:r>
              <a:rPr lang="cs-CZ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4871</TotalTime>
  <Words>1419</Words>
  <Application>Microsoft Office PowerPoint</Application>
  <PresentationFormat>Předvádění na obrazovce (4:3)</PresentationFormat>
  <Paragraphs>164</Paragraphs>
  <Slides>37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1" baseType="lpstr">
      <vt:lpstr>Arial</vt:lpstr>
      <vt:lpstr>Calibri</vt:lpstr>
      <vt:lpstr>Century Gothic</vt:lpstr>
      <vt:lpstr>Office Theme</vt:lpstr>
      <vt:lpstr>Kritické zhodnocení výzkumu (Literature Review)</vt:lpstr>
      <vt:lpstr>Kritické zhodnocení literatury</vt:lpstr>
      <vt:lpstr>Příklad: kamarádi se vás zeptají/musíte do televize</vt:lpstr>
      <vt:lpstr>Význam KZL</vt:lpstr>
      <vt:lpstr>Jaký má kritické zhodnocení literatury cíle?</vt:lpstr>
      <vt:lpstr>KZL-Konvence vědy</vt:lpstr>
      <vt:lpstr>P-G-C přístup</vt:lpstr>
      <vt:lpstr>Jaké má kritické zhodnocení literatury výhody?</vt:lpstr>
      <vt:lpstr>Co všechno do něj zahrnout?</vt:lpstr>
      <vt:lpstr>Příklad</vt:lpstr>
      <vt:lpstr>Jaký je náš úkol, když KZL děláme?</vt:lpstr>
      <vt:lpstr>Jak ho dělat?</vt:lpstr>
      <vt:lpstr>Jak ho dělat prakticky</vt:lpstr>
      <vt:lpstr>Elektronické databáze- přístup</vt:lpstr>
      <vt:lpstr>Prezentace aplikace PowerPoint</vt:lpstr>
      <vt:lpstr>Zdroje- kolekce</vt:lpstr>
      <vt:lpstr>Vyhledávání</vt:lpstr>
      <vt:lpstr>Výsledky hledání</vt:lpstr>
      <vt:lpstr>Elicit (elicit.com)</vt:lpstr>
      <vt:lpstr>Elicit- výstup</vt:lpstr>
      <vt:lpstr>KZL: Jak by mělo být dlouhé?</vt:lpstr>
      <vt:lpstr>Dobrá praxe- tipy</vt:lpstr>
      <vt:lpstr>Příklad:</vt:lpstr>
      <vt:lpstr>Úkoly kritického zhodnocení literatury</vt:lpstr>
      <vt:lpstr>Původ výzkumné otázky</vt:lpstr>
      <vt:lpstr>Příklad kritické interpretace přístupů k výzkumné otázce: Strmiska-Chytilek 2012</vt:lpstr>
      <vt:lpstr>Jaké jsou odpovědi na naši otázku?</vt:lpstr>
      <vt:lpstr>Jaké mohou být problémy/příležitosti dosavadních odpovědí?</vt:lpstr>
      <vt:lpstr>Jak dobré jsou odpovědi (jedna nebo víc)?</vt:lpstr>
      <vt:lpstr>Kterou z nich si vybereme?</vt:lpstr>
      <vt:lpstr>Příklad</vt:lpstr>
      <vt:lpstr>Jak psát kritické zhodnocení</vt:lpstr>
      <vt:lpstr>Jak psát kritické zhodnocení</vt:lpstr>
      <vt:lpstr>Příliš málo vs. příliš moc literatury </vt:lpstr>
      <vt:lpstr>Př.: Diplomka o využívání sportovních metafor (David Vokál, https://is.muni.cz/auth/th/385840/fss_m/ )</vt:lpstr>
      <vt:lpstr>Co se bude hodnotit v seminárním úkolu</vt:lpstr>
      <vt:lpstr>Nepovinný Úkol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Kritický přehled literatury (Literature Review)</dc:title>
  <dc:creator>Roman Chytilek</dc:creator>
  <cp:lastModifiedBy>Ucitel</cp:lastModifiedBy>
  <cp:revision>137</cp:revision>
  <dcterms:created xsi:type="dcterms:W3CDTF">2013-03-19T19:59:29Z</dcterms:created>
  <dcterms:modified xsi:type="dcterms:W3CDTF">2023-10-11T11:33:04Z</dcterms:modified>
</cp:coreProperties>
</file>