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  <p:sldMasterId id="2147483659" r:id="rId2"/>
    <p:sldMasterId id="2147483660" r:id="rId3"/>
  </p:sldMasterIdLst>
  <p:notesMasterIdLst>
    <p:notesMasterId r:id="rId24"/>
  </p:notesMasterIdLst>
  <p:handoutMasterIdLst>
    <p:handoutMasterId r:id="rId25"/>
  </p:handoutMasterIdLst>
  <p:sldIdLst>
    <p:sldId id="322" r:id="rId4"/>
    <p:sldId id="283" r:id="rId5"/>
    <p:sldId id="377" r:id="rId6"/>
    <p:sldId id="454" r:id="rId7"/>
    <p:sldId id="455" r:id="rId8"/>
    <p:sldId id="456" r:id="rId9"/>
    <p:sldId id="457" r:id="rId10"/>
    <p:sldId id="459" r:id="rId11"/>
    <p:sldId id="460" r:id="rId12"/>
    <p:sldId id="458" r:id="rId13"/>
    <p:sldId id="461" r:id="rId14"/>
    <p:sldId id="462" r:id="rId15"/>
    <p:sldId id="463" r:id="rId16"/>
    <p:sldId id="464" r:id="rId17"/>
    <p:sldId id="465" r:id="rId18"/>
    <p:sldId id="466" r:id="rId19"/>
    <p:sldId id="467" r:id="rId20"/>
    <p:sldId id="468" r:id="rId21"/>
    <p:sldId id="469" r:id="rId22"/>
    <p:sldId id="470" r:id="rId23"/>
  </p:sldIdLst>
  <p:sldSz cx="9144000" cy="6858000" type="screen4x3"/>
  <p:notesSz cx="9866313" cy="673576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F0AC24"/>
    <a:srgbClr val="FED216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35" autoAdjust="0"/>
    <p:restoredTop sz="94638" autoAdjust="0"/>
  </p:normalViewPr>
  <p:slideViewPr>
    <p:cSldViewPr snapToGrid="0">
      <p:cViewPr varScale="1">
        <p:scale>
          <a:sx n="85" d="100"/>
          <a:sy n="85" d="100"/>
        </p:scale>
        <p:origin x="1542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theme" Target="theme/theme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275402" cy="336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590911" y="0"/>
            <a:ext cx="4275402" cy="336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398975"/>
            <a:ext cx="4275402" cy="336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590911" y="6398975"/>
            <a:ext cx="4275402" cy="336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CD861AA7-C822-45F9-8643-6046D18D010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5588279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275402" cy="336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588628" y="0"/>
            <a:ext cx="4275402" cy="336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49613" y="504825"/>
            <a:ext cx="3367087" cy="25257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86632" y="3199488"/>
            <a:ext cx="7893050" cy="30310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/>
              <a:t>Klepnutím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397806"/>
            <a:ext cx="4275402" cy="336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588628" y="6397806"/>
            <a:ext cx="4275402" cy="336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fld id="{4F2CB291-B229-4257-B3E9-744322C74C3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3445619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6942153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3270806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1636585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1397747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9974497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7009581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485400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553421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4312197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1746476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573790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286524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579386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2356783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359481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9106717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631518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0626682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659116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3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4" name="Rectangle 19"/>
            <p:cNvSpPr>
              <a:spLocks noChangeArrowheads="1"/>
            </p:cNvSpPr>
            <p:nvPr/>
          </p:nvSpPr>
          <p:spPr bwMode="auto">
            <a:xfrm>
              <a:off x="0" y="0"/>
              <a:ext cx="5760" cy="4320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5" name="Rectangle 21"/>
            <p:cNvSpPr>
              <a:spLocks noChangeArrowheads="1"/>
            </p:cNvSpPr>
            <p:nvPr/>
          </p:nvSpPr>
          <p:spPr bwMode="auto">
            <a:xfrm>
              <a:off x="0" y="0"/>
              <a:ext cx="5760" cy="1477"/>
            </a:xfrm>
            <a:prstGeom prst="rect">
              <a:avLst/>
            </a:prstGeom>
            <a:gradFill rotWithShape="1">
              <a:gsLst>
                <a:gs pos="0">
                  <a:srgbClr val="00287D"/>
                </a:gs>
                <a:gs pos="100000">
                  <a:srgbClr val="00287D">
                    <a:gamma/>
                    <a:shade val="75686"/>
                    <a:invGamma/>
                  </a:srgb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cs-CZ">
                <a:latin typeface="Arial" charset="0"/>
              </a:endParaRPr>
            </a:p>
          </p:txBody>
        </p:sp>
        <p:pic>
          <p:nvPicPr>
            <p:cNvPr id="6" name="Picture 22" descr="titl CZ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0" y="0"/>
              <a:ext cx="5758" cy="43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2506663" y="2565400"/>
            <a:ext cx="5688012" cy="2663825"/>
          </a:xfrm>
        </p:spPr>
        <p:txBody>
          <a:bodyPr tIns="0" bIns="0" anchor="ctr"/>
          <a:lstStyle>
            <a:lvl1pPr>
              <a:defRPr sz="3200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7" name="Rectangle 1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8" name="Rectangle 1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443896D-F740-4D56-930D-397DDEE4FFA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CC295D-580B-48E7-B766-CA55CF4D558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97688" y="1125538"/>
            <a:ext cx="2057400" cy="500697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720725" y="1125538"/>
            <a:ext cx="6024563" cy="500697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29FD61-5C95-4060-AE5F-9367F161186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4986B1-8290-4FDB-8686-EC8C46D10A8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F2FB82-C61B-45A3-8C5A-9A05D254091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A0F8A1-C082-4427-A312-20A08E9313C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720725" y="1125538"/>
            <a:ext cx="4040188" cy="5006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913313" y="1125538"/>
            <a:ext cx="4041775" cy="5006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3C65AE-1458-47B2-AD24-2B9608A5F32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8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565197-D1B3-444E-A400-109BD1F1605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D427AA-E56C-491C-B13D-0E8C7AB86F4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3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A5C48B-1801-4791-8788-E1EDE0B84E6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BB5131-3820-430E-B0D4-DF3279E7A93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6FFDF5-FCF9-4BA4-8D0C-7D6ADE52960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566523-7E0A-4A43-B092-BFD3CE03584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E8A1B8-C59C-4974-8CDB-839AD15CDEA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31013" y="274638"/>
            <a:ext cx="2124075" cy="5857875"/>
          </a:xfrm>
          <a:prstGeom prst="rect">
            <a:avLst/>
          </a:prstGeo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221413" cy="585787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FEAF04-0E22-4773-B55D-56F85BD39EB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752694-B401-42E1-8A0A-1ECB53FEB69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644BB8-DBD6-4725-AAA7-6C36BC8DCBA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E828F9-BFE7-40BE-8619-0703D66EC1A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2520950" y="1125538"/>
            <a:ext cx="3140075" cy="5006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813425" y="1125538"/>
            <a:ext cx="3141663" cy="5006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8605C2-C0CA-48ED-A190-6FAF6BD8901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8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DDEBD2-4186-4ABE-B873-ADC526F55D4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361930-5AC4-48EE-A807-9EE5C5021FD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3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9D4176-74F5-4E6C-BA93-1B222C671B2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B705AA-C910-44C2-8995-60759B9FA78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F2F975-536C-438F-8030-85254203AE0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3C8F53-7228-4129-B599-4EFE1F9A6CB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FEE8C2-FCAD-4789-83FD-5E84440319A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31013" y="274638"/>
            <a:ext cx="2124075" cy="5857875"/>
          </a:xfrm>
          <a:prstGeom prst="rect">
            <a:avLst/>
          </a:prstGeo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221413" cy="585787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9699A2-AD3A-4CD3-8ECB-AFC22B5CA31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720725" y="2017713"/>
            <a:ext cx="4040188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913313" y="2017713"/>
            <a:ext cx="4041775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F34403-BF45-4A47-9623-4436F0ADB99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8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3DA507-5693-4C38-8AC0-EEFF718E042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4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24BDC3-D570-4466-A3A2-A2EF38278B2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3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4B2D8D-FA97-42E2-B5F2-06DD9DC66EC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1938C9-286F-4ECA-BE90-47E81DB54CD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/>
              <a:t>Klepnutím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92E642-BE95-44D1-8303-F1404E9D7D4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emf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64532" name="Rectangle 20"/>
            <p:cNvSpPr>
              <a:spLocks noChangeArrowheads="1"/>
            </p:cNvSpPr>
            <p:nvPr/>
          </p:nvSpPr>
          <p:spPr bwMode="auto">
            <a:xfrm>
              <a:off x="0" y="0"/>
              <a:ext cx="5760" cy="4320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64531" name="Rectangle 19"/>
            <p:cNvSpPr>
              <a:spLocks noChangeArrowheads="1"/>
            </p:cNvSpPr>
            <p:nvPr/>
          </p:nvSpPr>
          <p:spPr bwMode="auto">
            <a:xfrm>
              <a:off x="0" y="0"/>
              <a:ext cx="5760" cy="510"/>
            </a:xfrm>
            <a:prstGeom prst="rect">
              <a:avLst/>
            </a:prstGeom>
            <a:gradFill rotWithShape="1">
              <a:gsLst>
                <a:gs pos="0">
                  <a:srgbClr val="00287D"/>
                </a:gs>
                <a:gs pos="100000">
                  <a:srgbClr val="00287D">
                    <a:gamma/>
                    <a:shade val="75686"/>
                    <a:invGamma/>
                  </a:srgb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pic>
          <p:nvPicPr>
            <p:cNvPr id="1033" name="Picture 21" descr="zahlavi CZ"/>
            <p:cNvPicPr>
              <a:picLocks noChangeAspect="1" noChangeArrowheads="1"/>
            </p:cNvPicPr>
            <p:nvPr/>
          </p:nvPicPr>
          <p:blipFill>
            <a:blip r:embed="rId13" cstate="print"/>
            <a:srcRect/>
            <a:stretch>
              <a:fillRect/>
            </a:stretch>
          </p:blipFill>
          <p:spPr bwMode="auto">
            <a:xfrm>
              <a:off x="0" y="2"/>
              <a:ext cx="5758" cy="43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027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720725" y="1125538"/>
            <a:ext cx="7827963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</a:p>
        </p:txBody>
      </p:sp>
      <p:sp>
        <p:nvSpPr>
          <p:cNvPr id="1028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720725" y="2017713"/>
            <a:ext cx="8234363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55875" y="6248400"/>
            <a:ext cx="4032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solidFill>
                  <a:srgbClr val="969696"/>
                </a:solidFill>
              </a:defRPr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solidFill>
                  <a:srgbClr val="969696"/>
                </a:solidFill>
              </a:defRPr>
            </a:lvl1pPr>
          </a:lstStyle>
          <a:p>
            <a:pPr>
              <a:defRPr/>
            </a:pPr>
            <a:fld id="{AB51CA67-8434-41D0-B6E5-F070A3ECD7B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694" r:id="rId2"/>
    <p:sldLayoutId id="2147483695" r:id="rId3"/>
    <p:sldLayoutId id="2147483696" r:id="rId4"/>
    <p:sldLayoutId id="2147483697" r:id="rId5"/>
    <p:sldLayoutId id="2147483698" r:id="rId6"/>
    <p:sldLayoutId id="2147483699" r:id="rId7"/>
    <p:sldLayoutId id="2147483700" r:id="rId8"/>
    <p:sldLayoutId id="2147483701" r:id="rId9"/>
    <p:sldLayoutId id="2147483702" r:id="rId10"/>
    <p:sldLayoutId id="2147483703" r:id="rId11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69696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108547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5760" cy="4320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08548" name="Rectangle 4"/>
            <p:cNvSpPr>
              <a:spLocks noChangeArrowheads="1"/>
            </p:cNvSpPr>
            <p:nvPr/>
          </p:nvSpPr>
          <p:spPr bwMode="auto">
            <a:xfrm>
              <a:off x="0" y="0"/>
              <a:ext cx="5760" cy="510"/>
            </a:xfrm>
            <a:prstGeom prst="rect">
              <a:avLst/>
            </a:prstGeom>
            <a:gradFill rotWithShape="1">
              <a:gsLst>
                <a:gs pos="0">
                  <a:srgbClr val="00287D"/>
                </a:gs>
                <a:gs pos="100000">
                  <a:srgbClr val="00287D">
                    <a:gamma/>
                    <a:shade val="75686"/>
                    <a:invGamma/>
                  </a:srgb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pic>
          <p:nvPicPr>
            <p:cNvPr id="2056" name="Picture 5" descr="zahlavi CZ"/>
            <p:cNvPicPr>
              <a:picLocks noChangeAspect="1" noChangeArrowheads="1"/>
            </p:cNvPicPr>
            <p:nvPr/>
          </p:nvPicPr>
          <p:blipFill>
            <a:blip r:embed="rId13" cstate="print"/>
            <a:srcRect/>
            <a:stretch>
              <a:fillRect/>
            </a:stretch>
          </p:blipFill>
          <p:spPr bwMode="auto">
            <a:xfrm>
              <a:off x="0" y="2"/>
              <a:ext cx="5758" cy="43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051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720725" y="1125538"/>
            <a:ext cx="8234363" cy="5006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108552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55875" y="6248400"/>
            <a:ext cx="4032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solidFill>
                  <a:srgbClr val="969696"/>
                </a:solidFill>
              </a:defRPr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108553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solidFill>
                  <a:srgbClr val="969696"/>
                </a:solidFill>
              </a:defRPr>
            </a:lvl1pPr>
          </a:lstStyle>
          <a:p>
            <a:pPr>
              <a:defRPr/>
            </a:pPr>
            <a:fld id="{39528002-99D1-43D2-8177-1CE66E1BE0C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4" r:id="rId1"/>
    <p:sldLayoutId id="2147483705" r:id="rId2"/>
    <p:sldLayoutId id="2147483706" r:id="rId3"/>
    <p:sldLayoutId id="2147483707" r:id="rId4"/>
    <p:sldLayoutId id="2147483708" r:id="rId5"/>
    <p:sldLayoutId id="2147483709" r:id="rId6"/>
    <p:sldLayoutId id="2147483710" r:id="rId7"/>
    <p:sldLayoutId id="2147483711" r:id="rId8"/>
    <p:sldLayoutId id="2147483712" r:id="rId9"/>
    <p:sldLayoutId id="2147483713" r:id="rId10"/>
    <p:sldLayoutId id="2147483714" r:id="rId11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969696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4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11059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5760" cy="4320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10596" name="Rectangle 4"/>
            <p:cNvSpPr>
              <a:spLocks noChangeArrowheads="1"/>
            </p:cNvSpPr>
            <p:nvPr/>
          </p:nvSpPr>
          <p:spPr bwMode="auto">
            <a:xfrm>
              <a:off x="0" y="0"/>
              <a:ext cx="5760" cy="510"/>
            </a:xfrm>
            <a:prstGeom prst="rect">
              <a:avLst/>
            </a:prstGeom>
            <a:gradFill rotWithShape="1">
              <a:gsLst>
                <a:gs pos="0">
                  <a:srgbClr val="00287D"/>
                </a:gs>
                <a:gs pos="100000">
                  <a:srgbClr val="00287D">
                    <a:gamma/>
                    <a:shade val="75686"/>
                    <a:invGamma/>
                  </a:srgb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pic>
          <p:nvPicPr>
            <p:cNvPr id="3080" name="Picture 5" descr="zahlavi CZ"/>
            <p:cNvPicPr>
              <a:picLocks noChangeAspect="1" noChangeArrowheads="1"/>
            </p:cNvPicPr>
            <p:nvPr/>
          </p:nvPicPr>
          <p:blipFill>
            <a:blip r:embed="rId13" cstate="print"/>
            <a:srcRect/>
            <a:stretch>
              <a:fillRect/>
            </a:stretch>
          </p:blipFill>
          <p:spPr bwMode="auto">
            <a:xfrm>
              <a:off x="0" y="2"/>
              <a:ext cx="5758" cy="43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3075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2520950" y="1125538"/>
            <a:ext cx="6434138" cy="5006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110599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55875" y="6248400"/>
            <a:ext cx="4032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solidFill>
                  <a:srgbClr val="969696"/>
                </a:solidFill>
              </a:defRPr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110600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solidFill>
                  <a:srgbClr val="969696"/>
                </a:solidFill>
              </a:defRPr>
            </a:lvl1pPr>
          </a:lstStyle>
          <a:p>
            <a:pPr>
              <a:defRPr/>
            </a:pPr>
            <a:fld id="{BF22CD85-5EDA-42E0-952A-F099614CE59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969696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ctrTitle"/>
          </p:nvPr>
        </p:nvSpPr>
        <p:spPr>
          <a:xfrm>
            <a:off x="2506663" y="2565400"/>
            <a:ext cx="5600107" cy="3248546"/>
          </a:xfrm>
        </p:spPr>
        <p:txBody>
          <a:bodyPr/>
          <a:lstStyle/>
          <a:p>
            <a:pPr algn="ctr"/>
            <a:br>
              <a:rPr lang="cs-CZ" dirty="0">
                <a:solidFill>
                  <a:schemeClr val="tx1"/>
                </a:solidFill>
              </a:rPr>
            </a:br>
            <a:r>
              <a:rPr lang="cs-CZ" dirty="0">
                <a:solidFill>
                  <a:schemeClr val="tx1"/>
                </a:solidFill>
              </a:rPr>
              <a:t>Kant</a:t>
            </a:r>
            <a:br>
              <a:rPr lang="cs-CZ" dirty="0">
                <a:solidFill>
                  <a:schemeClr val="tx1"/>
                </a:solidFill>
              </a:rPr>
            </a:br>
            <a:r>
              <a:rPr lang="cs-CZ" dirty="0">
                <a:solidFill>
                  <a:schemeClr val="tx1"/>
                </a:solidFill>
              </a:rPr>
              <a:t>a</a:t>
            </a:r>
            <a:br>
              <a:rPr lang="cs-CZ" dirty="0">
                <a:solidFill>
                  <a:schemeClr val="tx1"/>
                </a:solidFill>
              </a:rPr>
            </a:br>
            <a:r>
              <a:rPr lang="cs-CZ" dirty="0" err="1">
                <a:solidFill>
                  <a:schemeClr val="tx1"/>
                </a:solidFill>
              </a:rPr>
              <a:t>Hegel</a:t>
            </a:r>
            <a:br>
              <a:rPr lang="cs-CZ" dirty="0">
                <a:solidFill>
                  <a:schemeClr val="tx1"/>
                </a:solidFill>
              </a:rPr>
            </a:br>
            <a:br>
              <a:rPr lang="cs-CZ" dirty="0">
                <a:solidFill>
                  <a:schemeClr val="tx1"/>
                </a:solidFill>
              </a:rPr>
            </a:br>
            <a:br>
              <a:rPr lang="cs-CZ" dirty="0">
                <a:solidFill>
                  <a:schemeClr val="tx1"/>
                </a:solidFill>
              </a:rPr>
            </a:br>
            <a:r>
              <a:rPr lang="cs-CZ" sz="1800" dirty="0">
                <a:solidFill>
                  <a:schemeClr val="tx1"/>
                </a:solidFill>
              </a:rPr>
              <a:t>Jiří Baroš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>
              <a:defRPr/>
            </a:pPr>
            <a:r>
              <a:rPr lang="cs-CZ" dirty="0"/>
              <a:t>Dějiny politických idejí (POL 103)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86FFDF5-FCF9-4BA4-8D0C-7D6ADE52960E}" type="slidenum">
              <a:rPr lang="cs-CZ" smtClean="0"/>
              <a:pPr>
                <a:defRPr/>
              </a:pPr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403057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01752" y="846162"/>
            <a:ext cx="7869808" cy="1009934"/>
          </a:xfrm>
        </p:spPr>
        <p:txBody>
          <a:bodyPr/>
          <a:lstStyle/>
          <a:p>
            <a:pPr algn="ctr"/>
            <a:r>
              <a:rPr lang="cs-CZ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Immanuel Kant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cs-CZ" dirty="0"/>
              <a:t>Dějiny politických idejí (POL 103)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10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672101" y="2210937"/>
            <a:ext cx="8321774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3000" i="1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co je osvícenství?</a:t>
            </a: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cs typeface="Times New Roman"/>
              </a:rPr>
              <a:t> východiska Kantovy praktické filosofie</a:t>
            </a: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cs typeface="Times New Roman"/>
              </a:rPr>
              <a:t> </a:t>
            </a:r>
            <a:r>
              <a:rPr lang="cs-CZ" sz="3000" dirty="0">
                <a:solidFill>
                  <a:srgbClr val="FF0000"/>
                </a:solidFill>
                <a:latin typeface="Sylfaen"/>
                <a:cs typeface="Times New Roman"/>
              </a:rPr>
              <a:t>jednotlivé formulace kategorického imperativu</a:t>
            </a: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cs typeface="Times New Roman"/>
              </a:rPr>
              <a:t> politické důsledky Kantovy filosofie</a:t>
            </a:r>
            <a:endParaRPr lang="cs-CZ" altLang="cs-CZ" sz="3000" dirty="0">
              <a:latin typeface="Sylfaen" panose="010A050205030603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26141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2100" y="846162"/>
            <a:ext cx="7939637" cy="696035"/>
          </a:xfrm>
        </p:spPr>
        <p:txBody>
          <a:bodyPr/>
          <a:lstStyle/>
          <a:p>
            <a:pPr algn="ctr"/>
            <a:r>
              <a:rPr lang="cs-CZ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Kategorický imperativ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cs-CZ" dirty="0"/>
              <a:t>Dějiny politických idejí (POL 103)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11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672100" y="1746913"/>
            <a:ext cx="8608378" cy="44935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600" dirty="0">
                <a:latin typeface="Sylfaen"/>
                <a:ea typeface="Calibri"/>
                <a:cs typeface="Times New Roman"/>
              </a:rPr>
              <a:t>Jednej tak, </a:t>
            </a:r>
          </a:p>
          <a:p>
            <a:pPr>
              <a:buFont typeface="Wingdings" pitchFamily="2" charset="2"/>
              <a:buChar char="§"/>
            </a:pPr>
            <a:endParaRPr lang="cs-CZ" altLang="cs-CZ" sz="2600" i="1" dirty="0">
              <a:latin typeface="Sylfaen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cs-CZ" altLang="cs-CZ" sz="2600" dirty="0">
                <a:latin typeface="Sylfaen" panose="010A0502050306030303" pitchFamily="18" charset="0"/>
              </a:rPr>
              <a:t> aby maxima tvé vůle vždy mohla být zároveň principem 	obecného zákonodárství</a:t>
            </a:r>
            <a:endParaRPr lang="cs-CZ" altLang="cs-CZ" sz="2600" dirty="0">
              <a:latin typeface="Sylfaen" panose="010A0502050306030303" pitchFamily="18" charset="0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endParaRPr lang="cs-CZ" altLang="cs-CZ" sz="2600" dirty="0">
              <a:latin typeface="Sylfaen" panose="010A0502050306030303" pitchFamily="18" charset="0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cs-CZ" altLang="cs-CZ" sz="2600" dirty="0">
                <a:latin typeface="Sylfaen" panose="010A0502050306030303" pitchFamily="18" charset="0"/>
                <a:cs typeface="Times New Roman"/>
              </a:rPr>
              <a:t> </a:t>
            </a:r>
            <a:r>
              <a:rPr lang="cs-CZ" altLang="cs-CZ" sz="2600" dirty="0">
                <a:latin typeface="Sylfaen" panose="010A0502050306030303" pitchFamily="18" charset="0"/>
              </a:rPr>
              <a:t>abys používal lidství jak ve své osobě, tak i v osobě 	každého druhého vždy zároveň jako účel a nikdy pouze 	jako prostředek.</a:t>
            </a:r>
          </a:p>
          <a:p>
            <a:pPr defTabSz="288000">
              <a:buFont typeface="Wingdings" pitchFamily="2" charset="2"/>
              <a:buChar char="§"/>
            </a:pPr>
            <a:endParaRPr lang="cs-CZ" altLang="cs-CZ" sz="2600" dirty="0">
              <a:latin typeface="Sylfaen" panose="010A0502050306030303" pitchFamily="18" charset="0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cs-CZ" altLang="cs-CZ" sz="2600" dirty="0">
                <a:latin typeface="Sylfaen" panose="010A0502050306030303" pitchFamily="18" charset="0"/>
              </a:rPr>
              <a:t> jako bys na základě své maximy vždy byl zákonodárným 	členem v obecné říši účelů</a:t>
            </a:r>
          </a:p>
        </p:txBody>
      </p:sp>
    </p:spTree>
    <p:extLst>
      <p:ext uri="{BB962C8B-B14F-4D97-AF65-F5344CB8AC3E}">
        <p14:creationId xmlns:p14="http://schemas.microsoft.com/office/powerpoint/2010/main" val="1347397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01752" y="846162"/>
            <a:ext cx="7869808" cy="1009934"/>
          </a:xfrm>
        </p:spPr>
        <p:txBody>
          <a:bodyPr/>
          <a:lstStyle/>
          <a:p>
            <a:pPr algn="ctr"/>
            <a:r>
              <a:rPr lang="cs-CZ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Immanuel Kant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cs-CZ" dirty="0"/>
              <a:t>Dějiny politických idejí (POL 103)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12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672101" y="2210937"/>
            <a:ext cx="785775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3000" i="1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co je osvícenství?</a:t>
            </a: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cs typeface="Times New Roman"/>
              </a:rPr>
              <a:t> východiska Kantovy praktické filosofie</a:t>
            </a: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cs typeface="Times New Roman"/>
              </a:rPr>
              <a:t> jednotlivé formulace kategorického imperativu</a:t>
            </a: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cs typeface="Times New Roman"/>
              </a:rPr>
              <a:t> </a:t>
            </a:r>
            <a:r>
              <a:rPr lang="cs-CZ" sz="3000" dirty="0">
                <a:solidFill>
                  <a:srgbClr val="FF0000"/>
                </a:solidFill>
                <a:latin typeface="Sylfaen"/>
                <a:cs typeface="Times New Roman"/>
              </a:rPr>
              <a:t>politické důsledky Kantovy filosofie</a:t>
            </a:r>
            <a:endParaRPr lang="cs-CZ" altLang="cs-CZ" sz="3000" dirty="0">
              <a:solidFill>
                <a:srgbClr val="FF0000"/>
              </a:solidFill>
              <a:latin typeface="Sylfaen" panose="010A050205030603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614373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01752" y="846162"/>
            <a:ext cx="7864576" cy="818865"/>
          </a:xfrm>
        </p:spPr>
        <p:txBody>
          <a:bodyPr/>
          <a:lstStyle/>
          <a:p>
            <a:pPr algn="ctr"/>
            <a:r>
              <a:rPr lang="cs-CZ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Politické důsledky Kantovy filosofie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cs-CZ" dirty="0"/>
              <a:t>Dějiny politických idejí (POL 103)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13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672100" y="2429301"/>
            <a:ext cx="7639387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3000" i="1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idea spravedlivého veřejného práva</a:t>
            </a:r>
          </a:p>
          <a:p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nastolení věčného míru</a:t>
            </a:r>
          </a:p>
          <a:p>
            <a:pPr>
              <a:buFont typeface="Wingdings" pitchFamily="2" charset="2"/>
              <a:buChar char="§"/>
            </a:pPr>
            <a:endParaRPr lang="cs-CZ" altLang="cs-CZ" sz="3000" dirty="0">
              <a:latin typeface="Sylfaen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altLang="cs-CZ" sz="3000" dirty="0">
                <a:latin typeface="Sylfaen"/>
                <a:cs typeface="Times New Roman"/>
              </a:rPr>
              <a:t> právo veřejnosti</a:t>
            </a:r>
          </a:p>
          <a:p>
            <a:pPr>
              <a:buFont typeface="Wingdings" pitchFamily="2" charset="2"/>
              <a:buChar char="§"/>
            </a:pPr>
            <a:endParaRPr lang="cs-CZ" altLang="cs-CZ" sz="3000" dirty="0">
              <a:latin typeface="Sylfaen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altLang="cs-CZ" sz="3000" dirty="0">
                <a:latin typeface="Sylfaen"/>
                <a:cs typeface="Times New Roman"/>
              </a:rPr>
              <a:t> kategorický imperativ jako politická smlouva</a:t>
            </a:r>
            <a:endParaRPr lang="cs-CZ" altLang="cs-CZ" sz="3000" dirty="0">
              <a:latin typeface="Sylfaen" panose="010A050205030603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971838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01752" y="846162"/>
            <a:ext cx="7869808" cy="1009934"/>
          </a:xfrm>
        </p:spPr>
        <p:txBody>
          <a:bodyPr/>
          <a:lstStyle/>
          <a:p>
            <a:pPr algn="ctr"/>
            <a:r>
              <a:rPr lang="cs-CZ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G. W. F. </a:t>
            </a:r>
            <a:r>
              <a:rPr lang="cs-CZ" sz="4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Hegel</a:t>
            </a:r>
            <a:endParaRPr lang="cs-CZ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ylfaen" pitchFamily="18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cs-CZ" dirty="0"/>
              <a:t>Dějiny politických idejí (POL 103)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14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672101" y="2811439"/>
            <a:ext cx="7830454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altLang="cs-CZ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anose="010A0502050306030303" pitchFamily="18" charset="0"/>
              </a:rPr>
              <a:t> </a:t>
            </a:r>
            <a:r>
              <a:rPr lang="cs-CZ" altLang="cs-CZ" sz="3000" dirty="0">
                <a:latin typeface="Sylfaen" panose="010A0502050306030303" pitchFamily="18" charset="0"/>
              </a:rPr>
              <a:t>Moralit</a:t>
            </a:r>
            <a:r>
              <a:rPr lang="en-US" altLang="cs-CZ" sz="3000" dirty="0">
                <a:latin typeface="Sylfaen" panose="010A0502050306030303" pitchFamily="18" charset="0"/>
              </a:rPr>
              <a:t>ä</a:t>
            </a:r>
            <a:r>
              <a:rPr lang="cs-CZ" altLang="cs-CZ" sz="3000" dirty="0">
                <a:latin typeface="Sylfaen" panose="010A0502050306030303" pitchFamily="18" charset="0"/>
              </a:rPr>
              <a:t>t v. </a:t>
            </a:r>
            <a:r>
              <a:rPr lang="cs-CZ" altLang="cs-CZ" sz="3000" dirty="0" err="1">
                <a:latin typeface="Sylfaen" panose="010A0502050306030303" pitchFamily="18" charset="0"/>
              </a:rPr>
              <a:t>Sittlichkeit</a:t>
            </a:r>
            <a:endParaRPr lang="cs-CZ" altLang="cs-CZ" sz="3000" dirty="0">
              <a:latin typeface="Sylfaen" panose="010A0502050306030303" pitchFamily="18" charset="0"/>
            </a:endParaRPr>
          </a:p>
          <a:p>
            <a:pPr>
              <a:buFont typeface="Wingdings" pitchFamily="2" charset="2"/>
              <a:buChar char="§"/>
            </a:pPr>
            <a:endParaRPr lang="cs-CZ" altLang="cs-CZ" sz="3000" dirty="0">
              <a:latin typeface="Sylfaen" panose="010A0502050306030303" pitchFamily="18" charset="0"/>
            </a:endParaRP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 panose="010A0502050306030303" pitchFamily="18" charset="0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 panose="010A0502050306030303" pitchFamily="18" charset="0"/>
                <a:ea typeface="Calibri"/>
                <a:cs typeface="Times New Roman"/>
              </a:rPr>
              <a:t> Hegelova politická filosofie</a:t>
            </a:r>
            <a:endParaRPr lang="cs-CZ" altLang="cs-CZ" sz="3000" dirty="0">
              <a:latin typeface="Sylfaen" panose="010A050205030603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559948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01752" y="846162"/>
            <a:ext cx="7869808" cy="1009934"/>
          </a:xfrm>
        </p:spPr>
        <p:txBody>
          <a:bodyPr/>
          <a:lstStyle/>
          <a:p>
            <a:pPr algn="ctr"/>
            <a:r>
              <a:rPr lang="cs-CZ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G. W. F. </a:t>
            </a:r>
            <a:r>
              <a:rPr lang="cs-CZ" sz="4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Hegel</a:t>
            </a:r>
            <a:endParaRPr lang="cs-CZ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ylfaen" pitchFamily="18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cs-CZ" dirty="0"/>
              <a:t>Dějiny politických idejí (POL 103)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15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672101" y="2811439"/>
            <a:ext cx="7830454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altLang="cs-CZ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anose="010A0502050306030303" pitchFamily="18" charset="0"/>
              </a:rPr>
              <a:t> </a:t>
            </a:r>
            <a:r>
              <a:rPr lang="cs-CZ" altLang="cs-CZ" sz="3000" dirty="0">
                <a:solidFill>
                  <a:srgbClr val="FF0000"/>
                </a:solidFill>
                <a:latin typeface="Sylfaen" panose="010A0502050306030303" pitchFamily="18" charset="0"/>
              </a:rPr>
              <a:t>Moralit</a:t>
            </a:r>
            <a:r>
              <a:rPr lang="en-US" altLang="cs-CZ" sz="3000" dirty="0">
                <a:solidFill>
                  <a:srgbClr val="FF0000"/>
                </a:solidFill>
                <a:latin typeface="Sylfaen" panose="010A0502050306030303" pitchFamily="18" charset="0"/>
              </a:rPr>
              <a:t>ä</a:t>
            </a:r>
            <a:r>
              <a:rPr lang="cs-CZ" altLang="cs-CZ" sz="3000" dirty="0">
                <a:solidFill>
                  <a:srgbClr val="FF0000"/>
                </a:solidFill>
                <a:latin typeface="Sylfaen" panose="010A0502050306030303" pitchFamily="18" charset="0"/>
              </a:rPr>
              <a:t>t v. </a:t>
            </a:r>
            <a:r>
              <a:rPr lang="cs-CZ" altLang="cs-CZ" sz="3000" dirty="0" err="1">
                <a:solidFill>
                  <a:srgbClr val="FF0000"/>
                </a:solidFill>
                <a:latin typeface="Sylfaen" panose="010A0502050306030303" pitchFamily="18" charset="0"/>
              </a:rPr>
              <a:t>Sittlichkeit</a:t>
            </a:r>
            <a:endParaRPr lang="cs-CZ" altLang="cs-CZ" sz="3000" dirty="0">
              <a:solidFill>
                <a:srgbClr val="FF0000"/>
              </a:solidFill>
              <a:latin typeface="Sylfaen" panose="010A0502050306030303" pitchFamily="18" charset="0"/>
            </a:endParaRPr>
          </a:p>
          <a:p>
            <a:pPr>
              <a:buFont typeface="Wingdings" pitchFamily="2" charset="2"/>
              <a:buChar char="§"/>
            </a:pPr>
            <a:endParaRPr lang="cs-CZ" altLang="cs-CZ" sz="3000" dirty="0">
              <a:latin typeface="Sylfaen" panose="010A0502050306030303" pitchFamily="18" charset="0"/>
            </a:endParaRP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 panose="010A0502050306030303" pitchFamily="18" charset="0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 panose="010A0502050306030303" pitchFamily="18" charset="0"/>
                <a:ea typeface="Calibri"/>
                <a:cs typeface="Times New Roman"/>
              </a:rPr>
              <a:t> Hegelova politická filosofie</a:t>
            </a:r>
            <a:endParaRPr lang="cs-CZ" altLang="cs-CZ" sz="3000" dirty="0">
              <a:latin typeface="Sylfaen" panose="010A050205030603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502566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2514" y="1173707"/>
            <a:ext cx="7670041" cy="1337481"/>
          </a:xfrm>
        </p:spPr>
        <p:txBody>
          <a:bodyPr/>
          <a:lstStyle/>
          <a:p>
            <a:pPr algn="ctr"/>
            <a:r>
              <a:rPr lang="cs-CZ" altLang="cs-CZ" sz="4000" dirty="0">
                <a:latin typeface="Sylfaen" panose="010A0502050306030303" pitchFamily="18" charset="0"/>
              </a:rPr>
              <a:t>Moralit</a:t>
            </a:r>
            <a:r>
              <a:rPr lang="en-US" altLang="cs-CZ" sz="4000" dirty="0">
                <a:latin typeface="Sylfaen" panose="010A0502050306030303" pitchFamily="18" charset="0"/>
              </a:rPr>
              <a:t>ä</a:t>
            </a:r>
            <a:r>
              <a:rPr lang="cs-CZ" altLang="cs-CZ" sz="4000" dirty="0">
                <a:latin typeface="Sylfaen" panose="010A0502050306030303" pitchFamily="18" charset="0"/>
              </a:rPr>
              <a:t>t v. </a:t>
            </a:r>
            <a:r>
              <a:rPr lang="cs-CZ" altLang="cs-CZ" sz="4000" dirty="0" err="1">
                <a:latin typeface="Sylfaen" panose="010A0502050306030303" pitchFamily="18" charset="0"/>
              </a:rPr>
              <a:t>Sittlichkeit</a:t>
            </a:r>
            <a:br>
              <a:rPr lang="cs-CZ" altLang="cs-CZ" sz="4800" dirty="0">
                <a:latin typeface="Sylfaen" panose="010A0502050306030303" pitchFamily="18" charset="0"/>
              </a:rPr>
            </a:br>
            <a:endParaRPr lang="cs-CZ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ylfaen" pitchFamily="18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cs-CZ" dirty="0"/>
              <a:t>Dějiny politických idejí (POL 103)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16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600500" y="2511187"/>
            <a:ext cx="8311488" cy="2893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altLang="cs-CZ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anose="010A0502050306030303" pitchFamily="18" charset="0"/>
              </a:rPr>
              <a:t> </a:t>
            </a:r>
            <a:r>
              <a:rPr lang="cs-CZ" altLang="cs-CZ" sz="3000" dirty="0">
                <a:latin typeface="Sylfaen" panose="010A0502050306030303" pitchFamily="18" charset="0"/>
              </a:rPr>
              <a:t>univerzální morálka</a:t>
            </a:r>
          </a:p>
          <a:p>
            <a:pPr>
              <a:buFont typeface="Wingdings" pitchFamily="2" charset="2"/>
              <a:buChar char="§"/>
            </a:pPr>
            <a:endParaRPr lang="cs-CZ" altLang="cs-CZ" sz="3000" dirty="0">
              <a:latin typeface="Sylfaen" panose="010A0502050306030303" pitchFamily="18" charset="0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cs-CZ" altLang="cs-CZ" sz="3000" dirty="0">
                <a:latin typeface="Sylfaen" panose="010A0502050306030303" pitchFamily="18" charset="0"/>
              </a:rPr>
              <a:t> konkrétní etika, mravnost konkrétního 	sociálního kontextu</a:t>
            </a:r>
          </a:p>
          <a:p>
            <a:pPr>
              <a:buFont typeface="Wingdings" pitchFamily="2" charset="2"/>
              <a:buChar char="§"/>
            </a:pPr>
            <a:endParaRPr lang="cs-CZ" altLang="cs-CZ" sz="3000" dirty="0">
              <a:latin typeface="Sylfaen" panose="010A0502050306030303" pitchFamily="18" charset="0"/>
            </a:endParaRPr>
          </a:p>
          <a:p>
            <a:pPr>
              <a:buFont typeface="Wingdings" pitchFamily="2" charset="2"/>
              <a:buChar char="§"/>
            </a:pPr>
            <a:r>
              <a:rPr lang="cs-CZ" altLang="cs-CZ" sz="3000" dirty="0">
                <a:latin typeface="Sylfaen" panose="010A0502050306030303" pitchFamily="18" charset="0"/>
              </a:rPr>
              <a:t> komunitarismus</a:t>
            </a:r>
          </a:p>
        </p:txBody>
      </p:sp>
    </p:spTree>
    <p:extLst>
      <p:ext uri="{BB962C8B-B14F-4D97-AF65-F5344CB8AC3E}">
        <p14:creationId xmlns:p14="http://schemas.microsoft.com/office/powerpoint/2010/main" val="95887036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01752" y="846162"/>
            <a:ext cx="7869808" cy="1009934"/>
          </a:xfrm>
        </p:spPr>
        <p:txBody>
          <a:bodyPr/>
          <a:lstStyle/>
          <a:p>
            <a:pPr algn="ctr"/>
            <a:r>
              <a:rPr lang="cs-CZ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G. W. F. </a:t>
            </a:r>
            <a:r>
              <a:rPr lang="cs-CZ" sz="4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Hegel</a:t>
            </a:r>
            <a:endParaRPr lang="cs-CZ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ylfaen" pitchFamily="18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cs-CZ" dirty="0"/>
              <a:t>Dějiny politických idejí (POL 103)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17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672101" y="2811439"/>
            <a:ext cx="7830454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altLang="cs-CZ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anose="010A0502050306030303" pitchFamily="18" charset="0"/>
              </a:rPr>
              <a:t> </a:t>
            </a:r>
            <a:r>
              <a:rPr lang="cs-CZ" altLang="cs-CZ" sz="3000" dirty="0">
                <a:latin typeface="Sylfaen" panose="010A0502050306030303" pitchFamily="18" charset="0"/>
              </a:rPr>
              <a:t>Moralit</a:t>
            </a:r>
            <a:r>
              <a:rPr lang="en-US" altLang="cs-CZ" sz="3000" dirty="0">
                <a:latin typeface="Sylfaen" panose="010A0502050306030303" pitchFamily="18" charset="0"/>
              </a:rPr>
              <a:t>ä</a:t>
            </a:r>
            <a:r>
              <a:rPr lang="cs-CZ" altLang="cs-CZ" sz="3000" dirty="0">
                <a:latin typeface="Sylfaen" panose="010A0502050306030303" pitchFamily="18" charset="0"/>
              </a:rPr>
              <a:t>t v. </a:t>
            </a:r>
            <a:r>
              <a:rPr lang="cs-CZ" altLang="cs-CZ" sz="3000" dirty="0" err="1">
                <a:latin typeface="Sylfaen" panose="010A0502050306030303" pitchFamily="18" charset="0"/>
              </a:rPr>
              <a:t>Sittlichkeit</a:t>
            </a:r>
            <a:endParaRPr lang="cs-CZ" altLang="cs-CZ" sz="3000" dirty="0">
              <a:latin typeface="Sylfaen" panose="010A0502050306030303" pitchFamily="18" charset="0"/>
            </a:endParaRPr>
          </a:p>
          <a:p>
            <a:pPr>
              <a:buFont typeface="Wingdings" pitchFamily="2" charset="2"/>
              <a:buChar char="§"/>
            </a:pPr>
            <a:endParaRPr lang="cs-CZ" altLang="cs-CZ" sz="3000" dirty="0">
              <a:latin typeface="Sylfaen" panose="010A0502050306030303" pitchFamily="18" charset="0"/>
            </a:endParaRP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 panose="010A0502050306030303" pitchFamily="18" charset="0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 panose="010A0502050306030303" pitchFamily="18" charset="0"/>
                <a:ea typeface="Calibri"/>
                <a:cs typeface="Times New Roman"/>
              </a:rPr>
              <a:t> </a:t>
            </a:r>
            <a:r>
              <a:rPr lang="cs-CZ" sz="3000" dirty="0">
                <a:solidFill>
                  <a:srgbClr val="FF0000"/>
                </a:solidFill>
                <a:latin typeface="Sylfaen" panose="010A0502050306030303" pitchFamily="18" charset="0"/>
                <a:ea typeface="Calibri"/>
                <a:cs typeface="Times New Roman"/>
              </a:rPr>
              <a:t>Hegelova politická filosofie</a:t>
            </a:r>
            <a:endParaRPr lang="cs-CZ" altLang="cs-CZ" sz="3000" dirty="0">
              <a:solidFill>
                <a:srgbClr val="FF0000"/>
              </a:solidFill>
              <a:latin typeface="Sylfaen" panose="010A050205030603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789259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01752" y="846162"/>
            <a:ext cx="7850929" cy="941695"/>
          </a:xfrm>
        </p:spPr>
        <p:txBody>
          <a:bodyPr/>
          <a:lstStyle/>
          <a:p>
            <a:pPr algn="ctr"/>
            <a:r>
              <a:rPr lang="cs-CZ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Hegelova politická filosofie I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cs-CZ" dirty="0"/>
              <a:t>Dějiny politických idejí (POL 103)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18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672101" y="2647666"/>
            <a:ext cx="7789511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altLang="cs-CZ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anose="010A0502050306030303" pitchFamily="18" charset="0"/>
              </a:rPr>
              <a:t> </a:t>
            </a:r>
            <a:r>
              <a:rPr lang="cs-CZ" altLang="cs-CZ" sz="3000" dirty="0">
                <a:latin typeface="Sylfaen" panose="010A0502050306030303" pitchFamily="18" charset="0"/>
              </a:rPr>
              <a:t>analýza subjektu: vůle a chtění</a:t>
            </a:r>
          </a:p>
          <a:p>
            <a:endParaRPr lang="cs-CZ" altLang="cs-CZ" sz="3000" dirty="0">
              <a:solidFill>
                <a:srgbClr val="FF0000"/>
              </a:solidFill>
              <a:latin typeface="Sylfaen" panose="010A0502050306030303" pitchFamily="18" charset="0"/>
            </a:endParaRPr>
          </a:p>
          <a:p>
            <a:pPr>
              <a:buFont typeface="Wingdings" pitchFamily="2" charset="2"/>
              <a:buChar char="§"/>
            </a:pPr>
            <a:r>
              <a:rPr lang="cs-CZ" altLang="cs-CZ" sz="3000" dirty="0">
                <a:latin typeface="Sylfaen" panose="010A0502050306030303" pitchFamily="18" charset="0"/>
              </a:rPr>
              <a:t> od přirozené svobody k etické svobodě</a:t>
            </a:r>
          </a:p>
          <a:p>
            <a:endParaRPr lang="cs-CZ" altLang="cs-CZ" sz="3000" dirty="0">
              <a:latin typeface="Sylfaen" panose="010A0502050306030303" pitchFamily="18" charset="0"/>
            </a:endParaRPr>
          </a:p>
          <a:p>
            <a:pPr>
              <a:buFont typeface="Wingdings" pitchFamily="2" charset="2"/>
              <a:buChar char="§"/>
            </a:pPr>
            <a:r>
              <a:rPr lang="cs-CZ" altLang="cs-CZ" sz="3000" dirty="0">
                <a:latin typeface="Sylfaen" panose="010A0502050306030303" pitchFamily="18" charset="0"/>
              </a:rPr>
              <a:t> touha být žádán či uznáván</a:t>
            </a:r>
          </a:p>
        </p:txBody>
      </p:sp>
    </p:spTree>
    <p:extLst>
      <p:ext uri="{BB962C8B-B14F-4D97-AF65-F5344CB8AC3E}">
        <p14:creationId xmlns:p14="http://schemas.microsoft.com/office/powerpoint/2010/main" val="246860141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01752" y="846162"/>
            <a:ext cx="7850929" cy="941695"/>
          </a:xfrm>
        </p:spPr>
        <p:txBody>
          <a:bodyPr/>
          <a:lstStyle/>
          <a:p>
            <a:pPr algn="ctr"/>
            <a:r>
              <a:rPr lang="cs-CZ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Hegelova politická filosofie II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cs-CZ" dirty="0"/>
              <a:t>Dějiny politických idejí (POL 103)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19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672101" y="2552131"/>
            <a:ext cx="7721272" cy="2893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altLang="cs-CZ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anose="010A0502050306030303" pitchFamily="18" charset="0"/>
              </a:rPr>
              <a:t> </a:t>
            </a:r>
            <a:r>
              <a:rPr lang="cs-CZ" altLang="cs-CZ" sz="3000" dirty="0" err="1">
                <a:latin typeface="Sylfaen" panose="010A0502050306030303" pitchFamily="18" charset="0"/>
              </a:rPr>
              <a:t>thymos</a:t>
            </a:r>
            <a:endParaRPr lang="cs-CZ" altLang="cs-CZ" sz="3000" dirty="0">
              <a:latin typeface="Sylfaen" panose="010A0502050306030303" pitchFamily="18" charset="0"/>
            </a:endParaRPr>
          </a:p>
          <a:p>
            <a:pPr>
              <a:buFont typeface="Wingdings" pitchFamily="2" charset="2"/>
              <a:buChar char="§"/>
            </a:pPr>
            <a:endParaRPr lang="cs-CZ" altLang="cs-CZ" sz="3000" dirty="0">
              <a:latin typeface="Sylfaen" panose="010A0502050306030303" pitchFamily="18" charset="0"/>
            </a:endParaRPr>
          </a:p>
          <a:p>
            <a:pPr>
              <a:buFont typeface="Wingdings" pitchFamily="2" charset="2"/>
              <a:buChar char="§"/>
            </a:pPr>
            <a:r>
              <a:rPr lang="cs-CZ" altLang="cs-CZ" sz="3000" dirty="0">
                <a:latin typeface="Sylfaen" panose="010A0502050306030303" pitchFamily="18" charset="0"/>
              </a:rPr>
              <a:t> vztah panství a </a:t>
            </a:r>
            <a:r>
              <a:rPr lang="cs-CZ" altLang="cs-CZ" sz="3000" dirty="0" err="1">
                <a:latin typeface="Sylfaen" panose="010A0502050306030303" pitchFamily="18" charset="0"/>
              </a:rPr>
              <a:t>rabství</a:t>
            </a:r>
            <a:endParaRPr lang="cs-CZ" altLang="cs-CZ" sz="3000" dirty="0">
              <a:latin typeface="Sylfaen" panose="010A0502050306030303" pitchFamily="18" charset="0"/>
            </a:endParaRPr>
          </a:p>
          <a:p>
            <a:pPr>
              <a:buFont typeface="Wingdings" pitchFamily="2" charset="2"/>
              <a:buChar char="§"/>
            </a:pPr>
            <a:endParaRPr lang="cs-CZ" altLang="cs-CZ" sz="3000" dirty="0">
              <a:latin typeface="Sylfaen" panose="010A0502050306030303" pitchFamily="18" charset="0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cs-CZ" altLang="cs-CZ" sz="3000" dirty="0">
                <a:latin typeface="Sylfaen" panose="010A0502050306030303" pitchFamily="18" charset="0"/>
              </a:rPr>
              <a:t> etická povaha společenské existence: rodina – 	občanská společnost – stát</a:t>
            </a:r>
          </a:p>
        </p:txBody>
      </p:sp>
    </p:spTree>
    <p:extLst>
      <p:ext uri="{BB962C8B-B14F-4D97-AF65-F5344CB8AC3E}">
        <p14:creationId xmlns:p14="http://schemas.microsoft.com/office/powerpoint/2010/main" val="36687921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01752" y="846162"/>
            <a:ext cx="7961248" cy="968990"/>
          </a:xfrm>
        </p:spPr>
        <p:txBody>
          <a:bodyPr/>
          <a:lstStyle/>
          <a:p>
            <a:pPr algn="ctr"/>
            <a:r>
              <a:rPr lang="cs-CZ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Hlavní témata přednášky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cs-CZ" dirty="0"/>
              <a:t>Dějiny politických idejí (POL 103)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2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696035" y="2975211"/>
            <a:ext cx="794299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3000" i="1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>
                <a:latin typeface="Sylfaen" panose="010A0502050306030303" pitchFamily="18" charset="0"/>
                <a:ea typeface="Calibri"/>
                <a:cs typeface="Times New Roman"/>
              </a:rPr>
              <a:t>Immanuel Kant</a:t>
            </a: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 panose="010A0502050306030303" pitchFamily="18" charset="0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 panose="010A0502050306030303" pitchFamily="18" charset="0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 panose="010A0502050306030303" pitchFamily="18" charset="0"/>
                <a:ea typeface="Calibri"/>
                <a:cs typeface="Times New Roman"/>
              </a:rPr>
              <a:t> Georg Wilhelm Friedrich </a:t>
            </a:r>
            <a:r>
              <a:rPr lang="cs-CZ" sz="3000" dirty="0" err="1">
                <a:latin typeface="Sylfaen" panose="010A0502050306030303" pitchFamily="18" charset="0"/>
                <a:ea typeface="Calibri"/>
                <a:cs typeface="Times New Roman"/>
              </a:rPr>
              <a:t>Hegel</a:t>
            </a:r>
            <a:endParaRPr lang="cs-CZ" sz="3000" dirty="0">
              <a:latin typeface="Sylfaen" panose="010A0502050306030303" pitchFamily="18" charset="0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26901552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01752" y="846162"/>
            <a:ext cx="7850929" cy="941695"/>
          </a:xfrm>
        </p:spPr>
        <p:txBody>
          <a:bodyPr/>
          <a:lstStyle/>
          <a:p>
            <a:pPr algn="ctr"/>
            <a:r>
              <a:rPr lang="cs-CZ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Hegelova politická filosofie III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cs-CZ" dirty="0"/>
              <a:t>Dějiny politických idejí (POL 103)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20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672101" y="2074460"/>
            <a:ext cx="7734920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altLang="cs-CZ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anose="010A0502050306030303" pitchFamily="18" charset="0"/>
              </a:rPr>
              <a:t> </a:t>
            </a:r>
            <a:r>
              <a:rPr lang="cs-CZ" altLang="cs-CZ" sz="3000" dirty="0">
                <a:latin typeface="Sylfaen" panose="010A0502050306030303" pitchFamily="18" charset="0"/>
              </a:rPr>
              <a:t>dějiny jako objektivace ducha</a:t>
            </a:r>
          </a:p>
          <a:p>
            <a:pPr>
              <a:buFont typeface="Wingdings" pitchFamily="2" charset="2"/>
              <a:buChar char="§"/>
            </a:pPr>
            <a:endParaRPr lang="cs-CZ" altLang="cs-CZ" sz="3000" dirty="0">
              <a:latin typeface="Sylfaen" panose="010A0502050306030303" pitchFamily="18" charset="0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cs-CZ" altLang="cs-CZ" sz="3000" dirty="0">
                <a:latin typeface="Sylfaen" panose="010A0502050306030303" pitchFamily="18" charset="0"/>
              </a:rPr>
              <a:t> tři stadia historického vývoje: orientální, 	klasický a germánský svět</a:t>
            </a:r>
          </a:p>
          <a:p>
            <a:pPr defTabSz="288000">
              <a:buFont typeface="Wingdings" pitchFamily="2" charset="2"/>
              <a:buChar char="§"/>
            </a:pPr>
            <a:endParaRPr lang="cs-CZ" altLang="cs-CZ" sz="3000" dirty="0">
              <a:latin typeface="Sylfaen" panose="010A0502050306030303" pitchFamily="18" charset="0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cs-CZ" altLang="cs-CZ" sz="3000" dirty="0">
                <a:latin typeface="Sylfaen" panose="010A0502050306030303" pitchFamily="18" charset="0"/>
              </a:rPr>
              <a:t> dějiny jako vývoj ve vědomí svobody: spirály 	násilí</a:t>
            </a:r>
          </a:p>
          <a:p>
            <a:pPr>
              <a:buFont typeface="Wingdings" pitchFamily="2" charset="2"/>
              <a:buChar char="§"/>
            </a:pPr>
            <a:endParaRPr lang="cs-CZ" altLang="cs-CZ" sz="3000" dirty="0">
              <a:latin typeface="Sylfaen" panose="010A0502050306030303" pitchFamily="18" charset="0"/>
            </a:endParaRPr>
          </a:p>
          <a:p>
            <a:pPr>
              <a:buFont typeface="Wingdings" pitchFamily="2" charset="2"/>
              <a:buChar char="§"/>
            </a:pPr>
            <a:r>
              <a:rPr lang="cs-CZ" altLang="cs-CZ" sz="3000" dirty="0">
                <a:latin typeface="Sylfaen" panose="010A0502050306030303" pitchFamily="18" charset="0"/>
              </a:rPr>
              <a:t> konec dějin </a:t>
            </a:r>
          </a:p>
        </p:txBody>
      </p:sp>
    </p:spTree>
    <p:extLst>
      <p:ext uri="{BB962C8B-B14F-4D97-AF65-F5344CB8AC3E}">
        <p14:creationId xmlns:p14="http://schemas.microsoft.com/office/powerpoint/2010/main" val="25984337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01752" y="846162"/>
            <a:ext cx="7869808" cy="1009934"/>
          </a:xfrm>
        </p:spPr>
        <p:txBody>
          <a:bodyPr/>
          <a:lstStyle/>
          <a:p>
            <a:pPr algn="ctr"/>
            <a:r>
              <a:rPr lang="cs-CZ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Immanuel Kant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cs-CZ" dirty="0"/>
              <a:t>Dějiny politických idejí (POL 103)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3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672101" y="2210937"/>
            <a:ext cx="785775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3000" i="1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co je osvícenství?</a:t>
            </a: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cs typeface="Times New Roman"/>
              </a:rPr>
              <a:t> východiska Kantovy praktické filosofie</a:t>
            </a: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cs typeface="Times New Roman"/>
              </a:rPr>
              <a:t> jednotlivé formulace kategorického imperativu</a:t>
            </a: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cs typeface="Times New Roman"/>
              </a:rPr>
              <a:t> politické důsledky Kantovy filosofie</a:t>
            </a:r>
            <a:endParaRPr lang="cs-CZ" altLang="cs-CZ" sz="3000" dirty="0">
              <a:latin typeface="Sylfaen" panose="010A050205030603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08206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01752" y="846162"/>
            <a:ext cx="7869808" cy="1009934"/>
          </a:xfrm>
        </p:spPr>
        <p:txBody>
          <a:bodyPr/>
          <a:lstStyle/>
          <a:p>
            <a:pPr algn="ctr"/>
            <a:r>
              <a:rPr lang="cs-CZ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Immanuel Kant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cs-CZ" dirty="0"/>
              <a:t>Dějiny politických idejí (POL 103)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4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672101" y="2210937"/>
            <a:ext cx="8198944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3000" i="1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>
                <a:solidFill>
                  <a:srgbClr val="FF0000"/>
                </a:solidFill>
                <a:latin typeface="Sylfaen"/>
                <a:ea typeface="Calibri"/>
                <a:cs typeface="Times New Roman"/>
              </a:rPr>
              <a:t>co je osvícenství?</a:t>
            </a: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cs typeface="Times New Roman"/>
              </a:rPr>
              <a:t> východiska Kantovy praktické filosofie</a:t>
            </a: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cs typeface="Times New Roman"/>
              </a:rPr>
              <a:t> jednotlivé formulace kategorického imperativu</a:t>
            </a: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cs typeface="Times New Roman"/>
              </a:rPr>
              <a:t> politické důsledky Kantovy filosofie</a:t>
            </a:r>
            <a:endParaRPr lang="cs-CZ" altLang="cs-CZ" sz="3000" dirty="0">
              <a:latin typeface="Sylfaen" panose="010A050205030603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10216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01752" y="846162"/>
            <a:ext cx="7850929" cy="859808"/>
          </a:xfrm>
        </p:spPr>
        <p:txBody>
          <a:bodyPr/>
          <a:lstStyle/>
          <a:p>
            <a:pPr algn="ctr"/>
            <a:r>
              <a:rPr lang="cs-CZ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Co je osvícenství?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cs-CZ" dirty="0"/>
              <a:t>Dějiny politických idejí (POL 103)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5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672101" y="2210937"/>
            <a:ext cx="7857750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3000" i="1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vykročení člověka z nesvéprávnosti</a:t>
            </a:r>
          </a:p>
          <a:p>
            <a:pPr>
              <a:buFont typeface="Wingdings" pitchFamily="2" charset="2"/>
              <a:buChar char="§"/>
            </a:pPr>
            <a:endParaRPr lang="cs-CZ" altLang="cs-CZ" sz="3000" dirty="0">
              <a:latin typeface="Sylfaen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altLang="cs-CZ" sz="3000" dirty="0">
                <a:latin typeface="Sylfaen"/>
                <a:cs typeface="Times New Roman"/>
              </a:rPr>
              <a:t> soukromé v. veřejné užívání rozumu</a:t>
            </a:r>
          </a:p>
          <a:p>
            <a:pPr>
              <a:buFont typeface="Wingdings" pitchFamily="2" charset="2"/>
              <a:buChar char="§"/>
            </a:pPr>
            <a:endParaRPr lang="cs-CZ" altLang="cs-CZ" sz="3000" dirty="0">
              <a:latin typeface="Sylfaen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altLang="cs-CZ" sz="3000" dirty="0">
                <a:latin typeface="Sylfaen"/>
                <a:cs typeface="Times New Roman"/>
              </a:rPr>
              <a:t> co je veřejnost?</a:t>
            </a:r>
          </a:p>
          <a:p>
            <a:pPr>
              <a:buFont typeface="Wingdings" pitchFamily="2" charset="2"/>
              <a:buChar char="§"/>
            </a:pPr>
            <a:endParaRPr lang="cs-CZ" altLang="cs-CZ" sz="3000" dirty="0">
              <a:latin typeface="Sylfaen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altLang="cs-CZ" sz="3000" dirty="0">
                <a:latin typeface="Sylfaen"/>
                <a:cs typeface="Times New Roman"/>
              </a:rPr>
              <a:t> Kant a Francouzská revoluce</a:t>
            </a:r>
            <a:endParaRPr lang="cs-CZ" altLang="cs-CZ" sz="3000" dirty="0">
              <a:latin typeface="Sylfaen" panose="010A050205030603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52532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01752" y="846162"/>
            <a:ext cx="7869808" cy="1009934"/>
          </a:xfrm>
        </p:spPr>
        <p:txBody>
          <a:bodyPr/>
          <a:lstStyle/>
          <a:p>
            <a:pPr algn="ctr"/>
            <a:r>
              <a:rPr lang="cs-CZ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Immanuel Kant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cs-CZ" dirty="0"/>
              <a:t>Dějiny politických idejí (POL 103)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6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672100" y="2210937"/>
            <a:ext cx="7999459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3000" i="1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co je osvícenství?</a:t>
            </a: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cs typeface="Times New Roman"/>
              </a:rPr>
              <a:t> </a:t>
            </a:r>
            <a:r>
              <a:rPr lang="cs-CZ" sz="3000" dirty="0">
                <a:solidFill>
                  <a:srgbClr val="FF0000"/>
                </a:solidFill>
                <a:latin typeface="Sylfaen"/>
                <a:cs typeface="Times New Roman"/>
              </a:rPr>
              <a:t>východiska Kantovy praktické filosofie</a:t>
            </a: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cs typeface="Times New Roman"/>
              </a:rPr>
              <a:t> jednotlivé formulace kategorického imperativu</a:t>
            </a: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cs typeface="Times New Roman"/>
              </a:rPr>
              <a:t> politické důsledky Kantovy filosofie</a:t>
            </a:r>
            <a:endParaRPr lang="cs-CZ" altLang="cs-CZ" sz="3000" dirty="0">
              <a:latin typeface="Sylfaen" panose="010A050205030603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58219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01752" y="846161"/>
            <a:ext cx="7961248" cy="1364775"/>
          </a:xfrm>
        </p:spPr>
        <p:txBody>
          <a:bodyPr/>
          <a:lstStyle/>
          <a:p>
            <a:pPr algn="ctr"/>
            <a:r>
              <a:rPr lang="cs-CZ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Východiska Kantovy praktické filosofie I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cs-CZ" dirty="0"/>
              <a:t>Dějiny politických idejí (POL 103)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7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573206" y="2838734"/>
            <a:ext cx="8461611" cy="24279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3000" i="1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kauzalita v. svobodná volba</a:t>
            </a: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lidská osoba: svoboda a důstojnost</a:t>
            </a: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teleologie/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konsekvencionalismus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v. deontologie</a:t>
            </a:r>
            <a:endParaRPr lang="cs-CZ" altLang="cs-CZ" sz="3000" dirty="0">
              <a:latin typeface="Sylfaen" panose="010A050205030603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03513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01752" y="846161"/>
            <a:ext cx="7961248" cy="1364775"/>
          </a:xfrm>
        </p:spPr>
        <p:txBody>
          <a:bodyPr/>
          <a:lstStyle/>
          <a:p>
            <a:pPr algn="ctr"/>
            <a:r>
              <a:rPr lang="cs-CZ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Východiska Kantovy praktické filosofie II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cs-CZ" dirty="0"/>
              <a:t>Dějiny politických idejí (POL 103)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8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573206" y="2838734"/>
            <a:ext cx="8461611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3000" i="1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empirické a transcendentální já</a:t>
            </a:r>
          </a:p>
          <a:p>
            <a:pPr>
              <a:buFont typeface="Wingdings" pitchFamily="2" charset="2"/>
              <a:buChar char="§"/>
            </a:pPr>
            <a:endParaRPr lang="cs-CZ" altLang="cs-CZ" sz="3000" dirty="0">
              <a:latin typeface="Sylfaen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altLang="cs-CZ" sz="3000" dirty="0">
                <a:latin typeface="Sylfaen"/>
                <a:cs typeface="Times New Roman"/>
              </a:rPr>
              <a:t> oddělení štěstí a ctnosti</a:t>
            </a:r>
          </a:p>
          <a:p>
            <a:pPr>
              <a:buFont typeface="Wingdings" pitchFamily="2" charset="2"/>
              <a:buChar char="§"/>
            </a:pPr>
            <a:endParaRPr lang="cs-CZ" altLang="cs-CZ" sz="3000" dirty="0">
              <a:latin typeface="Sylfaen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altLang="cs-CZ" sz="3000" dirty="0">
                <a:latin typeface="Sylfaen"/>
                <a:cs typeface="Times New Roman"/>
              </a:rPr>
              <a:t> právo – politika – směřování dějin</a:t>
            </a:r>
            <a:endParaRPr lang="cs-CZ" altLang="cs-CZ" sz="3000" dirty="0">
              <a:latin typeface="Sylfaen" panose="010A050205030603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6970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01752" y="846161"/>
            <a:ext cx="7961248" cy="1364775"/>
          </a:xfrm>
        </p:spPr>
        <p:txBody>
          <a:bodyPr/>
          <a:lstStyle/>
          <a:p>
            <a:pPr algn="ctr"/>
            <a:r>
              <a:rPr lang="cs-CZ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Východiska Kantovy praktické filosofie III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cs-CZ" dirty="0"/>
              <a:t>Dějiny politických idejí (POL 103)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9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573206" y="2838734"/>
            <a:ext cx="8461611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3000" i="1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určení vůle člověka: heteronomie v. autonomie </a:t>
            </a:r>
            <a:endParaRPr lang="cs-CZ" sz="3000" dirty="0">
              <a:latin typeface="Sylfaen" panose="010A0502050306030303" pitchFamily="18" charset="0"/>
            </a:endParaRP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 panose="010A0502050306030303" pitchFamily="18" charset="0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 panose="010A0502050306030303" pitchFamily="18" charset="0"/>
                <a:ea typeface="Calibri"/>
                <a:cs typeface="Times New Roman"/>
              </a:rPr>
              <a:t> jaké zákony si člověk ukládá? </a:t>
            </a: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 panose="010A0502050306030303" pitchFamily="18" charset="0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 panose="010A0502050306030303" pitchFamily="18" charset="0"/>
                <a:ea typeface="Calibri"/>
                <a:cs typeface="Times New Roman"/>
              </a:rPr>
              <a:t> kategorický a hypotetický imperativ</a:t>
            </a:r>
            <a:endParaRPr lang="cs-CZ" sz="3000" dirty="0">
              <a:latin typeface="Sylfaen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673032701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Směsi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Směsi">
  <a:themeElements>
    <a:clrScheme name="1_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1_Směsi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1_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Směsi">
  <a:themeElements>
    <a:clrScheme name="2_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2_Směsi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2_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Prezentace_MU_CZ</Template>
  <TotalTime>2473</TotalTime>
  <Words>652</Words>
  <Application>Microsoft Office PowerPoint</Application>
  <PresentationFormat>Předvádění na obrazovce (4:3)</PresentationFormat>
  <Paragraphs>188</Paragraphs>
  <Slides>20</Slides>
  <Notes>19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3</vt:i4>
      </vt:variant>
      <vt:variant>
        <vt:lpstr>Nadpisy snímků</vt:lpstr>
      </vt:variant>
      <vt:variant>
        <vt:i4>20</vt:i4>
      </vt:variant>
    </vt:vector>
  </HeadingPairs>
  <TitlesOfParts>
    <vt:vector size="29" baseType="lpstr">
      <vt:lpstr>Arial</vt:lpstr>
      <vt:lpstr>Calibri</vt:lpstr>
      <vt:lpstr>Sylfaen</vt:lpstr>
      <vt:lpstr>Tahoma</vt:lpstr>
      <vt:lpstr>Times New Roman</vt:lpstr>
      <vt:lpstr>Wingdings</vt:lpstr>
      <vt:lpstr>Prezentace_MU_CZ</vt:lpstr>
      <vt:lpstr>1_Směsi</vt:lpstr>
      <vt:lpstr>2_Směsi</vt:lpstr>
      <vt:lpstr> Kant a Hegel   Jiří Baroš</vt:lpstr>
      <vt:lpstr>Hlavní témata přednášky</vt:lpstr>
      <vt:lpstr>Immanuel Kant</vt:lpstr>
      <vt:lpstr>Immanuel Kant</vt:lpstr>
      <vt:lpstr>Co je osvícenství?</vt:lpstr>
      <vt:lpstr>Immanuel Kant</vt:lpstr>
      <vt:lpstr>Východiska Kantovy praktické filosofie I</vt:lpstr>
      <vt:lpstr>Východiska Kantovy praktické filosofie II</vt:lpstr>
      <vt:lpstr>Východiska Kantovy praktické filosofie III</vt:lpstr>
      <vt:lpstr>Immanuel Kant</vt:lpstr>
      <vt:lpstr>Kategorický imperativ</vt:lpstr>
      <vt:lpstr>Immanuel Kant</vt:lpstr>
      <vt:lpstr>Politické důsledky Kantovy filosofie</vt:lpstr>
      <vt:lpstr>G. W. F. Hegel</vt:lpstr>
      <vt:lpstr>G. W. F. Hegel</vt:lpstr>
      <vt:lpstr>Moralität v. Sittlichkeit </vt:lpstr>
      <vt:lpstr>G. W. F. Hegel</vt:lpstr>
      <vt:lpstr>Hegelova politická filosofie I</vt:lpstr>
      <vt:lpstr>Hegelova politická filosofie II</vt:lpstr>
      <vt:lpstr>Hegelova politická filosofie III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Vybrané  nedostatky  zákonodárného  procesu z pohledu teorie zákonodárství a judikatury Ústavního soudu ČR   Prezentace návrhu obsahové struktury dizertační práce   Marian Kokeš</dc:title>
  <dc:creator>PC;Jiří Baroš</dc:creator>
  <cp:lastModifiedBy>Jiří Baroš</cp:lastModifiedBy>
  <cp:revision>156</cp:revision>
  <cp:lastPrinted>2014-10-15T14:35:53Z</cp:lastPrinted>
  <dcterms:created xsi:type="dcterms:W3CDTF">2013-12-10T20:26:31Z</dcterms:created>
  <dcterms:modified xsi:type="dcterms:W3CDTF">2020-12-03T10:48:58Z</dcterms:modified>
</cp:coreProperties>
</file>