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6"/>
  </p:notesMasterIdLst>
  <p:handoutMasterIdLst>
    <p:handoutMasterId r:id="rId27"/>
  </p:handoutMasterIdLst>
  <p:sldIdLst>
    <p:sldId id="322" r:id="rId4"/>
    <p:sldId id="283" r:id="rId5"/>
    <p:sldId id="323" r:id="rId6"/>
    <p:sldId id="326" r:id="rId7"/>
    <p:sldId id="327" r:id="rId8"/>
    <p:sldId id="324" r:id="rId9"/>
    <p:sldId id="328" r:id="rId10"/>
    <p:sldId id="329" r:id="rId11"/>
    <p:sldId id="335" r:id="rId12"/>
    <p:sldId id="336" r:id="rId13"/>
    <p:sldId id="337" r:id="rId14"/>
    <p:sldId id="338" r:id="rId15"/>
    <p:sldId id="339" r:id="rId16"/>
    <p:sldId id="325" r:id="rId17"/>
    <p:sldId id="330" r:id="rId18"/>
    <p:sldId id="331" r:id="rId19"/>
    <p:sldId id="332" r:id="rId20"/>
    <p:sldId id="333" r:id="rId21"/>
    <p:sldId id="341" r:id="rId22"/>
    <p:sldId id="342" r:id="rId23"/>
    <p:sldId id="334" r:id="rId24"/>
    <p:sldId id="340" r:id="rId25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8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8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014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890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584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895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920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0824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620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1140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695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844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6949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813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049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112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747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518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521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888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842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2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Niccolò</a:t>
            </a:r>
            <a:r>
              <a:rPr lang="cs-CZ" dirty="0">
                <a:solidFill>
                  <a:schemeClr val="tx1"/>
                </a:solidFill>
              </a:rPr>
              <a:t> Machiavelli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4557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Machiavelli a morálka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6" y="1828800"/>
            <a:ext cx="83216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6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přehodnocení jazyka dobra a zla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transformace křesťanské morálky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dobro státu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jazyk ctnosti –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virtù</a:t>
            </a: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normální politika založena na mimořádné politice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velikost a sláva</a:t>
            </a: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867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4557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Estetika násilí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6" y="1828800"/>
            <a:ext cx="83216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6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2800" dirty="0" err="1">
                <a:latin typeface="Sylfaen"/>
                <a:ea typeface="Calibri"/>
                <a:cs typeface="Times New Roman"/>
              </a:rPr>
              <a:t>Cesare</a:t>
            </a:r>
            <a:r>
              <a:rPr lang="cs-CZ" sz="28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800" dirty="0" err="1">
                <a:latin typeface="Sylfaen"/>
                <a:ea typeface="Calibri"/>
                <a:cs typeface="Times New Roman"/>
              </a:rPr>
              <a:t>Borgia</a:t>
            </a:r>
            <a:r>
              <a:rPr lang="cs-CZ" sz="2800" dirty="0">
                <a:latin typeface="Sylfaen"/>
                <a:ea typeface="Calibri"/>
                <a:cs typeface="Times New Roman"/>
              </a:rPr>
              <a:t> a </a:t>
            </a:r>
            <a:r>
              <a:rPr lang="cs-CZ" sz="2800" dirty="0" err="1">
                <a:latin typeface="Sylfaen"/>
                <a:ea typeface="Calibri"/>
                <a:cs typeface="Times New Roman"/>
              </a:rPr>
              <a:t>Ramiro</a:t>
            </a:r>
            <a:r>
              <a:rPr lang="cs-CZ" sz="28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2800" dirty="0" err="1">
                <a:latin typeface="Sylfaen"/>
                <a:ea typeface="Calibri"/>
                <a:cs typeface="Times New Roman"/>
              </a:rPr>
              <a:t>d´Orco</a:t>
            </a: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účinky násilí 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vůdcové muži špinavých rukou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vztah </a:t>
            </a:r>
            <a:r>
              <a:rPr lang="cs-CZ" sz="2800" dirty="0" err="1">
                <a:latin typeface="Sylfaen"/>
                <a:ea typeface="Calibri"/>
                <a:cs typeface="Times New Roman"/>
              </a:rPr>
              <a:t>virtù</a:t>
            </a:r>
            <a:r>
              <a:rPr lang="cs-CZ" sz="2800" dirty="0">
                <a:latin typeface="Sylfaen"/>
                <a:ea typeface="Calibri"/>
                <a:cs typeface="Times New Roman"/>
              </a:rPr>
              <a:t> a fortuna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souhra náhod, štěstí a nahodilosti, ale i lidská 	inteligence, plánování a předvídavost</a:t>
            </a:r>
            <a:endParaRPr lang="cs-CZ" sz="28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6570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4557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Dvě třídy lidí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5422" y="1715911"/>
            <a:ext cx="8389346" cy="4606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kontrastní dispozice vedou k tomu, že vznikají dvě velké 	třídy lidí: grandi (urození) a </a:t>
            </a:r>
            <a:r>
              <a:rPr lang="cs-CZ" sz="2600" dirty="0" err="1">
                <a:latin typeface="Sylfaen"/>
                <a:ea typeface="Calibri"/>
                <a:cs typeface="Times New Roman"/>
              </a:rPr>
              <a:t>popolo</a:t>
            </a:r>
            <a:r>
              <a:rPr lang="cs-CZ" sz="2600" dirty="0">
                <a:latin typeface="Sylfaen"/>
                <a:ea typeface="Calibri"/>
                <a:cs typeface="Times New Roman"/>
              </a:rPr>
              <a:t> (lid)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lid si nepřeje být řízen a utiskován, velcí si přejí řídit a 	utiskovat lid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koho preferuje Machiavelli?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kontrola velkých, udržení důvěry lidu</a:t>
            </a:r>
          </a:p>
          <a:p>
            <a:pPr defTabSz="288000">
              <a:buFont typeface="Wingdings" pitchFamily="2" charset="2"/>
              <a:buChar char="§"/>
            </a:pPr>
            <a:endParaRPr lang="cs-CZ" sz="26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600" dirty="0">
                <a:latin typeface="Sylfaen"/>
                <a:ea typeface="Calibri"/>
                <a:cs typeface="Times New Roman"/>
              </a:rPr>
              <a:t> M. jako demokrat, apoštol svobody</a:t>
            </a: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7116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4557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Machiavelliho utopismus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40267" y="2088445"/>
            <a:ext cx="843450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26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modelem jsou mu zakladatelé států a národů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mýtus vladaře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degradace společnosti a otázka vykoupení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Machiavelli jako Mojžíš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99275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Dějinný kontext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Vladař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Machiavelliho Rozpravy</a:t>
            </a:r>
          </a:p>
        </p:txBody>
      </p:sp>
    </p:spTree>
    <p:extLst>
      <p:ext uri="{BB962C8B-B14F-4D97-AF65-F5344CB8AC3E}">
        <p14:creationId xmlns:p14="http://schemas.microsoft.com/office/powerpoint/2010/main" val="2052919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Rozpravy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804" y="2299317"/>
            <a:ext cx="82898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O co jde v Rozpravách?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Nová pravidla a myšlenky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Starověké a moderní republiky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Nové křesťanství</a:t>
            </a: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2643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 co jde v Rozpravách?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4904" y="2379216"/>
            <a:ext cx="83697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směřuje čtenáře k velikosti Říma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výchovné pojednání pro mladé aristokraty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kauza ve prospěch republikanismu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nový Řím</a:t>
            </a: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5356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Nová pravidla a myšlenky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41538" y="2414726"/>
            <a:ext cx="83431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srovnání s Kryštofem Kolumbem</a:t>
            </a: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odlišnost od humanistů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schopnost sebevlády zdegenerovala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imitace velkých činů předchůdců</a:t>
            </a:r>
          </a:p>
        </p:txBody>
      </p:sp>
    </p:spTree>
    <p:extLst>
      <p:ext uri="{BB962C8B-B14F-4D97-AF65-F5344CB8AC3E}">
        <p14:creationId xmlns:p14="http://schemas.microsoft.com/office/powerpoint/2010/main" val="2136276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Starověké a moderní republiky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9394" y="2219417"/>
            <a:ext cx="82836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měl by být politický režim ustaven jedním 	zákonodárcem, či by měl vzniknout nahodile?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Sparta vs. Řím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konflikt vs. konsensus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psychologie lidí</a:t>
            </a:r>
          </a:p>
        </p:txBody>
      </p:sp>
    </p:spTree>
    <p:extLst>
      <p:ext uri="{BB962C8B-B14F-4D97-AF65-F5344CB8AC3E}">
        <p14:creationId xmlns:p14="http://schemas.microsoft.com/office/powerpoint/2010/main" val="1277814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Starověké a moderní republiky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890945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je lepší svěřit moc lidu, nebo urozeným?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Sparta a Benátky vs. Řím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odlišnost od Aristotelovy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politeie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argument „víc hlav více ví“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obhajoba institutu veřejné obžaloby</a:t>
            </a:r>
          </a:p>
        </p:txBody>
      </p:sp>
    </p:spTree>
    <p:extLst>
      <p:ext uri="{BB962C8B-B14F-4D97-AF65-F5344CB8AC3E}">
        <p14:creationId xmlns:p14="http://schemas.microsoft.com/office/powerpoint/2010/main" val="208727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Dějinný kontext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Vladař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Rozpravy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Starověké a moderní republiky III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08372" y="2272683"/>
            <a:ext cx="8354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republiky tradičně malými městskými státy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modelem Řím: potřeba imperiální 	expanze a dobývání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ontologický argument o povaze reality</a:t>
            </a:r>
          </a:p>
        </p:txBody>
      </p:sp>
    </p:spTree>
    <p:extLst>
      <p:ext uri="{BB962C8B-B14F-4D97-AF65-F5344CB8AC3E}">
        <p14:creationId xmlns:p14="http://schemas.microsoft.com/office/powerpoint/2010/main" val="3516868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Nové křesťanství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0999" y="1682045"/>
            <a:ext cx="85854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křesťanství způsobilo slabost a nejednotu Itálie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osoba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Numa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Pompilia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staří vs. moderní: svoboda vs. pokora a 	kontemplace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potřeba nového náboženství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občanské náboženství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890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3588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Závěr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9290" y="1919111"/>
            <a:ext cx="83654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konsekvencionalismus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(důraz na výsledky)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moc je ústřední politickou kategorií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autonomie politiky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stát (zákony, vojsko, náboženství)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republikánská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-římská) tradice</a:t>
            </a:r>
          </a:p>
        </p:txBody>
      </p:sp>
    </p:spTree>
    <p:extLst>
      <p:ext uri="{BB962C8B-B14F-4D97-AF65-F5344CB8AC3E}">
        <p14:creationId xmlns:p14="http://schemas.microsoft.com/office/powerpoint/2010/main" val="156652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Dějinný kontext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Vladař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Rozpravy</a:t>
            </a:r>
          </a:p>
        </p:txBody>
      </p:sp>
    </p:spTree>
    <p:extLst>
      <p:ext uri="{BB962C8B-B14F-4D97-AF65-F5344CB8AC3E}">
        <p14:creationId xmlns:p14="http://schemas.microsoft.com/office/powerpoint/2010/main" val="3119105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Dějinný kontext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54756" y="2190045"/>
            <a:ext cx="82299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přelom pozdního středověku a novověku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rozvoj obchodu a úpadek moci církve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turbulentní vývoj italských městských států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renesance a humanismus</a:t>
            </a:r>
          </a:p>
        </p:txBody>
      </p:sp>
    </p:spTree>
    <p:extLst>
      <p:ext uri="{BB962C8B-B14F-4D97-AF65-F5344CB8AC3E}">
        <p14:creationId xmlns:p14="http://schemas.microsoft.com/office/powerpoint/2010/main" val="3792463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Dějinný kontext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6044" y="2269067"/>
            <a:ext cx="82186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Florencie (Medicejští,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Savonarola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, republika, 	návrat Medicejských)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 (1469-1527) sekretářem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Soderiniho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, 	za Medicejských v exilu, kdy píše hlavní knihy: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Vladař (1513) a Rozpravy o prvních deseti 	knihách Tita Livia (?1513-1517?)</a:t>
            </a:r>
          </a:p>
        </p:txBody>
      </p:sp>
    </p:spTree>
    <p:extLst>
      <p:ext uri="{BB962C8B-B14F-4D97-AF65-F5344CB8AC3E}">
        <p14:creationId xmlns:p14="http://schemas.microsoft.com/office/powerpoint/2010/main" val="129009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Hlavní témata přednášky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Dějinný kontext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 panose="010A0502050306030303" pitchFamily="18" charset="0"/>
                <a:ea typeface="Calibri"/>
                <a:cs typeface="Times New Roman"/>
              </a:rPr>
              <a:t>Machiavelliho Vladař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Machiavelliho Rozpravy</a:t>
            </a:r>
          </a:p>
        </p:txBody>
      </p:sp>
    </p:spTree>
    <p:extLst>
      <p:ext uri="{BB962C8B-B14F-4D97-AF65-F5344CB8AC3E}">
        <p14:creationId xmlns:p14="http://schemas.microsoft.com/office/powerpoint/2010/main" val="185314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Vladař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9911" y="1815153"/>
            <a:ext cx="818478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6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2600" dirty="0">
                <a:latin typeface="Sylfaen" panose="010A0502050306030303" pitchFamily="18" charset="0"/>
                <a:ea typeface="Calibri"/>
                <a:cs typeface="Times New Roman"/>
              </a:rPr>
              <a:t>Kdo je vladař?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  <a:ea typeface="Calibri"/>
                <a:cs typeface="Times New Roman"/>
              </a:rPr>
              <a:t> Ozbrojení a neozbrojení proroci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  <a:ea typeface="Calibri"/>
                <a:cs typeface="Times New Roman"/>
              </a:rPr>
              <a:t> Machiavelli a morálka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  <a:ea typeface="Calibri"/>
                <a:cs typeface="Times New Roman"/>
              </a:rPr>
              <a:t> Estetika násilí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  <a:ea typeface="Calibri"/>
                <a:cs typeface="Times New Roman"/>
              </a:rPr>
              <a:t> Dvě třídy lidí</a:t>
            </a:r>
          </a:p>
          <a:p>
            <a:pPr>
              <a:buFont typeface="Wingdings" pitchFamily="2" charset="2"/>
              <a:buChar char="§"/>
            </a:pPr>
            <a:endParaRPr lang="cs-CZ" sz="26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600" dirty="0">
                <a:latin typeface="Sylfaen" panose="010A0502050306030303" pitchFamily="18" charset="0"/>
                <a:ea typeface="Calibri"/>
                <a:cs typeface="Times New Roman"/>
              </a:rPr>
              <a:t> Machiavelliho utopismus</a:t>
            </a:r>
          </a:p>
        </p:txBody>
      </p:sp>
    </p:spTree>
    <p:extLst>
      <p:ext uri="{BB962C8B-B14F-4D97-AF65-F5344CB8AC3E}">
        <p14:creationId xmlns:p14="http://schemas.microsoft.com/office/powerpoint/2010/main" val="417472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4557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Kdo je vladař?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09600" y="2111022"/>
            <a:ext cx="82651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žánr zrcadla princů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všechny státy: buď republikami, nebo knížectvími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knížetství dělí na dědičná a nová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zabývá se jen novými (potenciálními) vladaři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0230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45571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Ozbrojení a neozbrojení proroci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75734" y="2381956"/>
            <a:ext cx="829903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cesty vyšlapané velkými předchůdci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ozbrojení a neozbrojení proroci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postavy Mojžíše a Ježíše Krista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je Machiavelli neozbrojeným prorokem?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57008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2679</TotalTime>
  <Words>722</Words>
  <Application>Microsoft Office PowerPoint</Application>
  <PresentationFormat>Předvádění na obrazovce (4:3)</PresentationFormat>
  <Paragraphs>240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Niccolò Machiavelli   Jiří Baroš</vt:lpstr>
      <vt:lpstr>Hlavní témata přednášky</vt:lpstr>
      <vt:lpstr>Hlavní témata přednášky</vt:lpstr>
      <vt:lpstr>Dějinný kontext I</vt:lpstr>
      <vt:lpstr>Dějinný kontext II</vt:lpstr>
      <vt:lpstr>Hlavní témata přednášky</vt:lpstr>
      <vt:lpstr>Vladař</vt:lpstr>
      <vt:lpstr>Kdo je vladař?</vt:lpstr>
      <vt:lpstr>Ozbrojení a neozbrojení proroci</vt:lpstr>
      <vt:lpstr>Machiavelli a morálka</vt:lpstr>
      <vt:lpstr>Estetika násilí</vt:lpstr>
      <vt:lpstr>Dvě třídy lidí</vt:lpstr>
      <vt:lpstr>Machiavelliho utopismus</vt:lpstr>
      <vt:lpstr>Hlavní témata přednášky</vt:lpstr>
      <vt:lpstr>Rozpravy</vt:lpstr>
      <vt:lpstr>O co jde v Rozpravách?</vt:lpstr>
      <vt:lpstr>Nová pravidla a myšlenky</vt:lpstr>
      <vt:lpstr>Starověké a moderní republiky I</vt:lpstr>
      <vt:lpstr>Starověké a moderní republiky II</vt:lpstr>
      <vt:lpstr>Starověké a moderní republiky III</vt:lpstr>
      <vt:lpstr>Nové křesťanství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156</cp:revision>
  <cp:lastPrinted>2014-10-15T14:35:53Z</cp:lastPrinted>
  <dcterms:created xsi:type="dcterms:W3CDTF">2013-12-10T20:26:31Z</dcterms:created>
  <dcterms:modified xsi:type="dcterms:W3CDTF">2021-10-14T08:28:06Z</dcterms:modified>
</cp:coreProperties>
</file>