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32"/>
  </p:notesMasterIdLst>
  <p:handoutMasterIdLst>
    <p:handoutMasterId r:id="rId33"/>
  </p:handoutMasterIdLst>
  <p:sldIdLst>
    <p:sldId id="256" r:id="rId2"/>
    <p:sldId id="283" r:id="rId3"/>
    <p:sldId id="307" r:id="rId4"/>
    <p:sldId id="259" r:id="rId5"/>
    <p:sldId id="303" r:id="rId6"/>
    <p:sldId id="258" r:id="rId7"/>
    <p:sldId id="284" r:id="rId8"/>
    <p:sldId id="285" r:id="rId9"/>
    <p:sldId id="286" r:id="rId10"/>
    <p:sldId id="308" r:id="rId11"/>
    <p:sldId id="309" r:id="rId12"/>
    <p:sldId id="287" r:id="rId13"/>
    <p:sldId id="288" r:id="rId14"/>
    <p:sldId id="302" r:id="rId15"/>
    <p:sldId id="289" r:id="rId16"/>
    <p:sldId id="290" r:id="rId17"/>
    <p:sldId id="291" r:id="rId18"/>
    <p:sldId id="292" r:id="rId19"/>
    <p:sldId id="294" r:id="rId20"/>
    <p:sldId id="293" r:id="rId21"/>
    <p:sldId id="306" r:id="rId22"/>
    <p:sldId id="296" r:id="rId23"/>
    <p:sldId id="297" r:id="rId24"/>
    <p:sldId id="299" r:id="rId25"/>
    <p:sldId id="298" r:id="rId26"/>
    <p:sldId id="304" r:id="rId27"/>
    <p:sldId id="305" r:id="rId28"/>
    <p:sldId id="300" r:id="rId29"/>
    <p:sldId id="310" r:id="rId30"/>
    <p:sldId id="301"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E16B5-DCFC-6A49-AA10-AFA85F898924}" v="2" dt="2023-09-25T13:30:51.85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3" autoAdjust="0"/>
    <p:restoredTop sz="95763" autoAdjust="0"/>
  </p:normalViewPr>
  <p:slideViewPr>
    <p:cSldViewPr snapToGrid="0">
      <p:cViewPr varScale="1">
        <p:scale>
          <a:sx n="118" d="100"/>
          <a:sy n="118" d="100"/>
        </p:scale>
        <p:origin x="968" y="192"/>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Jusko" userId="9c047079-7d34-4614-9d9b-4788ba959305" providerId="ADAL" clId="{7225B4D2-B164-DD49-8BC9-A3411FB07A60}"/>
    <pc:docChg chg="modSld">
      <pc:chgData name="Jakub Jusko" userId="9c047079-7d34-4614-9d9b-4788ba959305" providerId="ADAL" clId="{7225B4D2-B164-DD49-8BC9-A3411FB07A60}" dt="2021-09-12T20:29:55.601" v="0" actId="790"/>
      <pc:docMkLst>
        <pc:docMk/>
      </pc:docMkLst>
      <pc:sldChg chg="modSp mod">
        <pc:chgData name="Jakub Jusko" userId="9c047079-7d34-4614-9d9b-4788ba959305" providerId="ADAL" clId="{7225B4D2-B164-DD49-8BC9-A3411FB07A60}" dt="2021-09-12T20:29:55.601" v="0" actId="790"/>
        <pc:sldMkLst>
          <pc:docMk/>
          <pc:sldMk cId="1158939877" sldId="256"/>
        </pc:sldMkLst>
        <pc:spChg chg="mod">
          <ac:chgData name="Jakub Jusko" userId="9c047079-7d34-4614-9d9b-4788ba959305" providerId="ADAL" clId="{7225B4D2-B164-DD49-8BC9-A3411FB07A60}" dt="2021-09-12T20:29:55.601" v="0" actId="790"/>
          <ac:spMkLst>
            <pc:docMk/>
            <pc:sldMk cId="1158939877" sldId="256"/>
            <ac:spMk id="2" creationId="{4AA6C805-D43D-9246-8F45-F7D14F2D25C7}"/>
          </ac:spMkLst>
        </pc:spChg>
      </pc:sldChg>
    </pc:docChg>
  </pc:docChgLst>
  <pc:docChgLst>
    <pc:chgData name="Jakub Jusko" userId="9c047079-7d34-4614-9d9b-4788ba959305" providerId="ADAL" clId="{7D2E16B5-DCFC-6A49-AA10-AFA85F898924}"/>
    <pc:docChg chg="undo custSel addSld delSld modSld">
      <pc:chgData name="Jakub Jusko" userId="9c047079-7d34-4614-9d9b-4788ba959305" providerId="ADAL" clId="{7D2E16B5-DCFC-6A49-AA10-AFA85F898924}" dt="2023-09-25T13:30:59.136" v="312" actId="14100"/>
      <pc:docMkLst>
        <pc:docMk/>
      </pc:docMkLst>
      <pc:sldChg chg="modSp mod">
        <pc:chgData name="Jakub Jusko" userId="9c047079-7d34-4614-9d9b-4788ba959305" providerId="ADAL" clId="{7D2E16B5-DCFC-6A49-AA10-AFA85F898924}" dt="2023-09-25T12:00:03.697" v="11" actId="20577"/>
        <pc:sldMkLst>
          <pc:docMk/>
          <pc:sldMk cId="1158939877" sldId="256"/>
        </pc:sldMkLst>
        <pc:spChg chg="mod">
          <ac:chgData name="Jakub Jusko" userId="9c047079-7d34-4614-9d9b-4788ba959305" providerId="ADAL" clId="{7D2E16B5-DCFC-6A49-AA10-AFA85F898924}" dt="2023-09-25T12:00:03.697" v="11" actId="20577"/>
          <ac:spMkLst>
            <pc:docMk/>
            <pc:sldMk cId="1158939877" sldId="256"/>
            <ac:spMk id="3" creationId="{E41AC406-9E40-DE47-946B-D00D18C67F55}"/>
          </ac:spMkLst>
        </pc:spChg>
      </pc:sldChg>
      <pc:sldChg chg="modSp mod">
        <pc:chgData name="Jakub Jusko" userId="9c047079-7d34-4614-9d9b-4788ba959305" providerId="ADAL" clId="{7D2E16B5-DCFC-6A49-AA10-AFA85F898924}" dt="2023-09-25T13:19:48.128" v="274" actId="20577"/>
        <pc:sldMkLst>
          <pc:docMk/>
          <pc:sldMk cId="2952145277" sldId="296"/>
        </pc:sldMkLst>
        <pc:spChg chg="mod">
          <ac:chgData name="Jakub Jusko" userId="9c047079-7d34-4614-9d9b-4788ba959305" providerId="ADAL" clId="{7D2E16B5-DCFC-6A49-AA10-AFA85F898924}" dt="2023-09-25T13:19:48.128" v="274" actId="20577"/>
          <ac:spMkLst>
            <pc:docMk/>
            <pc:sldMk cId="2952145277" sldId="296"/>
            <ac:spMk id="5" creationId="{674C9A7E-58A1-7F45-A225-947BCA22B5C6}"/>
          </ac:spMkLst>
        </pc:spChg>
      </pc:sldChg>
      <pc:sldChg chg="modSp mod">
        <pc:chgData name="Jakub Jusko" userId="9c047079-7d34-4614-9d9b-4788ba959305" providerId="ADAL" clId="{7D2E16B5-DCFC-6A49-AA10-AFA85F898924}" dt="2023-09-25T13:19:09.507" v="209" actId="20577"/>
        <pc:sldMkLst>
          <pc:docMk/>
          <pc:sldMk cId="3395579589" sldId="300"/>
        </pc:sldMkLst>
        <pc:spChg chg="mod">
          <ac:chgData name="Jakub Jusko" userId="9c047079-7d34-4614-9d9b-4788ba959305" providerId="ADAL" clId="{7D2E16B5-DCFC-6A49-AA10-AFA85F898924}" dt="2023-09-25T13:19:09.507" v="209" actId="20577"/>
          <ac:spMkLst>
            <pc:docMk/>
            <pc:sldMk cId="3395579589" sldId="300"/>
            <ac:spMk id="5" creationId="{674C9A7E-58A1-7F45-A225-947BCA22B5C6}"/>
          </ac:spMkLst>
        </pc:spChg>
      </pc:sldChg>
      <pc:sldChg chg="modSp mod">
        <pc:chgData name="Jakub Jusko" userId="9c047079-7d34-4614-9d9b-4788ba959305" providerId="ADAL" clId="{7D2E16B5-DCFC-6A49-AA10-AFA85F898924}" dt="2023-09-25T13:23:48.973" v="292" actId="20577"/>
        <pc:sldMkLst>
          <pc:docMk/>
          <pc:sldMk cId="2956583238" sldId="303"/>
        </pc:sldMkLst>
        <pc:spChg chg="mod">
          <ac:chgData name="Jakub Jusko" userId="9c047079-7d34-4614-9d9b-4788ba959305" providerId="ADAL" clId="{7D2E16B5-DCFC-6A49-AA10-AFA85F898924}" dt="2023-09-25T13:23:48.973" v="292" actId="20577"/>
          <ac:spMkLst>
            <pc:docMk/>
            <pc:sldMk cId="2956583238" sldId="303"/>
            <ac:spMk id="8" creationId="{03B3AE97-E7EE-44B0-86D1-3F2171999BE9}"/>
          </ac:spMkLst>
        </pc:spChg>
      </pc:sldChg>
      <pc:sldChg chg="add del">
        <pc:chgData name="Jakub Jusko" userId="9c047079-7d34-4614-9d9b-4788ba959305" providerId="ADAL" clId="{7D2E16B5-DCFC-6A49-AA10-AFA85F898924}" dt="2023-09-25T13:00:32.429" v="24" actId="2890"/>
        <pc:sldMkLst>
          <pc:docMk/>
          <pc:sldMk cId="985600442" sldId="307"/>
        </pc:sldMkLst>
      </pc:sldChg>
      <pc:sldChg chg="modSp add mod">
        <pc:chgData name="Jakub Jusko" userId="9c047079-7d34-4614-9d9b-4788ba959305" providerId="ADAL" clId="{7D2E16B5-DCFC-6A49-AA10-AFA85F898924}" dt="2023-09-25T13:25:04.575" v="299" actId="20577"/>
        <pc:sldMkLst>
          <pc:docMk/>
          <pc:sldMk cId="4280313360" sldId="307"/>
        </pc:sldMkLst>
        <pc:spChg chg="mod">
          <ac:chgData name="Jakub Jusko" userId="9c047079-7d34-4614-9d9b-4788ba959305" providerId="ADAL" clId="{7D2E16B5-DCFC-6A49-AA10-AFA85F898924}" dt="2023-09-25T13:25:04.575" v="299" actId="20577"/>
          <ac:spMkLst>
            <pc:docMk/>
            <pc:sldMk cId="4280313360" sldId="307"/>
            <ac:spMk id="2" creationId="{4AA6C805-D43D-9246-8F45-F7D14F2D25C7}"/>
          </ac:spMkLst>
        </pc:spChg>
      </pc:sldChg>
      <pc:sldChg chg="addSp delSp modSp add mod">
        <pc:chgData name="Jakub Jusko" userId="9c047079-7d34-4614-9d9b-4788ba959305" providerId="ADAL" clId="{7D2E16B5-DCFC-6A49-AA10-AFA85F898924}" dt="2023-09-25T13:30:59.136" v="312" actId="14100"/>
        <pc:sldMkLst>
          <pc:docMk/>
          <pc:sldMk cId="4218318262" sldId="308"/>
        </pc:sldMkLst>
        <pc:spChg chg="del">
          <ac:chgData name="Jakub Jusko" userId="9c047079-7d34-4614-9d9b-4788ba959305" providerId="ADAL" clId="{7D2E16B5-DCFC-6A49-AA10-AFA85F898924}" dt="2023-09-25T13:28:10.562" v="304" actId="478"/>
          <ac:spMkLst>
            <pc:docMk/>
            <pc:sldMk cId="4218318262" sldId="308"/>
            <ac:spMk id="4" creationId="{3E573155-9A35-0B4C-A41A-D83430193B02}"/>
          </ac:spMkLst>
        </pc:spChg>
        <pc:spChg chg="del">
          <ac:chgData name="Jakub Jusko" userId="9c047079-7d34-4614-9d9b-4788ba959305" providerId="ADAL" clId="{7D2E16B5-DCFC-6A49-AA10-AFA85F898924}" dt="2023-09-25T13:28:04.398" v="302" actId="478"/>
          <ac:spMkLst>
            <pc:docMk/>
            <pc:sldMk cId="4218318262" sldId="308"/>
            <ac:spMk id="5" creationId="{674C9A7E-58A1-7F45-A225-947BCA22B5C6}"/>
          </ac:spMkLst>
        </pc:spChg>
        <pc:spChg chg="add del mod">
          <ac:chgData name="Jakub Jusko" userId="9c047079-7d34-4614-9d9b-4788ba959305" providerId="ADAL" clId="{7D2E16B5-DCFC-6A49-AA10-AFA85F898924}" dt="2023-09-25T13:28:07.852" v="303" actId="478"/>
          <ac:spMkLst>
            <pc:docMk/>
            <pc:sldMk cId="4218318262" sldId="308"/>
            <ac:spMk id="6" creationId="{6C338140-2F0E-58AA-8AB6-768A4E530A99}"/>
          </ac:spMkLst>
        </pc:spChg>
        <pc:spChg chg="add del mod">
          <ac:chgData name="Jakub Jusko" userId="9c047079-7d34-4614-9d9b-4788ba959305" providerId="ADAL" clId="{7D2E16B5-DCFC-6A49-AA10-AFA85F898924}" dt="2023-09-25T13:28:12.558" v="305" actId="478"/>
          <ac:spMkLst>
            <pc:docMk/>
            <pc:sldMk cId="4218318262" sldId="308"/>
            <ac:spMk id="8" creationId="{9448F872-2557-900E-23E1-EAC15B37E564}"/>
          </ac:spMkLst>
        </pc:spChg>
        <pc:picChg chg="add mod">
          <ac:chgData name="Jakub Jusko" userId="9c047079-7d34-4614-9d9b-4788ba959305" providerId="ADAL" clId="{7D2E16B5-DCFC-6A49-AA10-AFA85F898924}" dt="2023-09-25T13:29:09.567" v="308" actId="1076"/>
          <ac:picMkLst>
            <pc:docMk/>
            <pc:sldMk cId="4218318262" sldId="308"/>
            <ac:picMk id="10" creationId="{E0518B84-FDF8-9A87-D662-041619F5B2CE}"/>
          </ac:picMkLst>
        </pc:picChg>
        <pc:picChg chg="add mod">
          <ac:chgData name="Jakub Jusko" userId="9c047079-7d34-4614-9d9b-4788ba959305" providerId="ADAL" clId="{7D2E16B5-DCFC-6A49-AA10-AFA85F898924}" dt="2023-09-25T13:30:59.136" v="312" actId="14100"/>
          <ac:picMkLst>
            <pc:docMk/>
            <pc:sldMk cId="4218318262" sldId="308"/>
            <ac:picMk id="12" creationId="{BA620FFA-6D94-36A6-D2D6-910BA921CE32}"/>
          </ac:picMkLst>
        </pc:picChg>
      </pc:sldChg>
      <pc:sldChg chg="add">
        <pc:chgData name="Jakub Jusko" userId="9c047079-7d34-4614-9d9b-4788ba959305" providerId="ADAL" clId="{7D2E16B5-DCFC-6A49-AA10-AFA85F898924}" dt="2023-09-25T13:28:00.151" v="301" actId="2890"/>
        <pc:sldMkLst>
          <pc:docMk/>
          <pc:sldMk cId="2410899531"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0004D1A2-E289-AA47-B94B-01BB01C920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5">
            <a:extLst>
              <a:ext uri="{FF2B5EF4-FFF2-40B4-BE49-F238E27FC236}">
                <a16:creationId xmlns:a16="http://schemas.microsoft.com/office/drawing/2014/main" id="{55F562C7-770A-4DC7-96BB-3CD0DDDE6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8" name="Grafický objekt 5">
            <a:extLst>
              <a:ext uri="{FF2B5EF4-FFF2-40B4-BE49-F238E27FC236}">
                <a16:creationId xmlns:a16="http://schemas.microsoft.com/office/drawing/2014/main" id="{C687E64B-5AC4-3A41-A1D1-731CB04E7B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6"/>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7635DD7C-E644-6A43-A1B7-1DE38233FF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cs-CZ"/>
              <a:t>zápatí prezentace</a:t>
            </a:r>
            <a:endParaRPr lang="cs-CZ" dirty="0"/>
          </a:p>
        </p:txBody>
      </p:sp>
      <p:pic>
        <p:nvPicPr>
          <p:cNvPr id="9" name="Grafický objekt 5">
            <a:extLst>
              <a:ext uri="{FF2B5EF4-FFF2-40B4-BE49-F238E27FC236}">
                <a16:creationId xmlns:a16="http://schemas.microsoft.com/office/drawing/2014/main" id="{F14E04A5-4797-1348-B7F6-EE6C8A968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41" y="414000"/>
            <a:ext cx="1555860" cy="1066375"/>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1"/>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05600" y="2012703"/>
            <a:ext cx="4132799" cy="283259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75ADEBBD-800A-EE45-B7A1-67CD94DC8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3F4C3194-85F4-774C-9C36-260FA06190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E4039839-F51B-5042-9375-558343FF76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4" name="Grafický objekt 5">
            <a:extLst>
              <a:ext uri="{FF2B5EF4-FFF2-40B4-BE49-F238E27FC236}">
                <a16:creationId xmlns:a16="http://schemas.microsoft.com/office/drawing/2014/main" id="{EDD78AE1-E8DB-9E40-A0CD-AFB2C1BDD2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EAFC13FF-A91C-FD4E-ACB1-45B8F39513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484A610E-C5AF-7441-A9B6-66F370901A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7" name="Grafický objekt 5">
            <a:extLst>
              <a:ext uri="{FF2B5EF4-FFF2-40B4-BE49-F238E27FC236}">
                <a16:creationId xmlns:a16="http://schemas.microsoft.com/office/drawing/2014/main" id="{D8B5418F-6235-B841-A95D-FB1A7B7E64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8" name="Grafický objekt 5">
            <a:extLst>
              <a:ext uri="{FF2B5EF4-FFF2-40B4-BE49-F238E27FC236}">
                <a16:creationId xmlns:a16="http://schemas.microsoft.com/office/drawing/2014/main" id="{E4235525-362F-0D45-BD44-45A52C405F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76594" cy="60081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s.muni.cz/auth/kontakty/mistnost?id=8373"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a:xfrm>
            <a:off x="298877" y="2900364"/>
            <a:ext cx="8521200" cy="1952051"/>
          </a:xfrm>
        </p:spPr>
        <p:txBody>
          <a:bodyPr/>
          <a:lstStyle/>
          <a:p>
            <a:pPr algn="ctr"/>
            <a:r>
              <a:rPr lang="cs-CZ" sz="4800" dirty="0">
                <a:latin typeface="Garamond" panose="02020404030301010803" pitchFamily="18" charset="0"/>
              </a:rPr>
              <a:t>Seminář č. 1</a:t>
            </a:r>
            <a:br>
              <a:rPr lang="cs-CZ" sz="4800" dirty="0">
                <a:latin typeface="Garamond" panose="02020404030301010803" pitchFamily="18" charset="0"/>
              </a:rPr>
            </a:br>
            <a:br>
              <a:rPr lang="cs-CZ" sz="4800" dirty="0">
                <a:latin typeface="Garamond" panose="02020404030301010803" pitchFamily="18" charset="0"/>
              </a:rPr>
            </a:br>
            <a:r>
              <a:rPr lang="cs-CZ" sz="3000" dirty="0">
                <a:latin typeface="Garamond" panose="02020404030301010803" pitchFamily="18" charset="0"/>
              </a:rPr>
              <a:t>Charakteristika a styl odborného textu, abstrakt, žánry </a:t>
            </a:r>
            <a:br>
              <a:rPr lang="cs-CZ" sz="3000" dirty="0">
                <a:latin typeface="Garamond" panose="02020404030301010803" pitchFamily="18" charset="0"/>
              </a:rPr>
            </a:br>
            <a:br>
              <a:rPr lang="cs-CZ" sz="4800" dirty="0">
                <a:latin typeface="Garamond" panose="02020404030301010803" pitchFamily="18" charset="0"/>
              </a:rPr>
            </a:br>
            <a:endParaRPr lang="cs-CZ" sz="4800" dirty="0">
              <a:latin typeface="Garamond" panose="02020404030301010803" pitchFamily="18" charset="0"/>
            </a:endParaRPr>
          </a:p>
        </p:txBody>
      </p:sp>
      <p:sp>
        <p:nvSpPr>
          <p:cNvPr id="3" name="Podnadpis 2">
            <a:extLst>
              <a:ext uri="{FF2B5EF4-FFF2-40B4-BE49-F238E27FC236}">
                <a16:creationId xmlns:a16="http://schemas.microsoft.com/office/drawing/2014/main" id="{E41AC406-9E40-DE47-946B-D00D18C67F55}"/>
              </a:ext>
            </a:extLst>
          </p:cNvPr>
          <p:cNvSpPr>
            <a:spLocks noGrp="1"/>
          </p:cNvSpPr>
          <p:nvPr>
            <p:ph type="subTitle" idx="1"/>
          </p:nvPr>
        </p:nvSpPr>
        <p:spPr>
          <a:xfrm>
            <a:off x="298877" y="5847667"/>
            <a:ext cx="8521200" cy="698497"/>
          </a:xfrm>
        </p:spPr>
        <p:txBody>
          <a:bodyPr/>
          <a:lstStyle/>
          <a:p>
            <a:pPr algn="ctr"/>
            <a:r>
              <a:rPr lang="cs-CZ" dirty="0">
                <a:latin typeface="Garamond" panose="02020404030301010803" pitchFamily="18" charset="0"/>
              </a:rPr>
              <a:t>26. 09. 2023</a:t>
            </a:r>
          </a:p>
          <a:p>
            <a:pPr algn="ctr"/>
            <a:r>
              <a:rPr lang="cs-CZ" dirty="0">
                <a:latin typeface="Garamond" panose="02020404030301010803" pitchFamily="18" charset="0"/>
              </a:rPr>
              <a:t>POLb1100 Úvod do problematiky psaní odborného textu</a:t>
            </a:r>
          </a:p>
        </p:txBody>
      </p:sp>
    </p:spTree>
    <p:extLst>
      <p:ext uri="{BB962C8B-B14F-4D97-AF65-F5344CB8AC3E}">
        <p14:creationId xmlns:p14="http://schemas.microsoft.com/office/powerpoint/2010/main" val="11589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10" name="Obrázok 9" descr="Obrázok, na ktorom je text, kniha, dizajn&#10;&#10;Automaticky generovaný popis">
            <a:extLst>
              <a:ext uri="{FF2B5EF4-FFF2-40B4-BE49-F238E27FC236}">
                <a16:creationId xmlns:a16="http://schemas.microsoft.com/office/drawing/2014/main" id="{E0518B84-FDF8-9A87-D662-041619F5B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67" y="975678"/>
            <a:ext cx="3632600" cy="5635187"/>
          </a:xfrm>
          <a:prstGeom prst="rect">
            <a:avLst/>
          </a:prstGeom>
        </p:spPr>
      </p:pic>
      <p:pic>
        <p:nvPicPr>
          <p:cNvPr id="12" name="Obrázok 11" descr="Obrázok, na ktorom je text, snímka obrazovky, písmo, publikácia&#10;&#10;Automaticky generovaný popis">
            <a:extLst>
              <a:ext uri="{FF2B5EF4-FFF2-40B4-BE49-F238E27FC236}">
                <a16:creationId xmlns:a16="http://schemas.microsoft.com/office/drawing/2014/main" id="{BA620FFA-6D94-36A6-D2D6-910BA921C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667" y="1565409"/>
            <a:ext cx="5385431" cy="4662591"/>
          </a:xfrm>
          <a:prstGeom prst="rect">
            <a:avLst/>
          </a:prstGeom>
        </p:spPr>
      </p:pic>
    </p:spTree>
    <p:extLst>
      <p:ext uri="{BB962C8B-B14F-4D97-AF65-F5344CB8AC3E}">
        <p14:creationId xmlns:p14="http://schemas.microsoft.com/office/powerpoint/2010/main" val="421831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40000" y="720000"/>
            <a:ext cx="8064900" cy="804000"/>
          </a:xfrm>
        </p:spPr>
        <p:txBody>
          <a:bodyPr/>
          <a:lstStyle/>
          <a:p>
            <a:pPr algn="ctr"/>
            <a:r>
              <a:rPr lang="cs-CZ" dirty="0">
                <a:solidFill>
                  <a:schemeClr val="accent1"/>
                </a:solidFill>
                <a:latin typeface="Garamond" panose="02020404030301010803" pitchFamily="18" charset="0"/>
              </a:rPr>
              <a:t>2. Čtenář odborného textu</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540000" y="1524000"/>
            <a:ext cx="8064900" cy="4956000"/>
          </a:xfrm>
        </p:spPr>
        <p:txBody>
          <a:bodyPr/>
          <a:lstStyle/>
          <a:p>
            <a:pPr>
              <a:buFont typeface="Arial" panose="020B0604020202020204" pitchFamily="34" charset="0"/>
              <a:buChar char="•"/>
            </a:pPr>
            <a:r>
              <a:rPr lang="cs-CZ" dirty="0">
                <a:latin typeface="Constantia" panose="02030602050306030303" pitchFamily="18" charset="0"/>
              </a:rPr>
              <a:t>Kdo je čtenářem odborného textu?</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Žánry odborného textu (popularizující kniha vs článek v odborném časopise)</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Zpravidla předpokládané předporozumění na straně čtenáře</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Cíle čtenáře</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241089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40000" y="720000"/>
            <a:ext cx="8064900" cy="804000"/>
          </a:xfrm>
        </p:spPr>
        <p:txBody>
          <a:bodyPr/>
          <a:lstStyle/>
          <a:p>
            <a:pPr algn="ctr"/>
            <a:r>
              <a:rPr lang="cs-CZ" dirty="0">
                <a:solidFill>
                  <a:schemeClr val="accent1"/>
                </a:solidFill>
                <a:latin typeface="Garamond" panose="02020404030301010803" pitchFamily="18" charset="0"/>
              </a:rPr>
              <a:t>3. Struktura</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540000" y="1524000"/>
            <a:ext cx="8064900" cy="4956000"/>
          </a:xfrm>
        </p:spPr>
        <p:txBody>
          <a:bodyPr/>
          <a:lstStyle/>
          <a:p>
            <a:pPr>
              <a:buFont typeface="Arial" panose="020B0604020202020204" pitchFamily="34" charset="0"/>
              <a:buChar char="•"/>
            </a:pPr>
            <a:r>
              <a:rPr lang="cs-CZ" sz="1900" dirty="0">
                <a:latin typeface="Constantia" panose="02030602050306030303" pitchFamily="18" charset="0"/>
              </a:rPr>
              <a:t>Většinou pevně daná, logicky navazující (IMRD)</a:t>
            </a:r>
          </a:p>
          <a:p>
            <a:pPr>
              <a:buFont typeface="Arial" panose="020B0604020202020204" pitchFamily="34" charset="0"/>
              <a:buChar char="•"/>
            </a:pPr>
            <a:endParaRPr lang="cs-CZ" sz="1900" dirty="0">
              <a:latin typeface="Constantia" panose="02030602050306030303" pitchFamily="18" charset="0"/>
            </a:endParaRPr>
          </a:p>
          <a:p>
            <a:pPr>
              <a:buFont typeface="Arial" panose="020B0604020202020204" pitchFamily="34" charset="0"/>
              <a:buChar char="•"/>
            </a:pPr>
            <a:r>
              <a:rPr lang="cs-CZ" sz="1900" i="1" dirty="0">
                <a:latin typeface="Constantia" panose="02030602050306030303" pitchFamily="18" charset="0"/>
              </a:rPr>
              <a:t>Více další semináře</a:t>
            </a:r>
          </a:p>
          <a:p>
            <a:pPr>
              <a:buFont typeface="Arial" panose="020B0604020202020204" pitchFamily="34" charset="0"/>
              <a:buChar char="•"/>
            </a:pPr>
            <a:endParaRPr lang="cs-CZ" sz="1900" dirty="0">
              <a:latin typeface="Constantia" panose="02030602050306030303" pitchFamily="18" charset="0"/>
            </a:endParaRPr>
          </a:p>
        </p:txBody>
      </p:sp>
    </p:spTree>
    <p:extLst>
      <p:ext uri="{BB962C8B-B14F-4D97-AF65-F5344CB8AC3E}">
        <p14:creationId xmlns:p14="http://schemas.microsoft.com/office/powerpoint/2010/main" val="152681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40000" y="891109"/>
            <a:ext cx="8064900" cy="804000"/>
          </a:xfrm>
        </p:spPr>
        <p:txBody>
          <a:bodyPr/>
          <a:lstStyle/>
          <a:p>
            <a:pPr algn="ctr"/>
            <a:r>
              <a:rPr lang="cs-CZ" dirty="0">
                <a:solidFill>
                  <a:schemeClr val="accent1"/>
                </a:solidFill>
                <a:latin typeface="Garamond" panose="02020404030301010803" pitchFamily="18" charset="0"/>
              </a:rPr>
              <a:t>4. Jazyk odborného textu/stylistika</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540000" y="1944414"/>
            <a:ext cx="8064900" cy="4705650"/>
          </a:xfrm>
        </p:spPr>
        <p:txBody>
          <a:bodyPr/>
          <a:lstStyle/>
          <a:p>
            <a:pPr>
              <a:buFont typeface="Arial" panose="020B0604020202020204" pitchFamily="34" charset="0"/>
              <a:buChar char="•"/>
            </a:pPr>
            <a:r>
              <a:rPr lang="cs-CZ" dirty="0">
                <a:latin typeface="Constantia" panose="02030602050306030303" pitchFamily="18" charset="0"/>
              </a:rPr>
              <a:t>Strohost/úspornost – „nechť každé slovo mluví“, pozor na plevelná slova (vlastně, prostě, takže, fakticky apod.)</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Srozumitelnost </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Přesné užívání (nejen) odborných termínů – </a:t>
            </a:r>
            <a:r>
              <a:rPr lang="cs-CZ" dirty="0">
                <a:solidFill>
                  <a:schemeClr val="accent2"/>
                </a:solidFill>
                <a:latin typeface="Constantia" panose="02030602050306030303" pitchFamily="18" charset="0"/>
              </a:rPr>
              <a:t>ale cizí slovo nedělá text odborným</a:t>
            </a: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347382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80500" y="628350"/>
            <a:ext cx="8064900" cy="804000"/>
          </a:xfrm>
        </p:spPr>
        <p:txBody>
          <a:bodyPr/>
          <a:lstStyle/>
          <a:p>
            <a:pPr algn="ctr"/>
            <a:r>
              <a:rPr lang="cs-CZ" dirty="0">
                <a:solidFill>
                  <a:schemeClr val="accent1"/>
                </a:solidFill>
                <a:latin typeface="Garamond" panose="02020404030301010803" pitchFamily="18" charset="0"/>
              </a:rPr>
              <a:t>4. Jazyk odborného textu/stylistika</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540000" y="1121664"/>
            <a:ext cx="8064900" cy="5528400"/>
          </a:xfrm>
        </p:spPr>
        <p:txBody>
          <a:bodyPr/>
          <a:lstStyle/>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Objektivnost – pozorovatelná (měřitelná) fakta, ověřitelné údaje, </a:t>
            </a:r>
            <a:r>
              <a:rPr lang="cs-CZ" b="1" dirty="0">
                <a:latin typeface="Constantia" panose="02030602050306030303" pitchFamily="18" charset="0"/>
              </a:rPr>
              <a:t>nikoli dojmy</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Neosobní styl – absence emocí – racionální argumentace</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Formálnost  - neutrální, úsporný a také </a:t>
            </a:r>
            <a:r>
              <a:rPr lang="cs-CZ" dirty="0">
                <a:solidFill>
                  <a:schemeClr val="accent2"/>
                </a:solidFill>
                <a:latin typeface="Constantia" panose="02030602050306030303" pitchFamily="18" charset="0"/>
              </a:rPr>
              <a:t>spisovný</a:t>
            </a:r>
            <a:r>
              <a:rPr lang="cs-CZ" dirty="0">
                <a:latin typeface="Constantia" panose="02030602050306030303" pitchFamily="18" charset="0"/>
              </a:rPr>
              <a:t> jazyk</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lgn="ctr">
              <a:buNone/>
            </a:pPr>
            <a:r>
              <a:rPr lang="cs-CZ" b="1" dirty="0">
                <a:latin typeface="Constantia" panose="02030602050306030303" pitchFamily="18" charset="0"/>
              </a:rPr>
              <a:t>Tip: Vyhýbejte se dlouhým souvětím, pište kratší věty.</a:t>
            </a:r>
          </a:p>
          <a:p>
            <a:pPr marL="54000" indent="0" algn="ctr">
              <a:buNone/>
            </a:pPr>
            <a:r>
              <a:rPr lang="cs-CZ" sz="1500" dirty="0">
                <a:latin typeface="Constantia" panose="02030602050306030303" pitchFamily="18" charset="0"/>
              </a:rPr>
              <a:t>Hlavně v AJ</a:t>
            </a:r>
          </a:p>
          <a:p>
            <a:pPr marL="54000" indent="0" algn="ctr">
              <a:buNone/>
            </a:pPr>
            <a:r>
              <a:rPr lang="cs-CZ" sz="1500" dirty="0">
                <a:latin typeface="Constantia" panose="02030602050306030303" pitchFamily="18" charset="0"/>
              </a:rPr>
              <a:t>Věty překračující 3 řádky – rozseknout? Nejsou moc komplikované?</a:t>
            </a:r>
          </a:p>
          <a:p>
            <a:pPr marL="54000" indent="0" algn="ctr">
              <a:buNone/>
            </a:pPr>
            <a:r>
              <a:rPr lang="cs-CZ" sz="1500" dirty="0">
                <a:latin typeface="Constantia" panose="02030602050306030303" pitchFamily="18" charset="0"/>
              </a:rPr>
              <a:t>Odstavce delší než půl strany </a:t>
            </a:r>
          </a:p>
        </p:txBody>
      </p:sp>
    </p:spTree>
    <p:extLst>
      <p:ext uri="{BB962C8B-B14F-4D97-AF65-F5344CB8AC3E}">
        <p14:creationId xmlns:p14="http://schemas.microsoft.com/office/powerpoint/2010/main" val="412174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39550" y="439584"/>
            <a:ext cx="8064900" cy="804000"/>
          </a:xfrm>
        </p:spPr>
        <p:txBody>
          <a:bodyPr/>
          <a:lstStyle/>
          <a:p>
            <a:pPr algn="ctr"/>
            <a:r>
              <a:rPr lang="cs-CZ" dirty="0">
                <a:solidFill>
                  <a:schemeClr val="accent2"/>
                </a:solidFill>
                <a:latin typeface="Garamond" panose="02020404030301010803" pitchFamily="18" charset="0"/>
              </a:rPr>
              <a:t>Doporučení</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893568" y="1121664"/>
            <a:ext cx="8064900" cy="5528400"/>
          </a:xfrm>
        </p:spPr>
        <p:txBody>
          <a:bodyPr/>
          <a:lstStyle/>
          <a:p>
            <a:pPr>
              <a:buFont typeface="Arial" panose="020B0604020202020204" pitchFamily="34" charset="0"/>
              <a:buChar char="•"/>
            </a:pPr>
            <a:r>
              <a:rPr lang="cs-CZ" dirty="0">
                <a:latin typeface="Constantia" panose="02030602050306030303" pitchFamily="18" charset="0"/>
              </a:rPr>
              <a:t>Nesnažit se za každou cenu psát </a:t>
            </a:r>
            <a:r>
              <a:rPr lang="cs-CZ" i="1" dirty="0">
                <a:latin typeface="Constantia" panose="02030602050306030303" pitchFamily="18" charset="0"/>
              </a:rPr>
              <a:t>„akademicky“</a:t>
            </a: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Existuje vůbec něco takového?</a:t>
            </a:r>
          </a:p>
          <a:p>
            <a:pPr marL="54000" indent="0">
              <a:buNone/>
            </a:pPr>
            <a:endParaRPr lang="cs-CZ" dirty="0">
              <a:latin typeface="Constantia" panose="02030602050306030303" pitchFamily="18" charset="0"/>
            </a:endParaRPr>
          </a:p>
          <a:p>
            <a:pPr marL="54000" indent="0" algn="ctr">
              <a:buNone/>
            </a:pPr>
            <a:r>
              <a:rPr lang="cs-CZ" i="1" dirty="0">
                <a:latin typeface="Constantia" panose="02030602050306030303" pitchFamily="18" charset="0"/>
              </a:rPr>
              <a:t>„Pubescence a adolescence je velmi </a:t>
            </a:r>
            <a:r>
              <a:rPr lang="cs-CZ" i="1" dirty="0" err="1">
                <a:latin typeface="Constantia" panose="02030602050306030303" pitchFamily="18" charset="0"/>
              </a:rPr>
              <a:t>vulnerabilní</a:t>
            </a:r>
            <a:r>
              <a:rPr lang="cs-CZ" i="1" dirty="0">
                <a:latin typeface="Constantia" panose="02030602050306030303" pitchFamily="18" charset="0"/>
              </a:rPr>
              <a:t> periodou, v níž se zvyšuje signifikance kvality relačních faktorů.“</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Výsledný efekt je často opačný</a:t>
            </a: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Text již tak obsahuje spoustu komplikovaných konceptů</a:t>
            </a: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Srozumitelný, korektní styl</a:t>
            </a: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107817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2"/>
                </a:solidFill>
                <a:latin typeface="Garamond" panose="02020404030301010803" pitchFamily="18" charset="0"/>
              </a:rPr>
              <a:t>Doporučení</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11936" y="1499664"/>
            <a:ext cx="7690500" cy="5358336"/>
          </a:xfrm>
        </p:spPr>
        <p:txBody>
          <a:bodyPr/>
          <a:lstStyle/>
          <a:p>
            <a:pPr>
              <a:buFont typeface="Arial" panose="020B0604020202020204" pitchFamily="34" charset="0"/>
              <a:buChar char="•"/>
            </a:pPr>
            <a:r>
              <a:rPr lang="cs-CZ" dirty="0">
                <a:latin typeface="Constantia" panose="02030602050306030303" pitchFamily="18" charset="0"/>
              </a:rPr>
              <a:t>Psát střídmě</a:t>
            </a: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Sledovat jasnou argumentační linku</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Stanovit si jasnější strukturu </a:t>
            </a: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ALE počítat s jejím případným předěláním </a:t>
            </a:r>
            <a:r>
              <a:rPr lang="cs-CZ" dirty="0">
                <a:latin typeface="Constantia" panose="02030602050306030303" pitchFamily="18" charset="0"/>
                <a:sym typeface="Wingdings" pitchFamily="2" charset="2"/>
              </a:rPr>
              <a:t></a:t>
            </a: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Čemu se radši vyhnout?</a:t>
            </a:r>
          </a:p>
          <a:p>
            <a:pPr marL="54000" indent="0">
              <a:buNone/>
            </a:pPr>
            <a:r>
              <a:rPr lang="cs-CZ" dirty="0">
                <a:latin typeface="Constantia" panose="02030602050306030303" pitchFamily="18" charset="0"/>
              </a:rPr>
              <a:t>-oklikám</a:t>
            </a:r>
          </a:p>
          <a:p>
            <a:pPr marL="54000" indent="0">
              <a:buNone/>
            </a:pPr>
            <a:r>
              <a:rPr lang="cs-CZ" dirty="0">
                <a:latin typeface="Constantia" panose="02030602050306030303" pitchFamily="18" charset="0"/>
              </a:rPr>
              <a:t>-zbytečným cizím slovům</a:t>
            </a:r>
          </a:p>
          <a:p>
            <a:pPr marL="54000" indent="0">
              <a:buNone/>
            </a:pPr>
            <a:r>
              <a:rPr lang="cs-CZ" dirty="0">
                <a:latin typeface="Constantia" panose="02030602050306030303" pitchFamily="18" charset="0"/>
              </a:rPr>
              <a:t>-přemíře nezaužívaných zkratek</a:t>
            </a:r>
          </a:p>
          <a:p>
            <a:pPr marL="54000" indent="0">
              <a:buNone/>
            </a:pPr>
            <a:r>
              <a:rPr lang="cs-CZ" dirty="0">
                <a:latin typeface="Constantia" panose="02030602050306030303" pitchFamily="18" charset="0"/>
              </a:rPr>
              <a:t> </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4239535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5. Podpora sdělovaných informací</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11936" y="1499664"/>
            <a:ext cx="7690500" cy="5358336"/>
          </a:xfrm>
        </p:spPr>
        <p:txBody>
          <a:bodyPr/>
          <a:lstStyle/>
          <a:p>
            <a:pPr>
              <a:buFont typeface="Arial" panose="020B0604020202020204" pitchFamily="34" charset="0"/>
              <a:buChar char="•"/>
            </a:pPr>
            <a:r>
              <a:rPr lang="cs-CZ" dirty="0">
                <a:latin typeface="Constantia" panose="02030602050306030303" pitchFamily="18" charset="0"/>
              </a:rPr>
              <a:t>Zásady argumentace (evidence-</a:t>
            </a:r>
            <a:r>
              <a:rPr lang="cs-CZ" dirty="0" err="1">
                <a:latin typeface="Constantia" panose="02030602050306030303" pitchFamily="18" charset="0"/>
              </a:rPr>
              <a:t>based</a:t>
            </a:r>
            <a:r>
              <a:rPr lang="cs-CZ" dirty="0">
                <a:latin typeface="Constantia" panose="02030602050306030303" pitchFamily="18" charset="0"/>
              </a:rPr>
              <a:t>) </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i="1" dirty="0">
                <a:latin typeface="Constantia" panose="02030602050306030303" pitchFamily="18" charset="0"/>
              </a:rPr>
              <a:t>Více další semináře</a:t>
            </a: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216772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6. Práce s literaturou a zdroji</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11936" y="1499664"/>
            <a:ext cx="7690500" cy="4035504"/>
          </a:xfrm>
        </p:spPr>
        <p:txBody>
          <a:bodyPr/>
          <a:lstStyle/>
          <a:p>
            <a:pPr>
              <a:buFont typeface="Arial" panose="020B0604020202020204" pitchFamily="34" charset="0"/>
              <a:buChar char="•"/>
            </a:pPr>
            <a:r>
              <a:rPr lang="cs-CZ" dirty="0">
                <a:latin typeface="Constantia" panose="02030602050306030303" pitchFamily="18" charset="0"/>
              </a:rPr>
              <a:t>Zasazení výzkumu do stávajícího výzkumu (</a:t>
            </a:r>
            <a:r>
              <a:rPr lang="cs-CZ" dirty="0" err="1">
                <a:latin typeface="Constantia" panose="02030602050306030303" pitchFamily="18" charset="0"/>
              </a:rPr>
              <a:t>research</a:t>
            </a:r>
            <a:r>
              <a:rPr lang="cs-CZ" dirty="0">
                <a:latin typeface="Constantia" panose="02030602050306030303" pitchFamily="18" charset="0"/>
              </a:rPr>
              <a:t> gap)</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Prokázání vlastních znalostí</a:t>
            </a: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Podpora vlastních argumentů</a:t>
            </a: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Transparentnost </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Etika vědecké práce</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i="1" dirty="0">
                <a:latin typeface="Constantia" panose="02030602050306030303" pitchFamily="18" charset="0"/>
              </a:rPr>
              <a:t>Více další semináře</a:t>
            </a:r>
          </a:p>
          <a:p>
            <a:pPr>
              <a:buFont typeface="Arial" panose="020B0604020202020204" pitchFamily="34" charset="0"/>
              <a:buChar char="•"/>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p:txBody>
      </p:sp>
    </p:spTree>
    <p:extLst>
      <p:ext uri="{BB962C8B-B14F-4D97-AF65-F5344CB8AC3E}">
        <p14:creationId xmlns:p14="http://schemas.microsoft.com/office/powerpoint/2010/main" val="5512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p:txBody>
          <a:bodyPr/>
          <a:lstStyle/>
          <a:p>
            <a:pPr algn="ctr"/>
            <a:r>
              <a:rPr lang="sk-SK" sz="4800" dirty="0">
                <a:latin typeface="Garamond" panose="02020404030301010803" pitchFamily="18" charset="0"/>
              </a:rPr>
              <a:t>Abstrakt</a:t>
            </a:r>
          </a:p>
        </p:txBody>
      </p:sp>
    </p:spTree>
    <p:extLst>
      <p:ext uri="{BB962C8B-B14F-4D97-AF65-F5344CB8AC3E}">
        <p14:creationId xmlns:p14="http://schemas.microsoft.com/office/powerpoint/2010/main" val="1525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p:txBody>
          <a:bodyPr/>
          <a:lstStyle/>
          <a:p>
            <a:pPr algn="ctr"/>
            <a:r>
              <a:rPr lang="sk-SK" sz="4800" dirty="0">
                <a:latin typeface="Garamond" panose="02020404030301010803" pitchFamily="18" charset="0"/>
              </a:rPr>
              <a:t>!</a:t>
            </a:r>
          </a:p>
        </p:txBody>
      </p:sp>
    </p:spTree>
    <p:extLst>
      <p:ext uri="{BB962C8B-B14F-4D97-AF65-F5344CB8AC3E}">
        <p14:creationId xmlns:p14="http://schemas.microsoft.com/office/powerpoint/2010/main" val="423812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Abstrakt</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11936" y="2036112"/>
            <a:ext cx="7690500" cy="4035504"/>
          </a:xfrm>
        </p:spPr>
        <p:txBody>
          <a:bodyPr/>
          <a:lstStyle/>
          <a:p>
            <a:pPr marL="54000" indent="0">
              <a:buNone/>
            </a:pPr>
            <a:r>
              <a:rPr lang="cs-CZ" b="1" dirty="0">
                <a:solidFill>
                  <a:schemeClr val="accent2"/>
                </a:solidFill>
                <a:latin typeface="Constantia" panose="02030602050306030303" pitchFamily="18" charset="0"/>
              </a:rPr>
              <a:t>Úkol: </a:t>
            </a:r>
            <a:r>
              <a:rPr lang="cs-CZ" b="1" dirty="0">
                <a:latin typeface="Constantia" panose="02030602050306030303" pitchFamily="18" charset="0"/>
              </a:rPr>
              <a:t>projděte si abstrakt k textu a:</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1. Zamyslete se nad jeho cíli a funkcemi</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marL="54000" indent="0">
              <a:buNone/>
            </a:pPr>
            <a:r>
              <a:rPr lang="cs-CZ" dirty="0">
                <a:latin typeface="Constantia" panose="02030602050306030303" pitchFamily="18" charset="0"/>
              </a:rPr>
              <a:t>2. Zkuste popsat, jaké části, jaký druh informací obsahuje</a:t>
            </a: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64073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Abstrakt</a:t>
            </a:r>
          </a:p>
        </p:txBody>
      </p:sp>
      <p:pic>
        <p:nvPicPr>
          <p:cNvPr id="6" name="Obrázok 5" descr="Obrázok, na ktorom je text&#10;&#10;Automaticky generovaný popis">
            <a:extLst>
              <a:ext uri="{FF2B5EF4-FFF2-40B4-BE49-F238E27FC236}">
                <a16:creationId xmlns:a16="http://schemas.microsoft.com/office/drawing/2014/main" id="{DBA7A283-BDB1-6E7E-207C-315609E87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568" y="0"/>
            <a:ext cx="6524864" cy="6858000"/>
          </a:xfrm>
          <a:prstGeom prst="rect">
            <a:avLst/>
          </a:prstGeom>
        </p:spPr>
      </p:pic>
    </p:spTree>
    <p:extLst>
      <p:ext uri="{BB962C8B-B14F-4D97-AF65-F5344CB8AC3E}">
        <p14:creationId xmlns:p14="http://schemas.microsoft.com/office/powerpoint/2010/main" val="3654875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Abstrakt</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11936" y="2036112"/>
            <a:ext cx="7690500" cy="4352496"/>
          </a:xfrm>
        </p:spPr>
        <p:txBody>
          <a:bodyPr/>
          <a:lstStyle/>
          <a:p>
            <a:pPr marL="54000" indent="0" algn="ctr">
              <a:buNone/>
            </a:pPr>
            <a:r>
              <a:rPr lang="cs-CZ" dirty="0">
                <a:latin typeface="Constantia" panose="02030602050306030303" pitchFamily="18" charset="0"/>
              </a:rPr>
              <a:t>Druh shrnutí, poskytující výzkumníkovi prvotní představu o článku a ovlivňující jeho rozhodnutí, zda stojí za to si článek přečíst</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Cca 150-250 slov</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Poslední věc v rámci psaní textu</a:t>
            </a:r>
          </a:p>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Struktura?</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p:txBody>
      </p:sp>
    </p:spTree>
    <p:extLst>
      <p:ext uri="{BB962C8B-B14F-4D97-AF65-F5344CB8AC3E}">
        <p14:creationId xmlns:p14="http://schemas.microsoft.com/office/powerpoint/2010/main" val="295214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726750" y="1389936"/>
            <a:ext cx="7690500" cy="4925520"/>
          </a:xfrm>
        </p:spPr>
        <p:txBody>
          <a:bodyPr/>
          <a:lstStyle/>
          <a:p>
            <a:pPr marL="0" indent="0" eaLnBrk="1" fontAlgn="auto" hangingPunct="1">
              <a:spcAft>
                <a:spcPts val="0"/>
              </a:spcAft>
              <a:buNone/>
              <a:defRPr/>
            </a:pPr>
            <a:r>
              <a:rPr lang="en-US" sz="1600" dirty="0"/>
              <a:t>The aim of this study is to explain why turnout in Czech general elections exhibited considerable variation between 1996 and 2010. Using valence theory this article explores the differential turnout in terms of the expected benefits of voting for a party on the basis of valence and policy considerations. This individual-level analysis of electoral participation employs four post-election surveys and uses an alternative operationalization of the expected benefits of voting, which makes it possible to conduct cross-national and cross-time comparisons. The results presented in the article demonstrate that change in voter turnout across general elections stems from the change in the expected benefits from voting aggregated at the level of the electorate. One key implication of this research is that attempts to facilitate increased electoral participation through institutional reform are unlikely to be successful. This is because turnout is primarily determined by voter motivation. Increased turnout depends critically on ensuring a level of party choice that gives voters an incentive to go the polls.</a:t>
            </a:r>
            <a:endParaRPr lang="cs-CZ" sz="1600" dirty="0"/>
          </a:p>
        </p:txBody>
      </p:sp>
      <p:sp>
        <p:nvSpPr>
          <p:cNvPr id="7" name="Obdélník 9">
            <a:extLst>
              <a:ext uri="{FF2B5EF4-FFF2-40B4-BE49-F238E27FC236}">
                <a16:creationId xmlns:a16="http://schemas.microsoft.com/office/drawing/2014/main" id="{357306B1-853F-30EF-B6A5-3E07755596B3}"/>
              </a:ext>
            </a:extLst>
          </p:cNvPr>
          <p:cNvSpPr/>
          <p:nvPr/>
        </p:nvSpPr>
        <p:spPr>
          <a:xfrm>
            <a:off x="2138894" y="238849"/>
            <a:ext cx="1800225" cy="576263"/>
          </a:xfrm>
          <a:prstGeom prst="rect">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8" name="Obdélník 13">
            <a:extLst>
              <a:ext uri="{FF2B5EF4-FFF2-40B4-BE49-F238E27FC236}">
                <a16:creationId xmlns:a16="http://schemas.microsoft.com/office/drawing/2014/main" id="{AD5B1F47-8303-D0DC-F915-E5B309C11189}"/>
              </a:ext>
            </a:extLst>
          </p:cNvPr>
          <p:cNvSpPr/>
          <p:nvPr/>
        </p:nvSpPr>
        <p:spPr>
          <a:xfrm>
            <a:off x="6606461" y="405217"/>
            <a:ext cx="1800225" cy="358775"/>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9" name="Obdélník 17">
            <a:extLst>
              <a:ext uri="{FF2B5EF4-FFF2-40B4-BE49-F238E27FC236}">
                <a16:creationId xmlns:a16="http://schemas.microsoft.com/office/drawing/2014/main" id="{7C10E5FB-1588-96C4-28F5-A99B3D989571}"/>
              </a:ext>
            </a:extLst>
          </p:cNvPr>
          <p:cNvSpPr/>
          <p:nvPr/>
        </p:nvSpPr>
        <p:spPr>
          <a:xfrm>
            <a:off x="98751" y="368226"/>
            <a:ext cx="1800225" cy="288925"/>
          </a:xfrm>
          <a:prstGeom prst="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bdélník 20">
            <a:extLst>
              <a:ext uri="{FF2B5EF4-FFF2-40B4-BE49-F238E27FC236}">
                <a16:creationId xmlns:a16="http://schemas.microsoft.com/office/drawing/2014/main" id="{1D7576D6-ED96-ED25-1756-D1CF03965F44}"/>
              </a:ext>
            </a:extLst>
          </p:cNvPr>
          <p:cNvSpPr/>
          <p:nvPr/>
        </p:nvSpPr>
        <p:spPr>
          <a:xfrm>
            <a:off x="4401386" y="149319"/>
            <a:ext cx="1800225" cy="576263"/>
          </a:xfrm>
          <a:prstGeom prst="rect">
            <a:avLst/>
          </a:prstGeom>
          <a:solidFill>
            <a:srgbClr val="7030A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12" name="BlokTextu 11">
            <a:extLst>
              <a:ext uri="{FF2B5EF4-FFF2-40B4-BE49-F238E27FC236}">
                <a16:creationId xmlns:a16="http://schemas.microsoft.com/office/drawing/2014/main" id="{080B8BC9-7F53-8DE2-83C8-582C5757AE76}"/>
              </a:ext>
            </a:extLst>
          </p:cNvPr>
          <p:cNvSpPr txBox="1"/>
          <p:nvPr/>
        </p:nvSpPr>
        <p:spPr>
          <a:xfrm>
            <a:off x="139254" y="300247"/>
            <a:ext cx="4572000" cy="369332"/>
          </a:xfrm>
          <a:prstGeom prst="rect">
            <a:avLst/>
          </a:prstGeom>
          <a:noFill/>
        </p:spPr>
        <p:txBody>
          <a:bodyPr wrap="square">
            <a:spAutoFit/>
          </a:bodyPr>
          <a:lstStyle/>
          <a:p>
            <a:pPr eaLnBrk="1" hangingPunct="1">
              <a:spcBef>
                <a:spcPct val="0"/>
              </a:spcBef>
              <a:buClrTx/>
              <a:buSzTx/>
              <a:buFontTx/>
              <a:buNone/>
            </a:pPr>
            <a:r>
              <a:rPr lang="cs-CZ" altLang="cs-CZ" sz="1800" dirty="0">
                <a:latin typeface="Tw Cen MT" panose="020B0602020104020603" pitchFamily="34" charset="-18"/>
                <a:cs typeface="Arial" panose="020B0604020202020204" pitchFamily="34" charset="0"/>
              </a:rPr>
              <a:t>Metoda/data</a:t>
            </a:r>
          </a:p>
        </p:txBody>
      </p:sp>
      <p:sp>
        <p:nvSpPr>
          <p:cNvPr id="14" name="BlokTextu 13">
            <a:extLst>
              <a:ext uri="{FF2B5EF4-FFF2-40B4-BE49-F238E27FC236}">
                <a16:creationId xmlns:a16="http://schemas.microsoft.com/office/drawing/2014/main" id="{67A12527-AE06-68BE-7400-3B1433F9C90C}"/>
              </a:ext>
            </a:extLst>
          </p:cNvPr>
          <p:cNvSpPr txBox="1"/>
          <p:nvPr/>
        </p:nvSpPr>
        <p:spPr>
          <a:xfrm>
            <a:off x="2136908" y="238849"/>
            <a:ext cx="2799875" cy="923330"/>
          </a:xfrm>
          <a:prstGeom prst="rect">
            <a:avLst/>
          </a:prstGeom>
          <a:noFill/>
        </p:spPr>
        <p:txBody>
          <a:bodyPr wrap="square">
            <a:spAutoFit/>
          </a:bodyPr>
          <a:lstStyle/>
          <a:p>
            <a:pPr eaLnBrk="1" hangingPunct="1">
              <a:spcBef>
                <a:spcPct val="0"/>
              </a:spcBef>
              <a:buClrTx/>
              <a:buSzTx/>
              <a:buFontTx/>
              <a:buNone/>
            </a:pPr>
            <a:r>
              <a:rPr lang="cs-CZ" altLang="cs-CZ" sz="1800" dirty="0">
                <a:latin typeface="Tw Cen MT" panose="020B0602020104020603" pitchFamily="34" charset="-18"/>
                <a:cs typeface="Arial" panose="020B0604020202020204" pitchFamily="34" charset="0"/>
              </a:rPr>
              <a:t>Cíl (jeho vymezení, specifikace)</a:t>
            </a:r>
          </a:p>
          <a:p>
            <a:pPr eaLnBrk="1" hangingPunct="1">
              <a:spcBef>
                <a:spcPct val="0"/>
              </a:spcBef>
              <a:buClrTx/>
              <a:buSzTx/>
              <a:buFontTx/>
              <a:buNone/>
            </a:pPr>
            <a:endParaRPr lang="cs-CZ" altLang="cs-CZ" sz="1800" dirty="0">
              <a:latin typeface="Arial" panose="020B0604020202020204" pitchFamily="34" charset="0"/>
              <a:cs typeface="Arial" panose="020B0604020202020204" pitchFamily="34" charset="0"/>
            </a:endParaRPr>
          </a:p>
        </p:txBody>
      </p:sp>
      <p:sp>
        <p:nvSpPr>
          <p:cNvPr id="16" name="BlokTextu 15">
            <a:extLst>
              <a:ext uri="{FF2B5EF4-FFF2-40B4-BE49-F238E27FC236}">
                <a16:creationId xmlns:a16="http://schemas.microsoft.com/office/drawing/2014/main" id="{73096C8E-846B-3DE5-2E19-17EC521F02C4}"/>
              </a:ext>
            </a:extLst>
          </p:cNvPr>
          <p:cNvSpPr txBox="1"/>
          <p:nvPr/>
        </p:nvSpPr>
        <p:spPr>
          <a:xfrm>
            <a:off x="4343969" y="98896"/>
            <a:ext cx="2561372" cy="677108"/>
          </a:xfrm>
          <a:prstGeom prst="rect">
            <a:avLst/>
          </a:prstGeom>
          <a:noFill/>
        </p:spPr>
        <p:txBody>
          <a:bodyPr wrap="square">
            <a:spAutoFit/>
          </a:bodyPr>
          <a:lstStyle/>
          <a:p>
            <a:pPr eaLnBrk="1" hangingPunct="1">
              <a:spcBef>
                <a:spcPct val="0"/>
              </a:spcBef>
              <a:buClrTx/>
              <a:buSzTx/>
              <a:buFontTx/>
              <a:buNone/>
            </a:pPr>
            <a:r>
              <a:rPr lang="cs-CZ" altLang="cs-CZ" sz="1900" dirty="0">
                <a:latin typeface="Tw Cen MT" panose="020B0602020104020603" pitchFamily="34" charset="-18"/>
                <a:cs typeface="Arial" panose="020B0604020202020204" pitchFamily="34" charset="0"/>
              </a:rPr>
              <a:t>Výsledky výzkumu (implikace)</a:t>
            </a:r>
          </a:p>
        </p:txBody>
      </p:sp>
      <p:sp>
        <p:nvSpPr>
          <p:cNvPr id="18" name="BlokTextu 17">
            <a:extLst>
              <a:ext uri="{FF2B5EF4-FFF2-40B4-BE49-F238E27FC236}">
                <a16:creationId xmlns:a16="http://schemas.microsoft.com/office/drawing/2014/main" id="{3B09DD22-8281-9850-390F-0DCBA29792DE}"/>
              </a:ext>
            </a:extLst>
          </p:cNvPr>
          <p:cNvSpPr txBox="1"/>
          <p:nvPr/>
        </p:nvSpPr>
        <p:spPr>
          <a:xfrm>
            <a:off x="6718746" y="368226"/>
            <a:ext cx="4572000" cy="369332"/>
          </a:xfrm>
          <a:prstGeom prst="rect">
            <a:avLst/>
          </a:prstGeom>
          <a:noFill/>
        </p:spPr>
        <p:txBody>
          <a:bodyPr wrap="square">
            <a:spAutoFit/>
          </a:bodyPr>
          <a:lstStyle/>
          <a:p>
            <a:pPr eaLnBrk="1" hangingPunct="1">
              <a:spcBef>
                <a:spcPct val="0"/>
              </a:spcBef>
              <a:buClrTx/>
              <a:buSzTx/>
              <a:buFontTx/>
              <a:buNone/>
            </a:pPr>
            <a:r>
              <a:rPr lang="cs-CZ" altLang="cs-CZ" sz="1800" dirty="0">
                <a:latin typeface="Tw Cen MT" panose="020B0602020104020603" pitchFamily="34" charset="-18"/>
                <a:cs typeface="Arial" panose="020B0604020202020204" pitchFamily="34" charset="0"/>
              </a:rPr>
              <a:t>Teorie/ pozadí</a:t>
            </a:r>
          </a:p>
        </p:txBody>
      </p:sp>
    </p:spTree>
    <p:extLst>
      <p:ext uri="{BB962C8B-B14F-4D97-AF65-F5344CB8AC3E}">
        <p14:creationId xmlns:p14="http://schemas.microsoft.com/office/powerpoint/2010/main" val="222432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Abstrakt</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48512" y="1687584"/>
            <a:ext cx="7690500" cy="4352496"/>
          </a:xfrm>
        </p:spPr>
        <p:txBody>
          <a:bodyPr/>
          <a:lstStyle/>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Struktura:</a:t>
            </a:r>
          </a:p>
          <a:p>
            <a:pPr>
              <a:buFont typeface="Arial" panose="020B0604020202020204" pitchFamily="34" charset="0"/>
              <a:buChar char="•"/>
            </a:pPr>
            <a:endParaRPr lang="cs-CZ" dirty="0">
              <a:latin typeface="Constantia" panose="02030602050306030303" pitchFamily="18" charset="0"/>
            </a:endParaRPr>
          </a:p>
          <a:p>
            <a:pPr marL="54000" indent="0">
              <a:buNone/>
            </a:pPr>
            <a:r>
              <a:rPr lang="cs-CZ" dirty="0">
                <a:latin typeface="Constantia" panose="02030602050306030303" pitchFamily="18" charset="0"/>
              </a:rPr>
              <a:t>1. (Pozadí tématu)</a:t>
            </a:r>
          </a:p>
          <a:p>
            <a:pPr marL="511200" indent="-457200">
              <a:buAutoNum type="arabicPeriod"/>
            </a:pPr>
            <a:endParaRPr lang="cs-CZ" dirty="0">
              <a:latin typeface="Constantia" panose="02030602050306030303" pitchFamily="18" charset="0"/>
            </a:endParaRPr>
          </a:p>
          <a:p>
            <a:pPr marL="54000" indent="0">
              <a:buNone/>
            </a:pPr>
            <a:r>
              <a:rPr lang="cs-CZ" dirty="0">
                <a:latin typeface="Constantia" panose="02030602050306030303" pitchFamily="18" charset="0"/>
              </a:rPr>
              <a:t>2. Cíl a hlavní teze textu</a:t>
            </a: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3. Výzkumná metoda</a:t>
            </a: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4.Výsledky výzkumu</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p:txBody>
      </p:sp>
      <p:pic>
        <p:nvPicPr>
          <p:cNvPr id="6" name="Obrázok 5" descr="Obrázok, na ktorom je text&#10;&#10;Automaticky generovaný popis">
            <a:extLst>
              <a:ext uri="{FF2B5EF4-FFF2-40B4-BE49-F238E27FC236}">
                <a16:creationId xmlns:a16="http://schemas.microsoft.com/office/drawing/2014/main" id="{C093FB05-6666-C47A-CB0F-5FF5CFFA4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31906"/>
            <a:ext cx="7772400" cy="5130430"/>
          </a:xfrm>
          <a:prstGeom prst="rect">
            <a:avLst/>
          </a:prstGeom>
        </p:spPr>
      </p:pic>
    </p:spTree>
    <p:extLst>
      <p:ext uri="{BB962C8B-B14F-4D97-AF65-F5344CB8AC3E}">
        <p14:creationId xmlns:p14="http://schemas.microsoft.com/office/powerpoint/2010/main" val="47275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Abstrakt</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48512" y="1687584"/>
            <a:ext cx="7690500" cy="4352496"/>
          </a:xfrm>
        </p:spPr>
        <p:txBody>
          <a:bodyPr/>
          <a:lstStyle/>
          <a:p>
            <a:pPr marL="54000" indent="0">
              <a:buNone/>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Struktura:</a:t>
            </a:r>
          </a:p>
          <a:p>
            <a:pPr>
              <a:buFont typeface="Arial" panose="020B0604020202020204" pitchFamily="34" charset="0"/>
              <a:buChar char="•"/>
            </a:pPr>
            <a:endParaRPr lang="cs-CZ" dirty="0">
              <a:latin typeface="Constantia" panose="02030602050306030303" pitchFamily="18" charset="0"/>
            </a:endParaRPr>
          </a:p>
          <a:p>
            <a:pPr marL="54000" indent="0">
              <a:buNone/>
            </a:pPr>
            <a:r>
              <a:rPr lang="cs-CZ" dirty="0">
                <a:latin typeface="Constantia" panose="02030602050306030303" pitchFamily="18" charset="0"/>
              </a:rPr>
              <a:t>1. (Pozadí tématu)</a:t>
            </a:r>
          </a:p>
          <a:p>
            <a:pPr marL="511200" indent="-457200">
              <a:buAutoNum type="arabicPeriod"/>
            </a:pPr>
            <a:endParaRPr lang="cs-CZ" dirty="0">
              <a:latin typeface="Constantia" panose="02030602050306030303" pitchFamily="18" charset="0"/>
            </a:endParaRPr>
          </a:p>
          <a:p>
            <a:pPr marL="54000" indent="0">
              <a:buNone/>
            </a:pPr>
            <a:r>
              <a:rPr lang="cs-CZ" dirty="0">
                <a:latin typeface="Constantia" panose="02030602050306030303" pitchFamily="18" charset="0"/>
              </a:rPr>
              <a:t>2. Cíl a hlavní teze textu</a:t>
            </a: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3. Výzkumná metoda</a:t>
            </a: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4.Výsledky výzkumu</a:t>
            </a:r>
          </a:p>
          <a:p>
            <a:pPr marL="54000" indent="0">
              <a:buNone/>
            </a:pPr>
            <a:endParaRPr lang="cs-CZ" dirty="0">
              <a:latin typeface="Constantia" panose="02030602050306030303" pitchFamily="18" charset="0"/>
            </a:endParaRPr>
          </a:p>
          <a:p>
            <a:pPr marL="54000" indent="0">
              <a:buNone/>
            </a:pPr>
            <a:r>
              <a:rPr lang="cs-CZ" b="1" dirty="0">
                <a:latin typeface="Constantia" panose="02030602050306030303" pitchFamily="18" charset="0"/>
              </a:rPr>
              <a:t>ALE…</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p:txBody>
      </p:sp>
    </p:spTree>
    <p:extLst>
      <p:ext uri="{BB962C8B-B14F-4D97-AF65-F5344CB8AC3E}">
        <p14:creationId xmlns:p14="http://schemas.microsoft.com/office/powerpoint/2010/main" val="18386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39550" y="262760"/>
            <a:ext cx="8064900" cy="804000"/>
          </a:xfrm>
        </p:spPr>
        <p:txBody>
          <a:bodyPr/>
          <a:lstStyle/>
          <a:p>
            <a:pPr algn="ctr"/>
            <a:r>
              <a:rPr lang="cs-CZ" sz="1500" dirty="0" err="1">
                <a:solidFill>
                  <a:schemeClr val="accent1"/>
                </a:solidFill>
                <a:latin typeface="Garamond" panose="02020404030301010803" pitchFamily="18" charset="0"/>
              </a:rPr>
              <a:t>Diaz</a:t>
            </a:r>
            <a:r>
              <a:rPr lang="cs-CZ" sz="1500" dirty="0">
                <a:solidFill>
                  <a:schemeClr val="accent1"/>
                </a:solidFill>
                <a:latin typeface="Garamond" panose="02020404030301010803" pitchFamily="18" charset="0"/>
              </a:rPr>
              <a:t>, A., </a:t>
            </a:r>
            <a:r>
              <a:rPr lang="cs-CZ" sz="1500" dirty="0" err="1">
                <a:solidFill>
                  <a:schemeClr val="accent1"/>
                </a:solidFill>
                <a:latin typeface="Garamond" panose="02020404030301010803" pitchFamily="18" charset="0"/>
              </a:rPr>
              <a:t>Sherman</a:t>
            </a:r>
            <a:r>
              <a:rPr lang="cs-CZ" sz="1500" dirty="0">
                <a:solidFill>
                  <a:schemeClr val="accent1"/>
                </a:solidFill>
                <a:latin typeface="Garamond" panose="02020404030301010803" pitchFamily="18" charset="0"/>
              </a:rPr>
              <a:t>, A. T., &amp; </a:t>
            </a:r>
            <a:r>
              <a:rPr lang="cs-CZ" sz="1500" dirty="0" err="1">
                <a:solidFill>
                  <a:schemeClr val="accent1"/>
                </a:solidFill>
                <a:latin typeface="Garamond" panose="02020404030301010803" pitchFamily="18" charset="0"/>
              </a:rPr>
              <a:t>Joshi</a:t>
            </a:r>
            <a:r>
              <a:rPr lang="cs-CZ" sz="1500" dirty="0">
                <a:solidFill>
                  <a:schemeClr val="accent1"/>
                </a:solidFill>
                <a:latin typeface="Garamond" panose="02020404030301010803" pitchFamily="18" charset="0"/>
              </a:rPr>
              <a:t>, A. (2020). </a:t>
            </a:r>
            <a:r>
              <a:rPr lang="cs-CZ" sz="1500" dirty="0" err="1">
                <a:solidFill>
                  <a:schemeClr val="accent1"/>
                </a:solidFill>
                <a:latin typeface="Garamond" panose="02020404030301010803" pitchFamily="18" charset="0"/>
              </a:rPr>
              <a:t>Phishing</a:t>
            </a:r>
            <a:r>
              <a:rPr lang="cs-CZ" sz="1500" dirty="0">
                <a:solidFill>
                  <a:schemeClr val="accent1"/>
                </a:solidFill>
                <a:latin typeface="Garamond" panose="02020404030301010803" pitchFamily="18" charset="0"/>
              </a:rPr>
              <a:t> in </a:t>
            </a:r>
            <a:r>
              <a:rPr lang="cs-CZ" sz="1500" dirty="0" err="1">
                <a:solidFill>
                  <a:schemeClr val="accent1"/>
                </a:solidFill>
                <a:latin typeface="Garamond" panose="02020404030301010803" pitchFamily="18" charset="0"/>
              </a:rPr>
              <a:t>an</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academic</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community</a:t>
            </a:r>
            <a:r>
              <a:rPr lang="cs-CZ" sz="1500" dirty="0">
                <a:solidFill>
                  <a:schemeClr val="accent1"/>
                </a:solidFill>
                <a:latin typeface="Garamond" panose="02020404030301010803" pitchFamily="18" charset="0"/>
              </a:rPr>
              <a:t>: A study </a:t>
            </a:r>
            <a:r>
              <a:rPr lang="cs-CZ" sz="1500" dirty="0" err="1">
                <a:solidFill>
                  <a:schemeClr val="accent1"/>
                </a:solidFill>
                <a:latin typeface="Garamond" panose="02020404030301010803" pitchFamily="18" charset="0"/>
              </a:rPr>
              <a:t>of</a:t>
            </a:r>
            <a:r>
              <a:rPr lang="cs-CZ" sz="1500" dirty="0">
                <a:solidFill>
                  <a:schemeClr val="accent1"/>
                </a:solidFill>
                <a:latin typeface="Garamond" panose="02020404030301010803" pitchFamily="18" charset="0"/>
              </a:rPr>
              <a:t> user susceptibility and </a:t>
            </a:r>
            <a:r>
              <a:rPr lang="cs-CZ" sz="1500" dirty="0" err="1">
                <a:solidFill>
                  <a:schemeClr val="accent1"/>
                </a:solidFill>
                <a:latin typeface="Garamond" panose="02020404030301010803" pitchFamily="18" charset="0"/>
              </a:rPr>
              <a:t>behavior</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Cryptologia</a:t>
            </a:r>
            <a:r>
              <a:rPr lang="cs-CZ" sz="1500" dirty="0">
                <a:solidFill>
                  <a:schemeClr val="accent1"/>
                </a:solidFill>
                <a:latin typeface="Garamond" panose="02020404030301010803" pitchFamily="18" charset="0"/>
              </a:rPr>
              <a:t>, 44(1), 53-67.</a:t>
            </a:r>
          </a:p>
        </p:txBody>
      </p:sp>
      <p:pic>
        <p:nvPicPr>
          <p:cNvPr id="8" name="Obrázok 7" descr="Obrázok, na ktorom je text&#10;&#10;Automaticky generovaný popis">
            <a:extLst>
              <a:ext uri="{FF2B5EF4-FFF2-40B4-BE49-F238E27FC236}">
                <a16:creationId xmlns:a16="http://schemas.microsoft.com/office/drawing/2014/main" id="{65A81B01-8169-6706-8BB7-8888ADDAE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676" y="1330970"/>
            <a:ext cx="5432972" cy="5276627"/>
          </a:xfrm>
          <a:prstGeom prst="rect">
            <a:avLst/>
          </a:prstGeom>
          <a:solidFill>
            <a:schemeClr val="accent2"/>
          </a:solidFill>
        </p:spPr>
      </p:pic>
      <p:sp>
        <p:nvSpPr>
          <p:cNvPr id="2" name="Pravouholník 1">
            <a:extLst>
              <a:ext uri="{FF2B5EF4-FFF2-40B4-BE49-F238E27FC236}">
                <a16:creationId xmlns:a16="http://schemas.microsoft.com/office/drawing/2014/main" id="{D1DE3E5D-453F-DF5E-B7C5-D481300FA47D}"/>
              </a:ext>
            </a:extLst>
          </p:cNvPr>
          <p:cNvSpPr/>
          <p:nvPr/>
        </p:nvSpPr>
        <p:spPr bwMode="auto">
          <a:xfrm>
            <a:off x="1702676" y="1240971"/>
            <a:ext cx="5645181" cy="2416629"/>
          </a:xfrm>
          <a:prstGeom prst="rect">
            <a:avLst/>
          </a:prstGeom>
          <a:solidFill>
            <a:schemeClr val="accent1">
              <a:alpha val="16522"/>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471270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685800" y="833898"/>
            <a:ext cx="8064900" cy="804000"/>
          </a:xfrm>
        </p:spPr>
        <p:txBody>
          <a:bodyPr/>
          <a:lstStyle/>
          <a:p>
            <a:pPr algn="ctr"/>
            <a:r>
              <a:rPr lang="cs-CZ" sz="1500" dirty="0" err="1">
                <a:solidFill>
                  <a:schemeClr val="accent1"/>
                </a:solidFill>
                <a:latin typeface="Garamond" panose="02020404030301010803" pitchFamily="18" charset="0"/>
              </a:rPr>
              <a:t>Langenkamp</a:t>
            </a:r>
            <a:r>
              <a:rPr lang="cs-CZ" sz="1500" dirty="0">
                <a:solidFill>
                  <a:schemeClr val="accent1"/>
                </a:solidFill>
                <a:latin typeface="Garamond" panose="02020404030301010803" pitchFamily="18" charset="0"/>
              </a:rPr>
              <a:t>, A. (2021). </a:t>
            </a:r>
            <a:r>
              <a:rPr lang="cs-CZ" sz="1500" dirty="0" err="1">
                <a:solidFill>
                  <a:schemeClr val="accent1"/>
                </a:solidFill>
                <a:latin typeface="Garamond" panose="02020404030301010803" pitchFamily="18" charset="0"/>
              </a:rPr>
              <a:t>Lonely</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Hearts</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Empty</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Booths</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The</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Relationship</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between</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Loneliness</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Reported</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Voting</a:t>
            </a:r>
            <a:r>
              <a:rPr lang="cs-CZ" sz="1500" dirty="0">
                <a:solidFill>
                  <a:schemeClr val="accent1"/>
                </a:solidFill>
                <a:latin typeface="Garamond" panose="02020404030301010803" pitchFamily="18" charset="0"/>
              </a:rPr>
              <a:t> </a:t>
            </a:r>
            <a:r>
              <a:rPr lang="cs-CZ" sz="1500" dirty="0" err="1">
                <a:solidFill>
                  <a:schemeClr val="accent1"/>
                </a:solidFill>
                <a:latin typeface="Garamond" panose="02020404030301010803" pitchFamily="18" charset="0"/>
              </a:rPr>
              <a:t>Behavior</a:t>
            </a:r>
            <a:r>
              <a:rPr lang="cs-CZ" sz="1500" dirty="0">
                <a:solidFill>
                  <a:schemeClr val="accent1"/>
                </a:solidFill>
                <a:latin typeface="Garamond" panose="02020404030301010803" pitchFamily="18" charset="0"/>
              </a:rPr>
              <a:t> and </a:t>
            </a:r>
            <a:r>
              <a:rPr lang="cs-CZ" sz="1500" dirty="0" err="1">
                <a:solidFill>
                  <a:schemeClr val="accent1"/>
                </a:solidFill>
                <a:latin typeface="Garamond" panose="02020404030301010803" pitchFamily="18" charset="0"/>
              </a:rPr>
              <a:t>Voting</a:t>
            </a:r>
            <a:r>
              <a:rPr lang="cs-CZ" sz="1500" dirty="0">
                <a:solidFill>
                  <a:schemeClr val="accent1"/>
                </a:solidFill>
                <a:latin typeface="Garamond" panose="02020404030301010803" pitchFamily="18" charset="0"/>
              </a:rPr>
              <a:t> as </a:t>
            </a:r>
            <a:r>
              <a:rPr lang="cs-CZ" sz="1500" dirty="0" err="1">
                <a:solidFill>
                  <a:schemeClr val="accent1"/>
                </a:solidFill>
                <a:latin typeface="Garamond" panose="02020404030301010803" pitchFamily="18" charset="0"/>
              </a:rPr>
              <a:t>Civic</a:t>
            </a:r>
            <a:r>
              <a:rPr lang="cs-CZ" sz="1500" dirty="0">
                <a:solidFill>
                  <a:schemeClr val="accent1"/>
                </a:solidFill>
                <a:latin typeface="Garamond" panose="02020404030301010803" pitchFamily="18" charset="0"/>
              </a:rPr>
              <a:t> Duty. </a:t>
            </a:r>
            <a:r>
              <a:rPr lang="cs-CZ" sz="1500" dirty="0" err="1">
                <a:solidFill>
                  <a:schemeClr val="accent1"/>
                </a:solidFill>
                <a:latin typeface="Garamond" panose="02020404030301010803" pitchFamily="18" charset="0"/>
              </a:rPr>
              <a:t>Social</a:t>
            </a:r>
            <a:r>
              <a:rPr lang="cs-CZ" sz="1500" dirty="0">
                <a:solidFill>
                  <a:schemeClr val="accent1"/>
                </a:solidFill>
                <a:latin typeface="Garamond" panose="02020404030301010803" pitchFamily="18" charset="0"/>
              </a:rPr>
              <a:t> Science </a:t>
            </a:r>
            <a:r>
              <a:rPr lang="cs-CZ" sz="1500" dirty="0" err="1">
                <a:solidFill>
                  <a:schemeClr val="accent1"/>
                </a:solidFill>
                <a:latin typeface="Garamond" panose="02020404030301010803" pitchFamily="18" charset="0"/>
              </a:rPr>
              <a:t>Quarterly</a:t>
            </a:r>
            <a:r>
              <a:rPr lang="cs-CZ" sz="1500" dirty="0">
                <a:solidFill>
                  <a:schemeClr val="accent1"/>
                </a:solidFill>
                <a:latin typeface="Garamond" panose="02020404030301010803" pitchFamily="18" charset="0"/>
              </a:rPr>
              <a:t>, 102(4), 1239-1254.</a:t>
            </a:r>
          </a:p>
        </p:txBody>
      </p:sp>
      <p:pic>
        <p:nvPicPr>
          <p:cNvPr id="5" name="Obrázok 4" descr="Obrázok, na ktorom je text&#10;&#10;Automaticky generovaný popis">
            <a:extLst>
              <a:ext uri="{FF2B5EF4-FFF2-40B4-BE49-F238E27FC236}">
                <a16:creationId xmlns:a16="http://schemas.microsoft.com/office/drawing/2014/main" id="{25CB75FD-6DFF-FBD5-D7C1-9696D6B39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08031"/>
            <a:ext cx="7772400" cy="2712071"/>
          </a:xfrm>
          <a:prstGeom prst="rect">
            <a:avLst/>
          </a:prstGeom>
        </p:spPr>
      </p:pic>
      <p:sp>
        <p:nvSpPr>
          <p:cNvPr id="2" name="Pravouholník 1">
            <a:extLst>
              <a:ext uri="{FF2B5EF4-FFF2-40B4-BE49-F238E27FC236}">
                <a16:creationId xmlns:a16="http://schemas.microsoft.com/office/drawing/2014/main" id="{26E75BDD-089F-C4AA-262F-A3D18B20C944}"/>
              </a:ext>
            </a:extLst>
          </p:cNvPr>
          <p:cNvSpPr/>
          <p:nvPr/>
        </p:nvSpPr>
        <p:spPr bwMode="auto">
          <a:xfrm>
            <a:off x="849085" y="2508030"/>
            <a:ext cx="751115" cy="300483"/>
          </a:xfrm>
          <a:prstGeom prst="rect">
            <a:avLst/>
          </a:prstGeom>
          <a:solidFill>
            <a:schemeClr val="accent1">
              <a:alpha val="16522"/>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
        <p:nvSpPr>
          <p:cNvPr id="6" name="Pravouholník 5">
            <a:extLst>
              <a:ext uri="{FF2B5EF4-FFF2-40B4-BE49-F238E27FC236}">
                <a16:creationId xmlns:a16="http://schemas.microsoft.com/office/drawing/2014/main" id="{A44961F0-8231-26DE-76CB-11B7A02E0645}"/>
              </a:ext>
            </a:extLst>
          </p:cNvPr>
          <p:cNvSpPr/>
          <p:nvPr/>
        </p:nvSpPr>
        <p:spPr bwMode="auto">
          <a:xfrm>
            <a:off x="4844142" y="2987002"/>
            <a:ext cx="751115" cy="300483"/>
          </a:xfrm>
          <a:prstGeom prst="rect">
            <a:avLst/>
          </a:prstGeom>
          <a:solidFill>
            <a:schemeClr val="accent1">
              <a:alpha val="16522"/>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
        <p:nvSpPr>
          <p:cNvPr id="7" name="Pravouholník 6">
            <a:extLst>
              <a:ext uri="{FF2B5EF4-FFF2-40B4-BE49-F238E27FC236}">
                <a16:creationId xmlns:a16="http://schemas.microsoft.com/office/drawing/2014/main" id="{14DECD19-45E4-5BE3-BCDF-6EE21373DB65}"/>
              </a:ext>
            </a:extLst>
          </p:cNvPr>
          <p:cNvSpPr/>
          <p:nvPr/>
        </p:nvSpPr>
        <p:spPr bwMode="auto">
          <a:xfrm>
            <a:off x="7609114" y="3851020"/>
            <a:ext cx="751115" cy="300483"/>
          </a:xfrm>
          <a:prstGeom prst="rect">
            <a:avLst/>
          </a:prstGeom>
          <a:solidFill>
            <a:schemeClr val="accent1">
              <a:alpha val="16522"/>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
        <p:nvSpPr>
          <p:cNvPr id="9" name="Pravouholník 8">
            <a:extLst>
              <a:ext uri="{FF2B5EF4-FFF2-40B4-BE49-F238E27FC236}">
                <a16:creationId xmlns:a16="http://schemas.microsoft.com/office/drawing/2014/main" id="{FCFAFA76-8F86-4948-C710-9E1F191FC8E6}"/>
              </a:ext>
            </a:extLst>
          </p:cNvPr>
          <p:cNvSpPr/>
          <p:nvPr/>
        </p:nvSpPr>
        <p:spPr bwMode="auto">
          <a:xfrm>
            <a:off x="783771" y="4049486"/>
            <a:ext cx="488615" cy="300483"/>
          </a:xfrm>
          <a:prstGeom prst="rect">
            <a:avLst/>
          </a:prstGeom>
          <a:solidFill>
            <a:schemeClr val="accent1">
              <a:alpha val="16522"/>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k-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19525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Závěr</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48512" y="1687584"/>
            <a:ext cx="7690500" cy="4352496"/>
          </a:xfrm>
        </p:spPr>
        <p:txBody>
          <a:bodyPr/>
          <a:lstStyle/>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Způsob komunikace se specifickým cílem, čtenářem a stylem</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Zažitá pravidla pro tvorbu odborného textu</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Specifická argumentace a též struktura</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p:txBody>
      </p:sp>
    </p:spTree>
    <p:extLst>
      <p:ext uri="{BB962C8B-B14F-4D97-AF65-F5344CB8AC3E}">
        <p14:creationId xmlns:p14="http://schemas.microsoft.com/office/powerpoint/2010/main" val="3395579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1"/>
                </a:solidFill>
                <a:latin typeface="Garamond" panose="02020404030301010803" pitchFamily="18" charset="0"/>
              </a:rPr>
              <a:t>Doporučení (shrnutí)</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48512" y="1687584"/>
            <a:ext cx="7690500" cy="4713216"/>
          </a:xfrm>
        </p:spPr>
        <p:txBody>
          <a:bodyPr/>
          <a:lstStyle/>
          <a:p>
            <a:pPr>
              <a:buFont typeface="Arial" panose="020B0604020202020204" pitchFamily="34" charset="0"/>
              <a:buChar char="•"/>
            </a:pPr>
            <a:r>
              <a:rPr lang="cs-CZ" dirty="0">
                <a:latin typeface="Constantia" panose="02030602050306030303" pitchFamily="18" charset="0"/>
              </a:rPr>
              <a:t>Strohost/úspornost – „nechť každé slovo mluví“, pozor na plevelná slova (vlastně, prostě, takže, fakticky apod.)</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Srozumitelnost (přečíst kamarádovi)</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Nesnažit se za každou cenu psát </a:t>
            </a:r>
            <a:r>
              <a:rPr lang="cs-CZ" i="1" dirty="0">
                <a:latin typeface="Constantia" panose="02030602050306030303" pitchFamily="18" charset="0"/>
              </a:rPr>
              <a:t>„akademicky“</a:t>
            </a:r>
          </a:p>
          <a:p>
            <a:pPr>
              <a:buFont typeface="Arial" panose="020B0604020202020204" pitchFamily="34" charset="0"/>
              <a:buChar char="•"/>
            </a:pPr>
            <a:endParaRPr lang="cs-CZ" i="1"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Struktura (plán)</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Kratší věty</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Spisovnost</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p:txBody>
      </p:sp>
    </p:spTree>
    <p:extLst>
      <p:ext uri="{BB962C8B-B14F-4D97-AF65-F5344CB8AC3E}">
        <p14:creationId xmlns:p14="http://schemas.microsoft.com/office/powerpoint/2010/main" val="373404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a:xfrm>
            <a:off x="298877" y="424543"/>
            <a:ext cx="8521200" cy="6564086"/>
          </a:xfrm>
        </p:spPr>
        <p:txBody>
          <a:bodyPr/>
          <a:lstStyle/>
          <a:p>
            <a:pPr algn="ctr"/>
            <a:r>
              <a:rPr lang="cs-CZ" sz="2000" b="0" i="0" u="none" strike="noStrike" dirty="0">
                <a:solidFill>
                  <a:srgbClr val="002776"/>
                </a:solidFill>
                <a:effectLst/>
                <a:latin typeface="Garamond" panose="02020404030301010803" pitchFamily="18" charset="0"/>
                <a:hlinkClick r:id="rId2"/>
              </a:rPr>
              <a:t>U43</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 Út 26. 9. 10:00–11:40</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Út 10. 10. 10:00–11:40</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Út 24. 10. 10:00–11:40</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Út 7. 11. 10:00–11:40</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Út 21. 11. 10:00–11:40</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Út 5. 12. 10:00–11:40 (dvě skupiny)</a:t>
            </a:r>
            <a:br>
              <a:rPr lang="cs-CZ" sz="2000" b="0" i="0" u="none" strike="noStrike" dirty="0">
                <a:solidFill>
                  <a:srgbClr val="0A0A0A"/>
                </a:solidFill>
                <a:effectLst/>
                <a:latin typeface="Garamond" panose="02020404030301010803" pitchFamily="18" charset="0"/>
              </a:rPr>
            </a:b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*účast (povinná)</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*cvičení (do čtvrtka před seminářem)</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*aktivita (2 b)</a:t>
            </a:r>
            <a:br>
              <a:rPr lang="cs-CZ" sz="2000" b="0" i="0" u="none" strike="noStrike" dirty="0">
                <a:solidFill>
                  <a:srgbClr val="0A0A0A"/>
                </a:solidFill>
                <a:effectLst/>
                <a:latin typeface="Garamond" panose="02020404030301010803" pitchFamily="18" charset="0"/>
              </a:rPr>
            </a:br>
            <a:r>
              <a:rPr lang="cs-CZ" sz="2000" b="0" i="0" u="none" strike="noStrike" dirty="0">
                <a:solidFill>
                  <a:srgbClr val="0A0A0A"/>
                </a:solidFill>
                <a:effectLst/>
                <a:latin typeface="Garamond" panose="02020404030301010803" pitchFamily="18" charset="0"/>
              </a:rPr>
              <a:t>*seminární práce (stěžejní)</a:t>
            </a:r>
            <a:br>
              <a:rPr lang="cs-CZ" sz="2000" b="0" i="0" u="none" strike="noStrike" dirty="0">
                <a:solidFill>
                  <a:srgbClr val="0A0A0A"/>
                </a:solidFill>
                <a:effectLst/>
                <a:latin typeface="Garamond" panose="02020404030301010803" pitchFamily="18" charset="0"/>
              </a:rPr>
            </a:br>
            <a:br>
              <a:rPr lang="cs-CZ" sz="2000" b="0" i="0" u="none" strike="noStrike" dirty="0">
                <a:solidFill>
                  <a:srgbClr val="0A0A0A"/>
                </a:solidFill>
                <a:effectLst/>
                <a:latin typeface="Garamond" panose="02020404030301010803" pitchFamily="18" charset="0"/>
              </a:rPr>
            </a:br>
            <a:br>
              <a:rPr lang="cs-CZ" sz="2000" b="0" i="0" u="none" strike="noStrike" dirty="0">
                <a:solidFill>
                  <a:srgbClr val="0A0A0A"/>
                </a:solidFill>
                <a:effectLst/>
                <a:latin typeface="Garamond" panose="02020404030301010803" pitchFamily="18" charset="0"/>
              </a:rPr>
            </a:br>
            <a:r>
              <a:rPr lang="cs-CZ" sz="2000" b="0" i="0" u="none" strike="noStrike" dirty="0" err="1">
                <a:solidFill>
                  <a:srgbClr val="0A0A0A"/>
                </a:solidFill>
                <a:effectLst/>
                <a:latin typeface="Garamond" panose="02020404030301010803" pitchFamily="18" charset="0"/>
              </a:rPr>
              <a:t>jakub.jusko@fss.muni.cz</a:t>
            </a:r>
            <a:endParaRPr lang="cs-CZ" sz="2000" dirty="0">
              <a:latin typeface="Garamond" panose="02020404030301010803" pitchFamily="18" charset="0"/>
            </a:endParaRPr>
          </a:p>
        </p:txBody>
      </p:sp>
    </p:spTree>
    <p:extLst>
      <p:ext uri="{BB962C8B-B14F-4D97-AF65-F5344CB8AC3E}">
        <p14:creationId xmlns:p14="http://schemas.microsoft.com/office/powerpoint/2010/main" val="428031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499500" y="695664"/>
            <a:ext cx="8064900" cy="804000"/>
          </a:xfrm>
        </p:spPr>
        <p:txBody>
          <a:bodyPr/>
          <a:lstStyle/>
          <a:p>
            <a:pPr algn="ctr"/>
            <a:r>
              <a:rPr lang="cs-CZ" dirty="0">
                <a:solidFill>
                  <a:schemeClr val="accent2"/>
                </a:solidFill>
                <a:latin typeface="Garamond" panose="02020404030301010803" pitchFamily="18" charset="0"/>
              </a:rPr>
              <a:t>Zadání písemného úkolu č. 2 na Seminář 2:</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48512" y="1687584"/>
            <a:ext cx="7690500" cy="4352496"/>
          </a:xfrm>
        </p:spPr>
        <p:txBody>
          <a:bodyPr/>
          <a:lstStyle/>
          <a:p>
            <a:pPr marL="54000" indent="0">
              <a:buNone/>
            </a:pPr>
            <a:r>
              <a:rPr lang="cs-CZ" dirty="0">
                <a:solidFill>
                  <a:schemeClr val="accent2"/>
                </a:solidFill>
                <a:latin typeface="Constantia" panose="02030602050306030303" pitchFamily="18" charset="0"/>
              </a:rPr>
              <a:t>Zpracování úkolů týkajících se odborného stylu v rámci cvičení zadaného v IS.</a:t>
            </a:r>
          </a:p>
          <a:p>
            <a:pPr marL="54000" indent="0">
              <a:buNone/>
            </a:pPr>
            <a:endParaRPr lang="cs-CZ" dirty="0">
              <a:solidFill>
                <a:schemeClr val="accent2"/>
              </a:solidFill>
              <a:latin typeface="Constantia" panose="02030602050306030303" pitchFamily="18" charset="0"/>
            </a:endParaRPr>
          </a:p>
        </p:txBody>
      </p:sp>
    </p:spTree>
    <p:extLst>
      <p:ext uri="{BB962C8B-B14F-4D97-AF65-F5344CB8AC3E}">
        <p14:creationId xmlns:p14="http://schemas.microsoft.com/office/powerpoint/2010/main" val="239285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p:txBody>
          <a:bodyPr/>
          <a:lstStyle/>
          <a:p>
            <a:pPr algn="ctr"/>
            <a:r>
              <a:rPr lang="cs-CZ" dirty="0">
                <a:solidFill>
                  <a:schemeClr val="accent1"/>
                </a:solidFill>
                <a:latin typeface="Garamond" panose="02020404030301010803" pitchFamily="18" charset="0"/>
              </a:rPr>
              <a:t>Organizace</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p:txBody>
          <a:bodyPr/>
          <a:lstStyle/>
          <a:p>
            <a:pPr marL="54000" indent="0">
              <a:buNone/>
            </a:pPr>
            <a:endParaRPr lang="cs-CZ" sz="3000" dirty="0">
              <a:latin typeface="Constantia" panose="02030602050306030303" pitchFamily="18" charset="0"/>
            </a:endParaRPr>
          </a:p>
          <a:p>
            <a:pPr marL="54000" indent="0">
              <a:buNone/>
            </a:pPr>
            <a:endParaRPr lang="cs-CZ" sz="3000" dirty="0">
              <a:latin typeface="Constantia" panose="02030602050306030303" pitchFamily="18" charset="0"/>
            </a:endParaRPr>
          </a:p>
          <a:p>
            <a:pPr marL="568350" indent="-514350">
              <a:buAutoNum type="arabicPeriod"/>
            </a:pPr>
            <a:r>
              <a:rPr lang="cs-CZ" sz="3000" dirty="0">
                <a:latin typeface="Constantia" panose="02030602050306030303" pitchFamily="18" charset="0"/>
              </a:rPr>
              <a:t>Charakteristika odborného textu</a:t>
            </a:r>
          </a:p>
          <a:p>
            <a:pPr marL="568350" indent="-514350">
              <a:buAutoNum type="arabicPeriod"/>
            </a:pPr>
            <a:endParaRPr lang="cs-CZ" sz="3000" dirty="0">
              <a:latin typeface="Constantia" panose="02030602050306030303" pitchFamily="18" charset="0"/>
            </a:endParaRPr>
          </a:p>
          <a:p>
            <a:pPr marL="568350" indent="-514350">
              <a:buAutoNum type="arabicPeriod"/>
            </a:pPr>
            <a:endParaRPr lang="cs-CZ" sz="3000" dirty="0">
              <a:latin typeface="Constantia" panose="02030602050306030303" pitchFamily="18" charset="0"/>
            </a:endParaRPr>
          </a:p>
          <a:p>
            <a:pPr marL="568350" indent="-514350">
              <a:buAutoNum type="arabicPeriod"/>
            </a:pPr>
            <a:endParaRPr lang="cs-CZ" sz="3000" dirty="0">
              <a:latin typeface="Constantia" panose="02030602050306030303" pitchFamily="18" charset="0"/>
            </a:endParaRPr>
          </a:p>
          <a:p>
            <a:pPr marL="568350" indent="-514350">
              <a:buAutoNum type="arabicPeriod"/>
            </a:pPr>
            <a:endParaRPr lang="cs-CZ" sz="3000" dirty="0">
              <a:latin typeface="Constantia" panose="02030602050306030303" pitchFamily="18" charset="0"/>
            </a:endParaRPr>
          </a:p>
          <a:p>
            <a:pPr marL="568350" indent="-514350">
              <a:buAutoNum type="arabicPeriod"/>
            </a:pPr>
            <a:r>
              <a:rPr lang="cs-CZ" sz="3000" dirty="0">
                <a:latin typeface="Constantia" panose="02030602050306030303" pitchFamily="18" charset="0"/>
              </a:rPr>
              <a:t>Abstrakt (další žánry v průběhu kurzu)</a:t>
            </a:r>
          </a:p>
          <a:p>
            <a:pPr marL="568350" indent="-514350">
              <a:buAutoNum type="arabicPeriod"/>
            </a:pPr>
            <a:endParaRPr lang="cs-CZ" sz="3000" dirty="0" err="1">
              <a:latin typeface="Constantia" panose="02030602050306030303" pitchFamily="18" charset="0"/>
            </a:endParaRPr>
          </a:p>
        </p:txBody>
      </p:sp>
    </p:spTree>
    <p:extLst>
      <p:ext uri="{BB962C8B-B14F-4D97-AF65-F5344CB8AC3E}">
        <p14:creationId xmlns:p14="http://schemas.microsoft.com/office/powerpoint/2010/main" val="211445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pic>
        <p:nvPicPr>
          <p:cNvPr id="1026" name="Picture 2" descr="I am ready for activities.... - Sound of Music | Make a Meme">
            <a:extLst>
              <a:ext uri="{FF2B5EF4-FFF2-40B4-BE49-F238E27FC236}">
                <a16:creationId xmlns:a16="http://schemas.microsoft.com/office/drawing/2014/main" id="{E7B79FF7-3043-B744-F836-D38455065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765" y="584638"/>
            <a:ext cx="6826469" cy="568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8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40000" y="720000"/>
            <a:ext cx="8064900" cy="804000"/>
          </a:xfrm>
        </p:spPr>
        <p:txBody>
          <a:bodyPr/>
          <a:lstStyle/>
          <a:p>
            <a:pPr algn="ctr"/>
            <a:r>
              <a:rPr lang="cs-CZ" dirty="0">
                <a:solidFill>
                  <a:srgbClr val="FF0000"/>
                </a:solidFill>
                <a:latin typeface="Garamond" panose="02020404030301010803" pitchFamily="18" charset="0"/>
              </a:rPr>
              <a:t>Úkol: </a:t>
            </a:r>
            <a:r>
              <a:rPr lang="cs-CZ" dirty="0">
                <a:solidFill>
                  <a:schemeClr val="accent1"/>
                </a:solidFill>
                <a:latin typeface="Garamond" panose="02020404030301010803" pitchFamily="18" charset="0"/>
              </a:rPr>
              <a:t>Co jste napsali/přečetli během posledních dvou týdnů?</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1065517" y="1954924"/>
            <a:ext cx="7174593" cy="4657764"/>
          </a:xfrm>
        </p:spPr>
        <p:txBody>
          <a:bodyPr/>
          <a:lstStyle/>
          <a:p>
            <a:pPr marL="54000" indent="0">
              <a:buNone/>
            </a:pPr>
            <a:r>
              <a:rPr lang="cs-CZ" dirty="0">
                <a:latin typeface="Constantia" panose="02030602050306030303" pitchFamily="18" charset="0"/>
              </a:rPr>
              <a:t>1. Napište každý na papír, při jaké příležitosti jste něco psali/četli v posledních dvou týdnech.</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2. Ve skupině dvou studentů seřaďte různé texty do skupin dle jejich podobností (typ, účel, délka…).</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marL="54000" indent="0">
              <a:buNone/>
            </a:pPr>
            <a:r>
              <a:rPr lang="cs-CZ" dirty="0">
                <a:latin typeface="Constantia" panose="02030602050306030303" pitchFamily="18" charset="0"/>
              </a:rPr>
              <a:t>3. Jaký je účel různých typů textů? Jaké je publikum?</a:t>
            </a:r>
          </a:p>
          <a:p>
            <a:pPr marL="54000" indent="0">
              <a:buNone/>
            </a:pPr>
            <a:endParaRPr lang="cs-CZ" dirty="0">
              <a:latin typeface="Constantia" panose="02030602050306030303" pitchFamily="18" charset="0"/>
            </a:endParaRPr>
          </a:p>
          <a:p>
            <a:pPr marL="54000" indent="0">
              <a:buNone/>
            </a:pPr>
            <a:endParaRPr lang="cs-CZ" dirty="0">
              <a:latin typeface="Constantia" panose="02030602050306030303" pitchFamily="18" charset="0"/>
            </a:endParaRPr>
          </a:p>
          <a:p>
            <a:pPr marL="54000" indent="0">
              <a:buNone/>
            </a:pPr>
            <a:r>
              <a:rPr lang="cs-CZ" dirty="0">
                <a:latin typeface="Constantia" panose="02030602050306030303" pitchFamily="18" charset="0"/>
              </a:rPr>
              <a:t>4. Jak se liší akademické texty (které jste psali/četli) od ostatních? </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367028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40000" y="720000"/>
            <a:ext cx="8064900" cy="804000"/>
          </a:xfrm>
        </p:spPr>
        <p:txBody>
          <a:bodyPr/>
          <a:lstStyle/>
          <a:p>
            <a:pPr algn="ctr"/>
            <a:r>
              <a:rPr lang="cs-CZ" dirty="0">
                <a:solidFill>
                  <a:srgbClr val="FF0000"/>
                </a:solidFill>
                <a:latin typeface="Garamond" panose="02020404030301010803" pitchFamily="18" charset="0"/>
              </a:rPr>
              <a:t>Specifika odborného textu</a:t>
            </a:r>
            <a:endParaRPr lang="cs-CZ" dirty="0">
              <a:solidFill>
                <a:schemeClr val="accent1"/>
              </a:solidFill>
              <a:latin typeface="Garamond" panose="02020404030301010803" pitchFamily="18" charset="0"/>
            </a:endParaRP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768600" y="1580162"/>
            <a:ext cx="8064900" cy="4647838"/>
          </a:xfrm>
        </p:spPr>
        <p:txBody>
          <a:bodyPr/>
          <a:lstStyle/>
          <a:p>
            <a:pPr marL="54000" indent="0">
              <a:buNone/>
            </a:pPr>
            <a:endParaRPr lang="cs-CZ" sz="3000" dirty="0">
              <a:latin typeface="Constantia" panose="02030602050306030303" pitchFamily="18" charset="0"/>
            </a:endParaRPr>
          </a:p>
          <a:p>
            <a:pPr marL="54000" indent="0">
              <a:buNone/>
            </a:pPr>
            <a:r>
              <a:rPr lang="cs-CZ" sz="3000" dirty="0">
                <a:latin typeface="Constantia" panose="02030602050306030303" pitchFamily="18" charset="0"/>
              </a:rPr>
              <a:t>1. Cíl a typ sdělení</a:t>
            </a:r>
          </a:p>
          <a:p>
            <a:pPr marL="54000" indent="0">
              <a:buNone/>
            </a:pPr>
            <a:endParaRPr lang="cs-CZ" sz="3000" dirty="0">
              <a:latin typeface="Constantia" panose="02030602050306030303" pitchFamily="18" charset="0"/>
            </a:endParaRPr>
          </a:p>
          <a:p>
            <a:pPr marL="54000" indent="0">
              <a:buNone/>
            </a:pPr>
            <a:r>
              <a:rPr lang="cs-CZ" sz="3000" dirty="0">
                <a:latin typeface="Constantia" panose="02030602050306030303" pitchFamily="18" charset="0"/>
              </a:rPr>
              <a:t>2. Čtenář </a:t>
            </a:r>
          </a:p>
          <a:p>
            <a:pPr marL="54000" indent="0">
              <a:buNone/>
            </a:pPr>
            <a:endParaRPr lang="cs-CZ" sz="3000" dirty="0">
              <a:latin typeface="Constantia" panose="02030602050306030303" pitchFamily="18" charset="0"/>
            </a:endParaRPr>
          </a:p>
          <a:p>
            <a:pPr marL="54000" indent="0">
              <a:buNone/>
            </a:pPr>
            <a:r>
              <a:rPr lang="cs-CZ" sz="3000" dirty="0">
                <a:latin typeface="Constantia" panose="02030602050306030303" pitchFamily="18" charset="0"/>
              </a:rPr>
              <a:t>3. Struktura</a:t>
            </a:r>
          </a:p>
          <a:p>
            <a:pPr marL="54000" indent="0">
              <a:buNone/>
            </a:pPr>
            <a:endParaRPr lang="cs-CZ" sz="3000" dirty="0">
              <a:latin typeface="Constantia" panose="02030602050306030303" pitchFamily="18" charset="0"/>
            </a:endParaRPr>
          </a:p>
          <a:p>
            <a:pPr marL="54000" indent="0">
              <a:buNone/>
            </a:pPr>
            <a:r>
              <a:rPr lang="cs-CZ" sz="3000" dirty="0">
                <a:latin typeface="Constantia" panose="02030602050306030303" pitchFamily="18" charset="0"/>
              </a:rPr>
              <a:t>4. Jazyk</a:t>
            </a:r>
          </a:p>
          <a:p>
            <a:pPr marL="54000" indent="0">
              <a:buNone/>
            </a:pPr>
            <a:endParaRPr lang="cs-CZ" sz="3000" dirty="0">
              <a:latin typeface="Constantia" panose="02030602050306030303" pitchFamily="18" charset="0"/>
            </a:endParaRPr>
          </a:p>
          <a:p>
            <a:pPr marL="54000" indent="0">
              <a:buNone/>
            </a:pPr>
            <a:r>
              <a:rPr lang="cs-CZ" sz="3000" dirty="0">
                <a:latin typeface="Constantia" panose="02030602050306030303" pitchFamily="18" charset="0"/>
              </a:rPr>
              <a:t>5. Podpora sdělovaných informací</a:t>
            </a:r>
          </a:p>
          <a:p>
            <a:pPr marL="54000" indent="0">
              <a:buNone/>
            </a:pPr>
            <a:endParaRPr lang="cs-CZ" sz="3000" dirty="0">
              <a:latin typeface="Constantia" panose="02030602050306030303" pitchFamily="18" charset="0"/>
            </a:endParaRPr>
          </a:p>
          <a:p>
            <a:pPr marL="54000" indent="0">
              <a:buNone/>
            </a:pPr>
            <a:r>
              <a:rPr lang="cs-CZ" sz="3000" dirty="0">
                <a:latin typeface="Constantia" panose="02030602050306030303" pitchFamily="18" charset="0"/>
              </a:rPr>
              <a:t>6. Práce s literaturou</a:t>
            </a:r>
          </a:p>
          <a:p>
            <a:pPr marL="54000" indent="0">
              <a:buNone/>
            </a:pPr>
            <a:endParaRPr lang="cs-CZ" sz="3000" dirty="0">
              <a:latin typeface="Constantia" panose="02030602050306030303" pitchFamily="18" charset="0"/>
            </a:endParaRPr>
          </a:p>
          <a:p>
            <a:pPr marL="54000" indent="0">
              <a:buNone/>
            </a:pPr>
            <a:endParaRPr lang="cs-CZ" sz="3000" dirty="0">
              <a:latin typeface="Constantia" panose="02030602050306030303" pitchFamily="18" charset="0"/>
            </a:endParaRPr>
          </a:p>
        </p:txBody>
      </p:sp>
    </p:spTree>
    <p:extLst>
      <p:ext uri="{BB962C8B-B14F-4D97-AF65-F5344CB8AC3E}">
        <p14:creationId xmlns:p14="http://schemas.microsoft.com/office/powerpoint/2010/main" val="339593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40000" y="720000"/>
            <a:ext cx="8064900" cy="804000"/>
          </a:xfrm>
        </p:spPr>
        <p:txBody>
          <a:bodyPr/>
          <a:lstStyle/>
          <a:p>
            <a:pPr algn="ctr"/>
            <a:r>
              <a:rPr lang="cs-CZ" dirty="0">
                <a:solidFill>
                  <a:schemeClr val="accent1"/>
                </a:solidFill>
                <a:latin typeface="Garamond" panose="02020404030301010803" pitchFamily="18" charset="0"/>
              </a:rPr>
              <a:t>1. Cíl a typ sdělení odborného textu	</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540000" y="1524000"/>
            <a:ext cx="8064900" cy="4956000"/>
          </a:xfrm>
        </p:spPr>
        <p:txBody>
          <a:bodyPr/>
          <a:lstStyle/>
          <a:p>
            <a:pPr>
              <a:buFont typeface="Arial" panose="020B0604020202020204" pitchFamily="34" charset="0"/>
              <a:buChar char="•"/>
            </a:pPr>
            <a:r>
              <a:rPr lang="cs-CZ" b="1" dirty="0">
                <a:latin typeface="Constantia" panose="02030602050306030303" pitchFamily="18" charset="0"/>
              </a:rPr>
              <a:t>Informovat</a:t>
            </a:r>
            <a:r>
              <a:rPr lang="cs-CZ" dirty="0">
                <a:latin typeface="Constantia" panose="02030602050306030303" pitchFamily="18" charset="0"/>
              </a:rPr>
              <a:t> o výsledcích vlastní vědecké činnosti (výzkum který není publikován, neexistuje)</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b="1" dirty="0">
                <a:latin typeface="Constantia" panose="02030602050306030303" pitchFamily="18" charset="0"/>
              </a:rPr>
              <a:t>Sdělit</a:t>
            </a:r>
            <a:r>
              <a:rPr lang="cs-CZ" dirty="0">
                <a:latin typeface="Constantia" panose="02030602050306030303" pitchFamily="18" charset="0"/>
              </a:rPr>
              <a:t> své závěry formou srozumitelně podané informace</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b="1" dirty="0">
                <a:latin typeface="Constantia" panose="02030602050306030303" pitchFamily="18" charset="0"/>
              </a:rPr>
              <a:t>Odpovědět</a:t>
            </a:r>
            <a:r>
              <a:rPr lang="cs-CZ" dirty="0">
                <a:latin typeface="Constantia" panose="02030602050306030303" pitchFamily="18" charset="0"/>
              </a:rPr>
              <a:t> na danou výzkumnou otázku</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b="1" dirty="0">
                <a:latin typeface="Constantia" panose="02030602050306030303" pitchFamily="18" charset="0"/>
              </a:rPr>
              <a:t>Shrnout</a:t>
            </a:r>
            <a:r>
              <a:rPr lang="cs-CZ" dirty="0">
                <a:latin typeface="Constantia" panose="02030602050306030303" pitchFamily="18" charset="0"/>
              </a:rPr>
              <a:t> dosavadní znalosti o daném tématu</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b="1" dirty="0">
                <a:latin typeface="Constantia" panose="02030602050306030303" pitchFamily="18" charset="0"/>
              </a:rPr>
              <a:t>Vyvolat/pokračovat </a:t>
            </a:r>
            <a:r>
              <a:rPr lang="cs-CZ" dirty="0">
                <a:latin typeface="Constantia" panose="02030602050306030303" pitchFamily="18" charset="0"/>
              </a:rPr>
              <a:t>v diskusi nad daným tématem</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b="1" dirty="0">
                <a:latin typeface="Constantia" panose="02030602050306030303" pitchFamily="18" charset="0"/>
              </a:rPr>
              <a:t>Přispět</a:t>
            </a:r>
            <a:r>
              <a:rPr lang="cs-CZ" dirty="0">
                <a:latin typeface="Constantia" panose="02030602050306030303" pitchFamily="18" charset="0"/>
              </a:rPr>
              <a:t> k rozvoji vědění/řešení společensky významného problému</a:t>
            </a:r>
          </a:p>
          <a:p>
            <a:pPr marL="54000" indent="0">
              <a:buNone/>
            </a:pPr>
            <a:endParaRPr lang="cs-CZ" dirty="0">
              <a:latin typeface="Constantia" panose="02030602050306030303" pitchFamily="18" charset="0"/>
            </a:endParaRPr>
          </a:p>
          <a:p>
            <a:pPr marL="54000" indent="0" algn="ctr">
              <a:buNone/>
            </a:pPr>
            <a:r>
              <a:rPr lang="cs-CZ" sz="1500" dirty="0">
                <a:latin typeface="Constantia" panose="02030602050306030303" pitchFamily="18" charset="0"/>
              </a:rPr>
              <a:t>Toto učinit za pomocí vědecké metody</a:t>
            </a:r>
          </a:p>
        </p:txBody>
      </p:sp>
    </p:spTree>
    <p:extLst>
      <p:ext uri="{BB962C8B-B14F-4D97-AF65-F5344CB8AC3E}">
        <p14:creationId xmlns:p14="http://schemas.microsoft.com/office/powerpoint/2010/main" val="259107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0C6543A0-FA8C-8C49-B023-795D80BECEC5}"/>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3E573155-9A35-0B4C-A41A-D83430193B02}"/>
              </a:ext>
            </a:extLst>
          </p:cNvPr>
          <p:cNvSpPr>
            <a:spLocks noGrp="1"/>
          </p:cNvSpPr>
          <p:nvPr>
            <p:ph type="title"/>
          </p:nvPr>
        </p:nvSpPr>
        <p:spPr>
          <a:xfrm>
            <a:off x="540000" y="720000"/>
            <a:ext cx="8064900" cy="804000"/>
          </a:xfrm>
        </p:spPr>
        <p:txBody>
          <a:bodyPr/>
          <a:lstStyle/>
          <a:p>
            <a:pPr algn="ctr"/>
            <a:r>
              <a:rPr lang="cs-CZ" dirty="0">
                <a:solidFill>
                  <a:schemeClr val="accent1"/>
                </a:solidFill>
                <a:latin typeface="Garamond" panose="02020404030301010803" pitchFamily="18" charset="0"/>
              </a:rPr>
              <a:t>2. Čtenář odborného textu</a:t>
            </a:r>
          </a:p>
        </p:txBody>
      </p:sp>
      <p:sp>
        <p:nvSpPr>
          <p:cNvPr id="5" name="Zástupný objekt pre obsah 4">
            <a:extLst>
              <a:ext uri="{FF2B5EF4-FFF2-40B4-BE49-F238E27FC236}">
                <a16:creationId xmlns:a16="http://schemas.microsoft.com/office/drawing/2014/main" id="{674C9A7E-58A1-7F45-A225-947BCA22B5C6}"/>
              </a:ext>
            </a:extLst>
          </p:cNvPr>
          <p:cNvSpPr>
            <a:spLocks noGrp="1"/>
          </p:cNvSpPr>
          <p:nvPr>
            <p:ph idx="1"/>
          </p:nvPr>
        </p:nvSpPr>
        <p:spPr>
          <a:xfrm>
            <a:off x="540000" y="1524000"/>
            <a:ext cx="8064900" cy="4956000"/>
          </a:xfrm>
        </p:spPr>
        <p:txBody>
          <a:bodyPr/>
          <a:lstStyle/>
          <a:p>
            <a:pPr>
              <a:buFont typeface="Arial" panose="020B0604020202020204" pitchFamily="34" charset="0"/>
              <a:buChar char="•"/>
            </a:pPr>
            <a:r>
              <a:rPr lang="cs-CZ" dirty="0">
                <a:latin typeface="Constantia" panose="02030602050306030303" pitchFamily="18" charset="0"/>
              </a:rPr>
              <a:t>Kdo je čtenářem odborného textu?</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Žánry odborného textu (popularizující kniha vs článek v odborném časopise)</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Zpravidla předpokládané předporozumění na straně čtenáře</a:t>
            </a:r>
          </a:p>
          <a:p>
            <a:pPr marL="54000" indent="0">
              <a:buNone/>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r>
              <a:rPr lang="cs-CZ" dirty="0">
                <a:latin typeface="Constantia" panose="02030602050306030303" pitchFamily="18" charset="0"/>
              </a:rPr>
              <a:t>Cíle čtenáře</a:t>
            </a:r>
          </a:p>
          <a:p>
            <a:pPr>
              <a:buFont typeface="Arial" panose="020B0604020202020204" pitchFamily="34" charset="0"/>
              <a:buChar char="•"/>
            </a:pPr>
            <a:endParaRPr lang="cs-CZ" dirty="0">
              <a:latin typeface="Constantia" panose="02030602050306030303" pitchFamily="18" charset="0"/>
            </a:endParaRPr>
          </a:p>
          <a:p>
            <a:pPr>
              <a:buFont typeface="Arial" panose="020B0604020202020204" pitchFamily="34" charset="0"/>
              <a:buChar char="•"/>
            </a:pPr>
            <a:endParaRPr lang="cs-CZ" dirty="0">
              <a:latin typeface="Constantia" panose="02030602050306030303" pitchFamily="18" charset="0"/>
            </a:endParaRPr>
          </a:p>
        </p:txBody>
      </p:sp>
    </p:spTree>
    <p:extLst>
      <p:ext uri="{BB962C8B-B14F-4D97-AF65-F5344CB8AC3E}">
        <p14:creationId xmlns:p14="http://schemas.microsoft.com/office/powerpoint/2010/main" val="300662048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4-3-cz.potx" id="{D7A7A407-EA95-402E-A2E1-F4E83BB896B4}" vid="{701BB1D0-3800-4DAE-B2C6-FE22C8BECD5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1120</Words>
  <Application>Microsoft Macintosh PowerPoint</Application>
  <PresentationFormat>Prezentácia na obrazovke (4:3)</PresentationFormat>
  <Paragraphs>255</Paragraphs>
  <Slides>30</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30</vt:i4>
      </vt:variant>
    </vt:vector>
  </HeadingPairs>
  <TitlesOfParts>
    <vt:vector size="37" baseType="lpstr">
      <vt:lpstr>Arial</vt:lpstr>
      <vt:lpstr>Constantia</vt:lpstr>
      <vt:lpstr>Garamond</vt:lpstr>
      <vt:lpstr>Tahoma</vt:lpstr>
      <vt:lpstr>Tw Cen MT</vt:lpstr>
      <vt:lpstr>Wingdings</vt:lpstr>
      <vt:lpstr>Prezentace_MU_CZ</vt:lpstr>
      <vt:lpstr>Seminář č. 1  Charakteristika a styl odborného textu, abstrakt, žánry   </vt:lpstr>
      <vt:lpstr>!</vt:lpstr>
      <vt:lpstr>U43  Út 26. 9. 10:00–11:40 Út 10. 10. 10:00–11:40 Út 24. 10. 10:00–11:40 Út 7. 11. 10:00–11:40 Út 21. 11. 10:00–11:40 Út 5. 12. 10:00–11:40 (dvě skupiny)  *účast (povinná) *cvičení (do čtvrtka před seminářem) *aktivita (2 b) *seminární práce (stěžejní)   jakub.jusko@fss.muni.cz</vt:lpstr>
      <vt:lpstr>Organizace</vt:lpstr>
      <vt:lpstr>Prezentácia programu PowerPoint</vt:lpstr>
      <vt:lpstr>Úkol: Co jste napsali/přečetli během posledních dvou týdnů?</vt:lpstr>
      <vt:lpstr>Specifika odborného textu</vt:lpstr>
      <vt:lpstr>1. Cíl a typ sdělení odborného textu </vt:lpstr>
      <vt:lpstr>2. Čtenář odborného textu</vt:lpstr>
      <vt:lpstr>Prezentácia programu PowerPoint</vt:lpstr>
      <vt:lpstr>2. Čtenář odborného textu</vt:lpstr>
      <vt:lpstr>3. Struktura</vt:lpstr>
      <vt:lpstr>4. Jazyk odborného textu/stylistika</vt:lpstr>
      <vt:lpstr>4. Jazyk odborného textu/stylistika</vt:lpstr>
      <vt:lpstr>Doporučení</vt:lpstr>
      <vt:lpstr>Doporučení</vt:lpstr>
      <vt:lpstr>5. Podpora sdělovaných informací</vt:lpstr>
      <vt:lpstr>6. Práce s literaturou a zdroji</vt:lpstr>
      <vt:lpstr>Abstrakt</vt:lpstr>
      <vt:lpstr>Abstrakt</vt:lpstr>
      <vt:lpstr>Abstrakt</vt:lpstr>
      <vt:lpstr>Abstrakt</vt:lpstr>
      <vt:lpstr>Prezentácia programu PowerPoint</vt:lpstr>
      <vt:lpstr>Abstrakt</vt:lpstr>
      <vt:lpstr>Abstrakt</vt:lpstr>
      <vt:lpstr>Diaz, A., Sherman, A. T., &amp; Joshi, A. (2020). Phishing in an academic community: A study of user susceptibility and behavior. Cryptologia, 44(1), 53-67.</vt:lpstr>
      <vt:lpstr>Langenkamp, A. (2021). Lonely Hearts, Empty Booths? The Relationship between Loneliness, Reported Voting Behavior and Voting as Civic Duty. Social Science Quarterly, 102(4), 1239-1254.</vt:lpstr>
      <vt:lpstr>Závěr</vt:lpstr>
      <vt:lpstr>Doporučení (shrnutí)</vt:lpstr>
      <vt:lpstr>Zadání písemného úkolu č. 2 na Seminář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Počasie a voľby</dc:title>
  <dc:creator>Jakub Jusko</dc:creator>
  <cp:lastModifiedBy>Jakub Jusko</cp:lastModifiedBy>
  <cp:revision>40</cp:revision>
  <dcterms:created xsi:type="dcterms:W3CDTF">2021-01-04T15:05:13Z</dcterms:created>
  <dcterms:modified xsi:type="dcterms:W3CDTF">2023-09-26T07:15:16Z</dcterms:modified>
</cp:coreProperties>
</file>