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378" r:id="rId3"/>
    <p:sldId id="366" r:id="rId4"/>
    <p:sldId id="367" r:id="rId5"/>
    <p:sldId id="368" r:id="rId6"/>
    <p:sldId id="379" r:id="rId7"/>
    <p:sldId id="370" r:id="rId8"/>
    <p:sldId id="371" r:id="rId9"/>
    <p:sldId id="372" r:id="rId10"/>
    <p:sldId id="374" r:id="rId11"/>
    <p:sldId id="375" r:id="rId12"/>
    <p:sldId id="377" r:id="rId13"/>
    <p:sldId id="376" r:id="rId14"/>
    <p:sldId id="373" r:id="rId15"/>
    <p:sldId id="364" r:id="rId16"/>
    <p:sldId id="347" r:id="rId17"/>
    <p:sldId id="346" r:id="rId18"/>
    <p:sldId id="348" r:id="rId19"/>
    <p:sldId id="345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44" r:id="rId32"/>
    <p:sldId id="360" r:id="rId33"/>
    <p:sldId id="36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80BC27-7674-8E4E-8523-B2B434850692}" v="2" dt="2023-10-23T18:40:22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 autoAdjust="0"/>
    <p:restoredTop sz="57448" autoAdjust="0"/>
  </p:normalViewPr>
  <p:slideViewPr>
    <p:cSldViewPr snapToGrid="0">
      <p:cViewPr varScale="1">
        <p:scale>
          <a:sx n="59" d="100"/>
          <a:sy n="59" d="100"/>
        </p:scale>
        <p:origin x="2800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Jusko" userId="9c047079-7d34-4614-9d9b-4788ba959305" providerId="ADAL" clId="{7225B4D2-B164-DD49-8BC9-A3411FB07A60}"/>
    <pc:docChg chg="modSld">
      <pc:chgData name="Jakub Jusko" userId="9c047079-7d34-4614-9d9b-4788ba959305" providerId="ADAL" clId="{7225B4D2-B164-DD49-8BC9-A3411FB07A60}" dt="2021-09-12T20:29:55.601" v="0" actId="790"/>
      <pc:docMkLst>
        <pc:docMk/>
      </pc:docMkLst>
      <pc:sldChg chg="modSp mod">
        <pc:chgData name="Jakub Jusko" userId="9c047079-7d34-4614-9d9b-4788ba959305" providerId="ADAL" clId="{7225B4D2-B164-DD49-8BC9-A3411FB07A60}" dt="2021-09-12T20:29:55.601" v="0" actId="790"/>
        <pc:sldMkLst>
          <pc:docMk/>
          <pc:sldMk cId="1158939877" sldId="256"/>
        </pc:sldMkLst>
        <pc:spChg chg="mod">
          <ac:chgData name="Jakub Jusko" userId="9c047079-7d34-4614-9d9b-4788ba959305" providerId="ADAL" clId="{7225B4D2-B164-DD49-8BC9-A3411FB07A60}" dt="2021-09-12T20:29:55.601" v="0" actId="790"/>
          <ac:spMkLst>
            <pc:docMk/>
            <pc:sldMk cId="1158939877" sldId="256"/>
            <ac:spMk id="2" creationId="{4AA6C805-D43D-9246-8F45-F7D14F2D25C7}"/>
          </ac:spMkLst>
        </pc:spChg>
      </pc:sldChg>
    </pc:docChg>
  </pc:docChgLst>
  <pc:docChgLst>
    <pc:chgData name="Jakub Jusko" userId="9c047079-7d34-4614-9d9b-4788ba959305" providerId="ADAL" clId="{C580BC27-7674-8E4E-8523-B2B434850692}"/>
    <pc:docChg chg="undo custSel addSld delSld modSld sldOrd">
      <pc:chgData name="Jakub Jusko" userId="9c047079-7d34-4614-9d9b-4788ba959305" providerId="ADAL" clId="{C580BC27-7674-8E4E-8523-B2B434850692}" dt="2023-10-23T18:55:16.344" v="69" actId="20577"/>
      <pc:docMkLst>
        <pc:docMk/>
      </pc:docMkLst>
      <pc:sldChg chg="modSp mod">
        <pc:chgData name="Jakub Jusko" userId="9c047079-7d34-4614-9d9b-4788ba959305" providerId="ADAL" clId="{C580BC27-7674-8E4E-8523-B2B434850692}" dt="2023-10-10T07:31:32.020" v="37" actId="20577"/>
        <pc:sldMkLst>
          <pc:docMk/>
          <pc:sldMk cId="1158939877" sldId="256"/>
        </pc:sldMkLst>
        <pc:spChg chg="mod">
          <ac:chgData name="Jakub Jusko" userId="9c047079-7d34-4614-9d9b-4788ba959305" providerId="ADAL" clId="{C580BC27-7674-8E4E-8523-B2B434850692}" dt="2023-10-10T07:31:26.779" v="29" actId="20577"/>
          <ac:spMkLst>
            <pc:docMk/>
            <pc:sldMk cId="1158939877" sldId="256"/>
            <ac:spMk id="2" creationId="{4AA6C805-D43D-9246-8F45-F7D14F2D25C7}"/>
          </ac:spMkLst>
        </pc:spChg>
        <pc:spChg chg="mod">
          <ac:chgData name="Jakub Jusko" userId="9c047079-7d34-4614-9d9b-4788ba959305" providerId="ADAL" clId="{C580BC27-7674-8E4E-8523-B2B434850692}" dt="2023-10-10T07:31:32.020" v="37" actId="20577"/>
          <ac:spMkLst>
            <pc:docMk/>
            <pc:sldMk cId="1158939877" sldId="256"/>
            <ac:spMk id="3" creationId="{E41AC406-9E40-DE47-946B-D00D18C67F55}"/>
          </ac:spMkLst>
        </pc:spChg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4238120159" sldId="283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2829268688" sldId="308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751568736" sldId="309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2859931883" sldId="310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1204606452" sldId="311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3789043666" sldId="312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2226819676" sldId="313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733448987" sldId="314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2085952014" sldId="315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1484802038" sldId="316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2429511145" sldId="317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2003901223" sldId="318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3613279505" sldId="319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925253549" sldId="320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1798096561" sldId="321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3131853271" sldId="322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2200229145" sldId="323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184082966" sldId="324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3010573759" sldId="325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3941793774" sldId="326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1488491204" sldId="327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3163486713" sldId="328"/>
        </pc:sldMkLst>
      </pc:sldChg>
      <pc:sldChg chg="modSp del mod">
        <pc:chgData name="Jakub Jusko" userId="9c047079-7d34-4614-9d9b-4788ba959305" providerId="ADAL" clId="{C580BC27-7674-8E4E-8523-B2B434850692}" dt="2023-10-10T07:31:45.405" v="38" actId="2696"/>
        <pc:sldMkLst>
          <pc:docMk/>
          <pc:sldMk cId="2345348559" sldId="329"/>
        </pc:sldMkLst>
        <pc:spChg chg="mod">
          <ac:chgData name="Jakub Jusko" userId="9c047079-7d34-4614-9d9b-4788ba959305" providerId="ADAL" clId="{C580BC27-7674-8E4E-8523-B2B434850692}" dt="2023-10-09T16:53:01.562" v="12" actId="113"/>
          <ac:spMkLst>
            <pc:docMk/>
            <pc:sldMk cId="2345348559" sldId="329"/>
            <ac:spMk id="5" creationId="{674C9A7E-58A1-7F45-A225-947BCA22B5C6}"/>
          </ac:spMkLst>
        </pc:spChg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828153871" sldId="330"/>
        </pc:sldMkLst>
      </pc:sldChg>
      <pc:sldChg chg="del">
        <pc:chgData name="Jakub Jusko" userId="9c047079-7d34-4614-9d9b-4788ba959305" providerId="ADAL" clId="{C580BC27-7674-8E4E-8523-B2B434850692}" dt="2023-10-10T07:31:45.405" v="38" actId="2696"/>
        <pc:sldMkLst>
          <pc:docMk/>
          <pc:sldMk cId="23844736" sldId="331"/>
        </pc:sldMkLst>
      </pc:sldChg>
      <pc:sldChg chg="del">
        <pc:chgData name="Jakub Jusko" userId="9c047079-7d34-4614-9d9b-4788ba959305" providerId="ADAL" clId="{C580BC27-7674-8E4E-8523-B2B434850692}" dt="2023-10-23T18:40:31.683" v="40" actId="2696"/>
        <pc:sldMkLst>
          <pc:docMk/>
          <pc:sldMk cId="4240816397" sldId="332"/>
        </pc:sldMkLst>
      </pc:sldChg>
      <pc:sldChg chg="del">
        <pc:chgData name="Jakub Jusko" userId="9c047079-7d34-4614-9d9b-4788ba959305" providerId="ADAL" clId="{C580BC27-7674-8E4E-8523-B2B434850692}" dt="2023-10-23T18:40:31.683" v="40" actId="2696"/>
        <pc:sldMkLst>
          <pc:docMk/>
          <pc:sldMk cId="183091710" sldId="333"/>
        </pc:sldMkLst>
      </pc:sldChg>
      <pc:sldChg chg="del">
        <pc:chgData name="Jakub Jusko" userId="9c047079-7d34-4614-9d9b-4788ba959305" providerId="ADAL" clId="{C580BC27-7674-8E4E-8523-B2B434850692}" dt="2023-10-23T18:40:31.683" v="40" actId="2696"/>
        <pc:sldMkLst>
          <pc:docMk/>
          <pc:sldMk cId="1393215873" sldId="334"/>
        </pc:sldMkLst>
      </pc:sldChg>
      <pc:sldChg chg="del">
        <pc:chgData name="Jakub Jusko" userId="9c047079-7d34-4614-9d9b-4788ba959305" providerId="ADAL" clId="{C580BC27-7674-8E4E-8523-B2B434850692}" dt="2023-10-23T18:40:31.683" v="40" actId="2696"/>
        <pc:sldMkLst>
          <pc:docMk/>
          <pc:sldMk cId="3747442553" sldId="335"/>
        </pc:sldMkLst>
      </pc:sldChg>
      <pc:sldChg chg="del">
        <pc:chgData name="Jakub Jusko" userId="9c047079-7d34-4614-9d9b-4788ba959305" providerId="ADAL" clId="{C580BC27-7674-8E4E-8523-B2B434850692}" dt="2023-10-23T18:40:31.683" v="40" actId="2696"/>
        <pc:sldMkLst>
          <pc:docMk/>
          <pc:sldMk cId="397877222" sldId="336"/>
        </pc:sldMkLst>
      </pc:sldChg>
      <pc:sldChg chg="del">
        <pc:chgData name="Jakub Jusko" userId="9c047079-7d34-4614-9d9b-4788ba959305" providerId="ADAL" clId="{C580BC27-7674-8E4E-8523-B2B434850692}" dt="2023-10-23T18:40:31.683" v="40" actId="2696"/>
        <pc:sldMkLst>
          <pc:docMk/>
          <pc:sldMk cId="1209602510" sldId="337"/>
        </pc:sldMkLst>
      </pc:sldChg>
      <pc:sldChg chg="del">
        <pc:chgData name="Jakub Jusko" userId="9c047079-7d34-4614-9d9b-4788ba959305" providerId="ADAL" clId="{C580BC27-7674-8E4E-8523-B2B434850692}" dt="2023-10-23T18:40:31.683" v="40" actId="2696"/>
        <pc:sldMkLst>
          <pc:docMk/>
          <pc:sldMk cId="798101153" sldId="338"/>
        </pc:sldMkLst>
      </pc:sldChg>
      <pc:sldChg chg="del">
        <pc:chgData name="Jakub Jusko" userId="9c047079-7d34-4614-9d9b-4788ba959305" providerId="ADAL" clId="{C580BC27-7674-8E4E-8523-B2B434850692}" dt="2023-10-23T18:40:31.683" v="40" actId="2696"/>
        <pc:sldMkLst>
          <pc:docMk/>
          <pc:sldMk cId="2251002299" sldId="339"/>
        </pc:sldMkLst>
      </pc:sldChg>
      <pc:sldChg chg="del">
        <pc:chgData name="Jakub Jusko" userId="9c047079-7d34-4614-9d9b-4788ba959305" providerId="ADAL" clId="{C580BC27-7674-8E4E-8523-B2B434850692}" dt="2023-10-23T18:40:31.683" v="40" actId="2696"/>
        <pc:sldMkLst>
          <pc:docMk/>
          <pc:sldMk cId="2291251844" sldId="340"/>
        </pc:sldMkLst>
      </pc:sldChg>
      <pc:sldChg chg="del">
        <pc:chgData name="Jakub Jusko" userId="9c047079-7d34-4614-9d9b-4788ba959305" providerId="ADAL" clId="{C580BC27-7674-8E4E-8523-B2B434850692}" dt="2023-10-23T18:40:31.683" v="40" actId="2696"/>
        <pc:sldMkLst>
          <pc:docMk/>
          <pc:sldMk cId="881934021" sldId="341"/>
        </pc:sldMkLst>
      </pc:sldChg>
      <pc:sldChg chg="del">
        <pc:chgData name="Jakub Jusko" userId="9c047079-7d34-4614-9d9b-4788ba959305" providerId="ADAL" clId="{C580BC27-7674-8E4E-8523-B2B434850692}" dt="2023-10-23T18:40:31.683" v="40" actId="2696"/>
        <pc:sldMkLst>
          <pc:docMk/>
          <pc:sldMk cId="3904458381" sldId="342"/>
        </pc:sldMkLst>
      </pc:sldChg>
      <pc:sldChg chg="del">
        <pc:chgData name="Jakub Jusko" userId="9c047079-7d34-4614-9d9b-4788ba959305" providerId="ADAL" clId="{C580BC27-7674-8E4E-8523-B2B434850692}" dt="2023-10-23T18:40:31.683" v="40" actId="2696"/>
        <pc:sldMkLst>
          <pc:docMk/>
          <pc:sldMk cId="2379131648" sldId="343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2126181339" sldId="344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2336086547" sldId="345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3375996004" sldId="346"/>
        </pc:sldMkLst>
      </pc:sldChg>
      <pc:sldChg chg="add del ord">
        <pc:chgData name="Jakub Jusko" userId="9c047079-7d34-4614-9d9b-4788ba959305" providerId="ADAL" clId="{C580BC27-7674-8E4E-8523-B2B434850692}" dt="2023-10-09T16:56:11.115" v="25" actId="2696"/>
        <pc:sldMkLst>
          <pc:docMk/>
          <pc:sldMk cId="802794767" sldId="347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806781622" sldId="348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3203517801" sldId="349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1334633412" sldId="350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4194828421" sldId="351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1397939627" sldId="352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529359623" sldId="353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2491333410" sldId="354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2342497466" sldId="355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3833280770" sldId="356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2676837561" sldId="357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3660644051" sldId="358"/>
        </pc:sldMkLst>
      </pc:sldChg>
      <pc:sldChg chg="add del modNotesTx">
        <pc:chgData name="Jakub Jusko" userId="9c047079-7d34-4614-9d9b-4788ba959305" providerId="ADAL" clId="{C580BC27-7674-8E4E-8523-B2B434850692}" dt="2023-10-23T18:55:16.344" v="69" actId="20577"/>
        <pc:sldMkLst>
          <pc:docMk/>
          <pc:sldMk cId="783758803" sldId="359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3886799631" sldId="360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2173329382" sldId="361"/>
        </pc:sldMkLst>
      </pc:sldChg>
      <pc:sldChg chg="addSp delSp modSp add del mod">
        <pc:chgData name="Jakub Jusko" userId="9c047079-7d34-4614-9d9b-4788ba959305" providerId="ADAL" clId="{C580BC27-7674-8E4E-8523-B2B434850692}" dt="2023-10-10T07:31:45.405" v="38" actId="2696"/>
        <pc:sldMkLst>
          <pc:docMk/>
          <pc:sldMk cId="2557344661" sldId="362"/>
        </pc:sldMkLst>
        <pc:spChg chg="del">
          <ac:chgData name="Jakub Jusko" userId="9c047079-7d34-4614-9d9b-4788ba959305" providerId="ADAL" clId="{C580BC27-7674-8E4E-8523-B2B434850692}" dt="2023-10-09T16:54:14.291" v="17" actId="478"/>
          <ac:spMkLst>
            <pc:docMk/>
            <pc:sldMk cId="2557344661" sldId="362"/>
            <ac:spMk id="4" creationId="{3E573155-9A35-0B4C-A41A-D83430193B02}"/>
          </ac:spMkLst>
        </pc:spChg>
        <pc:spChg chg="del">
          <ac:chgData name="Jakub Jusko" userId="9c047079-7d34-4614-9d9b-4788ba959305" providerId="ADAL" clId="{C580BC27-7674-8E4E-8523-B2B434850692}" dt="2023-10-09T16:54:09.133" v="15" actId="478"/>
          <ac:spMkLst>
            <pc:docMk/>
            <pc:sldMk cId="2557344661" sldId="362"/>
            <ac:spMk id="5" creationId="{674C9A7E-58A1-7F45-A225-947BCA22B5C6}"/>
          </ac:spMkLst>
        </pc:spChg>
        <pc:spChg chg="add del mod">
          <ac:chgData name="Jakub Jusko" userId="9c047079-7d34-4614-9d9b-4788ba959305" providerId="ADAL" clId="{C580BC27-7674-8E4E-8523-B2B434850692}" dt="2023-10-09T16:54:16.988" v="19" actId="478"/>
          <ac:spMkLst>
            <pc:docMk/>
            <pc:sldMk cId="2557344661" sldId="362"/>
            <ac:spMk id="8" creationId="{A37727D9-D898-00B6-CCC7-50773E040C34}"/>
          </ac:spMkLst>
        </pc:spChg>
        <pc:spChg chg="add del mod">
          <ac:chgData name="Jakub Jusko" userId="9c047079-7d34-4614-9d9b-4788ba959305" providerId="ADAL" clId="{C580BC27-7674-8E4E-8523-B2B434850692}" dt="2023-10-09T16:54:15.561" v="18" actId="478"/>
          <ac:spMkLst>
            <pc:docMk/>
            <pc:sldMk cId="2557344661" sldId="362"/>
            <ac:spMk id="10" creationId="{BBBDCBAD-6A49-087A-AF01-AA67AC4767CC}"/>
          </ac:spMkLst>
        </pc:spChg>
        <pc:picChg chg="add mod">
          <ac:chgData name="Jakub Jusko" userId="9c047079-7d34-4614-9d9b-4788ba959305" providerId="ADAL" clId="{C580BC27-7674-8E4E-8523-B2B434850692}" dt="2023-10-09T16:54:22.146" v="21" actId="1076"/>
          <ac:picMkLst>
            <pc:docMk/>
            <pc:sldMk cId="2557344661" sldId="362"/>
            <ac:picMk id="6" creationId="{20EFC69E-54D7-765D-DEF9-37ED40D64C1C}"/>
          </ac:picMkLst>
        </pc:picChg>
      </pc:sldChg>
      <pc:sldChg chg="add">
        <pc:chgData name="Jakub Jusko" userId="9c047079-7d34-4614-9d9b-4788ba959305" providerId="ADAL" clId="{C580BC27-7674-8E4E-8523-B2B434850692}" dt="2023-10-23T18:40:22.284" v="39"/>
        <pc:sldMkLst>
          <pc:docMk/>
          <pc:sldMk cId="3905838623" sldId="364"/>
        </pc:sldMkLst>
      </pc:sldChg>
      <pc:sldChg chg="add">
        <pc:chgData name="Jakub Jusko" userId="9c047079-7d34-4614-9d9b-4788ba959305" providerId="ADAL" clId="{C580BC27-7674-8E4E-8523-B2B434850692}" dt="2023-10-23T18:40:22.284" v="39"/>
        <pc:sldMkLst>
          <pc:docMk/>
          <pc:sldMk cId="1263850192" sldId="366"/>
        </pc:sldMkLst>
      </pc:sldChg>
      <pc:sldChg chg="add">
        <pc:chgData name="Jakub Jusko" userId="9c047079-7d34-4614-9d9b-4788ba959305" providerId="ADAL" clId="{C580BC27-7674-8E4E-8523-B2B434850692}" dt="2023-10-23T18:40:22.284" v="39"/>
        <pc:sldMkLst>
          <pc:docMk/>
          <pc:sldMk cId="534642856" sldId="367"/>
        </pc:sldMkLst>
      </pc:sldChg>
      <pc:sldChg chg="add">
        <pc:chgData name="Jakub Jusko" userId="9c047079-7d34-4614-9d9b-4788ba959305" providerId="ADAL" clId="{C580BC27-7674-8E4E-8523-B2B434850692}" dt="2023-10-23T18:40:22.284" v="39"/>
        <pc:sldMkLst>
          <pc:docMk/>
          <pc:sldMk cId="359211055" sldId="368"/>
        </pc:sldMkLst>
      </pc:sldChg>
      <pc:sldChg chg="add">
        <pc:chgData name="Jakub Jusko" userId="9c047079-7d34-4614-9d9b-4788ba959305" providerId="ADAL" clId="{C580BC27-7674-8E4E-8523-B2B434850692}" dt="2023-10-23T18:40:22.284" v="39"/>
        <pc:sldMkLst>
          <pc:docMk/>
          <pc:sldMk cId="4229348344" sldId="370"/>
        </pc:sldMkLst>
      </pc:sldChg>
      <pc:sldChg chg="add">
        <pc:chgData name="Jakub Jusko" userId="9c047079-7d34-4614-9d9b-4788ba959305" providerId="ADAL" clId="{C580BC27-7674-8E4E-8523-B2B434850692}" dt="2023-10-23T18:40:22.284" v="39"/>
        <pc:sldMkLst>
          <pc:docMk/>
          <pc:sldMk cId="1023059219" sldId="371"/>
        </pc:sldMkLst>
      </pc:sldChg>
      <pc:sldChg chg="add">
        <pc:chgData name="Jakub Jusko" userId="9c047079-7d34-4614-9d9b-4788ba959305" providerId="ADAL" clId="{C580BC27-7674-8E4E-8523-B2B434850692}" dt="2023-10-23T18:40:22.284" v="39"/>
        <pc:sldMkLst>
          <pc:docMk/>
          <pc:sldMk cId="3405565752" sldId="372"/>
        </pc:sldMkLst>
      </pc:sldChg>
      <pc:sldChg chg="add">
        <pc:chgData name="Jakub Jusko" userId="9c047079-7d34-4614-9d9b-4788ba959305" providerId="ADAL" clId="{C580BC27-7674-8E4E-8523-B2B434850692}" dt="2023-10-23T18:40:22.284" v="39"/>
        <pc:sldMkLst>
          <pc:docMk/>
          <pc:sldMk cId="2039876897" sldId="373"/>
        </pc:sldMkLst>
      </pc:sldChg>
      <pc:sldChg chg="add">
        <pc:chgData name="Jakub Jusko" userId="9c047079-7d34-4614-9d9b-4788ba959305" providerId="ADAL" clId="{C580BC27-7674-8E4E-8523-B2B434850692}" dt="2023-10-23T18:40:22.284" v="39"/>
        <pc:sldMkLst>
          <pc:docMk/>
          <pc:sldMk cId="2611467950" sldId="374"/>
        </pc:sldMkLst>
      </pc:sldChg>
      <pc:sldChg chg="add">
        <pc:chgData name="Jakub Jusko" userId="9c047079-7d34-4614-9d9b-4788ba959305" providerId="ADAL" clId="{C580BC27-7674-8E4E-8523-B2B434850692}" dt="2023-10-23T18:40:22.284" v="39"/>
        <pc:sldMkLst>
          <pc:docMk/>
          <pc:sldMk cId="4227053282" sldId="375"/>
        </pc:sldMkLst>
      </pc:sldChg>
      <pc:sldChg chg="add">
        <pc:chgData name="Jakub Jusko" userId="9c047079-7d34-4614-9d9b-4788ba959305" providerId="ADAL" clId="{C580BC27-7674-8E4E-8523-B2B434850692}" dt="2023-10-23T18:40:22.284" v="39"/>
        <pc:sldMkLst>
          <pc:docMk/>
          <pc:sldMk cId="2802948094" sldId="376"/>
        </pc:sldMkLst>
      </pc:sldChg>
      <pc:sldChg chg="add">
        <pc:chgData name="Jakub Jusko" userId="9c047079-7d34-4614-9d9b-4788ba959305" providerId="ADAL" clId="{C580BC27-7674-8E4E-8523-B2B434850692}" dt="2023-10-23T18:40:22.284" v="39"/>
        <pc:sldMkLst>
          <pc:docMk/>
          <pc:sldMk cId="4154047153" sldId="377"/>
        </pc:sldMkLst>
      </pc:sldChg>
      <pc:sldChg chg="modSp add mod">
        <pc:chgData name="Jakub Jusko" userId="9c047079-7d34-4614-9d9b-4788ba959305" providerId="ADAL" clId="{C580BC27-7674-8E4E-8523-B2B434850692}" dt="2023-10-23T18:40:36.557" v="43" actId="20577"/>
        <pc:sldMkLst>
          <pc:docMk/>
          <pc:sldMk cId="2174915889" sldId="378"/>
        </pc:sldMkLst>
        <pc:spChg chg="mod">
          <ac:chgData name="Jakub Jusko" userId="9c047079-7d34-4614-9d9b-4788ba959305" providerId="ADAL" clId="{C580BC27-7674-8E4E-8523-B2B434850692}" dt="2023-10-23T18:40:36.557" v="43" actId="20577"/>
          <ac:spMkLst>
            <pc:docMk/>
            <pc:sldMk cId="2174915889" sldId="378"/>
            <ac:spMk id="4" creationId="{3E573155-9A35-0B4C-A41A-D83430193B02}"/>
          </ac:spMkLst>
        </pc:spChg>
      </pc:sldChg>
      <pc:sldChg chg="add">
        <pc:chgData name="Jakub Jusko" userId="9c047079-7d34-4614-9d9b-4788ba959305" providerId="ADAL" clId="{C580BC27-7674-8E4E-8523-B2B434850692}" dt="2023-10-23T18:40:22.284" v="39"/>
        <pc:sldMkLst>
          <pc:docMk/>
          <pc:sldMk cId="4198731588" sldId="379"/>
        </pc:sldMkLst>
      </pc:sldChg>
    </pc:docChg>
  </pc:docChgLst>
  <pc:docChgLst>
    <pc:chgData name="Jakub Jusko" userId="9c047079-7d34-4614-9d9b-4788ba959305" providerId="ADAL" clId="{856D5243-6D42-B940-83D3-7E12647C8346}"/>
    <pc:docChg chg="custSel delSld modSld">
      <pc:chgData name="Jakub Jusko" userId="9c047079-7d34-4614-9d9b-4788ba959305" providerId="ADAL" clId="{856D5243-6D42-B940-83D3-7E12647C8346}" dt="2023-09-25T12:26:53.509" v="8" actId="313"/>
      <pc:docMkLst>
        <pc:docMk/>
      </pc:docMkLst>
      <pc:sldChg chg="modSp mod">
        <pc:chgData name="Jakub Jusko" userId="9c047079-7d34-4614-9d9b-4788ba959305" providerId="ADAL" clId="{856D5243-6D42-B940-83D3-7E12647C8346}" dt="2023-09-25T12:26:38.880" v="5" actId="20577"/>
        <pc:sldMkLst>
          <pc:docMk/>
          <pc:sldMk cId="1158939877" sldId="256"/>
        </pc:sldMkLst>
        <pc:spChg chg="mod">
          <ac:chgData name="Jakub Jusko" userId="9c047079-7d34-4614-9d9b-4788ba959305" providerId="ADAL" clId="{856D5243-6D42-B940-83D3-7E12647C8346}" dt="2023-09-25T12:26:30.380" v="1" actId="20577"/>
          <ac:spMkLst>
            <pc:docMk/>
            <pc:sldMk cId="1158939877" sldId="256"/>
            <ac:spMk id="2" creationId="{4AA6C805-D43D-9246-8F45-F7D14F2D25C7}"/>
          </ac:spMkLst>
        </pc:spChg>
        <pc:spChg chg="mod">
          <ac:chgData name="Jakub Jusko" userId="9c047079-7d34-4614-9d9b-4788ba959305" providerId="ADAL" clId="{856D5243-6D42-B940-83D3-7E12647C8346}" dt="2023-09-25T12:26:38.880" v="5" actId="20577"/>
          <ac:spMkLst>
            <pc:docMk/>
            <pc:sldMk cId="1158939877" sldId="256"/>
            <ac:spMk id="3" creationId="{E41AC406-9E40-DE47-946B-D00D18C67F55}"/>
          </ac:spMkLst>
        </pc:spChg>
      </pc:sldChg>
      <pc:sldChg chg="del">
        <pc:chgData name="Jakub Jusko" userId="9c047079-7d34-4614-9d9b-4788ba959305" providerId="ADAL" clId="{856D5243-6D42-B940-83D3-7E12647C8346}" dt="2023-09-25T12:26:43.126" v="6" actId="2696"/>
        <pc:sldMkLst>
          <pc:docMk/>
          <pc:sldMk cId="3314304020" sldId="307"/>
        </pc:sldMkLst>
      </pc:sldChg>
      <pc:sldChg chg="modSp mod">
        <pc:chgData name="Jakub Jusko" userId="9c047079-7d34-4614-9d9b-4788ba959305" providerId="ADAL" clId="{856D5243-6D42-B940-83D3-7E12647C8346}" dt="2023-09-25T12:26:53.509" v="8" actId="313"/>
        <pc:sldMkLst>
          <pc:docMk/>
          <pc:sldMk cId="751568736" sldId="309"/>
        </pc:sldMkLst>
        <pc:spChg chg="mod">
          <ac:chgData name="Jakub Jusko" userId="9c047079-7d34-4614-9d9b-4788ba959305" providerId="ADAL" clId="{856D5243-6D42-B940-83D3-7E12647C8346}" dt="2023-09-25T12:26:53.509" v="8" actId="313"/>
          <ac:spMkLst>
            <pc:docMk/>
            <pc:sldMk cId="751568736" sldId="309"/>
            <ac:spMk id="5" creationId="{674C9A7E-58A1-7F45-A225-947BCA22B5C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sk-SK" sz="2800" b="0" i="0" dirty="0">
              <a:effectLst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091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0004D1A2-E289-AA47-B94B-01BB01C92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C687E64B-5AC4-3A41-A1D1-731CB04E7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7635DD7C-E644-6A43-A1B7-1DE38233F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F14E04A5-4797-1348-B7F6-EE6C8A968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75ADEBBD-800A-EE45-B7A1-67CD94DC8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F4C3194-85F4-774C-9C36-260FA0619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E4039839-F51B-5042-9375-558343FF7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4" name="Grafický objekt 5">
            <a:extLst>
              <a:ext uri="{FF2B5EF4-FFF2-40B4-BE49-F238E27FC236}">
                <a16:creationId xmlns:a16="http://schemas.microsoft.com/office/drawing/2014/main" id="{EDD78AE1-E8DB-9E40-A0CD-AFB2C1BDD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EAFC13FF-A91C-FD4E-ACB1-45B8F3951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484A610E-C5AF-7441-A9B6-66F370901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8B5418F-6235-B841-A95D-FB1A7B7E64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E4235525-362F-0D45-BD44-45A52C405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4"/>
            <a:ext cx="8521200" cy="1952051"/>
          </a:xfrm>
        </p:spPr>
        <p:txBody>
          <a:bodyPr/>
          <a:lstStyle/>
          <a:p>
            <a:pPr algn="ctr"/>
            <a:r>
              <a:rPr lang="cs-CZ" sz="4800" dirty="0">
                <a:latin typeface="Garamond" panose="02020404030301010803" pitchFamily="18" charset="0"/>
              </a:rPr>
              <a:t>Seminář č. 3</a:t>
            </a:r>
            <a:br>
              <a:rPr lang="cs-CZ" sz="4800" dirty="0">
                <a:latin typeface="Garamond" panose="02020404030301010803" pitchFamily="18" charset="0"/>
              </a:rPr>
            </a:br>
            <a:br>
              <a:rPr lang="cs-CZ" sz="4800" dirty="0">
                <a:latin typeface="Garamond" panose="02020404030301010803" pitchFamily="18" charset="0"/>
              </a:rPr>
            </a:br>
            <a:br>
              <a:rPr lang="cs-CZ" sz="3000" dirty="0">
                <a:latin typeface="Garamond" panose="02020404030301010803" pitchFamily="18" charset="0"/>
              </a:rPr>
            </a:br>
            <a:br>
              <a:rPr lang="cs-CZ" sz="4800" dirty="0">
                <a:latin typeface="Garamond" panose="02020404030301010803" pitchFamily="18" charset="0"/>
              </a:rPr>
            </a:br>
            <a:endParaRPr lang="cs-CZ" sz="4800" dirty="0">
              <a:latin typeface="Garamond" panose="02020404030301010803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5847667"/>
            <a:ext cx="8521200" cy="698497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24. 10. 2023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POLb1100 Úvod do problematiky psaní odborného textu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4" name="Obrázok 3" descr="Obrázok, na ktorom je text, snímka obrazovky, softvér, webová lokalita&#10;&#10;Automaticky generovaný popis">
            <a:extLst>
              <a:ext uri="{FF2B5EF4-FFF2-40B4-BE49-F238E27FC236}">
                <a16:creationId xmlns:a16="http://schemas.microsoft.com/office/drawing/2014/main" id="{D13CBFF9-A685-C612-59DE-0B81E62BC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47" y="180269"/>
            <a:ext cx="7772400" cy="649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6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96433"/>
            <a:ext cx="8064900" cy="804000"/>
          </a:xfrm>
        </p:spPr>
        <p:txBody>
          <a:bodyPr/>
          <a:lstStyle/>
          <a:p>
            <a:pPr marL="431800" indent="-315913" algn="ctr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Využití z praxe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Vyhledání relevantní literatury + výcuc</a:t>
            </a:r>
          </a:p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Všeobecný pohled na věc</a:t>
            </a:r>
          </a:p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Dotvoření argumentace</a:t>
            </a:r>
          </a:p>
        </p:txBody>
      </p:sp>
    </p:spTree>
    <p:extLst>
      <p:ext uri="{BB962C8B-B14F-4D97-AF65-F5344CB8AC3E}">
        <p14:creationId xmlns:p14="http://schemas.microsoft.com/office/powerpoint/2010/main" val="422705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5" name="Obrázok 4" descr="Obrázok, na ktorom je text, snímka obrazovky, softvér&#10;&#10;Automaticky generovaný popis">
            <a:extLst>
              <a:ext uri="{FF2B5EF4-FFF2-40B4-BE49-F238E27FC236}">
                <a16:creationId xmlns:a16="http://schemas.microsoft.com/office/drawing/2014/main" id="{8F444AFE-C571-C5B9-F324-09B448C0C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9" y="889687"/>
            <a:ext cx="8032261" cy="559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4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96433"/>
            <a:ext cx="8064900" cy="804000"/>
          </a:xfrm>
        </p:spPr>
        <p:txBody>
          <a:bodyPr/>
          <a:lstStyle/>
          <a:p>
            <a:pPr marL="431800" indent="-315913" algn="ctr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Využití z praxe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Vyhledání relevantní literatury + výcuc</a:t>
            </a:r>
          </a:p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Všeobecný pohled na věc</a:t>
            </a:r>
          </a:p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Dotvoření argumentace</a:t>
            </a:r>
          </a:p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Práce s vlastním textem (zkrácení, přepsání, proof,…)</a:t>
            </a:r>
          </a:p>
          <a:p>
            <a:pPr marL="558798" indent="-457200">
              <a:buSzPct val="100000"/>
              <a:buAutoNum type="arabicParenR"/>
            </a:pPr>
            <a:endParaRPr lang="cs" sz="24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948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71F73480-0F89-4C9B-FCFB-90F77AE13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1" y="360130"/>
            <a:ext cx="8699157" cy="59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76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7" name="Obrázok 6" descr="Obrázok, na ktorom je text, písmo, snímka obrazovky, algebra&#10;&#10;Automaticky generovaný popis">
            <a:extLst>
              <a:ext uri="{FF2B5EF4-FFF2-40B4-BE49-F238E27FC236}">
                <a16:creationId xmlns:a16="http://schemas.microsoft.com/office/drawing/2014/main" id="{B311E392-7B84-A639-A78D-D119E5367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" y="2071061"/>
            <a:ext cx="9101080" cy="271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3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4. Úvod seminární práce</a:t>
            </a:r>
          </a:p>
        </p:txBody>
      </p:sp>
    </p:spTree>
    <p:extLst>
      <p:ext uri="{BB962C8B-B14F-4D97-AF65-F5344CB8AC3E}">
        <p14:creationId xmlns:p14="http://schemas.microsoft.com/office/powerpoint/2010/main" val="802794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Struktura seminární práce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4000"/>
            <a:ext cx="8064900" cy="4956000"/>
          </a:xfrm>
        </p:spPr>
        <p:txBody>
          <a:bodyPr/>
          <a:lstStyle/>
          <a:p>
            <a:pPr marL="609585" indent="-304792">
              <a:buFont typeface="Arial"/>
            </a:pPr>
            <a:r>
              <a:rPr lang="cs-CZ" sz="2000" b="1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Úvod</a:t>
            </a:r>
          </a:p>
          <a:p>
            <a:pPr marL="609585" indent="-304792">
              <a:buFont typeface="Arial"/>
            </a:pPr>
            <a:endParaRPr lang="cs-CZ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609585" indent="-304792">
              <a:buFont typeface="Arial"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Teorie</a:t>
            </a:r>
          </a:p>
          <a:p>
            <a:pPr marL="609585" indent="-304792">
              <a:buFont typeface="Arial"/>
            </a:pPr>
            <a:endParaRPr lang="cs-CZ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609585" indent="-304792">
              <a:buFont typeface="Arial"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Data a metody</a:t>
            </a:r>
          </a:p>
          <a:p>
            <a:pPr marL="609585" indent="-304792">
              <a:buFont typeface="Arial"/>
            </a:pPr>
            <a:endParaRPr lang="cs-CZ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609585" indent="-304792">
              <a:buFont typeface="Arial"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Empiricko-analytická část</a:t>
            </a:r>
          </a:p>
          <a:p>
            <a:pPr marL="609585" indent="-304792">
              <a:buFont typeface="Arial"/>
            </a:pPr>
            <a:endParaRPr lang="cs-CZ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609585" indent="-304792">
              <a:buFont typeface="Arial"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Závěr</a:t>
            </a:r>
          </a:p>
          <a:p>
            <a:pPr marL="609585" indent="-304792">
              <a:buFont typeface="Arial"/>
            </a:pPr>
            <a:endParaRPr lang="cs-CZ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609585" indent="-304792">
              <a:buFont typeface="Arial"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Seznam zdrojů</a:t>
            </a:r>
          </a:p>
          <a:p>
            <a:pPr marL="609585" indent="-304792">
              <a:buFont typeface="Arial"/>
            </a:pPr>
            <a:endParaRPr lang="cs-CZ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609585" indent="-304792">
              <a:buFont typeface="Arial"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Přílohy</a:t>
            </a:r>
          </a:p>
          <a:p>
            <a:pPr marL="609585" indent="-304792">
              <a:buFont typeface="Arial"/>
            </a:pPr>
            <a:endParaRPr lang="cs-CZ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996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806781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Cíle úvodu SP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4000"/>
            <a:ext cx="8064900" cy="4956000"/>
          </a:xfrm>
        </p:spPr>
        <p:txBody>
          <a:bodyPr/>
          <a:lstStyle/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zasazení tématu do kontextu</a:t>
            </a:r>
            <a:endParaRPr lang="cs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endParaRPr lang="cs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obhájit důvod, proč text vznikl (od obecné diskuze k vyprofilování konkrétní výzkumné otázky či hypotézy)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endParaRPr lang="cs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získat pozornost čtenáře - zaujmout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Char char="-"/>
            </a:pPr>
            <a:endParaRPr lang="cs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457200" lvl="0" indent="-381000">
              <a:spcBef>
                <a:spcPts val="0"/>
              </a:spcBef>
              <a:buSzPct val="100000"/>
              <a:buFont typeface="Arial"/>
              <a:buChar char="-"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představení struktury textu - mapa pro čtenáře</a:t>
            </a:r>
          </a:p>
        </p:txBody>
      </p:sp>
    </p:spTree>
    <p:extLst>
      <p:ext uri="{BB962C8B-B14F-4D97-AF65-F5344CB8AC3E}">
        <p14:creationId xmlns:p14="http://schemas.microsoft.com/office/powerpoint/2010/main" val="233608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AI</a:t>
            </a: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abstrakty, pravidla, využití</a:t>
            </a:r>
          </a:p>
        </p:txBody>
      </p:sp>
    </p:spTree>
    <p:extLst>
      <p:ext uri="{BB962C8B-B14F-4D97-AF65-F5344CB8AC3E}">
        <p14:creationId xmlns:p14="http://schemas.microsoft.com/office/powerpoint/2010/main" val="2174915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42479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Čemu je dobré se věnovat v úvodu?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6479"/>
            <a:ext cx="8064900" cy="5133521"/>
          </a:xfrm>
        </p:spPr>
        <p:txBody>
          <a:bodyPr/>
          <a:lstStyle/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představení cíle práce a jeho zarámování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endParaRPr lang="cs-CZ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zmínění několika stěžejních zdrojů - teoretické zakotvení výzkumu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endParaRPr lang="cs-CZ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prezentace (provokativní) myšlenky či otázky, která čtenáře zaujme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endParaRPr lang="cs-CZ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vymezení tématu geograficky a na časové ose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endParaRPr lang="cs-CZ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představení dat a zdrojů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endParaRPr lang="cs-CZ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představení metody, kterou použijeme k zodpovězení hlavní otázky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endParaRPr lang="cs-CZ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(vysvětlení členění kapitol)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endParaRPr lang="cs-CZ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(Shrnutí výsledků)</a:t>
            </a:r>
          </a:p>
        </p:txBody>
      </p:sp>
    </p:spTree>
    <p:extLst>
      <p:ext uri="{BB962C8B-B14F-4D97-AF65-F5344CB8AC3E}">
        <p14:creationId xmlns:p14="http://schemas.microsoft.com/office/powerpoint/2010/main" val="3203517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42479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Formální náležitosti - rady a doporučení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6479"/>
            <a:ext cx="8064900" cy="5133521"/>
          </a:xfrm>
        </p:spPr>
        <p:txBody>
          <a:bodyPr/>
          <a:lstStyle/>
          <a:p>
            <a:pPr marL="511200" indent="-457200" rtl="0">
              <a:spcBef>
                <a:spcPts val="0"/>
              </a:spcBef>
              <a:buAutoNum type="arabicPeriod"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věta/odstavec má zachytit čtenářovu pozornost, zakotvuje tematickou oblast, v níž se nachází problém; vyhýbáme se pejorativním výrazům, vulgarismům i žurnalismům</a:t>
            </a:r>
          </a:p>
          <a:p>
            <a:pPr marL="54000" indent="0" rtl="0">
              <a:spcBef>
                <a:spcPts val="0"/>
              </a:spcBef>
              <a:buNone/>
            </a:pPr>
            <a:endParaRPr lang="cs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sz="12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Spáč et al. (2016): „</a:t>
            </a:r>
            <a:r>
              <a:rPr lang="sk-SK" sz="12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Voľby predstavujú kľúčový prvok demokratického zriadenia ako mechanizmus zaisťujúci pravidelnú obnovu legitimity politickej obce. K ich primárnym atribútom náleží mimo iných i férovosť. Spravodlivé voľby optimálne poskytujú rovnosť šancí ako pre voličov, tak i pre uchádzačov o mandáty. Volebné systémy a ich nastavenie môžu vytvoriť prostredie, ktoré túto proklamovanú rovnosť podporuje a posilňuje, ale tiež sa s ňou môže dostať i do vzťahu vzájomného napätia a konfliktu.</a:t>
            </a:r>
          </a:p>
          <a:p>
            <a:pPr lvl="0">
              <a:spcBef>
                <a:spcPts val="0"/>
              </a:spcBef>
              <a:buNone/>
            </a:pPr>
            <a:r>
              <a:rPr lang="sk-SK" sz="12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Tento text predstavuje analýzu regionálnych volieb na Slovensku.... </a:t>
            </a:r>
            <a:r>
              <a:rPr lang="cs" sz="12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“</a:t>
            </a:r>
            <a:endParaRPr lang="cs" sz="1200" i="1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lang="cs" sz="1200" i="1" dirty="0">
              <a:latin typeface="Constantia" panose="02030602050306030303" pitchFamily="18" charset="0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sz="1200" dirty="0">
                <a:latin typeface="Constantia" panose="02030602050306030303" pitchFamily="18" charset="0"/>
                <a:cs typeface="Arial"/>
                <a:sym typeface="Arial"/>
              </a:rPr>
              <a:t>Coffé et al. (2007):</a:t>
            </a:r>
            <a:r>
              <a:rPr lang="cs" sz="1200" i="1" dirty="0">
                <a:latin typeface="Constantia" panose="02030602050306030303" pitchFamily="18" charset="0"/>
                <a:cs typeface="Arial"/>
                <a:sym typeface="Arial"/>
              </a:rPr>
              <a:t> „</a:t>
            </a:r>
            <a:r>
              <a:rPr lang="en-US" sz="1200" i="1" dirty="0">
                <a:latin typeface="Constantia" panose="02030602050306030303" pitchFamily="18" charset="0"/>
                <a:cs typeface="Arial" panose="020B0604020202020204" pitchFamily="34" charset="0"/>
              </a:rPr>
              <a:t>The growth of right-wing extremism is a major concern</a:t>
            </a:r>
            <a:r>
              <a:rPr lang="cs-CZ" sz="1200" i="1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Constantia" panose="02030602050306030303" pitchFamily="18" charset="0"/>
                <a:cs typeface="Arial" panose="020B0604020202020204" pitchFamily="34" charset="0"/>
              </a:rPr>
              <a:t>in many</a:t>
            </a:r>
            <a:r>
              <a:rPr lang="cs-CZ" sz="1200" i="1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Constantia" panose="02030602050306030303" pitchFamily="18" charset="0"/>
                <a:cs typeface="Arial" panose="020B0604020202020204" pitchFamily="34" charset="0"/>
              </a:rPr>
              <a:t>Western European democracies. The antisystem</a:t>
            </a:r>
            <a:r>
              <a:rPr lang="cs-CZ" sz="1200" i="1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Constantia" panose="02030602050306030303" pitchFamily="18" charset="0"/>
                <a:cs typeface="Arial" panose="020B0604020202020204" pitchFamily="34" charset="0"/>
              </a:rPr>
              <a:t>attitude, combined with ethno-centrist positions</a:t>
            </a:r>
            <a:r>
              <a:rPr lang="cs-CZ" sz="1200" i="1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Constantia" panose="02030602050306030303" pitchFamily="18" charset="0"/>
                <a:cs typeface="Arial" panose="020B0604020202020204" pitchFamily="34" charset="0"/>
              </a:rPr>
              <a:t>of extreme right-wing parties is considered a threat for</a:t>
            </a:r>
            <a:r>
              <a:rPr lang="cs-CZ" sz="1200" i="1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Constantia" panose="02030602050306030303" pitchFamily="18" charset="0"/>
                <a:cs typeface="Arial" panose="020B0604020202020204" pitchFamily="34" charset="0"/>
              </a:rPr>
              <a:t>the well functioning of the democratic process.</a:t>
            </a:r>
            <a:r>
              <a:rPr lang="cs-CZ" sz="1200" i="1" dirty="0">
                <a:latin typeface="Constantia" panose="02030602050306030303" pitchFamily="18" charset="0"/>
                <a:cs typeface="Arial" panose="020B0604020202020204" pitchFamily="34" charset="0"/>
              </a:rPr>
              <a:t>“</a:t>
            </a:r>
            <a:endParaRPr lang="cs" sz="1200" i="1" dirty="0">
              <a:latin typeface="Constantia" panose="02030602050306030303" pitchFamily="18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633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42479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Formální náležitosti - rady a doporučení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88123"/>
            <a:ext cx="8064900" cy="4791877"/>
          </a:xfrm>
        </p:spPr>
        <p:txBody>
          <a:bodyPr/>
          <a:lstStyle/>
          <a:p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Jazyk (jako v celé práci) - odborný, citově nezabarvené obraty, pozor na gramatické a stylistické chyby</a:t>
            </a:r>
          </a:p>
          <a:p>
            <a:pPr>
              <a:spcBef>
                <a:spcPts val="0"/>
              </a:spcBef>
              <a:buNone/>
            </a:pPr>
            <a:endParaRPr lang="cs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Vyhýbáme se vágním slibům a obratům typu: “pokusím se zjistit”, “zkusím odpovědět”, nepodloženým tvrzením a subjektivním výrazům “myslím si”, “každý by souhlasil”, “bezpochyby”, apod.</a:t>
            </a:r>
          </a:p>
          <a:p>
            <a:pPr>
              <a:spcBef>
                <a:spcPts val="0"/>
              </a:spcBef>
              <a:buNone/>
            </a:pPr>
            <a:endParaRPr lang="cs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Na druhou stranu platí snaha upoutat čtenářovu pozornost (jak?) </a:t>
            </a:r>
          </a:p>
        </p:txBody>
      </p:sp>
    </p:spTree>
    <p:extLst>
      <p:ext uri="{BB962C8B-B14F-4D97-AF65-F5344CB8AC3E}">
        <p14:creationId xmlns:p14="http://schemas.microsoft.com/office/powerpoint/2010/main" val="4194828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42479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Formální náležitosti - rady a doporučení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88123"/>
            <a:ext cx="8064900" cy="4791877"/>
          </a:xfrm>
        </p:spPr>
        <p:txBody>
          <a:bodyPr/>
          <a:lstStyle/>
          <a:p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Strukturace:</a:t>
            </a:r>
          </a:p>
          <a:p>
            <a:pPr marL="54000" indent="0">
              <a:buNone/>
            </a:pPr>
            <a:endParaRPr lang="cs-CZ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54000" indent="0">
              <a:buNone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1) obecné zakotvení</a:t>
            </a:r>
          </a:p>
          <a:p>
            <a:pPr marL="54000" indent="0">
              <a:buNone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2) konkrétní výzkumná otázka</a:t>
            </a:r>
          </a:p>
          <a:p>
            <a:pPr marL="54000" indent="0">
              <a:buNone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3) představení postupu</a:t>
            </a:r>
          </a:p>
          <a:p>
            <a:pPr marL="54000" indent="0">
              <a:buNone/>
            </a:pPr>
            <a:r>
              <a:rPr lang="cs-CZ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4) nastínění výsledků</a:t>
            </a:r>
          </a:p>
          <a:p>
            <a:endParaRPr lang="cs-CZ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939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42479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Formální náležitosti - rady a doporučení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88123"/>
            <a:ext cx="8064900" cy="4791877"/>
          </a:xfrm>
        </p:spPr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Zaměřenost:</a:t>
            </a:r>
          </a:p>
          <a:p>
            <a:pPr rtl="0">
              <a:spcBef>
                <a:spcPts val="0"/>
              </a:spcBef>
              <a:buNone/>
            </a:pPr>
            <a:endParaRPr lang="cs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do úvodu nepatří nic, co je z hlediska celého textu zbytečné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cs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457200" lvl="0" indent="-228600">
              <a:spcBef>
                <a:spcPts val="0"/>
              </a:spcBef>
              <a:buFont typeface="Arial"/>
              <a:buChar char="-"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 následujícím text nemá být nic, co by čtenáře překvapilo (neobjevilo se v úvodu)</a:t>
            </a:r>
          </a:p>
        </p:txBody>
      </p:sp>
    </p:spTree>
    <p:extLst>
      <p:ext uri="{BB962C8B-B14F-4D97-AF65-F5344CB8AC3E}">
        <p14:creationId xmlns:p14="http://schemas.microsoft.com/office/powerpoint/2010/main" val="529359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42479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Formální náležitosti - rady a doporučení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88123"/>
            <a:ext cx="8064900" cy="4791877"/>
          </a:xfrm>
        </p:spPr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Rozsah úvodní kapitoly:</a:t>
            </a:r>
          </a:p>
          <a:p>
            <a:pPr rtl="0">
              <a:spcBef>
                <a:spcPts val="0"/>
              </a:spcBef>
              <a:buNone/>
            </a:pPr>
            <a:endParaRPr lang="cs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odvíjí se od délky textu (podobně jako abstrakt)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endParaRPr lang="cs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457200" lvl="0" indent="-228600">
              <a:spcBef>
                <a:spcPts val="0"/>
              </a:spcBef>
              <a:buFont typeface="Arial"/>
              <a:buChar char="-"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optimální rozsah je cca 10 % textu</a:t>
            </a:r>
          </a:p>
        </p:txBody>
      </p:sp>
    </p:spTree>
    <p:extLst>
      <p:ext uri="{BB962C8B-B14F-4D97-AF65-F5344CB8AC3E}">
        <p14:creationId xmlns:p14="http://schemas.microsoft.com/office/powerpoint/2010/main" val="2491333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42479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Doporučená struktura úvodu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88123"/>
            <a:ext cx="8064900" cy="4791877"/>
          </a:xfrm>
        </p:spPr>
        <p:txBody>
          <a:bodyPr/>
          <a:lstStyle/>
          <a:p>
            <a:pPr marL="457200" lvl="0" indent="-228600" rtl="0">
              <a:spcBef>
                <a:spcPts val="0"/>
              </a:spcBef>
              <a:buFont typeface="Arial"/>
              <a:buAutoNum type="arabicParenR"/>
            </a:pPr>
            <a:r>
              <a:rPr lang="cs" sz="2000" b="1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ustavení výzkumného tématu autorem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stručné představení a posouzení příspěvků předchozího výzkumu z “naší oblasti”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doložení důležitosti, zajímavosti, problematičnosti či jiné relevance zkoumaného tématu</a:t>
            </a:r>
          </a:p>
          <a:p>
            <a:pPr marL="685800" lvl="0" indent="-457200" rtl="0">
              <a:spcBef>
                <a:spcPts val="0"/>
              </a:spcBef>
              <a:buFont typeface="+mj-lt"/>
              <a:buAutoNum type="arabicParenR" startAt="2"/>
            </a:pPr>
            <a:r>
              <a:rPr lang="cs" sz="2000" b="1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identifikace “mezery” v dosavadním výzkumu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naznačení mezery v dosavadním výzkumu a vznesení otázky o rozšíření dosavadní znalosti problému</a:t>
            </a:r>
          </a:p>
          <a:p>
            <a:pPr marL="685800" lvl="0" indent="-457200" rtl="0">
              <a:spcBef>
                <a:spcPts val="0"/>
              </a:spcBef>
              <a:buFont typeface="+mj-lt"/>
              <a:buAutoNum type="arabicParenR" startAt="3"/>
            </a:pPr>
            <a:r>
              <a:rPr lang="cs" sz="2000" b="1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vyplnění výzkumné “mezery” naším přínosem</a:t>
            </a:r>
          </a:p>
          <a:p>
            <a:pPr marL="457200" lvl="0" indent="-228600">
              <a:spcBef>
                <a:spcPts val="0"/>
              </a:spcBef>
              <a:buFont typeface="Arial"/>
              <a:buChar char="-"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vysvětlíme, jak budeme k problému přistupovat my: nastíníme smysl výzkumu, formulujeme otázku či hypotézu, shrneme základní zjištění</a:t>
            </a:r>
          </a:p>
          <a:p>
            <a:pPr marL="228600" lvl="0" indent="0">
              <a:spcBef>
                <a:spcPts val="0"/>
              </a:spcBef>
              <a:buNone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+další</a:t>
            </a:r>
          </a:p>
        </p:txBody>
      </p:sp>
    </p:spTree>
    <p:extLst>
      <p:ext uri="{BB962C8B-B14F-4D97-AF65-F5344CB8AC3E}">
        <p14:creationId xmlns:p14="http://schemas.microsoft.com/office/powerpoint/2010/main" val="2342497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27</a:t>
            </a:fld>
            <a:endParaRPr lang="cs-CZ" altLang="cs-CZ"/>
          </a:p>
        </p:txBody>
      </p:sp>
      <p:pic>
        <p:nvPicPr>
          <p:cNvPr id="2" name="Obrázek 4">
            <a:extLst>
              <a:ext uri="{FF2B5EF4-FFF2-40B4-BE49-F238E27FC236}">
                <a16:creationId xmlns:a16="http://schemas.microsoft.com/office/drawing/2014/main" id="{FE7F5BFE-3E9B-70AB-07F6-6FBC00E7B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" r="-2" b="15284"/>
          <a:stretch/>
        </p:blipFill>
        <p:spPr>
          <a:xfrm>
            <a:off x="540000" y="872605"/>
            <a:ext cx="8064900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3280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42479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Doporučená struktura úvodu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6479"/>
            <a:ext cx="8064900" cy="5133521"/>
          </a:xfrm>
        </p:spPr>
        <p:txBody>
          <a:bodyPr/>
          <a:lstStyle/>
          <a:p>
            <a:pPr marL="0" indent="0">
              <a:buNone/>
            </a:pPr>
            <a:r>
              <a:rPr lang="cs-CZ" sz="1500" dirty="0">
                <a:latin typeface="Constantia" panose="02030602050306030303" pitchFamily="18" charset="0"/>
              </a:rPr>
              <a:t>Kouzlo čokolády objevili již staří Aztékové, okouzlila dobyvatele Latinské Ameriky a dobyla si přízeň i obyvatelů Staré Evropy. Čokoládové pralinky se staly jedním ze symbolů Belgie, čokoláda se stala klíčovou </a:t>
            </a:r>
            <a:r>
              <a:rPr lang="cs-CZ" sz="1500" dirty="0" err="1">
                <a:latin typeface="Constantia" panose="02030602050306030303" pitchFamily="18" charset="0"/>
              </a:rPr>
              <a:t>surovinkou</a:t>
            </a:r>
            <a:r>
              <a:rPr lang="cs-CZ" sz="1500" dirty="0">
                <a:latin typeface="Constantia" panose="02030602050306030303" pitchFamily="18" charset="0"/>
              </a:rPr>
              <a:t> vídeňského </a:t>
            </a:r>
            <a:r>
              <a:rPr lang="cs-CZ" sz="1500" dirty="0" err="1">
                <a:latin typeface="Constantia" panose="02030602050306030303" pitchFamily="18" charset="0"/>
              </a:rPr>
              <a:t>Sachrova</a:t>
            </a:r>
            <a:r>
              <a:rPr lang="cs-CZ" sz="1500" dirty="0">
                <a:latin typeface="Constantia" panose="02030602050306030303" pitchFamily="18" charset="0"/>
              </a:rPr>
              <a:t> dortu. O čokoládě jsou i pohádky (Karlík a továrna na čokoládu), stala se motivem i filmových trháků (Čokoláda, 2000). Je symbolem dekadence a někteří lidé na ni mají závislost. Proč je čokoláda tak oblíbenou?</a:t>
            </a:r>
          </a:p>
          <a:p>
            <a:pPr marL="0" indent="0">
              <a:buNone/>
            </a:pPr>
            <a:r>
              <a:rPr lang="cs-CZ" sz="1500" dirty="0">
                <a:latin typeface="Constantia" panose="02030602050306030303" pitchFamily="18" charset="0"/>
              </a:rPr>
              <a:t>Ačkoli existuje řada studií o zdravotních efektech čokolády (Pralinka 2000, Oříšek 2009), o její historii (Dortík 2009, </a:t>
            </a:r>
            <a:r>
              <a:rPr lang="cs-CZ" sz="1500" dirty="0" err="1">
                <a:latin typeface="Constantia" panose="02030602050306030303" pitchFamily="18" charset="0"/>
              </a:rPr>
              <a:t>Strawberry</a:t>
            </a:r>
            <a:r>
              <a:rPr lang="cs-CZ" sz="1500" dirty="0">
                <a:latin typeface="Constantia" panose="02030602050306030303" pitchFamily="18" charset="0"/>
              </a:rPr>
              <a:t> 2010), o její výrobě (</a:t>
            </a:r>
            <a:r>
              <a:rPr lang="cs-CZ" sz="1500" dirty="0" err="1">
                <a:latin typeface="Constantia" panose="02030602050306030303" pitchFamily="18" charset="0"/>
              </a:rPr>
              <a:t>Factory</a:t>
            </a:r>
            <a:r>
              <a:rPr lang="cs-CZ" sz="1500" dirty="0">
                <a:latin typeface="Constantia" panose="02030602050306030303" pitchFamily="18" charset="0"/>
              </a:rPr>
              <a:t> 2012, Cukrář 2017), překvapivě málo pozornosti bylo věnováno chování spotřebitelů. Cílem předkládané studie je proto za pomocí smíšených metod (ohniskové skupiny a kvantitativní analýza dotazníkového šetření) zjistit oblíbenost čokolády. Proč si lidé kupují čokoládu, proč jí dávají přednost před ostatními cukrovinkami a které druhy čokolády jsou nejoblíbenější? </a:t>
            </a:r>
          </a:p>
          <a:p>
            <a:pPr marL="0" indent="0">
              <a:buNone/>
            </a:pPr>
            <a:r>
              <a:rPr lang="cs-CZ" sz="1500" dirty="0">
                <a:latin typeface="Constantia" panose="02030602050306030303" pitchFamily="18" charset="0"/>
              </a:rPr>
              <a:t>Závěry studie ukazují, že konzumace čokolády je podmíněna zejména chuťovými preferencemi, svoji roli hrají i faktory psychologické (nadřazenost čokolády nad ostatními cukrovinami) a zdravotní (přesvědčení o tom, že kvalitní čokoláda je zdravější než jiné sladkosti).</a:t>
            </a:r>
          </a:p>
        </p:txBody>
      </p:sp>
    </p:spTree>
    <p:extLst>
      <p:ext uri="{BB962C8B-B14F-4D97-AF65-F5344CB8AC3E}">
        <p14:creationId xmlns:p14="http://schemas.microsoft.com/office/powerpoint/2010/main" val="2676837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42479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Doporučená struktura úvodu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6479"/>
            <a:ext cx="8064900" cy="5133521"/>
          </a:xfrm>
        </p:spPr>
        <p:txBody>
          <a:bodyPr/>
          <a:lstStyle/>
          <a:p>
            <a:pPr marL="0" indent="0">
              <a:buNone/>
            </a:pPr>
            <a:r>
              <a:rPr lang="cs-CZ" sz="150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Kouzlo čokolády objevili již staří Aztékové, okouzlila dobyvatele Latinské Ameriky a dobyla si přízeň i obyvatelů Staré Evropy. Čokoládové pralinky se staly jedním ze symbolů Belgie, čokoláda se stala klíčovou </a:t>
            </a:r>
            <a:r>
              <a:rPr lang="cs-CZ" sz="1500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surovinkou</a:t>
            </a:r>
            <a:r>
              <a:rPr lang="cs-CZ" sz="150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vídeňského </a:t>
            </a:r>
            <a:r>
              <a:rPr lang="cs-CZ" sz="1500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Sachrova</a:t>
            </a:r>
            <a:r>
              <a:rPr lang="cs-CZ" sz="150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dortu. O čokoládě jsou i pohádky (Karlík a továrna na čokoládu), stala se motivem i filmových trháků (Čokoláda, 2000). Je symbolem dekadence a někteří lidé na ni mají závislost. Proč je čokoláda tak oblíbenou?</a:t>
            </a:r>
          </a:p>
          <a:p>
            <a:pPr marL="0" indent="0">
              <a:buNone/>
            </a:pPr>
            <a:r>
              <a:rPr lang="cs-CZ" sz="15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Ačkoli existuje řada studií o zdravotních efektech čokolády (Pralinka 2000, Oříšek 2009), o její historii (Dortík 2009, </a:t>
            </a:r>
            <a:r>
              <a:rPr lang="cs-CZ" sz="1500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Strawberry</a:t>
            </a:r>
            <a:r>
              <a:rPr lang="cs-CZ" sz="15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2010), o její výrobě (</a:t>
            </a:r>
            <a:r>
              <a:rPr lang="cs-CZ" sz="1500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Factory</a:t>
            </a:r>
            <a:r>
              <a:rPr lang="cs-CZ" sz="15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2012, Cukrář 2017), překvapivě málo pozornosti bylo věnováno chování spotřebitelů. </a:t>
            </a:r>
            <a:r>
              <a:rPr lang="cs-CZ" sz="1500" dirty="0">
                <a:solidFill>
                  <a:schemeClr val="accent1"/>
                </a:solidFill>
                <a:latin typeface="Constantia" panose="02030602050306030303" pitchFamily="18" charset="0"/>
              </a:rPr>
              <a:t>Cílem předkládané studie je proto za pomocí smíšených metod (ohniskové skupiny a kvantitativní analýza dotazníkového šetření) zjistit oblíbenost čokolády. Proč si lidé kupují čokoládu, proč jí dávají přednost před ostatními cukrovinkami a které druhy čokolády jsou nejoblíbenější? </a:t>
            </a:r>
          </a:p>
          <a:p>
            <a:pPr marL="0" indent="0">
              <a:buNone/>
            </a:pPr>
            <a:r>
              <a:rPr lang="cs-CZ" sz="1500" dirty="0">
                <a:latin typeface="Constantia" panose="02030602050306030303" pitchFamily="18" charset="0"/>
              </a:rPr>
              <a:t>Závěry studie ukazují, že konzumace čokolády je podmíněna zejména chuťovými preferencemi, svoji roli hrají i faktory psychologické (nadřazenost čokolády nad ostatními cukrovinami) a zdravotní (přesvědčení o tom, že kvalitní čokoláda je zdravější než jiné sladkosti).</a:t>
            </a:r>
          </a:p>
        </p:txBody>
      </p:sp>
    </p:spTree>
    <p:extLst>
      <p:ext uri="{BB962C8B-B14F-4D97-AF65-F5344CB8AC3E}">
        <p14:creationId xmlns:p14="http://schemas.microsoft.com/office/powerpoint/2010/main" val="366064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Úkol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pPr marL="54000" indent="0">
              <a:buNone/>
            </a:pPr>
            <a:r>
              <a:rPr lang="cs-CZ" altLang="cs-CZ" sz="2400" dirty="0">
                <a:latin typeface="Constantia" panose="02030602050306030303" pitchFamily="18" charset="0"/>
              </a:rPr>
              <a:t>Rozhodněte, jestli je abstrakt vytvořen člověkem nebo AI</a:t>
            </a:r>
            <a:endParaRPr lang="cs-CZ" altLang="cs-CZ" sz="3200" dirty="0">
              <a:latin typeface="Constantia" panose="02030602050306030303" pitchFamily="18" charset="0"/>
            </a:endParaRPr>
          </a:p>
          <a:p>
            <a:endParaRPr lang="cs-CZ" altLang="cs-CZ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50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235529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Spáč et al. (2016)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693019"/>
            <a:ext cx="8064900" cy="5974064"/>
          </a:xfrm>
        </p:spPr>
        <p:txBody>
          <a:bodyPr/>
          <a:lstStyle/>
          <a:p>
            <a:pPr marL="0" indent="0">
              <a:buNone/>
            </a:pPr>
            <a:r>
              <a:rPr lang="sk-SK" sz="150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Voľby predstavujú kľúčový prvok demokratického zriadenia ako mechanizmus zaisťujúci pravidelnú obnovu legitimity politickej obce. K ich primárnym atribútom náleží mimo iných i férovosť. Spravodlivé voľby optimálne </a:t>
            </a:r>
            <a:r>
              <a:rPr lang="sk-SK" sz="1500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posky</a:t>
            </a:r>
            <a:r>
              <a:rPr lang="sk-SK" sz="150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- </a:t>
            </a:r>
            <a:r>
              <a:rPr lang="sk-SK" sz="1500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tujú</a:t>
            </a:r>
            <a:r>
              <a:rPr lang="sk-SK" sz="150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rovnosť šancí ako pre voličov, tak i pre uchádzačov o mandáty. Volebné systémy a ich nastavenie môžu vytvoriť prostredie, ktoré túto proklamovanú rovnosť podporuje a posilňuje, ale tiež sa s ňou môže dostať i do vzťahu vzájomného napätia a konfliktu.</a:t>
            </a:r>
          </a:p>
          <a:p>
            <a:pPr marL="0" indent="0">
              <a:buNone/>
            </a:pPr>
            <a:r>
              <a:rPr lang="sk-SK" sz="1500" dirty="0">
                <a:solidFill>
                  <a:schemeClr val="accent1"/>
                </a:solidFill>
                <a:latin typeface="Constantia" panose="02030602050306030303" pitchFamily="18" charset="0"/>
              </a:rPr>
              <a:t>Tento text predstavuje analýzu regionálnych volieb na Slovensku. Jeho cieľom je zamerať sa na jeden z aspektov volebného systému daných volieb, konkrétne abecedné radenie kandidátov na listinách a jeho dopady. Ako vyplýva z literatúry, poradie na listinách môže mať významný dopad na vyhliadky subjektov usilujúcich sa o mandáty, čím môže v rôznej miere deformovať samotnú súťaž. (Porovnaj Ho – </a:t>
            </a:r>
            <a:r>
              <a:rPr lang="sk-SK" sz="1500" dirty="0" err="1">
                <a:solidFill>
                  <a:schemeClr val="accent1"/>
                </a:solidFill>
                <a:latin typeface="Constantia" panose="02030602050306030303" pitchFamily="18" charset="0"/>
              </a:rPr>
              <a:t>Imai</a:t>
            </a:r>
            <a:r>
              <a:rPr lang="sk-SK" sz="1500" dirty="0">
                <a:solidFill>
                  <a:schemeClr val="accent1"/>
                </a:solidFill>
                <a:latin typeface="Constantia" panose="02030602050306030303" pitchFamily="18" charset="0"/>
              </a:rPr>
              <a:t> 2008; </a:t>
            </a:r>
            <a:r>
              <a:rPr lang="sk-SK" sz="1500" dirty="0" err="1">
                <a:solidFill>
                  <a:schemeClr val="accent1"/>
                </a:solidFill>
                <a:latin typeface="Constantia" panose="02030602050306030303" pitchFamily="18" charset="0"/>
              </a:rPr>
              <a:t>Edwards</a:t>
            </a:r>
            <a:r>
              <a:rPr lang="sk-SK" sz="1500" dirty="0">
                <a:solidFill>
                  <a:schemeClr val="accent1"/>
                </a:solidFill>
                <a:latin typeface="Constantia" panose="02030602050306030303" pitchFamily="18" charset="0"/>
              </a:rPr>
              <a:t> 2015; </a:t>
            </a:r>
            <a:r>
              <a:rPr lang="sk-SK" sz="1500" dirty="0" err="1">
                <a:solidFill>
                  <a:schemeClr val="accent1"/>
                </a:solidFill>
                <a:latin typeface="Constantia" panose="02030602050306030303" pitchFamily="18" charset="0"/>
              </a:rPr>
              <a:t>Koppell</a:t>
            </a:r>
            <a:r>
              <a:rPr lang="sk-SK" sz="1500" dirty="0">
                <a:solidFill>
                  <a:schemeClr val="accent1"/>
                </a:solidFill>
                <a:latin typeface="Constantia" panose="02030602050306030303" pitchFamily="18" charset="0"/>
              </a:rPr>
              <a:t> – </a:t>
            </a:r>
            <a:r>
              <a:rPr lang="sk-SK" sz="1500" dirty="0" err="1">
                <a:solidFill>
                  <a:schemeClr val="accent1"/>
                </a:solidFill>
                <a:latin typeface="Constantia" panose="02030602050306030303" pitchFamily="18" charset="0"/>
              </a:rPr>
              <a:t>Steen</a:t>
            </a:r>
            <a:r>
              <a:rPr lang="sk-SK" sz="1500" dirty="0">
                <a:solidFill>
                  <a:schemeClr val="accent1"/>
                </a:solidFill>
                <a:latin typeface="Constantia" panose="02030602050306030303" pitchFamily="18" charset="0"/>
              </a:rPr>
              <a:t> 2004) V niektorých štátoch sa daná téma dokonca stala i súčasťou súdnych rozhodnutí, ktoré viedli k úpravám dotknutých volebných systémov. </a:t>
            </a:r>
            <a:r>
              <a:rPr lang="sk-SK" sz="15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V prípade slovenských krajských volieb obdobná štúdia absentuje a naším zámerom je prispieť k zaplneniu tejto medzery a tiež doplniť prebiehajúcu odbornú debatu o ďalšie poznatky. Súčasne tým vytvárame priestor pre ďalší výskum i vo vzťahu k iným typom volieb používajúcim podobný volebný systém.</a:t>
            </a:r>
          </a:p>
          <a:p>
            <a:pPr marL="0" indent="0">
              <a:buNone/>
            </a:pPr>
            <a:r>
              <a:rPr lang="sk-SK" sz="15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+ výsledky </a:t>
            </a:r>
          </a:p>
          <a:p>
            <a:pPr marL="0" indent="0">
              <a:buNone/>
            </a:pPr>
            <a:r>
              <a:rPr lang="sk-SK" sz="15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+ </a:t>
            </a:r>
            <a:r>
              <a:rPr lang="sk-SK" sz="1500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struktura</a:t>
            </a:r>
            <a:r>
              <a:rPr lang="sk-SK" sz="15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sk-SK" sz="1500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dalšího</a:t>
            </a:r>
            <a:r>
              <a:rPr lang="sk-SK" sz="15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textu</a:t>
            </a:r>
          </a:p>
        </p:txBody>
      </p:sp>
    </p:spTree>
    <p:extLst>
      <p:ext uri="{BB962C8B-B14F-4D97-AF65-F5344CB8AC3E}">
        <p14:creationId xmlns:p14="http://schemas.microsoft.com/office/powerpoint/2010/main" val="783758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1650144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Seminární úkol: Téma seminárních prací.</a:t>
            </a: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r>
              <a:rPr lang="cs-CZ" b="0" dirty="0">
                <a:solidFill>
                  <a:schemeClr val="tx1"/>
                </a:solidFill>
                <a:latin typeface="Garamond" panose="02020404030301010803" pitchFamily="18" charset="0"/>
              </a:rPr>
              <a:t>Krátce představte téma vaší seminární práce, vysvětlete, proč jste si téma vybrali a kde jste hledali zdroje.</a:t>
            </a: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81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1650143"/>
            <a:ext cx="8064900" cy="1478067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Seminární úkol č. 4 - úvod a struktura SP</a:t>
            </a: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sz="2000" b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cs-CZ" sz="2000" b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Zadání písemného úkolu č. 4 na Seminář 4 – cvičení k úvodu a struktuře seminární práce (IS). Vypracování úvodu a struktury seminární práce s navržením podrobného obsahu jednotlivých kapitol.</a:t>
            </a: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Vidíme se za dva týdny</a:t>
            </a: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99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235529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Spáč et al. (2016)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693019"/>
            <a:ext cx="8064900" cy="5974064"/>
          </a:xfrm>
        </p:spPr>
        <p:txBody>
          <a:bodyPr/>
          <a:lstStyle/>
          <a:p>
            <a:pPr marL="0" indent="0">
              <a:buNone/>
            </a:pPr>
            <a:r>
              <a:rPr lang="sk-SK" sz="1500" dirty="0">
                <a:latin typeface="Constantia" panose="02030602050306030303" pitchFamily="18" charset="0"/>
              </a:rPr>
              <a:t>Voľby predstavujú kľúčový prvok demokratického zriadenia ako mechanizmus zaisťujúci pravidelnú obnovu legitimity politickej obce. K ich primárnym atribútom náleží mimo iných i férovosť. Spravodlivé voľby optimálne </a:t>
            </a:r>
            <a:r>
              <a:rPr lang="sk-SK" sz="1500" dirty="0" err="1">
                <a:latin typeface="Constantia" panose="02030602050306030303" pitchFamily="18" charset="0"/>
              </a:rPr>
              <a:t>posky</a:t>
            </a:r>
            <a:r>
              <a:rPr lang="sk-SK" sz="1500" dirty="0">
                <a:latin typeface="Constantia" panose="02030602050306030303" pitchFamily="18" charset="0"/>
              </a:rPr>
              <a:t>- </a:t>
            </a:r>
            <a:r>
              <a:rPr lang="sk-SK" sz="1500" dirty="0" err="1">
                <a:latin typeface="Constantia" panose="02030602050306030303" pitchFamily="18" charset="0"/>
              </a:rPr>
              <a:t>tujú</a:t>
            </a:r>
            <a:r>
              <a:rPr lang="sk-SK" sz="1500" dirty="0">
                <a:latin typeface="Constantia" panose="02030602050306030303" pitchFamily="18" charset="0"/>
              </a:rPr>
              <a:t> rovnosť šancí ako pre voličov, tak i pre uchádzačov o mandáty. Volebné systémy a ich nastavenie môžu vytvoriť prostredie, ktoré túto proklamovanú rovnosť podporuje a posilňuje, ale tiež sa s ňou môže dostať i do vzťahu vzájomného napätia a konfliktu.</a:t>
            </a:r>
          </a:p>
          <a:p>
            <a:pPr marL="0" indent="0">
              <a:buNone/>
            </a:pPr>
            <a:r>
              <a:rPr lang="sk-SK" sz="1500" dirty="0">
                <a:latin typeface="Constantia" panose="02030602050306030303" pitchFamily="18" charset="0"/>
              </a:rPr>
              <a:t>Tento text predstavuje analýzu regionálnych volieb na Slovensku. Jeho cieľom je zamerať sa na jeden z aspektov volebného systému daných volieb, konkrétne abecedné radenie kandidátov na listinách a jeho dopady. Ako vyplýva z literatúry, poradie na listinách môže mať významný dopad na vyhliadky subjektov usilujúcich sa o mandáty, čím môže v rôznej miere deformovať samotnú súťaž. (Porovnaj Ho – </a:t>
            </a:r>
            <a:r>
              <a:rPr lang="sk-SK" sz="1500" dirty="0" err="1">
                <a:latin typeface="Constantia" panose="02030602050306030303" pitchFamily="18" charset="0"/>
              </a:rPr>
              <a:t>Imai</a:t>
            </a:r>
            <a:r>
              <a:rPr lang="sk-SK" sz="1500" dirty="0">
                <a:latin typeface="Constantia" panose="02030602050306030303" pitchFamily="18" charset="0"/>
              </a:rPr>
              <a:t> 2008; </a:t>
            </a:r>
            <a:r>
              <a:rPr lang="sk-SK" sz="1500" dirty="0" err="1">
                <a:latin typeface="Constantia" panose="02030602050306030303" pitchFamily="18" charset="0"/>
              </a:rPr>
              <a:t>Edwards</a:t>
            </a:r>
            <a:r>
              <a:rPr lang="sk-SK" sz="1500" dirty="0">
                <a:latin typeface="Constantia" panose="02030602050306030303" pitchFamily="18" charset="0"/>
              </a:rPr>
              <a:t> 2015; </a:t>
            </a:r>
            <a:r>
              <a:rPr lang="sk-SK" sz="1500" dirty="0" err="1">
                <a:latin typeface="Constantia" panose="02030602050306030303" pitchFamily="18" charset="0"/>
              </a:rPr>
              <a:t>Koppell</a:t>
            </a:r>
            <a:r>
              <a:rPr lang="sk-SK" sz="1500" dirty="0">
                <a:latin typeface="Constantia" panose="02030602050306030303" pitchFamily="18" charset="0"/>
              </a:rPr>
              <a:t> – </a:t>
            </a:r>
            <a:r>
              <a:rPr lang="sk-SK" sz="1500" dirty="0" err="1">
                <a:latin typeface="Constantia" panose="02030602050306030303" pitchFamily="18" charset="0"/>
              </a:rPr>
              <a:t>Steen</a:t>
            </a:r>
            <a:r>
              <a:rPr lang="sk-SK" sz="1500" dirty="0">
                <a:latin typeface="Constantia" panose="02030602050306030303" pitchFamily="18" charset="0"/>
              </a:rPr>
              <a:t> 2004) V niektorých štátoch sa daná téma dokonca stala i súčasťou súdnych rozhodnutí, ktoré viedli k úpravám dotknutých volebných systémov. V prípade slovenských krajských volieb obdobná štúdia absentuje a naším zámerom je prispieť k zaplneniu tejto medzery a tiež doplniť prebiehajúcu odbornú debatu o ďalšie poznatky. Súčasne tým vytvárame priestor pre ďalší výskum i vo vzťahu k iným typom volieb používajúcim podobný volebný systém.</a:t>
            </a:r>
          </a:p>
          <a:p>
            <a:pPr marL="0" indent="0">
              <a:buNone/>
            </a:pPr>
            <a:r>
              <a:rPr lang="sk-SK" sz="1500" dirty="0">
                <a:latin typeface="Constantia" panose="02030602050306030303" pitchFamily="18" charset="0"/>
              </a:rPr>
              <a:t>+ výsledky </a:t>
            </a:r>
          </a:p>
          <a:p>
            <a:pPr marL="0" indent="0">
              <a:buNone/>
            </a:pPr>
            <a:r>
              <a:rPr lang="sk-SK" sz="1500" dirty="0">
                <a:latin typeface="Constantia" panose="02030602050306030303" pitchFamily="18" charset="0"/>
              </a:rPr>
              <a:t>+ </a:t>
            </a:r>
            <a:r>
              <a:rPr lang="sk-SK" sz="1500" dirty="0" err="1">
                <a:latin typeface="Constantia" panose="02030602050306030303" pitchFamily="18" charset="0"/>
              </a:rPr>
              <a:t>struktura</a:t>
            </a:r>
            <a:r>
              <a:rPr lang="sk-SK" sz="1500" dirty="0">
                <a:latin typeface="Constantia" panose="02030602050306030303" pitchFamily="18" charset="0"/>
              </a:rPr>
              <a:t> </a:t>
            </a:r>
            <a:r>
              <a:rPr lang="sk-SK" sz="1500" dirty="0" err="1">
                <a:latin typeface="Constantia" panose="02030602050306030303" pitchFamily="18" charset="0"/>
              </a:rPr>
              <a:t>dalšího</a:t>
            </a:r>
            <a:r>
              <a:rPr lang="sk-SK" sz="1500" dirty="0">
                <a:latin typeface="Constantia" panose="02030602050306030303" pitchFamily="18" charset="0"/>
              </a:rPr>
              <a:t> textu</a:t>
            </a:r>
          </a:p>
        </p:txBody>
      </p:sp>
    </p:spTree>
    <p:extLst>
      <p:ext uri="{BB962C8B-B14F-4D97-AF65-F5344CB8AC3E}">
        <p14:creationId xmlns:p14="http://schemas.microsoft.com/office/powerpoint/2010/main" val="217332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2. AI</a:t>
            </a:r>
          </a:p>
        </p:txBody>
      </p:sp>
      <p:pic>
        <p:nvPicPr>
          <p:cNvPr id="5" name="Obrázok 4" descr="Obrázok, na ktorom je text, snímka obrazovky, webová lokalita, webová stránka&#10;&#10;Automaticky generovaný popis">
            <a:extLst>
              <a:ext uri="{FF2B5EF4-FFF2-40B4-BE49-F238E27FC236}">
                <a16:creationId xmlns:a16="http://schemas.microsoft.com/office/drawing/2014/main" id="{F37565A4-0FC0-C207-339B-AADB1BF85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0" y="1124465"/>
            <a:ext cx="8649712" cy="46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4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2. AI</a:t>
            </a:r>
          </a:p>
        </p:txBody>
      </p:sp>
      <p:pic>
        <p:nvPicPr>
          <p:cNvPr id="6" name="Obrázok 5" descr="Obrázok, na ktorom je text, snímka obrazovky, softvér, webová lokalita&#10;&#10;Automaticky generovaný popis">
            <a:extLst>
              <a:ext uri="{FF2B5EF4-FFF2-40B4-BE49-F238E27FC236}">
                <a16:creationId xmlns:a16="http://schemas.microsoft.com/office/drawing/2014/main" id="{078BF56C-6FE2-D28A-CCF4-1C0ADE4CF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2" y="670227"/>
            <a:ext cx="7772400" cy="54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sz="2000" dirty="0">
                <a:solidFill>
                  <a:schemeClr val="accent1"/>
                </a:solidFill>
                <a:latin typeface="Garamond" panose="02020404030301010803" pitchFamily="18" charset="0"/>
              </a:rPr>
              <a:t>Masarykova univerzita při využívání nástrojů AI doporučuje:</a:t>
            </a:r>
            <a:br>
              <a:rPr lang="cs-CZ" sz="200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sz="200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r>
              <a:rPr lang="cs-CZ" sz="2000" dirty="0">
                <a:solidFill>
                  <a:schemeClr val="accent1"/>
                </a:solidFill>
                <a:latin typeface="Garamond" panose="02020404030301010803" pitchFamily="18" charset="0"/>
              </a:rPr>
              <a:t>Studujícím</a:t>
            </a:r>
            <a:endParaRPr lang="cs-CZ" sz="2000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pPr marL="609585" indent="-507987">
              <a:buSzPct val="100000"/>
              <a:buFont typeface="Arial"/>
              <a:buAutoNum type="arabicParenR"/>
            </a:pP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Buďte </a:t>
            </a:r>
            <a:r>
              <a:rPr lang="sk-SK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zvídaví</a:t>
            </a: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609585" indent="-507987">
              <a:buSzPct val="100000"/>
              <a:buFont typeface="Arial"/>
              <a:buAutoNum type="arabicParenR"/>
            </a:pP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Buďte </a:t>
            </a:r>
            <a:r>
              <a:rPr lang="sk-SK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pragmatičtí</a:t>
            </a: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sk-SK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585" indent="-507987">
              <a:buSzPct val="100000"/>
              <a:buFont typeface="Arial"/>
              <a:buAutoNum type="arabicParenR"/>
            </a:pP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Buďte </a:t>
            </a:r>
            <a:r>
              <a:rPr lang="sk-SK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svědomití</a:t>
            </a: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 poctiví.</a:t>
            </a:r>
          </a:p>
          <a:p>
            <a:pPr marL="609585" indent="-507987">
              <a:buSzPct val="100000"/>
              <a:buFont typeface="Arial"/>
              <a:buAutoNum type="arabicParenR"/>
            </a:pP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Buďte transparentní.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sk-SK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585" indent="-507987">
              <a:buSzPct val="100000"/>
              <a:buFont typeface="Arial"/>
              <a:buAutoNum type="arabicParenR"/>
            </a:pP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Buďte </a:t>
            </a:r>
            <a:r>
              <a:rPr lang="sk-SK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zodpovědní</a:t>
            </a: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cs" sz="24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73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96433"/>
            <a:ext cx="8064900" cy="804000"/>
          </a:xfrm>
        </p:spPr>
        <p:txBody>
          <a:bodyPr/>
          <a:lstStyle/>
          <a:p>
            <a:pPr marL="431800" indent="-315913" algn="ctr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Využití z praxe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pPr marL="101598" indent="0">
              <a:buSzPct val="100000"/>
              <a:buNone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1) Vyhledání relevantní literatury + výcuc</a:t>
            </a:r>
          </a:p>
        </p:txBody>
      </p:sp>
    </p:spTree>
    <p:extLst>
      <p:ext uri="{BB962C8B-B14F-4D97-AF65-F5344CB8AC3E}">
        <p14:creationId xmlns:p14="http://schemas.microsoft.com/office/powerpoint/2010/main" val="422934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8" name="Obrázok 7" descr="Obrázok, na ktorom je text, dokument, písmo, snímka obrazovky&#10;&#10;Automaticky generovaný popis">
            <a:extLst>
              <a:ext uri="{FF2B5EF4-FFF2-40B4-BE49-F238E27FC236}">
                <a16:creationId xmlns:a16="http://schemas.microsoft.com/office/drawing/2014/main" id="{A0705B61-09C1-1B96-9E40-24C150AEC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1313936"/>
            <a:ext cx="8104950" cy="3675166"/>
          </a:xfrm>
          <a:prstGeom prst="rect">
            <a:avLst/>
          </a:prstGeom>
        </p:spPr>
      </p:pic>
      <p:sp>
        <p:nvSpPr>
          <p:cNvPr id="9" name="Nadpis 3">
            <a:extLst>
              <a:ext uri="{FF2B5EF4-FFF2-40B4-BE49-F238E27FC236}">
                <a16:creationId xmlns:a16="http://schemas.microsoft.com/office/drawing/2014/main" id="{87671B08-541F-D773-3268-FC579ACC4600}"/>
              </a:ext>
            </a:extLst>
          </p:cNvPr>
          <p:cNvSpPr txBox="1">
            <a:spLocks/>
          </p:cNvSpPr>
          <p:nvPr/>
        </p:nvSpPr>
        <p:spPr>
          <a:xfrm>
            <a:off x="310500" y="5115697"/>
            <a:ext cx="8064900" cy="13954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431800" indent="-315913" algn="ctr">
              <a:lnSpc>
                <a:spcPct val="93000"/>
              </a:lnSpc>
              <a:spcAft>
                <a:spcPts val="1413"/>
              </a:spcAft>
              <a:buSzPct val="45000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kern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Elicit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31800" indent="-315913" algn="ctr">
              <a:lnSpc>
                <a:spcPct val="93000"/>
              </a:lnSpc>
              <a:spcAft>
                <a:spcPts val="1413"/>
              </a:spcAft>
              <a:buSzPct val="45000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kern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Consensus</a:t>
            </a:r>
            <a:endParaRPr lang="cs-CZ" kern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5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96433"/>
            <a:ext cx="8064900" cy="804000"/>
          </a:xfrm>
        </p:spPr>
        <p:txBody>
          <a:bodyPr/>
          <a:lstStyle/>
          <a:p>
            <a:pPr marL="431800" indent="-315913" algn="ctr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Využití z praxe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Vyhledání relevantní literatury + výcuc</a:t>
            </a:r>
          </a:p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Všeobecný pohled na věc</a:t>
            </a:r>
          </a:p>
        </p:txBody>
      </p:sp>
    </p:spTree>
    <p:extLst>
      <p:ext uri="{BB962C8B-B14F-4D97-AF65-F5344CB8AC3E}">
        <p14:creationId xmlns:p14="http://schemas.microsoft.com/office/powerpoint/2010/main" val="340556575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cz.potx" id="{D7A7A407-EA95-402E-A2E1-F4E83BB896B4}" vid="{701BB1D0-3800-4DAE-B2C6-FE22C8BECD5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1676</Words>
  <Application>Microsoft Macintosh PowerPoint</Application>
  <PresentationFormat>Prezentácia na obrazovke (4:3)</PresentationFormat>
  <Paragraphs>164</Paragraphs>
  <Slides>33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9" baseType="lpstr">
      <vt:lpstr>Arial</vt:lpstr>
      <vt:lpstr>Constantia</vt:lpstr>
      <vt:lpstr>Garamond</vt:lpstr>
      <vt:lpstr>Tahoma</vt:lpstr>
      <vt:lpstr>Wingdings</vt:lpstr>
      <vt:lpstr>Prezentace_MU_CZ</vt:lpstr>
      <vt:lpstr>Seminář č. 3    </vt:lpstr>
      <vt:lpstr>AI abstrakty, pravidla, využití</vt:lpstr>
      <vt:lpstr>Úkol</vt:lpstr>
      <vt:lpstr>2. AI</vt:lpstr>
      <vt:lpstr>2. AI</vt:lpstr>
      <vt:lpstr>Masarykova univerzita při využívání nástrojů AI doporučuje:  Studujícím</vt:lpstr>
      <vt:lpstr>Využití z praxe</vt:lpstr>
      <vt:lpstr>Prezentácia programu PowerPoint</vt:lpstr>
      <vt:lpstr>Využití z praxe</vt:lpstr>
      <vt:lpstr>Prezentácia programu PowerPoint</vt:lpstr>
      <vt:lpstr>Využití z praxe</vt:lpstr>
      <vt:lpstr>Prezentácia programu PowerPoint</vt:lpstr>
      <vt:lpstr>Využití z praxe</vt:lpstr>
      <vt:lpstr>Prezentácia programu PowerPoint</vt:lpstr>
      <vt:lpstr>Prezentácia programu PowerPoint</vt:lpstr>
      <vt:lpstr>4. Úvod seminární práce</vt:lpstr>
      <vt:lpstr>Struktura seminární práce</vt:lpstr>
      <vt:lpstr>ÚVOD</vt:lpstr>
      <vt:lpstr>Cíle úvodu SP</vt:lpstr>
      <vt:lpstr>Čemu je dobré se věnovat v úvodu?</vt:lpstr>
      <vt:lpstr>Formální náležitosti - rady a doporučení</vt:lpstr>
      <vt:lpstr>Formální náležitosti - rady a doporučení</vt:lpstr>
      <vt:lpstr>Formální náležitosti - rady a doporučení</vt:lpstr>
      <vt:lpstr>Formální náležitosti - rady a doporučení</vt:lpstr>
      <vt:lpstr>Formální náležitosti - rady a doporučení</vt:lpstr>
      <vt:lpstr>Doporučená struktura úvodu</vt:lpstr>
      <vt:lpstr>Prezentácia programu PowerPoint</vt:lpstr>
      <vt:lpstr>Doporučená struktura úvodu</vt:lpstr>
      <vt:lpstr>Doporučená struktura úvodu</vt:lpstr>
      <vt:lpstr>Spáč et al. (2016)</vt:lpstr>
      <vt:lpstr>Seminární úkol: Téma seminárních prací.      Krátce představte téma vaší seminární práce, vysvětlete, proč jste si téma vybrali a kde jste hledali zdroje.  </vt:lpstr>
      <vt:lpstr>Seminární úkol č. 4 - úvod a struktura SP    Zadání písemného úkolu č. 4 na Seminář 4 – cvičení k úvodu a struktuře seminární práce (IS). Vypracování úvodu a struktury seminární práce s navržením podrobného obsahu jednotlivých kapitol.   Vidíme se za dva týdny     </vt:lpstr>
      <vt:lpstr>Spáč et al. (2016)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Počasie a voľby</dc:title>
  <dc:creator>Jakub Jusko</dc:creator>
  <cp:lastModifiedBy>Jakub Jusko</cp:lastModifiedBy>
  <cp:revision>40</cp:revision>
  <dcterms:created xsi:type="dcterms:W3CDTF">2021-01-04T15:05:13Z</dcterms:created>
  <dcterms:modified xsi:type="dcterms:W3CDTF">2023-10-23T18:55:21Z</dcterms:modified>
</cp:coreProperties>
</file>