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19"/>
  </p:notesMasterIdLst>
  <p:handoutMasterIdLst>
    <p:handoutMasterId r:id="rId20"/>
  </p:handoutMasterIdLst>
  <p:sldIdLst>
    <p:sldId id="256" r:id="rId2"/>
    <p:sldId id="373" r:id="rId3"/>
    <p:sldId id="386" r:id="rId4"/>
    <p:sldId id="380" r:id="rId5"/>
    <p:sldId id="381" r:id="rId6"/>
    <p:sldId id="382" r:id="rId7"/>
    <p:sldId id="383" r:id="rId8"/>
    <p:sldId id="384" r:id="rId9"/>
    <p:sldId id="385" r:id="rId10"/>
    <p:sldId id="372" r:id="rId11"/>
    <p:sldId id="389" r:id="rId12"/>
    <p:sldId id="390" r:id="rId13"/>
    <p:sldId id="391" r:id="rId14"/>
    <p:sldId id="387" r:id="rId15"/>
    <p:sldId id="388" r:id="rId16"/>
    <p:sldId id="392" r:id="rId17"/>
    <p:sldId id="393" r:id="rId1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53"/>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44" autoAdjust="0"/>
    <p:restoredTop sz="96327" autoAdjust="0"/>
  </p:normalViewPr>
  <p:slideViewPr>
    <p:cSldViewPr snapToGrid="0">
      <p:cViewPr varScale="1">
        <p:scale>
          <a:sx n="123" d="100"/>
          <a:sy n="123" d="100"/>
        </p:scale>
        <p:origin x="1456" y="192"/>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kub Jusko" userId="9c047079-7d34-4614-9d9b-4788ba959305" providerId="ADAL" clId="{7225B4D2-B164-DD49-8BC9-A3411FB07A60}"/>
    <pc:docChg chg="modSld">
      <pc:chgData name="Jakub Jusko" userId="9c047079-7d34-4614-9d9b-4788ba959305" providerId="ADAL" clId="{7225B4D2-B164-DD49-8BC9-A3411FB07A60}" dt="2021-09-12T20:29:55.601" v="0" actId="790"/>
      <pc:docMkLst>
        <pc:docMk/>
      </pc:docMkLst>
      <pc:sldChg chg="modSp mod">
        <pc:chgData name="Jakub Jusko" userId="9c047079-7d34-4614-9d9b-4788ba959305" providerId="ADAL" clId="{7225B4D2-B164-DD49-8BC9-A3411FB07A60}" dt="2021-09-12T20:29:55.601" v="0" actId="790"/>
        <pc:sldMkLst>
          <pc:docMk/>
          <pc:sldMk cId="1158939877" sldId="256"/>
        </pc:sldMkLst>
        <pc:spChg chg="mod">
          <ac:chgData name="Jakub Jusko" userId="9c047079-7d34-4614-9d9b-4788ba959305" providerId="ADAL" clId="{7225B4D2-B164-DD49-8BC9-A3411FB07A60}" dt="2021-09-12T20:29:55.601" v="0" actId="790"/>
          <ac:spMkLst>
            <pc:docMk/>
            <pc:sldMk cId="1158939877" sldId="256"/>
            <ac:spMk id="2" creationId="{4AA6C805-D43D-9246-8F45-F7D14F2D25C7}"/>
          </ac:spMkLst>
        </pc:spChg>
      </pc:sldChg>
    </pc:docChg>
  </pc:docChgLst>
  <pc:docChgLst>
    <pc:chgData name="Jakub Jusko" userId="9c047079-7d34-4614-9d9b-4788ba959305" providerId="ADAL" clId="{B9F15EA7-6E2D-0545-9765-15AA470E2955}"/>
    <pc:docChg chg="modSld">
      <pc:chgData name="Jakub Jusko" userId="9c047079-7d34-4614-9d9b-4788ba959305" providerId="ADAL" clId="{B9F15EA7-6E2D-0545-9765-15AA470E2955}" dt="2023-11-21T10:54:49.457" v="18" actId="20577"/>
      <pc:docMkLst>
        <pc:docMk/>
      </pc:docMkLst>
      <pc:sldChg chg="modSp mod">
        <pc:chgData name="Jakub Jusko" userId="9c047079-7d34-4614-9d9b-4788ba959305" providerId="ADAL" clId="{B9F15EA7-6E2D-0545-9765-15AA470E2955}" dt="2023-11-21T10:54:49.457" v="18" actId="20577"/>
        <pc:sldMkLst>
          <pc:docMk/>
          <pc:sldMk cId="1158939877" sldId="256"/>
        </pc:sldMkLst>
        <pc:spChg chg="mod">
          <ac:chgData name="Jakub Jusko" userId="9c047079-7d34-4614-9d9b-4788ba959305" providerId="ADAL" clId="{B9F15EA7-6E2D-0545-9765-15AA470E2955}" dt="2023-11-21T07:53:25.144" v="14" actId="20577"/>
          <ac:spMkLst>
            <pc:docMk/>
            <pc:sldMk cId="1158939877" sldId="256"/>
            <ac:spMk id="2" creationId="{4AA6C805-D43D-9246-8F45-F7D14F2D25C7}"/>
          </ac:spMkLst>
        </pc:spChg>
        <pc:spChg chg="mod">
          <ac:chgData name="Jakub Jusko" userId="9c047079-7d34-4614-9d9b-4788ba959305" providerId="ADAL" clId="{B9F15EA7-6E2D-0545-9765-15AA470E2955}" dt="2023-11-21T10:54:49.457" v="18" actId="20577"/>
          <ac:spMkLst>
            <pc:docMk/>
            <pc:sldMk cId="1158939877" sldId="256"/>
            <ac:spMk id="3" creationId="{E41AC406-9E40-DE47-946B-D00D18C67F5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6" name="Grafický objekt 5">
            <a:extLst>
              <a:ext uri="{FF2B5EF4-FFF2-40B4-BE49-F238E27FC236}">
                <a16:creationId xmlns:a16="http://schemas.microsoft.com/office/drawing/2014/main" id="{601D3E6C-8A25-405E-A952-4F92A22C63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5860" cy="1066376"/>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cs-CZ" noProof="0" dirty="0"/>
              <a:t>Kliknutím vložíte text</a:t>
            </a:r>
          </a:p>
        </p:txBody>
      </p:sp>
      <p:pic>
        <p:nvPicPr>
          <p:cNvPr id="16" name="Grafický objekt 5">
            <a:extLst>
              <a:ext uri="{FF2B5EF4-FFF2-40B4-BE49-F238E27FC236}">
                <a16:creationId xmlns:a16="http://schemas.microsoft.com/office/drawing/2014/main" id="{0004D1A2-E289-AA47-B94B-01BB01C920F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Grafický objekt 5">
            <a:extLst>
              <a:ext uri="{FF2B5EF4-FFF2-40B4-BE49-F238E27FC236}">
                <a16:creationId xmlns:a16="http://schemas.microsoft.com/office/drawing/2014/main" id="{55F562C7-770A-4DC7-96BB-3CD0DDDE67F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cs-CZ"/>
              <a:t>zápatí prezentace</a:t>
            </a:r>
            <a:endParaRPr lang="cs-CZ" dirty="0"/>
          </a:p>
        </p:txBody>
      </p:sp>
      <p:pic>
        <p:nvPicPr>
          <p:cNvPr id="8" name="Grafický objekt 5">
            <a:extLst>
              <a:ext uri="{FF2B5EF4-FFF2-40B4-BE49-F238E27FC236}">
                <a16:creationId xmlns:a16="http://schemas.microsoft.com/office/drawing/2014/main" id="{C687E64B-5AC4-3A41-A1D1-731CB04E7BC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5860" cy="1066376"/>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7A53"/>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10" name="Grafický objekt 5">
            <a:extLst>
              <a:ext uri="{FF2B5EF4-FFF2-40B4-BE49-F238E27FC236}">
                <a16:creationId xmlns:a16="http://schemas.microsoft.com/office/drawing/2014/main" id="{7635DD7C-E644-6A43-A1B7-1DE38233FF5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5860" cy="106637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7A53"/>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cs-CZ"/>
              <a:t>zápatí prezentace</a:t>
            </a:r>
            <a:endParaRPr lang="cs-CZ" dirty="0"/>
          </a:p>
        </p:txBody>
      </p:sp>
      <p:pic>
        <p:nvPicPr>
          <p:cNvPr id="9" name="Grafický objekt 5">
            <a:extLst>
              <a:ext uri="{FF2B5EF4-FFF2-40B4-BE49-F238E27FC236}">
                <a16:creationId xmlns:a16="http://schemas.microsoft.com/office/drawing/2014/main" id="{F14E04A5-4797-1348-B7F6-EE6C8A968AD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5860" cy="1066375"/>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7A53"/>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cs-CZ" dirty="0"/>
              <a:t>Kliknutím na ikonu vložíte obrázek.</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pic>
        <p:nvPicPr>
          <p:cNvPr id="9" name="Grafický objekt 5">
            <a:extLst>
              <a:ext uri="{FF2B5EF4-FFF2-40B4-BE49-F238E27FC236}">
                <a16:creationId xmlns:a16="http://schemas.microsoft.com/office/drawing/2014/main" id="{38E54EF0-AC4F-BE42-B3C9-EBE082A37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1"/>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FSS slide">
    <p:bg>
      <p:bgPr>
        <a:solidFill>
          <a:srgbClr val="007A53"/>
        </a:solidFill>
        <a:effectLst/>
      </p:bgPr>
    </p:bg>
    <p:spTree>
      <p:nvGrpSpPr>
        <p:cNvPr id="1" name=""/>
        <p:cNvGrpSpPr/>
        <p:nvPr/>
      </p:nvGrpSpPr>
      <p:grpSpPr>
        <a:xfrm>
          <a:off x="0" y="0"/>
          <a:ext cx="0" cy="0"/>
          <a:chOff x="0" y="0"/>
          <a:chExt cx="0" cy="0"/>
        </a:xfrm>
      </p:grpSpPr>
      <p:pic>
        <p:nvPicPr>
          <p:cNvPr id="2" name="Grafický objekt 1">
            <a:extLst>
              <a:ext uri="{FF2B5EF4-FFF2-40B4-BE49-F238E27FC236}">
                <a16:creationId xmlns:a16="http://schemas.microsoft.com/office/drawing/2014/main" id="{99DDF373-DAF6-45FC-9BE7-AC33B6CEFD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505600" y="2012703"/>
            <a:ext cx="4132799" cy="283259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1017" y="2731338"/>
            <a:ext cx="5381966"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Grafický objekt 5">
            <a:extLst>
              <a:ext uri="{FF2B5EF4-FFF2-40B4-BE49-F238E27FC236}">
                <a16:creationId xmlns:a16="http://schemas.microsoft.com/office/drawing/2014/main" id="{75ADEBBD-800A-EE45-B7A1-67CD94DC867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Grafický objekt 5">
            <a:extLst>
              <a:ext uri="{FF2B5EF4-FFF2-40B4-BE49-F238E27FC236}">
                <a16:creationId xmlns:a16="http://schemas.microsoft.com/office/drawing/2014/main" id="{3F4C3194-85F4-774C-9C36-260FA06190A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Grafický objekt 5">
            <a:extLst>
              <a:ext uri="{FF2B5EF4-FFF2-40B4-BE49-F238E27FC236}">
                <a16:creationId xmlns:a16="http://schemas.microsoft.com/office/drawing/2014/main" id="{E4039839-F51B-5042-9375-558343FF765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dirty="0"/>
              <a:t>Kliknutím vložíte nadpis</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4" name="Grafický objekt 5">
            <a:extLst>
              <a:ext uri="{FF2B5EF4-FFF2-40B4-BE49-F238E27FC236}">
                <a16:creationId xmlns:a16="http://schemas.microsoft.com/office/drawing/2014/main" id="{EDD78AE1-E8DB-9E40-A0CD-AFB2C1BDD23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pic>
        <p:nvPicPr>
          <p:cNvPr id="10" name="Grafický objekt 5">
            <a:extLst>
              <a:ext uri="{FF2B5EF4-FFF2-40B4-BE49-F238E27FC236}">
                <a16:creationId xmlns:a16="http://schemas.microsoft.com/office/drawing/2014/main" id="{EAFC13FF-A91C-FD4E-ACB1-45B8F395132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22" name="Grafický objekt 5">
            <a:extLst>
              <a:ext uri="{FF2B5EF4-FFF2-40B4-BE49-F238E27FC236}">
                <a16:creationId xmlns:a16="http://schemas.microsoft.com/office/drawing/2014/main" id="{484A610E-C5AF-7441-A9B6-66F370901A4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pic>
        <p:nvPicPr>
          <p:cNvPr id="7" name="Grafický objekt 5">
            <a:extLst>
              <a:ext uri="{FF2B5EF4-FFF2-40B4-BE49-F238E27FC236}">
                <a16:creationId xmlns:a16="http://schemas.microsoft.com/office/drawing/2014/main" id="{D8B5418F-6235-B841-A95D-FB1A7B7E648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8" name="Grafický objekt 5">
            <a:extLst>
              <a:ext uri="{FF2B5EF4-FFF2-40B4-BE49-F238E27FC236}">
                <a16:creationId xmlns:a16="http://schemas.microsoft.com/office/drawing/2014/main" id="{E4235525-362F-0D45-BD44-45A52C405F1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A6C805-D43D-9246-8F45-F7D14F2D25C7}"/>
              </a:ext>
            </a:extLst>
          </p:cNvPr>
          <p:cNvSpPr>
            <a:spLocks noGrp="1"/>
          </p:cNvSpPr>
          <p:nvPr>
            <p:ph type="title"/>
          </p:nvPr>
        </p:nvSpPr>
        <p:spPr>
          <a:xfrm>
            <a:off x="298877" y="2900364"/>
            <a:ext cx="8521200" cy="1952051"/>
          </a:xfrm>
        </p:spPr>
        <p:txBody>
          <a:bodyPr/>
          <a:lstStyle/>
          <a:p>
            <a:pPr algn="ctr"/>
            <a:r>
              <a:rPr lang="cs-CZ" sz="4800" dirty="0">
                <a:latin typeface="Garamond" panose="02020404030301010803" pitchFamily="18" charset="0"/>
              </a:rPr>
              <a:t>Seminář č. 5</a:t>
            </a:r>
            <a:br>
              <a:rPr lang="cs-CZ" sz="4800" dirty="0">
                <a:latin typeface="Garamond" panose="02020404030301010803" pitchFamily="18" charset="0"/>
              </a:rPr>
            </a:br>
            <a:br>
              <a:rPr lang="cs-CZ" sz="4800" dirty="0">
                <a:latin typeface="Garamond" panose="02020404030301010803" pitchFamily="18" charset="0"/>
              </a:rPr>
            </a:br>
            <a:r>
              <a:rPr lang="cs-CZ" sz="4800" dirty="0">
                <a:latin typeface="Garamond" panose="02020404030301010803" pitchFamily="18" charset="0"/>
              </a:rPr>
              <a:t>Argumentace, závěr, diskuse</a:t>
            </a:r>
            <a:br>
              <a:rPr lang="cs-CZ" sz="4800" dirty="0">
                <a:latin typeface="Garamond" panose="02020404030301010803" pitchFamily="18" charset="0"/>
              </a:rPr>
            </a:br>
            <a:br>
              <a:rPr lang="cs-CZ" sz="4800" dirty="0">
                <a:latin typeface="Garamond" panose="02020404030301010803" pitchFamily="18" charset="0"/>
              </a:rPr>
            </a:br>
            <a:br>
              <a:rPr lang="cs-CZ" sz="3000" dirty="0">
                <a:latin typeface="Garamond" panose="02020404030301010803" pitchFamily="18" charset="0"/>
              </a:rPr>
            </a:br>
            <a:br>
              <a:rPr lang="cs-CZ" sz="4800" dirty="0">
                <a:latin typeface="Garamond" panose="02020404030301010803" pitchFamily="18" charset="0"/>
              </a:rPr>
            </a:br>
            <a:endParaRPr lang="cs-CZ" sz="4800" dirty="0">
              <a:latin typeface="Garamond" panose="02020404030301010803" pitchFamily="18" charset="0"/>
            </a:endParaRPr>
          </a:p>
        </p:txBody>
      </p:sp>
      <p:sp>
        <p:nvSpPr>
          <p:cNvPr id="3" name="Podnadpis 2">
            <a:extLst>
              <a:ext uri="{FF2B5EF4-FFF2-40B4-BE49-F238E27FC236}">
                <a16:creationId xmlns:a16="http://schemas.microsoft.com/office/drawing/2014/main" id="{E41AC406-9E40-DE47-946B-D00D18C67F55}"/>
              </a:ext>
            </a:extLst>
          </p:cNvPr>
          <p:cNvSpPr>
            <a:spLocks noGrp="1"/>
          </p:cNvSpPr>
          <p:nvPr>
            <p:ph type="subTitle" idx="1"/>
          </p:nvPr>
        </p:nvSpPr>
        <p:spPr>
          <a:xfrm>
            <a:off x="298877" y="5847667"/>
            <a:ext cx="8521200" cy="698497"/>
          </a:xfrm>
        </p:spPr>
        <p:txBody>
          <a:bodyPr/>
          <a:lstStyle/>
          <a:p>
            <a:pPr algn="ctr"/>
            <a:r>
              <a:rPr lang="cs-CZ" dirty="0">
                <a:latin typeface="Garamond" panose="02020404030301010803" pitchFamily="18" charset="0"/>
              </a:rPr>
              <a:t>21. 11. 2023</a:t>
            </a:r>
          </a:p>
          <a:p>
            <a:pPr algn="ctr"/>
            <a:r>
              <a:rPr lang="cs-CZ" dirty="0">
                <a:latin typeface="Garamond" panose="02020404030301010803" pitchFamily="18" charset="0"/>
              </a:rPr>
              <a:t>POLb1100 Úvod do problematiky psaní odborného textu</a:t>
            </a:r>
          </a:p>
        </p:txBody>
      </p:sp>
    </p:spTree>
    <p:extLst>
      <p:ext uri="{BB962C8B-B14F-4D97-AF65-F5344CB8AC3E}">
        <p14:creationId xmlns:p14="http://schemas.microsoft.com/office/powerpoint/2010/main" val="1158939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0C6543A0-FA8C-8C49-B023-795D80BECEC5}"/>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3E573155-9A35-0B4C-A41A-D83430193B02}"/>
              </a:ext>
            </a:extLst>
          </p:cNvPr>
          <p:cNvSpPr>
            <a:spLocks noGrp="1"/>
          </p:cNvSpPr>
          <p:nvPr>
            <p:ph type="title"/>
          </p:nvPr>
        </p:nvSpPr>
        <p:spPr>
          <a:xfrm>
            <a:off x="613572" y="1650143"/>
            <a:ext cx="8064900" cy="1478067"/>
          </a:xfrm>
        </p:spPr>
        <p:txBody>
          <a:bodyPr/>
          <a:lstStyle/>
          <a:p>
            <a:pPr algn="ctr"/>
            <a:r>
              <a:rPr lang="cs-CZ" dirty="0">
                <a:solidFill>
                  <a:schemeClr val="accent1"/>
                </a:solidFill>
                <a:latin typeface="Garamond" panose="02020404030301010803" pitchFamily="18" charset="0"/>
              </a:rPr>
              <a:t>Cvičení 1</a:t>
            </a: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r>
              <a:rPr lang="cs-CZ" sz="2000" b="0" dirty="0">
                <a:solidFill>
                  <a:schemeClr val="accent3">
                    <a:lumMod val="50000"/>
                  </a:schemeClr>
                </a:solidFill>
                <a:latin typeface="Garamond" panose="02020404030301010803" pitchFamily="18" charset="0"/>
              </a:rPr>
              <a:t>Přečtěte si následující závěry práce a zamyslete se nad typem informací, které obsahují. </a:t>
            </a:r>
            <a:br>
              <a:rPr lang="cs-CZ" sz="2000" b="0" dirty="0">
                <a:solidFill>
                  <a:schemeClr val="accent3">
                    <a:lumMod val="50000"/>
                  </a:schemeClr>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r>
              <a:rPr lang="cs-CZ" sz="2000" b="0" dirty="0">
                <a:solidFill>
                  <a:schemeClr val="accent3">
                    <a:lumMod val="50000"/>
                  </a:schemeClr>
                </a:solidFill>
                <a:latin typeface="Garamond" panose="02020404030301010803" pitchFamily="18" charset="0"/>
              </a:rPr>
              <a:t>Co je cílem sdělení?</a:t>
            </a:r>
            <a:br>
              <a:rPr lang="cs-CZ" sz="2000" b="0" dirty="0">
                <a:solidFill>
                  <a:schemeClr val="accent3">
                    <a:lumMod val="50000"/>
                  </a:schemeClr>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sz="2000" b="0" dirty="0">
                <a:solidFill>
                  <a:schemeClr val="tx1"/>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endParaRPr lang="cs-CZ" dirty="0">
              <a:solidFill>
                <a:schemeClr val="accent1"/>
              </a:solidFill>
              <a:latin typeface="Garamond" panose="02020404030301010803" pitchFamily="18" charset="0"/>
            </a:endParaRPr>
          </a:p>
        </p:txBody>
      </p:sp>
    </p:spTree>
    <p:extLst>
      <p:ext uri="{BB962C8B-B14F-4D97-AF65-F5344CB8AC3E}">
        <p14:creationId xmlns:p14="http://schemas.microsoft.com/office/powerpoint/2010/main" val="835886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622BB31-81FA-4EE4-903A-058569F89A88}"/>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DFF09E36-8D96-45CD-89AB-2786D005D0EF}"/>
              </a:ext>
            </a:extLst>
          </p:cNvPr>
          <p:cNvSpPr>
            <a:spLocks noGrp="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cs-CZ" dirty="0">
                <a:latin typeface="Garamond" panose="02020404030301010803" pitchFamily="18" charset="0"/>
              </a:rPr>
              <a:t>Význam závěru</a:t>
            </a:r>
          </a:p>
        </p:txBody>
      </p:sp>
      <p:sp>
        <p:nvSpPr>
          <p:cNvPr id="5" name="Zástupný obsah 4">
            <a:extLst>
              <a:ext uri="{FF2B5EF4-FFF2-40B4-BE49-F238E27FC236}">
                <a16:creationId xmlns:a16="http://schemas.microsoft.com/office/drawing/2014/main" id="{3C04C28D-5AC4-46FF-A2E1-C4177C88D788}"/>
              </a:ext>
            </a:extLst>
          </p:cNvPr>
          <p:cNvSpPr>
            <a:spLocks noGrp="1"/>
          </p:cNvSpPr>
          <p:nvPr>
            <p:ph idx="1"/>
          </p:nvPr>
        </p:nvSpPr>
        <p:spPr/>
        <p:txBody>
          <a:bodyPr/>
          <a:lstStyle/>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Podobně důležitý jako úvod</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Shrnutí postupu práce a především zjištěných poznatků</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Klíčovou zásadou je, že v závěru by se neměla objevit nová informace (v kontextu předchozího textu)</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Rozsah – cca 10 – 15 % z celkového rozsahu práce</a:t>
            </a:r>
          </a:p>
          <a:p>
            <a:pPr>
              <a:buFont typeface="Arial" panose="020B0604020202020204" pitchFamily="34" charset="0"/>
              <a:buChar char="•"/>
            </a:pPr>
            <a:endParaRPr lang="cs-CZ" dirty="0">
              <a:latin typeface="Garamond" panose="02020404030301010803" pitchFamily="18" charset="0"/>
            </a:endParaRPr>
          </a:p>
        </p:txBody>
      </p:sp>
    </p:spTree>
    <p:extLst>
      <p:ext uri="{BB962C8B-B14F-4D97-AF65-F5344CB8AC3E}">
        <p14:creationId xmlns:p14="http://schemas.microsoft.com/office/powerpoint/2010/main" val="1072016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C2020F2-779F-415C-8B80-9C8BFD045E4E}"/>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26AE2772-352B-4126-8174-1775AC8E2FE6}"/>
              </a:ext>
            </a:extLst>
          </p:cNvPr>
          <p:cNvSpPr>
            <a:spLocks noGrp="1"/>
          </p:cNvSpPr>
          <p:nvPr>
            <p:ph type="title"/>
          </p:nvPr>
        </p:nvSpPr>
        <p:spPr/>
        <p:txBody>
          <a:bodyPr/>
          <a:lstStyle/>
          <a:p>
            <a:r>
              <a:rPr lang="cs-CZ" dirty="0">
                <a:latin typeface="Garamond" panose="02020404030301010803" pitchFamily="18" charset="0"/>
              </a:rPr>
              <a:t>Význam závěru</a:t>
            </a:r>
          </a:p>
        </p:txBody>
      </p:sp>
      <p:sp>
        <p:nvSpPr>
          <p:cNvPr id="5" name="Zástupný obsah 4">
            <a:extLst>
              <a:ext uri="{FF2B5EF4-FFF2-40B4-BE49-F238E27FC236}">
                <a16:creationId xmlns:a16="http://schemas.microsoft.com/office/drawing/2014/main" id="{926B73CE-7986-4E6F-8A2F-BAED52E60076}"/>
              </a:ext>
            </a:extLst>
          </p:cNvPr>
          <p:cNvSpPr>
            <a:spLocks noGrp="1"/>
          </p:cNvSpPr>
          <p:nvPr>
            <p:ph idx="1"/>
          </p:nvPr>
        </p:nvSpPr>
        <p:spPr/>
        <p:txBody>
          <a:bodyPr/>
          <a:lstStyle/>
          <a:p>
            <a:pPr>
              <a:buFont typeface="Arial" panose="020B0604020202020204" pitchFamily="34" charset="0"/>
              <a:buChar char="•"/>
            </a:pPr>
            <a:r>
              <a:rPr lang="cs-CZ" dirty="0">
                <a:latin typeface="Garamond" panose="02020404030301010803" pitchFamily="18" charset="0"/>
              </a:rPr>
              <a:t>Dobrý závěr sumarizuje zjištění a vyzdvihuje jejich širší význam</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Přestože neobsahuje nový argument (zjištění), není to pouhá sumarizace</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Závěry jsou propojovány s existující literaturou a diskusí/stavem poznání (jak jej naše závěry posouvají, rozvíjejí? Jaké další otázky můžeme formulovat?)</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Zjednodušeně (!) podobný jako úvod, ale zasazený do širšího rámce</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V závěru ukázání, zda bylo dosaženo cíle textu</a:t>
            </a:r>
          </a:p>
          <a:p>
            <a:pPr>
              <a:buFont typeface="Arial" panose="020B0604020202020204" pitchFamily="34" charset="0"/>
              <a:buChar char="•"/>
            </a:pPr>
            <a:endParaRPr lang="cs-CZ" dirty="0">
              <a:latin typeface="Garamond" panose="02020404030301010803" pitchFamily="18" charset="0"/>
            </a:endParaRPr>
          </a:p>
        </p:txBody>
      </p:sp>
    </p:spTree>
    <p:extLst>
      <p:ext uri="{BB962C8B-B14F-4D97-AF65-F5344CB8AC3E}">
        <p14:creationId xmlns:p14="http://schemas.microsoft.com/office/powerpoint/2010/main" val="1769659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C9E81BC-AD41-4CBA-A670-8FA4D08206DE}"/>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E0164485-8A69-4300-BB83-1BA540ACF4D0}"/>
              </a:ext>
            </a:extLst>
          </p:cNvPr>
          <p:cNvSpPr>
            <a:spLocks noGrp="1"/>
          </p:cNvSpPr>
          <p:nvPr>
            <p:ph type="title"/>
          </p:nvPr>
        </p:nvSpPr>
        <p:spPr/>
        <p:txBody>
          <a:bodyPr/>
          <a:lstStyle/>
          <a:p>
            <a:r>
              <a:rPr lang="cs-CZ" dirty="0">
                <a:latin typeface="Garamond" panose="02020404030301010803" pitchFamily="18" charset="0"/>
              </a:rPr>
              <a:t>Tipy pro psaní závěru</a:t>
            </a:r>
          </a:p>
        </p:txBody>
      </p:sp>
      <p:sp>
        <p:nvSpPr>
          <p:cNvPr id="5" name="Zástupný obsah 4">
            <a:extLst>
              <a:ext uri="{FF2B5EF4-FFF2-40B4-BE49-F238E27FC236}">
                <a16:creationId xmlns:a16="http://schemas.microsoft.com/office/drawing/2014/main" id="{5CFE192D-7AE0-45B9-BD5B-DC391377C827}"/>
              </a:ext>
            </a:extLst>
          </p:cNvPr>
          <p:cNvSpPr>
            <a:spLocks noGrp="1"/>
          </p:cNvSpPr>
          <p:nvPr>
            <p:ph idx="1"/>
          </p:nvPr>
        </p:nvSpPr>
        <p:spPr/>
        <p:txBody>
          <a:bodyPr/>
          <a:lstStyle/>
          <a:p>
            <a:pPr>
              <a:buFont typeface="Arial" panose="020B0604020202020204" pitchFamily="34" charset="0"/>
              <a:buChar char="•"/>
            </a:pPr>
            <a:r>
              <a:rPr lang="cs-CZ" dirty="0">
                <a:latin typeface="Garamond" panose="02020404030301010803" pitchFamily="18" charset="0"/>
              </a:rPr>
              <a:t>Na začátku připomenout cíl studie a případně význam tématu</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Sumarizace průběhu studie (stručná)</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Shrnutí závěrů – typicky od obecného/hlavního k dílčím</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Představení argumentu, který vychází z těchto zjištění, resp. zdůraznění hlavního zjištění a jeho dopadu</a:t>
            </a:r>
          </a:p>
          <a:p>
            <a:pPr>
              <a:buFont typeface="Arial" panose="020B0604020202020204" pitchFamily="34" charset="0"/>
              <a:buChar char="•"/>
            </a:pPr>
            <a:endParaRPr lang="cs-CZ" dirty="0">
              <a:latin typeface="Garamond" panose="02020404030301010803" pitchFamily="18" charset="0"/>
            </a:endParaRPr>
          </a:p>
        </p:txBody>
      </p:sp>
    </p:spTree>
    <p:extLst>
      <p:ext uri="{BB962C8B-B14F-4D97-AF65-F5344CB8AC3E}">
        <p14:creationId xmlns:p14="http://schemas.microsoft.com/office/powerpoint/2010/main" val="2435851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0C6543A0-FA8C-8C49-B023-795D80BECEC5}"/>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3E573155-9A35-0B4C-A41A-D83430193B02}"/>
              </a:ext>
            </a:extLst>
          </p:cNvPr>
          <p:cNvSpPr>
            <a:spLocks noGrp="1"/>
          </p:cNvSpPr>
          <p:nvPr>
            <p:ph type="title"/>
          </p:nvPr>
        </p:nvSpPr>
        <p:spPr>
          <a:xfrm>
            <a:off x="613572" y="1650143"/>
            <a:ext cx="8064900" cy="1478067"/>
          </a:xfrm>
        </p:spPr>
        <p:txBody>
          <a:bodyPr/>
          <a:lstStyle/>
          <a:p>
            <a:pPr algn="ctr"/>
            <a:r>
              <a:rPr lang="cs-CZ" dirty="0">
                <a:solidFill>
                  <a:schemeClr val="accent1"/>
                </a:solidFill>
                <a:latin typeface="Garamond" panose="02020404030301010803" pitchFamily="18" charset="0"/>
              </a:rPr>
              <a:t>Cvičení 2</a:t>
            </a: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r>
              <a:rPr lang="cs-CZ" sz="2000" b="0" dirty="0">
                <a:solidFill>
                  <a:schemeClr val="accent3">
                    <a:lumMod val="50000"/>
                  </a:schemeClr>
                </a:solidFill>
                <a:latin typeface="Garamond" panose="02020404030301010803" pitchFamily="18" charset="0"/>
              </a:rPr>
              <a:t>Uspořádejte jednotlivé odstavce závěru podle typu informace, které obsahují.</a:t>
            </a:r>
            <a:br>
              <a:rPr lang="cs-CZ" sz="2000" b="0" dirty="0">
                <a:solidFill>
                  <a:schemeClr val="accent3">
                    <a:lumMod val="50000"/>
                  </a:schemeClr>
                </a:solidFill>
                <a:latin typeface="Garamond" panose="02020404030301010803" pitchFamily="18" charset="0"/>
              </a:rPr>
            </a:br>
            <a:r>
              <a:rPr lang="cs-CZ" sz="2000" b="0" dirty="0">
                <a:solidFill>
                  <a:schemeClr val="accent3">
                    <a:lumMod val="50000"/>
                  </a:schemeClr>
                </a:solidFill>
                <a:latin typeface="Garamond" panose="02020404030301010803" pitchFamily="18" charset="0"/>
              </a:rPr>
              <a:t>Co je cílem sdělení?</a:t>
            </a:r>
            <a:br>
              <a:rPr lang="cs-CZ" sz="2000" b="0" dirty="0">
                <a:solidFill>
                  <a:schemeClr val="accent3">
                    <a:lumMod val="50000"/>
                  </a:schemeClr>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sz="2000" b="0" dirty="0">
                <a:solidFill>
                  <a:schemeClr val="tx1"/>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endParaRPr lang="cs-CZ" dirty="0">
              <a:solidFill>
                <a:schemeClr val="accent1"/>
              </a:solidFill>
              <a:latin typeface="Garamond" panose="02020404030301010803" pitchFamily="18" charset="0"/>
            </a:endParaRPr>
          </a:p>
        </p:txBody>
      </p:sp>
    </p:spTree>
    <p:extLst>
      <p:ext uri="{BB962C8B-B14F-4D97-AF65-F5344CB8AC3E}">
        <p14:creationId xmlns:p14="http://schemas.microsoft.com/office/powerpoint/2010/main" val="1710358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0C6543A0-FA8C-8C49-B023-795D80BECEC5}"/>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3E573155-9A35-0B4C-A41A-D83430193B02}"/>
              </a:ext>
            </a:extLst>
          </p:cNvPr>
          <p:cNvSpPr>
            <a:spLocks noGrp="1"/>
          </p:cNvSpPr>
          <p:nvPr>
            <p:ph type="title"/>
          </p:nvPr>
        </p:nvSpPr>
        <p:spPr>
          <a:xfrm>
            <a:off x="613572" y="1650143"/>
            <a:ext cx="8064900" cy="1891710"/>
          </a:xfrm>
        </p:spPr>
        <p:txBody>
          <a:bodyPr/>
          <a:lstStyle/>
          <a:p>
            <a:pPr algn="ctr"/>
            <a:r>
              <a:rPr lang="cs-CZ" dirty="0">
                <a:solidFill>
                  <a:schemeClr val="accent1"/>
                </a:solidFill>
                <a:latin typeface="Garamond" panose="02020404030301010803" pitchFamily="18" charset="0"/>
              </a:rPr>
              <a:t>Cvičení 3</a:t>
            </a: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r>
              <a:rPr lang="cs-CZ" sz="2000" b="0" dirty="0">
                <a:solidFill>
                  <a:schemeClr val="accent3">
                    <a:lumMod val="50000"/>
                  </a:schemeClr>
                </a:solidFill>
                <a:latin typeface="Garamond" panose="02020404030301010803" pitchFamily="18" charset="0"/>
              </a:rPr>
              <a:t>Přečtěte si informace o vlivu přírodní katastrofy na znovuzvolení politiků, vytvořte krátký závěr </a:t>
            </a:r>
            <a:br>
              <a:rPr lang="cs-CZ" sz="2000" b="0" dirty="0">
                <a:solidFill>
                  <a:schemeClr val="accent3">
                    <a:lumMod val="50000"/>
                  </a:schemeClr>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sz="2000" b="0" dirty="0">
                <a:solidFill>
                  <a:schemeClr val="tx1"/>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sz="2000" b="0" dirty="0">
                <a:solidFill>
                  <a:schemeClr val="accent3">
                    <a:lumMod val="50000"/>
                  </a:schemeClr>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br>
              <a:rPr lang="cs-CZ" dirty="0">
                <a:solidFill>
                  <a:schemeClr val="accent1"/>
                </a:solidFill>
                <a:latin typeface="Garamond" panose="02020404030301010803" pitchFamily="18" charset="0"/>
              </a:rPr>
            </a:br>
            <a:endParaRPr lang="cs-CZ" dirty="0">
              <a:solidFill>
                <a:schemeClr val="accent1"/>
              </a:solidFill>
              <a:latin typeface="Garamond" panose="02020404030301010803" pitchFamily="18" charset="0"/>
            </a:endParaRPr>
          </a:p>
        </p:txBody>
      </p:sp>
    </p:spTree>
    <p:extLst>
      <p:ext uri="{BB962C8B-B14F-4D97-AF65-F5344CB8AC3E}">
        <p14:creationId xmlns:p14="http://schemas.microsoft.com/office/powerpoint/2010/main" val="554535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5474912-181E-4581-81B8-716338C8AD04}"/>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68F3871B-11B1-4517-B60B-D76BABBCBB87}"/>
              </a:ext>
            </a:extLst>
          </p:cNvPr>
          <p:cNvSpPr>
            <a:spLocks noGrp="1"/>
          </p:cNvSpPr>
          <p:nvPr>
            <p:ph type="title"/>
          </p:nvPr>
        </p:nvSpPr>
        <p:spPr/>
        <p:txBody>
          <a:bodyPr/>
          <a:lstStyle/>
          <a:p>
            <a:r>
              <a:rPr lang="cs-CZ" dirty="0">
                <a:latin typeface="Garamond" panose="02020404030301010803" pitchFamily="18" charset="0"/>
              </a:rPr>
              <a:t>Shrnutí</a:t>
            </a:r>
          </a:p>
        </p:txBody>
      </p:sp>
      <p:sp>
        <p:nvSpPr>
          <p:cNvPr id="5" name="Zástupný obsah 4">
            <a:extLst>
              <a:ext uri="{FF2B5EF4-FFF2-40B4-BE49-F238E27FC236}">
                <a16:creationId xmlns:a16="http://schemas.microsoft.com/office/drawing/2014/main" id="{C1B33A61-8F27-43D2-A728-0F8BB806B15E}"/>
              </a:ext>
            </a:extLst>
          </p:cNvPr>
          <p:cNvSpPr>
            <a:spLocks noGrp="1"/>
          </p:cNvSpPr>
          <p:nvPr>
            <p:ph idx="1"/>
          </p:nvPr>
        </p:nvSpPr>
        <p:spPr/>
        <p:txBody>
          <a:bodyPr/>
          <a:lstStyle/>
          <a:p>
            <a:pPr>
              <a:buFont typeface="Arial" panose="020B0604020202020204" pitchFamily="34" charset="0"/>
              <a:buChar char="•"/>
            </a:pPr>
            <a:r>
              <a:rPr lang="cs-CZ" dirty="0">
                <a:latin typeface="Garamond" panose="02020404030301010803" pitchFamily="18" charset="0"/>
              </a:rPr>
              <a:t>Napsat závěr není jen „formalita“</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Závěr jen nepopisuje (znovu) výsledky</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Cílem je zdůraznit význam vlastních zjištění v souvislosti s otázkou, kterou jsme si kladli</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A to v širším kontextu existujícího výzkumu</a:t>
            </a:r>
          </a:p>
          <a:p>
            <a:pPr>
              <a:buFont typeface="Arial" panose="020B0604020202020204" pitchFamily="34" charset="0"/>
              <a:buChar char="•"/>
            </a:pPr>
            <a:endParaRPr lang="cs-CZ" dirty="0">
              <a:latin typeface="Garamond" panose="02020404030301010803" pitchFamily="18" charset="0"/>
            </a:endParaRPr>
          </a:p>
          <a:p>
            <a:pPr>
              <a:buFont typeface="Arial" panose="020B0604020202020204" pitchFamily="34" charset="0"/>
              <a:buChar char="•"/>
            </a:pPr>
            <a:r>
              <a:rPr lang="cs-CZ" dirty="0">
                <a:latin typeface="Garamond" panose="02020404030301010803" pitchFamily="18" charset="0"/>
              </a:rPr>
              <a:t>Volitelně naznačení posunu dalšího studia dané oblasti</a:t>
            </a:r>
          </a:p>
        </p:txBody>
      </p:sp>
    </p:spTree>
    <p:extLst>
      <p:ext uri="{BB962C8B-B14F-4D97-AF65-F5344CB8AC3E}">
        <p14:creationId xmlns:p14="http://schemas.microsoft.com/office/powerpoint/2010/main" val="1293392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0C6543A0-FA8C-8C49-B023-795D80BECEC5}"/>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3E573155-9A35-0B4C-A41A-D83430193B02}"/>
              </a:ext>
            </a:extLst>
          </p:cNvPr>
          <p:cNvSpPr>
            <a:spLocks noGrp="1"/>
          </p:cNvSpPr>
          <p:nvPr>
            <p:ph type="title"/>
          </p:nvPr>
        </p:nvSpPr>
        <p:spPr>
          <a:xfrm>
            <a:off x="613572" y="1650143"/>
            <a:ext cx="8064900" cy="1891710"/>
          </a:xfrm>
        </p:spPr>
        <p:txBody>
          <a:bodyPr/>
          <a:lstStyle/>
          <a:p>
            <a:pPr algn="ctr"/>
            <a:r>
              <a:rPr lang="cs-CZ" sz="2000" dirty="0">
                <a:solidFill>
                  <a:schemeClr val="accent1"/>
                </a:solidFill>
                <a:latin typeface="Garamond" panose="02020404030301010803" pitchFamily="18" charset="0"/>
              </a:rPr>
              <a:t>Písemný úkol č. 6 (určeno na Seminář 6) – cvičení k závěru textu v IS. Vypracování kompletní seminární práce.</a:t>
            </a:r>
            <a:br>
              <a:rPr lang="cs-CZ" sz="2000" dirty="0">
                <a:solidFill>
                  <a:schemeClr val="accent1"/>
                </a:solidFill>
                <a:latin typeface="Garamond" panose="02020404030301010803" pitchFamily="18" charset="0"/>
              </a:rPr>
            </a:br>
            <a:br>
              <a:rPr lang="cs-CZ" sz="2000" dirty="0">
                <a:solidFill>
                  <a:schemeClr val="accent1"/>
                </a:solidFill>
                <a:latin typeface="Garamond" panose="02020404030301010803" pitchFamily="18" charset="0"/>
              </a:rPr>
            </a:br>
            <a:r>
              <a:rPr lang="cs-CZ" sz="2000" b="0" dirty="0">
                <a:solidFill>
                  <a:schemeClr val="accent1"/>
                </a:solidFill>
                <a:latin typeface="Garamond" panose="02020404030301010803" pitchFamily="18" charset="0"/>
              </a:rPr>
              <a:t>V IS budou dostupná krátká cvičení, která se týkají závěru. Studenti písemně zpracují a odevzdají kompletní seminární práci. Obsah seminární práce by měl vycházet z doporučení z přednášek, seminářů a zadané literatury. Rozsah seminární práce je stanoven na 9 – 10 normostran (bez titulní strany, obsahu, seznamu literatury, ale včetně poznámek pod čarou). Bibliografické citace se budou řídit normou Chicago Style</a:t>
            </a:r>
            <a:r>
              <a:rPr lang="cs-CZ" sz="2000" dirty="0">
                <a:solidFill>
                  <a:schemeClr val="accent1"/>
                </a:solidFill>
                <a:latin typeface="Garamond" panose="02020404030301010803" pitchFamily="18" charset="0"/>
              </a:rPr>
              <a:t>.   </a:t>
            </a:r>
            <a:br>
              <a:rPr lang="cs-CZ" sz="2000" dirty="0">
                <a:solidFill>
                  <a:schemeClr val="accent1"/>
                </a:solidFill>
                <a:latin typeface="Garamond" panose="02020404030301010803" pitchFamily="18" charset="0"/>
              </a:rPr>
            </a:br>
            <a:endParaRPr lang="cs-CZ" sz="2000" dirty="0">
              <a:solidFill>
                <a:schemeClr val="accent1"/>
              </a:solidFill>
              <a:latin typeface="Garamond" panose="02020404030301010803" pitchFamily="18" charset="0"/>
            </a:endParaRPr>
          </a:p>
        </p:txBody>
      </p:sp>
    </p:spTree>
    <p:extLst>
      <p:ext uri="{BB962C8B-B14F-4D97-AF65-F5344CB8AC3E}">
        <p14:creationId xmlns:p14="http://schemas.microsoft.com/office/powerpoint/2010/main" val="2734134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0C6543A0-FA8C-8C49-B023-795D80BECEC5}"/>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3E573155-9A35-0B4C-A41A-D83430193B02}"/>
              </a:ext>
            </a:extLst>
          </p:cNvPr>
          <p:cNvSpPr>
            <a:spLocks noGrp="1"/>
          </p:cNvSpPr>
          <p:nvPr>
            <p:ph type="title"/>
          </p:nvPr>
        </p:nvSpPr>
        <p:spPr>
          <a:xfrm>
            <a:off x="539550" y="3027000"/>
            <a:ext cx="8064900" cy="804000"/>
          </a:xfrm>
        </p:spPr>
        <p:txBody>
          <a:bodyPr/>
          <a:lstStyle/>
          <a:p>
            <a:pPr algn="ctr"/>
            <a:r>
              <a:rPr lang="cs-CZ" dirty="0">
                <a:solidFill>
                  <a:schemeClr val="accent1"/>
                </a:solidFill>
                <a:latin typeface="Garamond" panose="02020404030301010803" pitchFamily="18" charset="0"/>
              </a:rPr>
              <a:t>Argumentace</a:t>
            </a:r>
          </a:p>
        </p:txBody>
      </p:sp>
    </p:spTree>
    <p:extLst>
      <p:ext uri="{BB962C8B-B14F-4D97-AF65-F5344CB8AC3E}">
        <p14:creationId xmlns:p14="http://schemas.microsoft.com/office/powerpoint/2010/main" val="1448435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0C6543A0-FA8C-8C49-B023-795D80BECEC5}"/>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3E573155-9A35-0B4C-A41A-D83430193B02}"/>
              </a:ext>
            </a:extLst>
          </p:cNvPr>
          <p:cNvSpPr>
            <a:spLocks noGrp="1"/>
          </p:cNvSpPr>
          <p:nvPr>
            <p:ph type="title"/>
          </p:nvPr>
        </p:nvSpPr>
        <p:spPr>
          <a:xfrm>
            <a:off x="540000" y="720000"/>
            <a:ext cx="8064900" cy="804000"/>
          </a:xfrm>
        </p:spPr>
        <p:txBody>
          <a:bodyPr/>
          <a:lstStyle/>
          <a:p>
            <a:pPr algn="ctr"/>
            <a:r>
              <a:rPr lang="cs-CZ" dirty="0">
                <a:solidFill>
                  <a:schemeClr val="accent1"/>
                </a:solidFill>
                <a:latin typeface="Garamond" panose="02020404030301010803" pitchFamily="18" charset="0"/>
              </a:rPr>
              <a:t>Argumentační linie</a:t>
            </a:r>
          </a:p>
        </p:txBody>
      </p:sp>
      <p:sp>
        <p:nvSpPr>
          <p:cNvPr id="5" name="Zástupný objekt pre obsah 4">
            <a:extLst>
              <a:ext uri="{FF2B5EF4-FFF2-40B4-BE49-F238E27FC236}">
                <a16:creationId xmlns:a16="http://schemas.microsoft.com/office/drawing/2014/main" id="{674C9A7E-58A1-7F45-A225-947BCA22B5C6}"/>
              </a:ext>
            </a:extLst>
          </p:cNvPr>
          <p:cNvSpPr>
            <a:spLocks noGrp="1"/>
          </p:cNvSpPr>
          <p:nvPr>
            <p:ph idx="1"/>
          </p:nvPr>
        </p:nvSpPr>
        <p:spPr>
          <a:xfrm>
            <a:off x="540000" y="1524000"/>
            <a:ext cx="8064900" cy="4956000"/>
          </a:xfrm>
        </p:spPr>
        <p:txBody>
          <a:bodyPr/>
          <a:lstStyle/>
          <a:p>
            <a:pPr>
              <a:buFont typeface="Arial" panose="020B0604020202020204" pitchFamily="34" charset="0"/>
              <a:buChar char="•"/>
            </a:pPr>
            <a:r>
              <a:rPr lang="cs-CZ" dirty="0">
                <a:latin typeface="Constantia" panose="02030602050306030303" pitchFamily="18" charset="0"/>
              </a:rPr>
              <a:t>Tvrzení – vysvětlení – důkaz</a:t>
            </a:r>
          </a:p>
          <a:p>
            <a:pPr>
              <a:buFont typeface="Arial" panose="020B0604020202020204" pitchFamily="34" charset="0"/>
              <a:buChar char="•"/>
            </a:pPr>
            <a:endParaRPr lang="cs-CZ" dirty="0">
              <a:latin typeface="Constantia" panose="02030602050306030303" pitchFamily="18" charset="0"/>
            </a:endParaRPr>
          </a:p>
          <a:p>
            <a:pPr>
              <a:buFont typeface="Arial" panose="020B0604020202020204" pitchFamily="34" charset="0"/>
              <a:buChar char="•"/>
            </a:pPr>
            <a:r>
              <a:rPr lang="cs-CZ" dirty="0">
                <a:latin typeface="Constantia" panose="02030602050306030303" pitchFamily="18" charset="0"/>
              </a:rPr>
              <a:t>Tvoří jeden uzavřený argument</a:t>
            </a:r>
          </a:p>
          <a:p>
            <a:pPr>
              <a:buFont typeface="Arial" panose="020B0604020202020204" pitchFamily="34" charset="0"/>
              <a:buChar char="•"/>
            </a:pPr>
            <a:endParaRPr lang="cs-CZ" dirty="0">
              <a:latin typeface="Constantia" panose="02030602050306030303" pitchFamily="18" charset="0"/>
            </a:endParaRPr>
          </a:p>
          <a:p>
            <a:pPr>
              <a:buFont typeface="Arial" panose="020B0604020202020204" pitchFamily="34" charset="0"/>
              <a:buChar char="•"/>
            </a:pPr>
            <a:r>
              <a:rPr lang="cs-CZ" dirty="0">
                <a:latin typeface="Constantia" panose="02030602050306030303" pitchFamily="18" charset="0"/>
              </a:rPr>
              <a:t>Při seminární práci trochu odlišné, ale role argumentu důležitá </a:t>
            </a:r>
          </a:p>
        </p:txBody>
      </p:sp>
    </p:spTree>
    <p:extLst>
      <p:ext uri="{BB962C8B-B14F-4D97-AF65-F5344CB8AC3E}">
        <p14:creationId xmlns:p14="http://schemas.microsoft.com/office/powerpoint/2010/main" val="4193362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0C6543A0-FA8C-8C49-B023-795D80BECEC5}"/>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3E573155-9A35-0B4C-A41A-D83430193B02}"/>
              </a:ext>
            </a:extLst>
          </p:cNvPr>
          <p:cNvSpPr>
            <a:spLocks noGrp="1"/>
          </p:cNvSpPr>
          <p:nvPr>
            <p:ph type="title"/>
          </p:nvPr>
        </p:nvSpPr>
        <p:spPr>
          <a:xfrm>
            <a:off x="540000" y="720000"/>
            <a:ext cx="8064900" cy="804000"/>
          </a:xfrm>
        </p:spPr>
        <p:txBody>
          <a:bodyPr/>
          <a:lstStyle/>
          <a:p>
            <a:pPr algn="ctr"/>
            <a:r>
              <a:rPr lang="cs-CZ" dirty="0">
                <a:solidFill>
                  <a:schemeClr val="accent1"/>
                </a:solidFill>
                <a:latin typeface="Garamond" panose="02020404030301010803" pitchFamily="18" charset="0"/>
              </a:rPr>
              <a:t>Tvrzení</a:t>
            </a:r>
          </a:p>
        </p:txBody>
      </p:sp>
      <p:sp>
        <p:nvSpPr>
          <p:cNvPr id="5" name="Zástupný objekt pre obsah 4">
            <a:extLst>
              <a:ext uri="{FF2B5EF4-FFF2-40B4-BE49-F238E27FC236}">
                <a16:creationId xmlns:a16="http://schemas.microsoft.com/office/drawing/2014/main" id="{674C9A7E-58A1-7F45-A225-947BCA22B5C6}"/>
              </a:ext>
            </a:extLst>
          </p:cNvPr>
          <p:cNvSpPr>
            <a:spLocks noGrp="1"/>
          </p:cNvSpPr>
          <p:nvPr>
            <p:ph idx="1"/>
          </p:nvPr>
        </p:nvSpPr>
        <p:spPr>
          <a:xfrm>
            <a:off x="540000" y="1524000"/>
            <a:ext cx="8064900" cy="4956000"/>
          </a:xfrm>
        </p:spPr>
        <p:txBody>
          <a:bodyPr/>
          <a:lstStyle/>
          <a:p>
            <a:pPr>
              <a:buFont typeface="Arial" panose="020B0604020202020204" pitchFamily="34" charset="0"/>
              <a:buChar char="•"/>
            </a:pPr>
            <a:r>
              <a:rPr lang="cs-CZ" dirty="0">
                <a:latin typeface="Constantia" panose="02030602050306030303" pitchFamily="18" charset="0"/>
              </a:rPr>
              <a:t>Konstatování názoru</a:t>
            </a:r>
          </a:p>
          <a:p>
            <a:pPr>
              <a:buFont typeface="Arial" panose="020B0604020202020204" pitchFamily="34" charset="0"/>
              <a:buChar char="•"/>
            </a:pPr>
            <a:endParaRPr lang="cs-CZ" dirty="0">
              <a:latin typeface="Constantia" panose="02030602050306030303" pitchFamily="18" charset="0"/>
            </a:endParaRPr>
          </a:p>
          <a:p>
            <a:pPr>
              <a:buFont typeface="Arial" panose="020B0604020202020204" pitchFamily="34" charset="0"/>
              <a:buChar char="•"/>
            </a:pPr>
            <a:r>
              <a:rPr lang="cs-CZ" dirty="0">
                <a:latin typeface="Constantia" panose="02030602050306030303" pitchFamily="18" charset="0"/>
              </a:rPr>
              <a:t>Co si o dané záležitosti myslíte?</a:t>
            </a:r>
          </a:p>
          <a:p>
            <a:pPr>
              <a:buFont typeface="Arial" panose="020B0604020202020204" pitchFamily="34" charset="0"/>
              <a:buChar char="•"/>
            </a:pPr>
            <a:endParaRPr lang="cs-CZ" dirty="0">
              <a:latin typeface="Constantia" panose="02030602050306030303" pitchFamily="18" charset="0"/>
            </a:endParaRPr>
          </a:p>
          <a:p>
            <a:pPr>
              <a:buFont typeface="Arial" panose="020B0604020202020204" pitchFamily="34" charset="0"/>
              <a:buChar char="•"/>
            </a:pPr>
            <a:r>
              <a:rPr lang="cs-CZ" dirty="0">
                <a:latin typeface="Constantia" panose="02030602050306030303" pitchFamily="18" charset="0"/>
              </a:rPr>
              <a:t>Co by se mělo/nemělo stát</a:t>
            </a:r>
          </a:p>
          <a:p>
            <a:pPr>
              <a:buFont typeface="Arial" panose="020B0604020202020204" pitchFamily="34" charset="0"/>
              <a:buChar char="•"/>
            </a:pPr>
            <a:endParaRPr lang="cs-CZ" dirty="0">
              <a:latin typeface="Constantia" panose="02030602050306030303" pitchFamily="18" charset="0"/>
            </a:endParaRPr>
          </a:p>
          <a:p>
            <a:pPr>
              <a:lnSpc>
                <a:spcPct val="100000"/>
              </a:lnSpc>
              <a:buFont typeface="Arial" panose="020B0604020202020204" pitchFamily="34" charset="0"/>
              <a:buChar char="•"/>
            </a:pPr>
            <a:r>
              <a:rPr lang="cs-CZ" sz="1500" dirty="0">
                <a:latin typeface="Constantia" panose="02030602050306030303" pitchFamily="18" charset="0"/>
              </a:rPr>
              <a:t>Ve školách by měly být povinné uniformy</a:t>
            </a:r>
          </a:p>
          <a:p>
            <a:pPr>
              <a:lnSpc>
                <a:spcPct val="100000"/>
              </a:lnSpc>
              <a:buFont typeface="Arial" panose="020B0604020202020204" pitchFamily="34" charset="0"/>
              <a:buChar char="•"/>
            </a:pPr>
            <a:endParaRPr lang="cs-CZ" sz="1500" dirty="0">
              <a:latin typeface="Constantia" panose="02030602050306030303" pitchFamily="18" charset="0"/>
            </a:endParaRPr>
          </a:p>
          <a:p>
            <a:pPr>
              <a:lnSpc>
                <a:spcPct val="100000"/>
              </a:lnSpc>
              <a:buFont typeface="Arial" panose="020B0604020202020204" pitchFamily="34" charset="0"/>
              <a:buChar char="•"/>
            </a:pPr>
            <a:r>
              <a:rPr lang="cs-CZ" sz="1500" dirty="0">
                <a:latin typeface="Constantia" panose="02030602050306030303" pitchFamily="18" charset="0"/>
              </a:rPr>
              <a:t>Komunistická strana měla být po listopadu 1989 zrušena</a:t>
            </a:r>
          </a:p>
          <a:p>
            <a:pPr>
              <a:lnSpc>
                <a:spcPct val="100000"/>
              </a:lnSpc>
              <a:buFont typeface="Arial" panose="020B0604020202020204" pitchFamily="34" charset="0"/>
              <a:buChar char="•"/>
            </a:pPr>
            <a:endParaRPr lang="cs-CZ" sz="1500" dirty="0">
              <a:latin typeface="Constantia" panose="02030602050306030303" pitchFamily="18" charset="0"/>
            </a:endParaRPr>
          </a:p>
          <a:p>
            <a:pPr>
              <a:lnSpc>
                <a:spcPct val="100000"/>
              </a:lnSpc>
              <a:buFont typeface="Arial" panose="020B0604020202020204" pitchFamily="34" charset="0"/>
              <a:buChar char="•"/>
            </a:pPr>
            <a:r>
              <a:rPr lang="cs-CZ" sz="1500" dirty="0">
                <a:latin typeface="Constantia" panose="02030602050306030303" pitchFamily="18" charset="0"/>
              </a:rPr>
              <a:t>ANO v senátních volbách nezíská více jak dva mandáty</a:t>
            </a:r>
          </a:p>
          <a:p>
            <a:pPr>
              <a:lnSpc>
                <a:spcPct val="100000"/>
              </a:lnSpc>
              <a:buFont typeface="Arial" panose="020B0604020202020204" pitchFamily="34" charset="0"/>
              <a:buChar char="•"/>
            </a:pPr>
            <a:endParaRPr lang="cs-CZ" sz="1500" dirty="0">
              <a:latin typeface="Constantia" panose="02030602050306030303" pitchFamily="18" charset="0"/>
            </a:endParaRPr>
          </a:p>
          <a:p>
            <a:pPr>
              <a:lnSpc>
                <a:spcPct val="100000"/>
              </a:lnSpc>
              <a:buFont typeface="Arial" panose="020B0604020202020204" pitchFamily="34" charset="0"/>
              <a:buChar char="•"/>
            </a:pPr>
            <a:r>
              <a:rPr lang="cs-CZ" sz="1500" dirty="0">
                <a:latin typeface="Constantia" panose="02030602050306030303" pitchFamily="18" charset="0"/>
              </a:rPr>
              <a:t>Na veřejných vysokých školách by mělo být zavedeno školné</a:t>
            </a:r>
          </a:p>
          <a:p>
            <a:pPr>
              <a:buFont typeface="Arial" panose="020B0604020202020204" pitchFamily="34" charset="0"/>
              <a:buChar char="•"/>
            </a:pPr>
            <a:endParaRPr lang="cs-CZ" dirty="0">
              <a:latin typeface="Constantia" panose="02030602050306030303" pitchFamily="18" charset="0"/>
            </a:endParaRPr>
          </a:p>
          <a:p>
            <a:pPr marL="54000" indent="0">
              <a:buNone/>
            </a:pPr>
            <a:endParaRPr lang="cs-CZ" dirty="0">
              <a:latin typeface="Constantia" panose="02030602050306030303" pitchFamily="18" charset="0"/>
            </a:endParaRPr>
          </a:p>
          <a:p>
            <a:pPr>
              <a:buFont typeface="Arial" panose="020B0604020202020204" pitchFamily="34" charset="0"/>
              <a:buChar char="•"/>
            </a:pPr>
            <a:r>
              <a:rPr lang="cs-CZ" dirty="0">
                <a:latin typeface="Constantia" panose="02030602050306030303" pitchFamily="18" charset="0"/>
              </a:rPr>
              <a:t>Jedna věta či krátké souvětí</a:t>
            </a:r>
          </a:p>
          <a:p>
            <a:pPr marL="54000" indent="0">
              <a:buNone/>
            </a:pPr>
            <a:endParaRPr lang="cs-CZ" dirty="0">
              <a:latin typeface="Constantia" panose="02030602050306030303" pitchFamily="18" charset="0"/>
            </a:endParaRPr>
          </a:p>
        </p:txBody>
      </p:sp>
    </p:spTree>
    <p:extLst>
      <p:ext uri="{BB962C8B-B14F-4D97-AF65-F5344CB8AC3E}">
        <p14:creationId xmlns:p14="http://schemas.microsoft.com/office/powerpoint/2010/main" val="3968659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0C6543A0-FA8C-8C49-B023-795D80BECEC5}"/>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3E573155-9A35-0B4C-A41A-D83430193B02}"/>
              </a:ext>
            </a:extLst>
          </p:cNvPr>
          <p:cNvSpPr>
            <a:spLocks noGrp="1"/>
          </p:cNvSpPr>
          <p:nvPr>
            <p:ph type="title"/>
          </p:nvPr>
        </p:nvSpPr>
        <p:spPr>
          <a:xfrm>
            <a:off x="540000" y="720000"/>
            <a:ext cx="8064900" cy="804000"/>
          </a:xfrm>
        </p:spPr>
        <p:txBody>
          <a:bodyPr/>
          <a:lstStyle/>
          <a:p>
            <a:pPr algn="ctr"/>
            <a:r>
              <a:rPr lang="cs-CZ" dirty="0">
                <a:solidFill>
                  <a:schemeClr val="accent1"/>
                </a:solidFill>
                <a:latin typeface="Garamond" panose="02020404030301010803" pitchFamily="18" charset="0"/>
              </a:rPr>
              <a:t>Vysvětlení</a:t>
            </a:r>
          </a:p>
        </p:txBody>
      </p:sp>
      <p:sp>
        <p:nvSpPr>
          <p:cNvPr id="5" name="Zástupný objekt pre obsah 4">
            <a:extLst>
              <a:ext uri="{FF2B5EF4-FFF2-40B4-BE49-F238E27FC236}">
                <a16:creationId xmlns:a16="http://schemas.microsoft.com/office/drawing/2014/main" id="{674C9A7E-58A1-7F45-A225-947BCA22B5C6}"/>
              </a:ext>
            </a:extLst>
          </p:cNvPr>
          <p:cNvSpPr>
            <a:spLocks noGrp="1"/>
          </p:cNvSpPr>
          <p:nvPr>
            <p:ph idx="1"/>
          </p:nvPr>
        </p:nvSpPr>
        <p:spPr>
          <a:xfrm>
            <a:off x="540000" y="1524000"/>
            <a:ext cx="8064900" cy="4956000"/>
          </a:xfrm>
        </p:spPr>
        <p:txBody>
          <a:bodyPr/>
          <a:lstStyle/>
          <a:p>
            <a:pPr>
              <a:buFont typeface="Arial" panose="020B0604020202020204" pitchFamily="34" charset="0"/>
              <a:buChar char="•"/>
            </a:pPr>
            <a:r>
              <a:rPr lang="cs-CZ" dirty="0">
                <a:latin typeface="Constantia" panose="02030602050306030303" pitchFamily="18" charset="0"/>
              </a:rPr>
              <a:t>Vysvětlit, proč je tvrzení pravdivé</a:t>
            </a:r>
          </a:p>
          <a:p>
            <a:pPr>
              <a:buFont typeface="Arial" panose="020B0604020202020204" pitchFamily="34" charset="0"/>
              <a:buChar char="•"/>
            </a:pPr>
            <a:endParaRPr lang="cs-CZ" dirty="0">
              <a:latin typeface="Constantia" panose="02030602050306030303" pitchFamily="18" charset="0"/>
            </a:endParaRPr>
          </a:p>
          <a:p>
            <a:pPr>
              <a:buFont typeface="Arial" panose="020B0604020202020204" pitchFamily="34" charset="0"/>
              <a:buChar char="•"/>
            </a:pPr>
            <a:r>
              <a:rPr lang="cs-CZ" dirty="0">
                <a:latin typeface="Constantia" panose="02030602050306030303" pitchFamily="18" charset="0"/>
              </a:rPr>
              <a:t>Vysvětlením tvrzení/názoru většinou dostaneme něco, co je v podstatě další tvrzení/názor</a:t>
            </a:r>
          </a:p>
          <a:p>
            <a:pPr>
              <a:buFont typeface="Arial" panose="020B0604020202020204" pitchFamily="34" charset="0"/>
              <a:buChar char="•"/>
            </a:pPr>
            <a:endParaRPr lang="cs-CZ" dirty="0">
              <a:latin typeface="Constantia" panose="02030602050306030303" pitchFamily="18" charset="0"/>
            </a:endParaRPr>
          </a:p>
          <a:p>
            <a:pPr>
              <a:buFont typeface="Arial" panose="020B0604020202020204" pitchFamily="34" charset="0"/>
              <a:buChar char="•"/>
            </a:pPr>
            <a:r>
              <a:rPr lang="cs-CZ" dirty="0">
                <a:latin typeface="Constantia" panose="02030602050306030303" pitchFamily="18" charset="0"/>
              </a:rPr>
              <a:t>Neustále se ptát proč, jít do hloubky (ALE omezení rozsahem)</a:t>
            </a:r>
          </a:p>
          <a:p>
            <a:pPr marL="54000" indent="0">
              <a:buNone/>
            </a:pPr>
            <a:endParaRPr lang="cs-CZ" dirty="0">
              <a:latin typeface="Constantia" panose="02030602050306030303" pitchFamily="18" charset="0"/>
            </a:endParaRPr>
          </a:p>
          <a:p>
            <a:pPr marL="54000" indent="0">
              <a:buNone/>
            </a:pPr>
            <a:endParaRPr lang="cs-CZ" dirty="0">
              <a:latin typeface="Constantia" panose="02030602050306030303" pitchFamily="18" charset="0"/>
            </a:endParaRPr>
          </a:p>
          <a:p>
            <a:pPr>
              <a:buFont typeface="Arial" panose="020B0604020202020204" pitchFamily="34" charset="0"/>
              <a:buChar char="•"/>
            </a:pPr>
            <a:endParaRPr lang="cs-CZ" dirty="0">
              <a:latin typeface="Constantia" panose="02030602050306030303" pitchFamily="18" charset="0"/>
            </a:endParaRPr>
          </a:p>
          <a:p>
            <a:pPr>
              <a:buFont typeface="Arial" panose="020B0604020202020204" pitchFamily="34" charset="0"/>
              <a:buChar char="•"/>
            </a:pPr>
            <a:endParaRPr lang="cs-CZ" dirty="0">
              <a:latin typeface="Constantia" panose="02030602050306030303" pitchFamily="18" charset="0"/>
            </a:endParaRPr>
          </a:p>
          <a:p>
            <a:pPr>
              <a:buFont typeface="Arial" panose="020B0604020202020204" pitchFamily="34" charset="0"/>
              <a:buChar char="•"/>
            </a:pPr>
            <a:r>
              <a:rPr lang="cs-CZ" dirty="0">
                <a:latin typeface="Constantia" panose="02030602050306030303" pitchFamily="18" charset="0"/>
              </a:rPr>
              <a:t>Klíčová část (také je nejdelší)</a:t>
            </a:r>
          </a:p>
          <a:p>
            <a:pPr>
              <a:buFont typeface="Arial" panose="020B0604020202020204" pitchFamily="34" charset="0"/>
              <a:buChar char="•"/>
            </a:pPr>
            <a:endParaRPr lang="cs-CZ" dirty="0">
              <a:latin typeface="Constantia" panose="02030602050306030303" pitchFamily="18" charset="0"/>
            </a:endParaRPr>
          </a:p>
        </p:txBody>
      </p:sp>
    </p:spTree>
    <p:extLst>
      <p:ext uri="{BB962C8B-B14F-4D97-AF65-F5344CB8AC3E}">
        <p14:creationId xmlns:p14="http://schemas.microsoft.com/office/powerpoint/2010/main" val="3498065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0C6543A0-FA8C-8C49-B023-795D80BECEC5}"/>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3E573155-9A35-0B4C-A41A-D83430193B02}"/>
              </a:ext>
            </a:extLst>
          </p:cNvPr>
          <p:cNvSpPr>
            <a:spLocks noGrp="1"/>
          </p:cNvSpPr>
          <p:nvPr>
            <p:ph type="title"/>
          </p:nvPr>
        </p:nvSpPr>
        <p:spPr>
          <a:xfrm>
            <a:off x="540000" y="720000"/>
            <a:ext cx="8064900" cy="804000"/>
          </a:xfrm>
        </p:spPr>
        <p:txBody>
          <a:bodyPr/>
          <a:lstStyle/>
          <a:p>
            <a:pPr algn="ctr"/>
            <a:r>
              <a:rPr lang="cs-CZ" dirty="0">
                <a:solidFill>
                  <a:schemeClr val="accent1"/>
                </a:solidFill>
                <a:latin typeface="Garamond" panose="02020404030301010803" pitchFamily="18" charset="0"/>
              </a:rPr>
              <a:t>Vysvětlení</a:t>
            </a:r>
          </a:p>
        </p:txBody>
      </p:sp>
      <p:sp>
        <p:nvSpPr>
          <p:cNvPr id="5" name="Zástupný objekt pre obsah 4">
            <a:extLst>
              <a:ext uri="{FF2B5EF4-FFF2-40B4-BE49-F238E27FC236}">
                <a16:creationId xmlns:a16="http://schemas.microsoft.com/office/drawing/2014/main" id="{674C9A7E-58A1-7F45-A225-947BCA22B5C6}"/>
              </a:ext>
            </a:extLst>
          </p:cNvPr>
          <p:cNvSpPr>
            <a:spLocks noGrp="1"/>
          </p:cNvSpPr>
          <p:nvPr>
            <p:ph idx="1"/>
          </p:nvPr>
        </p:nvSpPr>
        <p:spPr>
          <a:xfrm>
            <a:off x="540000" y="1524000"/>
            <a:ext cx="8064900" cy="4956000"/>
          </a:xfrm>
        </p:spPr>
        <p:txBody>
          <a:bodyPr/>
          <a:lstStyle/>
          <a:p>
            <a:pPr marL="54000" indent="0">
              <a:buNone/>
            </a:pPr>
            <a:r>
              <a:rPr lang="cs-CZ" dirty="0">
                <a:latin typeface="Constantia" panose="02030602050306030303" pitchFamily="18" charset="0"/>
              </a:rPr>
              <a:t>„Na veřejných vysokých školách by mělo být zavedeno školné, protože to zvýší kvalitu výuky. Kvalita výuky závisí jednak na kvalitě učitelů, jednak na kvalitě vybavení školy (zejména u přírodovědných a technických oborů, avšak nejen tam). Kvalitní učitele musíme zaplatit, aby si místo učení nevybrali práci v soukromém sektoru nebo neodcházeli za hranice, kde mají často lepší finanční podmínky než ve školství. Zavedením školného získají vysoké školy další zdroj příjmů vedle dotací od státu. Budou si tak moci dovolit zaplatit víc kvalitních učitelů a nakoupit moderní techniku“ (</a:t>
            </a:r>
            <a:r>
              <a:rPr lang="cs-CZ" dirty="0" err="1">
                <a:latin typeface="Constantia" panose="02030602050306030303" pitchFamily="18" charset="0"/>
              </a:rPr>
              <a:t>Debatovani.cz</a:t>
            </a:r>
            <a:r>
              <a:rPr lang="cs-CZ" dirty="0">
                <a:latin typeface="Constantia" panose="02030602050306030303" pitchFamily="18" charset="0"/>
              </a:rPr>
              <a:t> – začínáme debatovat, r. n.).</a:t>
            </a:r>
          </a:p>
          <a:p>
            <a:pPr>
              <a:buFont typeface="Arial" panose="020B0604020202020204" pitchFamily="34" charset="0"/>
              <a:buChar char="•"/>
            </a:pPr>
            <a:endParaRPr lang="cs-CZ" dirty="0">
              <a:latin typeface="Constantia" panose="02030602050306030303" pitchFamily="18" charset="0"/>
            </a:endParaRPr>
          </a:p>
          <a:p>
            <a:pPr>
              <a:buFont typeface="Arial" panose="020B0604020202020204" pitchFamily="34" charset="0"/>
              <a:buChar char="•"/>
            </a:pPr>
            <a:endParaRPr lang="cs-CZ" dirty="0">
              <a:latin typeface="Constantia" panose="02030602050306030303" pitchFamily="18" charset="0"/>
            </a:endParaRPr>
          </a:p>
        </p:txBody>
      </p:sp>
    </p:spTree>
    <p:extLst>
      <p:ext uri="{BB962C8B-B14F-4D97-AF65-F5344CB8AC3E}">
        <p14:creationId xmlns:p14="http://schemas.microsoft.com/office/powerpoint/2010/main" val="779309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0C6543A0-FA8C-8C49-B023-795D80BECEC5}"/>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3E573155-9A35-0B4C-A41A-D83430193B02}"/>
              </a:ext>
            </a:extLst>
          </p:cNvPr>
          <p:cNvSpPr>
            <a:spLocks noGrp="1"/>
          </p:cNvSpPr>
          <p:nvPr>
            <p:ph type="title"/>
          </p:nvPr>
        </p:nvSpPr>
        <p:spPr>
          <a:xfrm>
            <a:off x="539550" y="318000"/>
            <a:ext cx="8064900" cy="804000"/>
          </a:xfrm>
        </p:spPr>
        <p:txBody>
          <a:bodyPr/>
          <a:lstStyle/>
          <a:p>
            <a:pPr algn="ctr"/>
            <a:r>
              <a:rPr lang="cs-CZ" dirty="0">
                <a:solidFill>
                  <a:schemeClr val="accent1"/>
                </a:solidFill>
                <a:latin typeface="Garamond" panose="02020404030301010803" pitchFamily="18" charset="0"/>
              </a:rPr>
              <a:t>Důkaz</a:t>
            </a:r>
          </a:p>
        </p:txBody>
      </p:sp>
      <p:sp>
        <p:nvSpPr>
          <p:cNvPr id="5" name="Zástupný objekt pre obsah 4">
            <a:extLst>
              <a:ext uri="{FF2B5EF4-FFF2-40B4-BE49-F238E27FC236}">
                <a16:creationId xmlns:a16="http://schemas.microsoft.com/office/drawing/2014/main" id="{674C9A7E-58A1-7F45-A225-947BCA22B5C6}"/>
              </a:ext>
            </a:extLst>
          </p:cNvPr>
          <p:cNvSpPr>
            <a:spLocks noGrp="1"/>
          </p:cNvSpPr>
          <p:nvPr>
            <p:ph idx="1"/>
          </p:nvPr>
        </p:nvSpPr>
        <p:spPr>
          <a:xfrm>
            <a:off x="539550" y="931081"/>
            <a:ext cx="8064900" cy="5736000"/>
          </a:xfrm>
        </p:spPr>
        <p:txBody>
          <a:bodyPr/>
          <a:lstStyle/>
          <a:p>
            <a:pPr>
              <a:lnSpc>
                <a:spcPct val="100000"/>
              </a:lnSpc>
              <a:buFont typeface="Arial" panose="020B0604020202020204" pitchFamily="34" charset="0"/>
              <a:buChar char="•"/>
            </a:pPr>
            <a:r>
              <a:rPr lang="cs-CZ" sz="1800" dirty="0">
                <a:latin typeface="Constantia" panose="02030602050306030303" pitchFamily="18" charset="0"/>
              </a:rPr>
              <a:t>Dokazuje platnost našeho vysvětlení (skutečně to takto v realitě je)</a:t>
            </a:r>
          </a:p>
          <a:p>
            <a:pPr>
              <a:lnSpc>
                <a:spcPct val="100000"/>
              </a:lnSpc>
              <a:buFont typeface="Arial" panose="020B0604020202020204" pitchFamily="34" charset="0"/>
              <a:buChar char="•"/>
            </a:pPr>
            <a:endParaRPr lang="cs-CZ" sz="1800" dirty="0">
              <a:latin typeface="Constantia" panose="02030602050306030303" pitchFamily="18" charset="0"/>
            </a:endParaRPr>
          </a:p>
          <a:p>
            <a:pPr>
              <a:lnSpc>
                <a:spcPct val="100000"/>
              </a:lnSpc>
              <a:buFont typeface="Arial" panose="020B0604020202020204" pitchFamily="34" charset="0"/>
              <a:buChar char="•"/>
            </a:pPr>
            <a:r>
              <a:rPr lang="cs-CZ" sz="1800" dirty="0">
                <a:latin typeface="Constantia" panose="02030602050306030303" pitchFamily="18" charset="0"/>
              </a:rPr>
              <a:t>Důraz na empirii (vs. vysvětlení, které je převážně teoretické)</a:t>
            </a:r>
          </a:p>
          <a:p>
            <a:pPr>
              <a:lnSpc>
                <a:spcPct val="100000"/>
              </a:lnSpc>
              <a:buFont typeface="Arial" panose="020B0604020202020204" pitchFamily="34" charset="0"/>
              <a:buChar char="•"/>
            </a:pPr>
            <a:endParaRPr lang="cs-CZ" sz="1800" dirty="0">
              <a:latin typeface="Constantia" panose="02030602050306030303" pitchFamily="18" charset="0"/>
            </a:endParaRPr>
          </a:p>
          <a:p>
            <a:pPr>
              <a:lnSpc>
                <a:spcPct val="100000"/>
              </a:lnSpc>
              <a:buFont typeface="Arial" panose="020B0604020202020204" pitchFamily="34" charset="0"/>
              <a:buChar char="•"/>
            </a:pPr>
            <a:r>
              <a:rPr lang="cs-CZ" sz="1800" dirty="0">
                <a:latin typeface="Constantia" panose="02030602050306030303" pitchFamily="18" charset="0"/>
              </a:rPr>
              <a:t>Relativně málo textu, ale časově náročné připravit -&gt; </a:t>
            </a:r>
            <a:r>
              <a:rPr lang="cs-CZ" sz="1800" b="1" dirty="0" err="1">
                <a:latin typeface="Constantia" panose="02030602050306030303" pitchFamily="18" charset="0"/>
              </a:rPr>
              <a:t>research</a:t>
            </a:r>
            <a:endParaRPr lang="cs-CZ" sz="1800" b="1" dirty="0">
              <a:latin typeface="Constantia" panose="02030602050306030303" pitchFamily="18" charset="0"/>
            </a:endParaRPr>
          </a:p>
          <a:p>
            <a:pPr>
              <a:lnSpc>
                <a:spcPct val="100000"/>
              </a:lnSpc>
              <a:buFont typeface="Arial" panose="020B0604020202020204" pitchFamily="34" charset="0"/>
              <a:buChar char="•"/>
            </a:pPr>
            <a:endParaRPr lang="cs-CZ" sz="1800" dirty="0">
              <a:latin typeface="Constantia" panose="02030602050306030303" pitchFamily="18" charset="0"/>
            </a:endParaRPr>
          </a:p>
          <a:p>
            <a:pPr>
              <a:lnSpc>
                <a:spcPct val="100000"/>
              </a:lnSpc>
              <a:buFont typeface="Arial" panose="020B0604020202020204" pitchFamily="34" charset="0"/>
              <a:buChar char="•"/>
            </a:pPr>
            <a:r>
              <a:rPr lang="cs-CZ" sz="1800" dirty="0">
                <a:latin typeface="Constantia" panose="02030602050306030303" pitchFamily="18" charset="0"/>
              </a:rPr>
              <a:t>Příklady důkazů:</a:t>
            </a:r>
          </a:p>
          <a:p>
            <a:pPr>
              <a:lnSpc>
                <a:spcPct val="100000"/>
              </a:lnSpc>
              <a:buFont typeface="Arial" panose="020B0604020202020204" pitchFamily="34" charset="0"/>
              <a:buChar char="•"/>
            </a:pPr>
            <a:endParaRPr lang="cs-CZ" sz="1800" dirty="0">
              <a:latin typeface="Constantia" panose="02030602050306030303" pitchFamily="18" charset="0"/>
            </a:endParaRPr>
          </a:p>
          <a:p>
            <a:pPr>
              <a:lnSpc>
                <a:spcPct val="100000"/>
              </a:lnSpc>
              <a:buFont typeface="Arial" panose="020B0604020202020204" pitchFamily="34" charset="0"/>
              <a:buChar char="•"/>
            </a:pPr>
            <a:r>
              <a:rPr lang="cs-CZ" sz="1500" dirty="0">
                <a:latin typeface="Constantia" panose="02030602050306030303" pitchFamily="18" charset="0"/>
              </a:rPr>
              <a:t>Statistiky, včetně průzkumů</a:t>
            </a:r>
          </a:p>
          <a:p>
            <a:pPr>
              <a:lnSpc>
                <a:spcPct val="100000"/>
              </a:lnSpc>
              <a:buFont typeface="Arial" panose="020B0604020202020204" pitchFamily="34" charset="0"/>
              <a:buChar char="•"/>
            </a:pPr>
            <a:endParaRPr lang="cs-CZ" sz="1500" dirty="0">
              <a:latin typeface="Constantia" panose="02030602050306030303" pitchFamily="18" charset="0"/>
            </a:endParaRPr>
          </a:p>
          <a:p>
            <a:pPr>
              <a:lnSpc>
                <a:spcPct val="100000"/>
              </a:lnSpc>
              <a:buFont typeface="Arial" panose="020B0604020202020204" pitchFamily="34" charset="0"/>
              <a:buChar char="•"/>
            </a:pPr>
            <a:r>
              <a:rPr lang="cs-CZ" sz="1500" dirty="0">
                <a:latin typeface="Constantia" panose="02030602050306030303" pitchFamily="18" charset="0"/>
              </a:rPr>
              <a:t>Vědecké studie a výzkumy</a:t>
            </a:r>
          </a:p>
          <a:p>
            <a:pPr>
              <a:lnSpc>
                <a:spcPct val="100000"/>
              </a:lnSpc>
              <a:buFont typeface="Arial" panose="020B0604020202020204" pitchFamily="34" charset="0"/>
              <a:buChar char="•"/>
            </a:pPr>
            <a:endParaRPr lang="cs-CZ" sz="1500" dirty="0">
              <a:latin typeface="Constantia" panose="02030602050306030303" pitchFamily="18" charset="0"/>
            </a:endParaRPr>
          </a:p>
          <a:p>
            <a:pPr>
              <a:lnSpc>
                <a:spcPct val="100000"/>
              </a:lnSpc>
              <a:buFont typeface="Arial" panose="020B0604020202020204" pitchFamily="34" charset="0"/>
              <a:buChar char="•"/>
            </a:pPr>
            <a:r>
              <a:rPr lang="cs-CZ" sz="1500" dirty="0">
                <a:latin typeface="Constantia" panose="02030602050306030303" pitchFamily="18" charset="0"/>
              </a:rPr>
              <a:t>Názory odborníků v daném oboru</a:t>
            </a:r>
          </a:p>
          <a:p>
            <a:pPr>
              <a:lnSpc>
                <a:spcPct val="100000"/>
              </a:lnSpc>
              <a:buFont typeface="Arial" panose="020B0604020202020204" pitchFamily="34" charset="0"/>
              <a:buChar char="•"/>
            </a:pPr>
            <a:endParaRPr lang="cs-CZ" sz="1500" dirty="0">
              <a:latin typeface="Constantia" panose="02030602050306030303" pitchFamily="18" charset="0"/>
            </a:endParaRPr>
          </a:p>
          <a:p>
            <a:pPr>
              <a:lnSpc>
                <a:spcPct val="100000"/>
              </a:lnSpc>
              <a:buFont typeface="Arial" panose="020B0604020202020204" pitchFamily="34" charset="0"/>
              <a:buChar char="•"/>
            </a:pPr>
            <a:r>
              <a:rPr lang="cs-CZ" sz="1500" dirty="0">
                <a:latin typeface="Constantia" panose="02030602050306030303" pitchFamily="18" charset="0"/>
              </a:rPr>
              <a:t>Příklady z praxe (pozor na to, jak příklady vybíráme)</a:t>
            </a:r>
          </a:p>
          <a:p>
            <a:pPr>
              <a:lnSpc>
                <a:spcPct val="100000"/>
              </a:lnSpc>
              <a:buFont typeface="Arial" panose="020B0604020202020204" pitchFamily="34" charset="0"/>
              <a:buChar char="•"/>
            </a:pPr>
            <a:endParaRPr lang="cs-CZ" sz="1500" dirty="0">
              <a:latin typeface="Constantia" panose="02030602050306030303" pitchFamily="18" charset="0"/>
            </a:endParaRPr>
          </a:p>
          <a:p>
            <a:pPr>
              <a:lnSpc>
                <a:spcPct val="100000"/>
              </a:lnSpc>
              <a:buFont typeface="Arial" panose="020B0604020202020204" pitchFamily="34" charset="0"/>
              <a:buChar char="•"/>
            </a:pPr>
            <a:r>
              <a:rPr lang="cs-CZ" sz="1500" dirty="0">
                <a:latin typeface="Constantia" panose="02030602050306030303" pitchFamily="18" charset="0"/>
              </a:rPr>
              <a:t>Paralely, analogie, komparace (pozor na to, s čím porovnáváme!)</a:t>
            </a:r>
          </a:p>
          <a:p>
            <a:pPr>
              <a:lnSpc>
                <a:spcPct val="100000"/>
              </a:lnSpc>
              <a:buFont typeface="Arial" panose="020B0604020202020204" pitchFamily="34" charset="0"/>
              <a:buChar char="•"/>
            </a:pPr>
            <a:endParaRPr lang="cs-CZ" sz="1500" dirty="0">
              <a:latin typeface="Constantia" panose="02030602050306030303" pitchFamily="18" charset="0"/>
            </a:endParaRPr>
          </a:p>
          <a:p>
            <a:pPr>
              <a:lnSpc>
                <a:spcPct val="100000"/>
              </a:lnSpc>
              <a:buFont typeface="Arial" panose="020B0604020202020204" pitchFamily="34" charset="0"/>
              <a:buChar char="•"/>
            </a:pPr>
            <a:r>
              <a:rPr lang="cs-CZ" sz="1500" dirty="0">
                <a:latin typeface="Constantia" panose="02030602050306030303" pitchFamily="18" charset="0"/>
              </a:rPr>
              <a:t>Demonstrace, experiment</a:t>
            </a:r>
          </a:p>
          <a:p>
            <a:pPr>
              <a:lnSpc>
                <a:spcPct val="100000"/>
              </a:lnSpc>
              <a:buFont typeface="Arial" panose="020B0604020202020204" pitchFamily="34" charset="0"/>
              <a:buChar char="•"/>
            </a:pPr>
            <a:endParaRPr lang="cs-CZ" sz="1800" dirty="0">
              <a:latin typeface="Constantia" panose="02030602050306030303" pitchFamily="18" charset="0"/>
            </a:endParaRPr>
          </a:p>
          <a:p>
            <a:pPr>
              <a:lnSpc>
                <a:spcPct val="100000"/>
              </a:lnSpc>
              <a:buFont typeface="Arial" panose="020B0604020202020204" pitchFamily="34" charset="0"/>
              <a:buChar char="•"/>
            </a:pPr>
            <a:r>
              <a:rPr lang="cs-CZ" sz="1800" dirty="0">
                <a:latin typeface="Constantia" panose="02030602050306030303" pitchFamily="18" charset="0"/>
              </a:rPr>
              <a:t>Pokud nemám důkaz, nahradím ho nepopiratelným vysvětlením</a:t>
            </a:r>
          </a:p>
          <a:p>
            <a:pPr>
              <a:lnSpc>
                <a:spcPct val="100000"/>
              </a:lnSpc>
              <a:buFont typeface="Arial" panose="020B0604020202020204" pitchFamily="34" charset="0"/>
              <a:buChar char="•"/>
            </a:pPr>
            <a:endParaRPr lang="cs-CZ" sz="1800" dirty="0">
              <a:latin typeface="Constantia" panose="02030602050306030303" pitchFamily="18" charset="0"/>
            </a:endParaRPr>
          </a:p>
        </p:txBody>
      </p:sp>
    </p:spTree>
    <p:extLst>
      <p:ext uri="{BB962C8B-B14F-4D97-AF65-F5344CB8AC3E}">
        <p14:creationId xmlns:p14="http://schemas.microsoft.com/office/powerpoint/2010/main" val="832075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0C6543A0-FA8C-8C49-B023-795D80BECEC5}"/>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3E573155-9A35-0B4C-A41A-D83430193B02}"/>
              </a:ext>
            </a:extLst>
          </p:cNvPr>
          <p:cNvSpPr>
            <a:spLocks noGrp="1"/>
          </p:cNvSpPr>
          <p:nvPr>
            <p:ph type="title"/>
          </p:nvPr>
        </p:nvSpPr>
        <p:spPr>
          <a:xfrm>
            <a:off x="539551" y="651429"/>
            <a:ext cx="8064900" cy="804000"/>
          </a:xfrm>
        </p:spPr>
        <p:txBody>
          <a:bodyPr/>
          <a:lstStyle/>
          <a:p>
            <a:pPr algn="ctr"/>
            <a:r>
              <a:rPr lang="cs-CZ" dirty="0">
                <a:solidFill>
                  <a:schemeClr val="accent1"/>
                </a:solidFill>
                <a:latin typeface="Garamond" panose="02020404030301010803" pitchFamily="18" charset="0"/>
              </a:rPr>
              <a:t>Argumentace a chyby (ČDS)</a:t>
            </a:r>
          </a:p>
        </p:txBody>
      </p:sp>
      <p:sp>
        <p:nvSpPr>
          <p:cNvPr id="5" name="Zástupný objekt pre obsah 4">
            <a:extLst>
              <a:ext uri="{FF2B5EF4-FFF2-40B4-BE49-F238E27FC236}">
                <a16:creationId xmlns:a16="http://schemas.microsoft.com/office/drawing/2014/main" id="{674C9A7E-58A1-7F45-A225-947BCA22B5C6}"/>
              </a:ext>
            </a:extLst>
          </p:cNvPr>
          <p:cNvSpPr>
            <a:spLocks noGrp="1"/>
          </p:cNvSpPr>
          <p:nvPr>
            <p:ph idx="1"/>
          </p:nvPr>
        </p:nvSpPr>
        <p:spPr>
          <a:xfrm>
            <a:off x="1014884" y="1455429"/>
            <a:ext cx="7589565" cy="4898571"/>
          </a:xfrm>
        </p:spPr>
        <p:txBody>
          <a:bodyPr/>
          <a:lstStyle/>
          <a:p>
            <a:pPr>
              <a:lnSpc>
                <a:spcPct val="100000"/>
              </a:lnSpc>
              <a:buFont typeface="Arial" panose="020B0604020202020204" pitchFamily="34" charset="0"/>
              <a:buChar char="•"/>
            </a:pPr>
            <a:r>
              <a:rPr lang="cs-CZ" sz="1800" dirty="0">
                <a:latin typeface="Constantia" panose="02030602050306030303" pitchFamily="18" charset="0"/>
              </a:rPr>
              <a:t>Nelžete</a:t>
            </a:r>
          </a:p>
          <a:p>
            <a:pPr>
              <a:lnSpc>
                <a:spcPct val="100000"/>
              </a:lnSpc>
              <a:buFont typeface="Arial" panose="020B0604020202020204" pitchFamily="34" charset="0"/>
              <a:buChar char="•"/>
            </a:pPr>
            <a:endParaRPr lang="cs-CZ" sz="1800" dirty="0">
              <a:latin typeface="Constantia" panose="02030602050306030303" pitchFamily="18" charset="0"/>
            </a:endParaRPr>
          </a:p>
          <a:p>
            <a:pPr>
              <a:lnSpc>
                <a:spcPct val="100000"/>
              </a:lnSpc>
              <a:buFont typeface="Arial" panose="020B0604020202020204" pitchFamily="34" charset="0"/>
              <a:buChar char="•"/>
            </a:pPr>
            <a:r>
              <a:rPr lang="cs-CZ" sz="1800" dirty="0">
                <a:latin typeface="Constantia" panose="02030602050306030303" pitchFamily="18" charset="0"/>
              </a:rPr>
              <a:t>Neurážejte</a:t>
            </a:r>
          </a:p>
          <a:p>
            <a:pPr>
              <a:lnSpc>
                <a:spcPct val="100000"/>
              </a:lnSpc>
              <a:buFont typeface="Arial" panose="020B0604020202020204" pitchFamily="34" charset="0"/>
              <a:buChar char="•"/>
            </a:pPr>
            <a:endParaRPr lang="cs-CZ" sz="1800" dirty="0">
              <a:latin typeface="Constantia" panose="02030602050306030303" pitchFamily="18" charset="0"/>
            </a:endParaRPr>
          </a:p>
          <a:p>
            <a:pPr>
              <a:lnSpc>
                <a:spcPct val="100000"/>
              </a:lnSpc>
              <a:buFont typeface="Arial" panose="020B0604020202020204" pitchFamily="34" charset="0"/>
              <a:buChar char="•"/>
            </a:pPr>
            <a:r>
              <a:rPr lang="cs-CZ" sz="1800" dirty="0">
                <a:latin typeface="Constantia" panose="02030602050306030303" pitchFamily="18" charset="0"/>
              </a:rPr>
              <a:t>Nespoléhejte se na názor většiny </a:t>
            </a:r>
          </a:p>
          <a:p>
            <a:pPr>
              <a:lnSpc>
                <a:spcPct val="100000"/>
              </a:lnSpc>
              <a:buFont typeface="Arial" panose="020B0604020202020204" pitchFamily="34" charset="0"/>
              <a:buChar char="•"/>
            </a:pPr>
            <a:endParaRPr lang="cs-CZ" sz="1800" dirty="0">
              <a:latin typeface="Constantia" panose="02030602050306030303" pitchFamily="18" charset="0"/>
            </a:endParaRPr>
          </a:p>
          <a:p>
            <a:pPr>
              <a:lnSpc>
                <a:spcPct val="100000"/>
              </a:lnSpc>
              <a:buFont typeface="Arial" panose="020B0604020202020204" pitchFamily="34" charset="0"/>
              <a:buChar char="•"/>
            </a:pPr>
            <a:r>
              <a:rPr lang="cs-CZ" sz="1800" dirty="0">
                <a:latin typeface="Constantia" panose="02030602050306030303" pitchFamily="18" charset="0"/>
              </a:rPr>
              <a:t>Neodkazujte na nepravé autority </a:t>
            </a:r>
          </a:p>
          <a:p>
            <a:pPr>
              <a:lnSpc>
                <a:spcPct val="100000"/>
              </a:lnSpc>
              <a:buFont typeface="Arial" panose="020B0604020202020204" pitchFamily="34" charset="0"/>
              <a:buChar char="•"/>
            </a:pPr>
            <a:endParaRPr lang="cs-CZ" sz="1800" dirty="0">
              <a:latin typeface="Constantia" panose="02030602050306030303" pitchFamily="18" charset="0"/>
            </a:endParaRPr>
          </a:p>
          <a:p>
            <a:pPr>
              <a:lnSpc>
                <a:spcPct val="100000"/>
              </a:lnSpc>
              <a:buFont typeface="Arial" panose="020B0604020202020204" pitchFamily="34" charset="0"/>
              <a:buChar char="•"/>
            </a:pPr>
            <a:r>
              <a:rPr lang="cs-CZ" sz="1800" dirty="0">
                <a:latin typeface="Constantia" panose="02030602050306030303" pitchFamily="18" charset="0"/>
              </a:rPr>
              <a:t>Nepřekrucujte </a:t>
            </a:r>
          </a:p>
          <a:p>
            <a:pPr>
              <a:lnSpc>
                <a:spcPct val="100000"/>
              </a:lnSpc>
              <a:buFont typeface="Arial" panose="020B0604020202020204" pitchFamily="34" charset="0"/>
              <a:buChar char="•"/>
            </a:pPr>
            <a:endParaRPr lang="cs-CZ" sz="1800" dirty="0">
              <a:latin typeface="Constantia" panose="02030602050306030303" pitchFamily="18" charset="0"/>
            </a:endParaRPr>
          </a:p>
          <a:p>
            <a:pPr>
              <a:lnSpc>
                <a:spcPct val="100000"/>
              </a:lnSpc>
              <a:buFont typeface="Arial" panose="020B0604020202020204" pitchFamily="34" charset="0"/>
              <a:buChar char="•"/>
            </a:pPr>
            <a:r>
              <a:rPr lang="cs-CZ" sz="1800" dirty="0">
                <a:latin typeface="Constantia" panose="02030602050306030303" pitchFamily="18" charset="0"/>
              </a:rPr>
              <a:t>Nestrašte </a:t>
            </a:r>
          </a:p>
        </p:txBody>
      </p:sp>
    </p:spTree>
    <p:extLst>
      <p:ext uri="{BB962C8B-B14F-4D97-AF65-F5344CB8AC3E}">
        <p14:creationId xmlns:p14="http://schemas.microsoft.com/office/powerpoint/2010/main" val="4045009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0C6543A0-FA8C-8C49-B023-795D80BECEC5}"/>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3E573155-9A35-0B4C-A41A-D83430193B02}"/>
              </a:ext>
            </a:extLst>
          </p:cNvPr>
          <p:cNvSpPr>
            <a:spLocks noGrp="1"/>
          </p:cNvSpPr>
          <p:nvPr>
            <p:ph type="title"/>
          </p:nvPr>
        </p:nvSpPr>
        <p:spPr>
          <a:xfrm>
            <a:off x="539551" y="3191829"/>
            <a:ext cx="8064900" cy="804000"/>
          </a:xfrm>
        </p:spPr>
        <p:txBody>
          <a:bodyPr/>
          <a:lstStyle/>
          <a:p>
            <a:pPr algn="ctr"/>
            <a:r>
              <a:rPr lang="cs-CZ" dirty="0">
                <a:solidFill>
                  <a:schemeClr val="accent1"/>
                </a:solidFill>
                <a:latin typeface="Garamond" panose="02020404030301010803" pitchFamily="18" charset="0"/>
              </a:rPr>
              <a:t>Příklad</a:t>
            </a:r>
          </a:p>
        </p:txBody>
      </p:sp>
      <p:sp>
        <p:nvSpPr>
          <p:cNvPr id="5" name="Zástupný objekt pre obsah 4">
            <a:extLst>
              <a:ext uri="{FF2B5EF4-FFF2-40B4-BE49-F238E27FC236}">
                <a16:creationId xmlns:a16="http://schemas.microsoft.com/office/drawing/2014/main" id="{674C9A7E-58A1-7F45-A225-947BCA22B5C6}"/>
              </a:ext>
            </a:extLst>
          </p:cNvPr>
          <p:cNvSpPr>
            <a:spLocks noGrp="1"/>
          </p:cNvSpPr>
          <p:nvPr>
            <p:ph idx="1"/>
          </p:nvPr>
        </p:nvSpPr>
        <p:spPr>
          <a:xfrm>
            <a:off x="1014884" y="1455429"/>
            <a:ext cx="7589565" cy="4898571"/>
          </a:xfrm>
        </p:spPr>
        <p:txBody>
          <a:bodyPr/>
          <a:lstStyle/>
          <a:p>
            <a:pPr>
              <a:lnSpc>
                <a:spcPct val="100000"/>
              </a:lnSpc>
              <a:buFont typeface="Arial" panose="020B0604020202020204" pitchFamily="34" charset="0"/>
              <a:buChar char="•"/>
            </a:pPr>
            <a:endParaRPr lang="cs-CZ" sz="1800" dirty="0">
              <a:latin typeface="Constantia" panose="02030602050306030303" pitchFamily="18" charset="0"/>
            </a:endParaRPr>
          </a:p>
        </p:txBody>
      </p:sp>
    </p:spTree>
    <p:extLst>
      <p:ext uri="{BB962C8B-B14F-4D97-AF65-F5344CB8AC3E}">
        <p14:creationId xmlns:p14="http://schemas.microsoft.com/office/powerpoint/2010/main" val="2479257205"/>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fss-prezentace-4-3-cz.potx" id="{D7A7A407-EA95-402E-A2E1-F4E83BB896B4}" vid="{701BB1D0-3800-4DAE-B2C6-FE22C8BECD5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2117</TotalTime>
  <Words>792</Words>
  <Application>Microsoft Macintosh PowerPoint</Application>
  <PresentationFormat>Prezentácia na obrazovke (4:3)</PresentationFormat>
  <Paragraphs>132</Paragraphs>
  <Slides>17</Slides>
  <Notes>0</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17</vt:i4>
      </vt:variant>
    </vt:vector>
  </HeadingPairs>
  <TitlesOfParts>
    <vt:vector size="23" baseType="lpstr">
      <vt:lpstr>Arial</vt:lpstr>
      <vt:lpstr>Constantia</vt:lpstr>
      <vt:lpstr>Garamond</vt:lpstr>
      <vt:lpstr>Tahoma</vt:lpstr>
      <vt:lpstr>Wingdings</vt:lpstr>
      <vt:lpstr>Prezentace_MU_CZ</vt:lpstr>
      <vt:lpstr>Seminář č. 5  Argumentace, závěr, diskuse    </vt:lpstr>
      <vt:lpstr>Argumentace</vt:lpstr>
      <vt:lpstr>Argumentační linie</vt:lpstr>
      <vt:lpstr>Tvrzení</vt:lpstr>
      <vt:lpstr>Vysvětlení</vt:lpstr>
      <vt:lpstr>Vysvětlení</vt:lpstr>
      <vt:lpstr>Důkaz</vt:lpstr>
      <vt:lpstr>Argumentace a chyby (ČDS)</vt:lpstr>
      <vt:lpstr>Příklad</vt:lpstr>
      <vt:lpstr>Cvičení 1   Přečtěte si následující závěry práce a zamyslete se nad typem informací, které obsahují.   Co je cílem sdělení?              </vt:lpstr>
      <vt:lpstr>Význam závěru</vt:lpstr>
      <vt:lpstr>Význam závěru</vt:lpstr>
      <vt:lpstr>Tipy pro psaní závěru</vt:lpstr>
      <vt:lpstr>Cvičení 2   Uspořádejte jednotlivé odstavce závěru podle typu informace, které obsahují. Co je cílem sdělení?              </vt:lpstr>
      <vt:lpstr>Cvičení 3   Přečtěte si informace o vlivu přírodní katastrofy na znovuzvolení politiků, vytvořte krátký závěr              </vt:lpstr>
      <vt:lpstr>Shrnutí</vt:lpstr>
      <vt:lpstr>Písemný úkol č. 6 (určeno na Seminář 6) – cvičení k závěru textu v IS. Vypracování kompletní seminární práce.  V IS budou dostupná krátká cvičení, která se týkají závěru. Studenti písemně zpracují a odevzdají kompletní seminární práci. Obsah seminární práce by měl vycházet z doporučení z přednášek, seminářů a zadané literatury. Rozsah seminární práce je stanoven na 9 – 10 normostran (bez titulní strany, obsahu, seznamu literatury, ale včetně poznámek pod čarou). Bibliografické citace se budou řídit normou Chicago Style.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Počasie a voľby</dc:title>
  <dc:creator>Jakub Jusko</dc:creator>
  <cp:lastModifiedBy>Jakub Jusko</cp:lastModifiedBy>
  <cp:revision>52</cp:revision>
  <dcterms:created xsi:type="dcterms:W3CDTF">2021-01-04T15:05:13Z</dcterms:created>
  <dcterms:modified xsi:type="dcterms:W3CDTF">2023-11-21T10:54:53Z</dcterms:modified>
</cp:coreProperties>
</file>