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8" r:id="rId22"/>
    <p:sldId id="278" r:id="rId23"/>
    <p:sldId id="287" r:id="rId24"/>
    <p:sldId id="27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7F195-D99C-4EF3-90E5-7F36B711BD3A}" v="5" dt="2023-11-27T22:41:19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D4B7F195-D99C-4EF3-90E5-7F36B711BD3A}"/>
    <pc:docChg chg="delSld modSld">
      <pc:chgData name="Peter Spáč" userId="2e8d26cd-55d7-4d78-8227-1866407259d9" providerId="ADAL" clId="{D4B7F195-D99C-4EF3-90E5-7F36B711BD3A}" dt="2023-11-27T22:41:19.539" v="12"/>
      <pc:docMkLst>
        <pc:docMk/>
      </pc:docMkLst>
      <pc:sldChg chg="modAnim">
        <pc:chgData name="Peter Spáč" userId="2e8d26cd-55d7-4d78-8227-1866407259d9" providerId="ADAL" clId="{D4B7F195-D99C-4EF3-90E5-7F36B711BD3A}" dt="2023-11-27T22:40:54.888" v="2"/>
        <pc:sldMkLst>
          <pc:docMk/>
          <pc:sldMk cId="4024049234" sldId="264"/>
        </pc:sldMkLst>
      </pc:sldChg>
      <pc:sldChg chg="modAnim">
        <pc:chgData name="Peter Spáč" userId="2e8d26cd-55d7-4d78-8227-1866407259d9" providerId="ADAL" clId="{D4B7F195-D99C-4EF3-90E5-7F36B711BD3A}" dt="2023-11-27T22:41:19.539" v="12"/>
        <pc:sldMkLst>
          <pc:docMk/>
          <pc:sldMk cId="3177401550" sldId="276"/>
        </pc:sldMkLst>
      </pc:sldChg>
      <pc:sldChg chg="del">
        <pc:chgData name="Peter Spáč" userId="2e8d26cd-55d7-4d78-8227-1866407259d9" providerId="ADAL" clId="{D4B7F195-D99C-4EF3-90E5-7F36B711BD3A}" dt="2023-11-27T22:41:14.744" v="10" actId="47"/>
        <pc:sldMkLst>
          <pc:docMk/>
          <pc:sldMk cId="689152782" sldId="277"/>
        </pc:sldMkLst>
      </pc:sldChg>
      <pc:sldChg chg="del">
        <pc:chgData name="Peter Spáč" userId="2e8d26cd-55d7-4d78-8227-1866407259d9" providerId="ADAL" clId="{D4B7F195-D99C-4EF3-90E5-7F36B711BD3A}" dt="2023-11-27T22:41:07.072" v="3" actId="47"/>
        <pc:sldMkLst>
          <pc:docMk/>
          <pc:sldMk cId="2572179364" sldId="279"/>
        </pc:sldMkLst>
      </pc:sldChg>
      <pc:sldChg chg="del">
        <pc:chgData name="Peter Spáč" userId="2e8d26cd-55d7-4d78-8227-1866407259d9" providerId="ADAL" clId="{D4B7F195-D99C-4EF3-90E5-7F36B711BD3A}" dt="2023-11-27T22:41:07.879" v="4" actId="47"/>
        <pc:sldMkLst>
          <pc:docMk/>
          <pc:sldMk cId="1623774986" sldId="280"/>
        </pc:sldMkLst>
      </pc:sldChg>
      <pc:sldChg chg="del">
        <pc:chgData name="Peter Spáč" userId="2e8d26cd-55d7-4d78-8227-1866407259d9" providerId="ADAL" clId="{D4B7F195-D99C-4EF3-90E5-7F36B711BD3A}" dt="2023-11-27T22:41:08.706" v="5" actId="47"/>
        <pc:sldMkLst>
          <pc:docMk/>
          <pc:sldMk cId="3837538163" sldId="281"/>
        </pc:sldMkLst>
      </pc:sldChg>
      <pc:sldChg chg="del">
        <pc:chgData name="Peter Spáč" userId="2e8d26cd-55d7-4d78-8227-1866407259d9" providerId="ADAL" clId="{D4B7F195-D99C-4EF3-90E5-7F36B711BD3A}" dt="2023-11-27T22:41:12.815" v="7" actId="47"/>
        <pc:sldMkLst>
          <pc:docMk/>
          <pc:sldMk cId="4028381416" sldId="282"/>
        </pc:sldMkLst>
      </pc:sldChg>
      <pc:sldChg chg="del">
        <pc:chgData name="Peter Spáč" userId="2e8d26cd-55d7-4d78-8227-1866407259d9" providerId="ADAL" clId="{D4B7F195-D99C-4EF3-90E5-7F36B711BD3A}" dt="2023-11-27T22:41:13.498" v="8" actId="47"/>
        <pc:sldMkLst>
          <pc:docMk/>
          <pc:sldMk cId="3952958514" sldId="283"/>
        </pc:sldMkLst>
      </pc:sldChg>
      <pc:sldChg chg="del">
        <pc:chgData name="Peter Spáč" userId="2e8d26cd-55d7-4d78-8227-1866407259d9" providerId="ADAL" clId="{D4B7F195-D99C-4EF3-90E5-7F36B711BD3A}" dt="2023-11-27T22:41:14.160" v="9" actId="47"/>
        <pc:sldMkLst>
          <pc:docMk/>
          <pc:sldMk cId="3401541529" sldId="284"/>
        </pc:sldMkLst>
      </pc:sldChg>
      <pc:sldChg chg="del">
        <pc:chgData name="Peter Spáč" userId="2e8d26cd-55d7-4d78-8227-1866407259d9" providerId="ADAL" clId="{D4B7F195-D99C-4EF3-90E5-7F36B711BD3A}" dt="2023-11-27T22:41:10.515" v="6" actId="47"/>
        <pc:sldMkLst>
          <pc:docMk/>
          <pc:sldMk cId="2684615314" sldId="286"/>
        </pc:sldMkLst>
      </pc:sldChg>
    </pc:docChg>
  </pc:docChgLst>
  <pc:docChgLst>
    <pc:chgData name="Peter Spáč" userId="2e8d26cd-55d7-4d78-8227-1866407259d9" providerId="ADAL" clId="{2F92C66A-17DA-4349-A9E6-8AA989E38C84}"/>
    <pc:docChg chg="modSld">
      <pc:chgData name="Peter Spáč" userId="2e8d26cd-55d7-4d78-8227-1866407259d9" providerId="ADAL" clId="{2F92C66A-17DA-4349-A9E6-8AA989E38C84}" dt="2023-11-13T14:50:29.525" v="16" actId="5793"/>
      <pc:docMkLst>
        <pc:docMk/>
      </pc:docMkLst>
      <pc:sldChg chg="modSp">
        <pc:chgData name="Peter Spáč" userId="2e8d26cd-55d7-4d78-8227-1866407259d9" providerId="ADAL" clId="{2F92C66A-17DA-4349-A9E6-8AA989E38C84}" dt="2023-11-13T14:46:10.884" v="1" actId="20577"/>
        <pc:sldMkLst>
          <pc:docMk/>
          <pc:sldMk cId="1271399682" sldId="256"/>
        </pc:sldMkLst>
        <pc:spChg chg="mod">
          <ac:chgData name="Peter Spáč" userId="2e8d26cd-55d7-4d78-8227-1866407259d9" providerId="ADAL" clId="{2F92C66A-17DA-4349-A9E6-8AA989E38C84}" dt="2023-11-13T14:46:10.884" v="1" actId="20577"/>
          <ac:spMkLst>
            <pc:docMk/>
            <pc:sldMk cId="1271399682" sldId="256"/>
            <ac:spMk id="3" creationId="{6761236A-D9DA-43E7-B117-A5CFA73D1724}"/>
          </ac:spMkLst>
        </pc:spChg>
      </pc:sldChg>
      <pc:sldChg chg="modSp">
        <pc:chgData name="Peter Spáč" userId="2e8d26cd-55d7-4d78-8227-1866407259d9" providerId="ADAL" clId="{2F92C66A-17DA-4349-A9E6-8AA989E38C84}" dt="2023-11-13T14:46:40.458" v="10" actId="20577"/>
        <pc:sldMkLst>
          <pc:docMk/>
          <pc:sldMk cId="461984081" sldId="258"/>
        </pc:sldMkLst>
        <pc:spChg chg="mod">
          <ac:chgData name="Peter Spáč" userId="2e8d26cd-55d7-4d78-8227-1866407259d9" providerId="ADAL" clId="{2F92C66A-17DA-4349-A9E6-8AA989E38C84}" dt="2023-11-13T14:46:40.458" v="10" actId="20577"/>
          <ac:spMkLst>
            <pc:docMk/>
            <pc:sldMk cId="461984081" sldId="258"/>
            <ac:spMk id="3" creationId="{94FC3BB1-A511-4FC9-A5D4-FEA7238870F0}"/>
          </ac:spMkLst>
        </pc:spChg>
      </pc:sldChg>
      <pc:sldChg chg="modAnim">
        <pc:chgData name="Peter Spáč" userId="2e8d26cd-55d7-4d78-8227-1866407259d9" providerId="ADAL" clId="{2F92C66A-17DA-4349-A9E6-8AA989E38C84}" dt="2023-11-13T14:49:13.526" v="13"/>
        <pc:sldMkLst>
          <pc:docMk/>
          <pc:sldMk cId="4024049234" sldId="264"/>
        </pc:sldMkLst>
      </pc:sldChg>
      <pc:sldChg chg="modSp">
        <pc:chgData name="Peter Spáč" userId="2e8d26cd-55d7-4d78-8227-1866407259d9" providerId="ADAL" clId="{2F92C66A-17DA-4349-A9E6-8AA989E38C84}" dt="2023-11-13T14:50:29.525" v="16" actId="5793"/>
        <pc:sldMkLst>
          <pc:docMk/>
          <pc:sldMk cId="707202745" sldId="270"/>
        </pc:sldMkLst>
        <pc:spChg chg="mod">
          <ac:chgData name="Peter Spáč" userId="2e8d26cd-55d7-4d78-8227-1866407259d9" providerId="ADAL" clId="{2F92C66A-17DA-4349-A9E6-8AA989E38C84}" dt="2023-11-13T14:50:29.525" v="16" actId="5793"/>
          <ac:spMkLst>
            <pc:docMk/>
            <pc:sldMk cId="707202745" sldId="270"/>
            <ac:spMk id="3" creationId="{4DB46912-781B-42A2-B978-6C5C517EAB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2;kola\Politol&#243;gia\S&#250;kromn&#233;\&#268;l&#225;nky\Sociol&#243;gia\Alphabet%20Voting\Podiely%20priezvis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Hárok2!$A$1:$A$23</c:f>
              <c:strCache>
                <c:ptCount val="2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R</c:v>
                </c:pt>
                <c:pt idx="17">
                  <c:v>S</c:v>
                </c:pt>
                <c:pt idx="18">
                  <c:v>T</c:v>
                </c:pt>
                <c:pt idx="19">
                  <c:v>U</c:v>
                </c:pt>
                <c:pt idx="20">
                  <c:v>V</c:v>
                </c:pt>
                <c:pt idx="21">
                  <c:v>W</c:v>
                </c:pt>
                <c:pt idx="22">
                  <c:v>Z</c:v>
                </c:pt>
              </c:strCache>
            </c:strRef>
          </c:cat>
          <c:val>
            <c:numRef>
              <c:f>Hárok2!$B$1:$B$23</c:f>
              <c:numCache>
                <c:formatCode>General</c:formatCode>
                <c:ptCount val="23"/>
                <c:pt idx="0">
                  <c:v>152</c:v>
                </c:pt>
                <c:pt idx="1">
                  <c:v>160</c:v>
                </c:pt>
                <c:pt idx="2">
                  <c:v>12</c:v>
                </c:pt>
                <c:pt idx="3">
                  <c:v>8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2-4C10-B8DD-D7B57F452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689920"/>
        <c:axId val="123225600"/>
      </c:barChart>
      <c:catAx>
        <c:axId val="9468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k-SK"/>
          </a:p>
        </c:txPr>
        <c:crossAx val="123225600"/>
        <c:crosses val="autoZero"/>
        <c:auto val="1"/>
        <c:lblAlgn val="ctr"/>
        <c:lblOffset val="100"/>
        <c:noMultiLvlLbl val="0"/>
      </c:catAx>
      <c:valAx>
        <c:axId val="1232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sk-SK"/>
          </a:p>
        </c:txPr>
        <c:crossAx val="946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'List1 (3)'!$B$53</c:f>
              <c:strCache>
                <c:ptCount val="1"/>
                <c:pt idx="0">
                  <c:v>rozdiel</c:v>
                </c:pt>
              </c:strCache>
            </c:strRef>
          </c:tx>
          <c:invertIfNegative val="0"/>
          <c:cat>
            <c:strRef>
              <c:f>'List1 (3)'!$A$54:$A$75</c:f>
              <c:strCache>
                <c:ptCount val="22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R</c:v>
                </c:pt>
                <c:pt idx="17">
                  <c:v>S</c:v>
                </c:pt>
                <c:pt idx="18">
                  <c:v>T</c:v>
                </c:pt>
                <c:pt idx="19">
                  <c:v>U</c:v>
                </c:pt>
                <c:pt idx="20">
                  <c:v>V</c:v>
                </c:pt>
                <c:pt idx="21">
                  <c:v>Z</c:v>
                </c:pt>
              </c:strCache>
            </c:strRef>
          </c:cat>
          <c:val>
            <c:numRef>
              <c:f>'List1 (3)'!$B$54:$B$75</c:f>
              <c:numCache>
                <c:formatCode>General</c:formatCode>
                <c:ptCount val="22"/>
                <c:pt idx="0">
                  <c:v>0.6719026468782725</c:v>
                </c:pt>
                <c:pt idx="1">
                  <c:v>0.19259176701818448</c:v>
                </c:pt>
                <c:pt idx="2">
                  <c:v>0.34863073240469489</c:v>
                </c:pt>
                <c:pt idx="3">
                  <c:v>9.1529234865259657E-3</c:v>
                </c:pt>
                <c:pt idx="4">
                  <c:v>-6.3734517748167296E-2</c:v>
                </c:pt>
                <c:pt idx="5">
                  <c:v>0.41830315628247899</c:v>
                </c:pt>
                <c:pt idx="6">
                  <c:v>5.3508029224333953E-2</c:v>
                </c:pt>
                <c:pt idx="7">
                  <c:v>8.7242222950896231E-2</c:v>
                </c:pt>
                <c:pt idx="8">
                  <c:v>-0.2948380228609615</c:v>
                </c:pt>
                <c:pt idx="9">
                  <c:v>-0.21512606935081469</c:v>
                </c:pt>
                <c:pt idx="10">
                  <c:v>-0.20171048355370058</c:v>
                </c:pt>
                <c:pt idx="11">
                  <c:v>-0.35519456126366333</c:v>
                </c:pt>
                <c:pt idx="12">
                  <c:v>-3.4526929047070221E-2</c:v>
                </c:pt>
                <c:pt idx="13">
                  <c:v>-0.21205380206528945</c:v>
                </c:pt>
                <c:pt idx="14">
                  <c:v>0.27186749301333424</c:v>
                </c:pt>
                <c:pt idx="15">
                  <c:v>-6.318890849277603E-2</c:v>
                </c:pt>
                <c:pt idx="16">
                  <c:v>-0.25074937870686675</c:v>
                </c:pt>
                <c:pt idx="17">
                  <c:v>-3.8495866275205515E-3</c:v>
                </c:pt>
                <c:pt idx="18">
                  <c:v>-0.22922454245611845</c:v>
                </c:pt>
                <c:pt idx="19">
                  <c:v>-0.43155310006138736</c:v>
                </c:pt>
                <c:pt idx="20">
                  <c:v>-9.6630387710034404E-2</c:v>
                </c:pt>
                <c:pt idx="21">
                  <c:v>0.18699420461757765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1-4448-9449-BFBA2F92A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13664"/>
        <c:axId val="48964352"/>
      </c:barChart>
      <c:catAx>
        <c:axId val="513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48964352"/>
        <c:crosses val="autoZero"/>
        <c:auto val="1"/>
        <c:lblAlgn val="ctr"/>
        <c:lblOffset val="100"/>
        <c:noMultiLvlLbl val="0"/>
      </c:catAx>
      <c:valAx>
        <c:axId val="4896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51313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List3!$R$2:$R$20</c:f>
              <c:strCache>
                <c:ptCount val="1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  <c:pt idx="7">
                  <c:v>J</c:v>
                </c:pt>
                <c:pt idx="8">
                  <c:v>K</c:v>
                </c:pt>
                <c:pt idx="9">
                  <c:v>L</c:v>
                </c:pt>
                <c:pt idx="10">
                  <c:v>M</c:v>
                </c:pt>
                <c:pt idx="11">
                  <c:v>N</c:v>
                </c:pt>
                <c:pt idx="12">
                  <c:v>O</c:v>
                </c:pt>
                <c:pt idx="13">
                  <c:v>P</c:v>
                </c:pt>
                <c:pt idx="14">
                  <c:v>R</c:v>
                </c:pt>
                <c:pt idx="15">
                  <c:v>S</c:v>
                </c:pt>
                <c:pt idx="16">
                  <c:v>T</c:v>
                </c:pt>
                <c:pt idx="17">
                  <c:v>V</c:v>
                </c:pt>
                <c:pt idx="18">
                  <c:v>Z</c:v>
                </c:pt>
              </c:strCache>
            </c:strRef>
          </c:cat>
          <c:val>
            <c:numRef>
              <c:f>List3!$S$2:$S$20</c:f>
              <c:numCache>
                <c:formatCode>General</c:formatCode>
                <c:ptCount val="19"/>
                <c:pt idx="0">
                  <c:v>25.4</c:v>
                </c:pt>
                <c:pt idx="1">
                  <c:v>19.3</c:v>
                </c:pt>
                <c:pt idx="2">
                  <c:v>17.5</c:v>
                </c:pt>
                <c:pt idx="3">
                  <c:v>16.100000000000001</c:v>
                </c:pt>
                <c:pt idx="4">
                  <c:v>13.3</c:v>
                </c:pt>
                <c:pt idx="5">
                  <c:v>11.6</c:v>
                </c:pt>
                <c:pt idx="6">
                  <c:v>14.1</c:v>
                </c:pt>
                <c:pt idx="7">
                  <c:v>14.7</c:v>
                </c:pt>
                <c:pt idx="8">
                  <c:v>11.4</c:v>
                </c:pt>
                <c:pt idx="9">
                  <c:v>10.8</c:v>
                </c:pt>
                <c:pt idx="10">
                  <c:v>11</c:v>
                </c:pt>
                <c:pt idx="11">
                  <c:v>10.9</c:v>
                </c:pt>
                <c:pt idx="12">
                  <c:v>15.7</c:v>
                </c:pt>
                <c:pt idx="13">
                  <c:v>12.9</c:v>
                </c:pt>
                <c:pt idx="14">
                  <c:v>13</c:v>
                </c:pt>
                <c:pt idx="15">
                  <c:v>12.2</c:v>
                </c:pt>
                <c:pt idx="16">
                  <c:v>12.2</c:v>
                </c:pt>
                <c:pt idx="17">
                  <c:v>14.7</c:v>
                </c:pt>
                <c:pt idx="18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0-4121-9ABA-9747F0AC3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327200"/>
        <c:axId val="514150000"/>
      </c:barChart>
      <c:catAx>
        <c:axId val="6593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4150000"/>
        <c:crosses val="autoZero"/>
        <c:auto val="1"/>
        <c:lblAlgn val="ctr"/>
        <c:lblOffset val="100"/>
        <c:noMultiLvlLbl val="0"/>
      </c:catAx>
      <c:valAx>
        <c:axId val="5141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3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ADC7-04FE-4D9F-9C4F-7C3681E2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D937C3-890E-4216-96F1-3B834BA07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585EF2-5901-4CD6-844A-E8CBF199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BA8B4B-66CF-4831-A691-1A8B612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CF322-BA36-47E3-93CF-D1E56876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57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5BF68-7A2F-4A2C-848E-4B554A43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C91562-DE84-43C0-B019-4686D75AF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4C674-7BBC-4C30-B8A2-EDB03E2E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03656-2A1F-4139-A606-32D9F22F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82887-25FA-44D6-8046-CCD11FCF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7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E465B9-EF54-4610-9389-1AF096D12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75F51A-78B4-45EE-B651-E9F8CCA8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513D49-8FE1-4690-BFA0-7BF769F4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3E0BAA-BCBB-4DB8-8308-42EEE03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F184AE-5B64-47D7-9B13-CB83F8F2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5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9E8967-8240-48E5-BF9D-C10A1800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B37229-7F5E-42B9-A0AA-7AA67E3D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7EF89D-DF08-4EE2-A56D-6A12019C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8C2EC4-895F-4830-AD92-83749748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06378B-525C-4BD7-83B1-32FEC6A4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5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AFC40-EC56-4076-A051-C78750C6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1DCC32-530E-4DCD-AD64-F6AB71727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3F79B3-6EEA-4A8D-8A45-C9E5C9D3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C5009A-DE80-46B2-8BD9-BCBF4CDA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E7A11-79B5-49AC-9AA7-457BC2BD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5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3D73D-902C-4850-A551-0A84F285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C9A336-BEF5-46ED-B40F-E6C55513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69A60B-5E57-4108-BED7-BA0ACE955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BA9733-2EB3-4101-8F01-36B0A5E2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AEDDEC-F50E-4D0F-AFCF-E2CCBDF2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6F8DF3-31F5-45FF-877C-3FF139B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9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7B6EF-6129-4609-B083-89710A2A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B449FE-06F0-4397-B56F-E449DDE3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D73D3F-CDDF-4FC9-8DA1-9D365A432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7F32121-8160-4EFF-9BEA-96923BD7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18AF5A0-4E71-4D33-904A-5E3ECCECA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904DFB-CBAA-4664-8591-7F7A72ED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8F1C14-6645-41D0-87A2-4798E80D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26BE04-EB6B-4E75-8729-A68D8450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8BF03-B398-46FF-B5F4-A85DFD32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6FD137-8EFA-454C-875B-3D3EAE7A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C99CB9-8CD1-4B86-8DB9-3B495D1D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FD2DB6-11BD-46C8-BA8F-01F194E3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1CBEC6-F147-4C87-849B-DEA5BFAF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BA19DC-DB1D-4A1B-BF6B-A9355A67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D84D64-736E-447E-A984-1E9CE341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2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73D98-1E35-473B-8A3A-E9D832E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0E5733-850E-4B1C-8E6A-B3C4F1E6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A0CC4D-D632-4B2E-923F-FE8DAC0D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DCFC8F-C1DC-4FC9-B771-F61691A0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9F0821-5CFD-4E41-B279-DA8F0158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4470B8-C383-4CEF-8F4F-6F4C5EA9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75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B3EAF-B0BF-4288-BD78-5CEF9D37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FD58E-C1CD-4535-8AE2-A2659093F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948A1B-2379-469C-8609-77D471BC1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AD4595-07D9-49A2-BCE1-1F7AB8CC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E8257D-3B22-4C8A-9031-492624D3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7E45C3-C876-430E-AFE6-C6EA2C82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02637A-80EE-4023-A55A-6DDA378C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A73D408-0C5A-491B-A26C-D059B3FA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1222D-0B1D-436B-A80D-9FFCF976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8D5C-A48E-466F-8072-AB79F6899317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57E77-B8D1-48D3-BF5C-21852CCB0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F3CDBD-9AF5-47CB-8205-40B9FCB59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011-EDA8-4446-BB48-8C0DCC0D6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DB3B9-0758-4EA0-8B9A-E346BE66B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Abeceda a volby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61236A-D9DA-43E7-B117-A5CFA73D1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85"/>
            <a:ext cx="9144000" cy="1655762"/>
          </a:xfrm>
        </p:spPr>
        <p:txBody>
          <a:bodyPr/>
          <a:lstStyle/>
          <a:p>
            <a:r>
              <a:rPr lang="cs-CZ" dirty="0"/>
              <a:t>POLb1108</a:t>
            </a:r>
          </a:p>
          <a:p>
            <a:r>
              <a:rPr lang="cs-CZ" dirty="0"/>
              <a:t>13.11.2023</a:t>
            </a:r>
          </a:p>
        </p:txBody>
      </p:sp>
    </p:spTree>
    <p:extLst>
      <p:ext uri="{BB962C8B-B14F-4D97-AF65-F5344CB8AC3E}">
        <p14:creationId xmlns:p14="http://schemas.microsoft.com/office/powerpoint/2010/main" val="127139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99138-1C9C-46DF-862E-12CB4094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pořadí v praxi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73A306-463D-4A9A-BFDF-AD633581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Mnoho důkazů z mnoha zemí</a:t>
            </a:r>
          </a:p>
          <a:p>
            <a:endParaRPr lang="cs-CZ" dirty="0"/>
          </a:p>
          <a:p>
            <a:r>
              <a:rPr lang="cs-CZ" b="1" dirty="0"/>
              <a:t>Kalifornia</a:t>
            </a:r>
            <a:r>
              <a:rPr lang="cs-CZ" dirty="0"/>
              <a:t> (Ho a </a:t>
            </a:r>
            <a:r>
              <a:rPr lang="cs-CZ" dirty="0" err="1"/>
              <a:t>Imai</a:t>
            </a:r>
            <a:r>
              <a:rPr lang="cs-CZ" dirty="0"/>
              <a:t> 2008), </a:t>
            </a:r>
            <a:r>
              <a:rPr lang="cs-CZ" b="1" dirty="0"/>
              <a:t>New York</a:t>
            </a:r>
            <a:r>
              <a:rPr lang="cs-CZ" dirty="0"/>
              <a:t> (</a:t>
            </a:r>
            <a:r>
              <a:rPr lang="cs-CZ" dirty="0" err="1"/>
              <a:t>Koppel</a:t>
            </a:r>
            <a:r>
              <a:rPr lang="cs-CZ" dirty="0"/>
              <a:t> a </a:t>
            </a:r>
            <a:r>
              <a:rPr lang="cs-CZ" dirty="0" err="1"/>
              <a:t>Steen</a:t>
            </a:r>
            <a:r>
              <a:rPr lang="cs-CZ" dirty="0"/>
              <a:t> 2004), </a:t>
            </a:r>
            <a:r>
              <a:rPr lang="cs-CZ" b="1" dirty="0"/>
              <a:t>Španělsko</a:t>
            </a:r>
            <a:r>
              <a:rPr lang="cs-CZ" dirty="0"/>
              <a:t> (</a:t>
            </a:r>
            <a:r>
              <a:rPr lang="cs-CZ" dirty="0" err="1"/>
              <a:t>Bagues</a:t>
            </a:r>
            <a:r>
              <a:rPr lang="cs-CZ" dirty="0"/>
              <a:t> a </a:t>
            </a:r>
            <a:r>
              <a:rPr lang="cs-CZ" dirty="0" err="1"/>
              <a:t>Esteve-Volart</a:t>
            </a:r>
            <a:r>
              <a:rPr lang="cs-CZ" dirty="0"/>
              <a:t> 2011), </a:t>
            </a:r>
            <a:r>
              <a:rPr lang="cs-CZ" b="1" dirty="0"/>
              <a:t>Austrálie</a:t>
            </a:r>
            <a:r>
              <a:rPr lang="cs-CZ" dirty="0"/>
              <a:t> (King a </a:t>
            </a:r>
            <a:r>
              <a:rPr lang="cs-CZ" dirty="0" err="1"/>
              <a:t>Leigh</a:t>
            </a:r>
            <a:r>
              <a:rPr lang="cs-CZ" dirty="0"/>
              <a:t> 2009), </a:t>
            </a:r>
            <a:r>
              <a:rPr lang="cs-CZ" b="1" dirty="0"/>
              <a:t>Irsko</a:t>
            </a:r>
            <a:r>
              <a:rPr lang="cs-CZ" dirty="0"/>
              <a:t> (</a:t>
            </a:r>
            <a:r>
              <a:rPr lang="cs-CZ" dirty="0" err="1"/>
              <a:t>Regan</a:t>
            </a:r>
            <a:r>
              <a:rPr lang="cs-CZ" dirty="0"/>
              <a:t> 2012)</a:t>
            </a:r>
          </a:p>
          <a:p>
            <a:endParaRPr lang="cs-CZ" dirty="0"/>
          </a:p>
          <a:p>
            <a:r>
              <a:rPr lang="cs-CZ" dirty="0"/>
              <a:t>Naměřený efekt často silnější než rozdíl mezi vítězem voleb a druhým v pořadí</a:t>
            </a:r>
          </a:p>
          <a:p>
            <a:endParaRPr lang="cs-CZ" dirty="0"/>
          </a:p>
          <a:p>
            <a:r>
              <a:rPr lang="cs-CZ" dirty="0"/>
              <a:t>Lépe umístění kandidáti získávají nejen </a:t>
            </a:r>
            <a:r>
              <a:rPr lang="cs-CZ" b="1" dirty="0"/>
              <a:t>více hlasů</a:t>
            </a:r>
            <a:r>
              <a:rPr lang="cs-CZ" dirty="0"/>
              <a:t>, ale mají i </a:t>
            </a:r>
            <a:r>
              <a:rPr lang="cs-CZ" b="1" dirty="0"/>
              <a:t>lepší přístup k mandátům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40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077A1-CBD5-457F-A41F-A8E4BCB4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 to problém?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76F673-4D37-4E98-8225-BBB4B572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(částečně)</a:t>
            </a:r>
          </a:p>
          <a:p>
            <a:pPr lvl="1"/>
            <a:r>
              <a:rPr lang="cs-CZ" dirty="0"/>
              <a:t>Pokud o pořadí kandidátů na svých listinách rozhodují samotné politické strany</a:t>
            </a:r>
          </a:p>
          <a:p>
            <a:pPr lvl="1"/>
            <a:r>
              <a:rPr lang="cs-CZ" dirty="0"/>
              <a:t>Pořadí kandidátů je věcí jejich politického subjektu a je výsledkem určité úvahy (ideové, pragmatické, mocenské)</a:t>
            </a:r>
          </a:p>
          <a:p>
            <a:endParaRPr lang="cs-CZ" dirty="0"/>
          </a:p>
          <a:p>
            <a:r>
              <a:rPr lang="cs-CZ" dirty="0"/>
              <a:t>ANO</a:t>
            </a:r>
          </a:p>
          <a:p>
            <a:pPr lvl="1"/>
            <a:r>
              <a:rPr lang="cs-CZ" dirty="0"/>
              <a:t>Pokud o pořadí kandidátů rozhoduje zvolené kritérium, které nevypovídá nic o kvalitě kandidátů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85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alphabet carved">
            <a:extLst>
              <a:ext uri="{FF2B5EF4-FFF2-40B4-BE49-F238E27FC236}">
                <a16:creationId xmlns:a16="http://schemas.microsoft.com/office/drawing/2014/main" id="{C4863E42-8B7F-4C5A-802A-2388E938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036" y="0"/>
            <a:ext cx="6483927" cy="6862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29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57573-C9C2-4EFB-938A-2B68FFBE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Abeceda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8A9D4A-3EB1-4890-8D96-828841A05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B C D E F G H I J K L M N O P Q R S T U V W X Y Z</a:t>
            </a:r>
          </a:p>
          <a:p>
            <a:endParaRPr lang="cs-CZ" dirty="0"/>
          </a:p>
          <a:p>
            <a:r>
              <a:rPr lang="cs-CZ" dirty="0"/>
              <a:t>Zažitý a obecně akceptovaný sled písmen ve stejném pořadí</a:t>
            </a:r>
          </a:p>
          <a:p>
            <a:endParaRPr lang="cs-CZ" dirty="0"/>
          </a:p>
          <a:p>
            <a:r>
              <a:rPr lang="cs-CZ" dirty="0"/>
              <a:t>Ve skutečnosti absolutně náhodné pořadí písmen, na kterém se společnost shodla, že bude užíváno</a:t>
            </a:r>
          </a:p>
          <a:p>
            <a:endParaRPr lang="cs-CZ" dirty="0"/>
          </a:p>
          <a:p>
            <a:r>
              <a:rPr lang="cs-CZ" dirty="0"/>
              <a:t>A S D F G H J K L P O I U Y T R E W Q Z X C V B N 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81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83984-9606-41B9-8830-3258D20F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Abeceda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A4BC95-3574-475C-A175-B6555B83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Zdánlivě neutrální prvek:</a:t>
            </a:r>
          </a:p>
          <a:p>
            <a:endParaRPr lang="cs-CZ" dirty="0"/>
          </a:p>
          <a:p>
            <a:pPr lvl="1"/>
            <a:r>
              <a:rPr lang="cs-CZ" dirty="0"/>
              <a:t>Jména studentů v notesu zkoušejícího</a:t>
            </a:r>
          </a:p>
          <a:p>
            <a:pPr lvl="1"/>
            <a:r>
              <a:rPr lang="cs-CZ" dirty="0"/>
              <a:t>Telefonní seznamy</a:t>
            </a:r>
          </a:p>
          <a:p>
            <a:pPr lvl="1"/>
            <a:r>
              <a:rPr lang="cs-CZ" dirty="0"/>
              <a:t>Statistické seznamy obcí v okresech</a:t>
            </a:r>
          </a:p>
          <a:p>
            <a:pPr lvl="1"/>
            <a:endParaRPr lang="cs-CZ" dirty="0"/>
          </a:p>
          <a:p>
            <a:r>
              <a:rPr lang="cs-CZ" dirty="0"/>
              <a:t>Pokud platí předpoklad, že samotné pořadí má význam, neutralita abecedy je eliminována</a:t>
            </a:r>
          </a:p>
          <a:p>
            <a:endParaRPr lang="cs-CZ" dirty="0"/>
          </a:p>
          <a:p>
            <a:r>
              <a:rPr lang="cs-CZ" dirty="0"/>
              <a:t>O to víc, pokud je neutralita (= rovnost) součástí ústavně zakotveného volebního práva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49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F1FD8-7088-434A-A554-7C7F1DC6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Abeceda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B46912-781B-42A2-B978-6C5C517EA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je to problém?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1) pořadí kandidátů je stanoveno na základně zcela náhodného prvku (proč ne barva vlasů nebo výška?)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2) abecední kritérium nevypovídá nic o kvalitě kandidátů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3) statisticky se na čelo / závěr listin mají vyšší šanci dostat kandidáti s příjmením začínajícím na písmeno z okrajů abecedy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20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052CE-6021-44B6-8B6C-E77AD01B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 SR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099182-5313-4CA8-82FB-A606B4245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Spáč, Voda, </a:t>
            </a:r>
            <a:r>
              <a:rPr lang="cs-CZ" dirty="0" err="1"/>
              <a:t>Zagrapan</a:t>
            </a:r>
            <a:r>
              <a:rPr lang="cs-CZ" dirty="0"/>
              <a:t> 2016</a:t>
            </a:r>
          </a:p>
          <a:p>
            <a:endParaRPr lang="cs-CZ" dirty="0"/>
          </a:p>
          <a:p>
            <a:r>
              <a:rPr lang="cs-CZ" dirty="0"/>
              <a:t>Analýza efektu pořadí v krajských volbách na Slovensku 2005 - 2013</a:t>
            </a:r>
          </a:p>
          <a:p>
            <a:endParaRPr lang="cs-CZ" dirty="0"/>
          </a:p>
          <a:p>
            <a:r>
              <a:rPr lang="cs-CZ" dirty="0"/>
              <a:t>Kandidáti všech stran a nezávislí na společné listině s abecedním řazením</a:t>
            </a:r>
          </a:p>
          <a:p>
            <a:endParaRPr lang="cs-CZ" dirty="0"/>
          </a:p>
          <a:p>
            <a:r>
              <a:rPr lang="cs-CZ" dirty="0"/>
              <a:t>Zkoumány výsledky celkem 8 881 kandidátů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46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45469-D467-4FE2-BD7C-EF89B78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 SR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40731-5966-487D-9095-785A11269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jsme chtěli zjistit: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Existuje výhoda pro kandidáty na čele / konci listiny?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Je mezi zvolenými víc osob s příjmeními ze začátku / z konce abecedy než jich je mezi kandidáty?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Je distribuce jmen zvolených poslanců odlišná než distribuce jmen kandidátů?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31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084E3-C6BA-4145-8415-BF337477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 SR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E614D-46A6-4D21-AC44-616C5BC2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Výsledky (vždy oproti kandidátům na pozicích 3 až 3. od konce):</a:t>
            </a:r>
          </a:p>
          <a:p>
            <a:endParaRPr lang="cs-CZ" sz="2200" dirty="0"/>
          </a:p>
          <a:p>
            <a:r>
              <a:rPr lang="cs-CZ" sz="2200" dirty="0"/>
              <a:t>Počty hlasů:</a:t>
            </a:r>
          </a:p>
          <a:p>
            <a:pPr lvl="1"/>
            <a:r>
              <a:rPr lang="cs-CZ" sz="2200" dirty="0"/>
              <a:t>První pozice (+ 2,18 </a:t>
            </a:r>
            <a:r>
              <a:rPr lang="cs-CZ" sz="2200" dirty="0" err="1"/>
              <a:t>p.b</a:t>
            </a:r>
            <a:r>
              <a:rPr lang="cs-CZ" sz="2200" dirty="0"/>
              <a:t>.), druhá (+ 1,14), předposlední (+ 1,43), poslední (+ 1,19)</a:t>
            </a:r>
          </a:p>
          <a:p>
            <a:endParaRPr lang="cs-CZ" sz="2200" dirty="0"/>
          </a:p>
          <a:p>
            <a:r>
              <a:rPr lang="cs-CZ" sz="2200" dirty="0"/>
              <a:t>Šance na zvolení</a:t>
            </a:r>
          </a:p>
          <a:p>
            <a:pPr lvl="1"/>
            <a:r>
              <a:rPr lang="cs-CZ" sz="2200" dirty="0"/>
              <a:t>První pozice (+ 75 %), poslední pozice (+ 49 %)</a:t>
            </a:r>
          </a:p>
          <a:p>
            <a:endParaRPr lang="cs-CZ" dirty="0"/>
          </a:p>
          <a:p>
            <a:r>
              <a:rPr lang="cs-CZ" sz="2200" dirty="0"/>
              <a:t>Distribuce jmen zvolených zastupitelů posunuta oproti kandidátům směrem k začátku abecedy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24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26169-3AD3-4710-B8CF-C32ABD9B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 SR</a:t>
            </a:r>
          </a:p>
        </p:txBody>
      </p:sp>
      <p:graphicFrame>
        <p:nvGraphicFramePr>
          <p:cNvPr id="4" name="Zástupný symbol pro obsah 8">
            <a:extLst>
              <a:ext uri="{FF2B5EF4-FFF2-40B4-BE49-F238E27FC236}">
                <a16:creationId xmlns:a16="http://schemas.microsoft.com/office/drawing/2014/main" id="{F0CA2895-1CBA-46EF-8149-9BCBEF90E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529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14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E7585-337F-42B2-8B2B-06DDED91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Ideál voleb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873807-4178-4C32-B6DE-886598BD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Svobodné a spravedlivé volby</a:t>
            </a:r>
          </a:p>
          <a:p>
            <a:endParaRPr lang="cs-CZ" dirty="0"/>
          </a:p>
          <a:p>
            <a:r>
              <a:rPr lang="cs-CZ" dirty="0"/>
              <a:t>Férový volební systém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Každý volič má stejně silný hlas</a:t>
            </a:r>
          </a:p>
          <a:p>
            <a:endParaRPr lang="cs-CZ" dirty="0"/>
          </a:p>
          <a:p>
            <a:r>
              <a:rPr lang="cs-CZ" dirty="0"/>
              <a:t>Stejné šance pro kandidáty získat mandát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97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9172A-F083-42B4-97B8-093A4103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Krajské volby SR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75B8F7A-1990-462B-8ABD-7DC867D48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258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42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F8C01-794F-4CCE-AC6E-7F6C60F5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Volby</a:t>
            </a:r>
            <a:r>
              <a:rPr lang="sk-SK" dirty="0"/>
              <a:t> 2022</a:t>
            </a:r>
            <a:endParaRPr lang="en-US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0029C01-77FA-4BD0-A813-6784949D0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730199"/>
              </p:ext>
            </p:extLst>
          </p:nvPr>
        </p:nvGraphicFramePr>
        <p:xfrm>
          <a:off x="838200" y="1825625"/>
          <a:ext cx="10515600" cy="486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35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2FB59-75B7-4062-BED6-4D0435B8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Experiment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2800" dirty="0"/>
              <a:t>(</a:t>
            </a:r>
            <a:r>
              <a:rPr lang="cs-CZ" sz="2800" dirty="0" err="1"/>
              <a:t>Jusko</a:t>
            </a:r>
            <a:r>
              <a:rPr lang="cs-CZ" sz="2800" dirty="0"/>
              <a:t>, Spáč, Voda 2019)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F2C1773-5917-4326-80E5-AC6DC7FD6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83082"/>
              </p:ext>
            </p:extLst>
          </p:nvPr>
        </p:nvGraphicFramePr>
        <p:xfrm>
          <a:off x="838200" y="3748210"/>
          <a:ext cx="10515600" cy="267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0919599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583854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697995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5353350"/>
                    </a:ext>
                  </a:extLst>
                </a:gridCol>
              </a:tblGrid>
              <a:tr h="535110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Voliči A-B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Voliči B-A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Všichni voliči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2880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První pozice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36950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Druhá pozice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244756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45716"/>
                  </a:ext>
                </a:extLst>
              </a:tr>
              <a:tr h="535110">
                <a:tc gridSpan="4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Výsledky: kandidát </a:t>
                      </a:r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(120), kandidát 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(80)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74653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31D934E-0D79-41F1-875C-29DF8EA18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148" y="317192"/>
            <a:ext cx="2381582" cy="133368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E7E94C6-2071-41C6-9238-DA72A701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7283">
            <a:off x="8130536" y="346077"/>
            <a:ext cx="712447" cy="5243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57B549-AB22-4820-8D53-28897323C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6268">
            <a:off x="10096105" y="1837563"/>
            <a:ext cx="712447" cy="5243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123C9E-5F8B-4682-8DE5-10F5A081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6993">
            <a:off x="9250710" y="1662271"/>
            <a:ext cx="606748" cy="4839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8AA4DD-4BC3-477E-89EB-4B4DC4BF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6149">
            <a:off x="8344192" y="1133977"/>
            <a:ext cx="635710" cy="4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2FB59-75B7-4062-BED6-4D0435B8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Experiment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2800" dirty="0"/>
              <a:t>(</a:t>
            </a:r>
            <a:r>
              <a:rPr lang="cs-CZ" sz="2800" dirty="0" err="1"/>
              <a:t>Jusko</a:t>
            </a:r>
            <a:r>
              <a:rPr lang="cs-CZ" sz="2800" dirty="0"/>
              <a:t>, Spáč, Voda 2019)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F2C1773-5917-4326-80E5-AC6DC7FD6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57737"/>
              </p:ext>
            </p:extLst>
          </p:nvPr>
        </p:nvGraphicFramePr>
        <p:xfrm>
          <a:off x="838200" y="3748210"/>
          <a:ext cx="10515600" cy="267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0919599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583854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6979951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55353350"/>
                    </a:ext>
                  </a:extLst>
                </a:gridCol>
              </a:tblGrid>
              <a:tr h="535110">
                <a:tc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Voliči A-B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Voliči B-A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Všichni voliči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2880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První pozice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36950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Druhá pozice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244756"/>
                  </a:ext>
                </a:extLst>
              </a:tr>
              <a:tr h="535110"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Spolu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484171"/>
                  </a:ext>
                </a:extLst>
              </a:tr>
              <a:tr h="535110">
                <a:tc gridSpan="4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Výsledky: kandidát </a:t>
                      </a:r>
                      <a:r>
                        <a:rPr lang="cs-CZ" b="0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(120), kandidát </a:t>
                      </a:r>
                      <a:r>
                        <a:rPr lang="cs-CZ" b="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 (80)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14738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C8E7EC66-4753-4296-9E66-D1392F42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561" y="154164"/>
            <a:ext cx="410584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13193-2D32-44AC-8EDD-8B39EB57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Experiment </a:t>
            </a:r>
            <a:br>
              <a:rPr lang="cs-CZ" dirty="0"/>
            </a:br>
            <a:r>
              <a:rPr lang="cs-CZ" sz="2800" dirty="0"/>
              <a:t>(</a:t>
            </a:r>
            <a:r>
              <a:rPr lang="cs-CZ" sz="2800" dirty="0" err="1"/>
              <a:t>Jusko</a:t>
            </a:r>
            <a:r>
              <a:rPr lang="cs-CZ" sz="2800" dirty="0"/>
              <a:t>, Spáč, Voda 2019)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63FF316-16A7-4ADF-9003-25405CE167C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35" t="1723" r="-3315" b="-2487"/>
          <a:stretch/>
        </p:blipFill>
        <p:spPr bwMode="auto">
          <a:xfrm>
            <a:off x="1477108" y="1690688"/>
            <a:ext cx="8792307" cy="4968020"/>
          </a:xfrm>
          <a:prstGeom prst="rect">
            <a:avLst/>
          </a:prstGeom>
          <a:noFill/>
          <a:ln w="3175" cap="flat" cmpd="sng" algn="ctr">
            <a:solidFill>
              <a:srgbClr val="80858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6C107FD-90A9-4B02-9783-616092F2472D}"/>
              </a:ext>
            </a:extLst>
          </p:cNvPr>
          <p:cNvCxnSpPr/>
          <p:nvPr/>
        </p:nvCxnSpPr>
        <p:spPr>
          <a:xfrm>
            <a:off x="2563446" y="3290277"/>
            <a:ext cx="690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Řečová bublina: obdélníkový bublinový popisek 6">
            <a:extLst>
              <a:ext uri="{FF2B5EF4-FFF2-40B4-BE49-F238E27FC236}">
                <a16:creationId xmlns:a16="http://schemas.microsoft.com/office/drawing/2014/main" id="{CDF075C4-0289-442C-8C7C-C77987B1CA16}"/>
              </a:ext>
            </a:extLst>
          </p:cNvPr>
          <p:cNvSpPr/>
          <p:nvPr/>
        </p:nvSpPr>
        <p:spPr>
          <a:xfrm>
            <a:off x="7909170" y="742463"/>
            <a:ext cx="1039446" cy="776770"/>
          </a:xfrm>
          <a:prstGeom prst="wedgeRectCallout">
            <a:avLst>
              <a:gd name="adj1" fmla="val -19124"/>
              <a:gd name="adj2" fmla="val 27681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Ideál</a:t>
            </a:r>
          </a:p>
        </p:txBody>
      </p:sp>
      <p:sp>
        <p:nvSpPr>
          <p:cNvPr id="8" name="Řečová bublina: obdélníkový bublinový popisek 7">
            <a:extLst>
              <a:ext uri="{FF2B5EF4-FFF2-40B4-BE49-F238E27FC236}">
                <a16:creationId xmlns:a16="http://schemas.microsoft.com/office/drawing/2014/main" id="{158EBBC7-5A7B-4666-B2A4-9595086CB81F}"/>
              </a:ext>
            </a:extLst>
          </p:cNvPr>
          <p:cNvSpPr/>
          <p:nvPr/>
        </p:nvSpPr>
        <p:spPr>
          <a:xfrm>
            <a:off x="5693508" y="255045"/>
            <a:ext cx="1926491" cy="776770"/>
          </a:xfrm>
          <a:prstGeom prst="wedgeRectCallout">
            <a:avLst>
              <a:gd name="adj1" fmla="val -164327"/>
              <a:gd name="adj2" fmla="val 2979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Skutečnost</a:t>
            </a:r>
          </a:p>
        </p:txBody>
      </p:sp>
    </p:spTree>
    <p:extLst>
      <p:ext uri="{BB962C8B-B14F-4D97-AF65-F5344CB8AC3E}">
        <p14:creationId xmlns:p14="http://schemas.microsoft.com/office/powerpoint/2010/main" val="317740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9C254-EF17-4482-9097-9A66D406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Realita voleb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C3BB1-A511-4FC9-A5D4-FEA72388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Svobodné a spravedlivé volby nejsou zárukou, že všechny „dobré“ atributy voleb jsou na svém maximu</a:t>
            </a:r>
          </a:p>
          <a:p>
            <a:endParaRPr lang="cs-CZ" dirty="0"/>
          </a:p>
          <a:p>
            <a:r>
              <a:rPr lang="cs-CZ" dirty="0"/>
              <a:t>Volební systémy mohou ohýbat realitu (hranice obvodů)</a:t>
            </a:r>
          </a:p>
          <a:p>
            <a:endParaRPr lang="cs-CZ" dirty="0"/>
          </a:p>
          <a:p>
            <a:r>
              <a:rPr lang="cs-CZ" dirty="0"/>
              <a:t>Silové pozice voličů se liší (republikán v New Yorku)</a:t>
            </a:r>
          </a:p>
          <a:p>
            <a:endParaRPr lang="cs-CZ" dirty="0"/>
          </a:p>
          <a:p>
            <a:r>
              <a:rPr lang="cs-CZ" dirty="0"/>
              <a:t>Přístup kandidátů k mandátům není stejný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98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09D25-DB2D-4A59-A446-87EC97F3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pořadí na volebním lístku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C793F-BD74-452A-AFDD-D243AF917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anglické lit. tzv. </a:t>
            </a:r>
            <a:r>
              <a:rPr lang="cs-CZ" i="1" dirty="0" err="1"/>
              <a:t>Ballot</a:t>
            </a:r>
            <a:r>
              <a:rPr lang="cs-CZ" i="1" dirty="0"/>
              <a:t> </a:t>
            </a:r>
            <a:r>
              <a:rPr lang="cs-CZ" i="1" dirty="0" err="1"/>
              <a:t>order</a:t>
            </a:r>
            <a:r>
              <a:rPr lang="cs-CZ" i="1" dirty="0"/>
              <a:t> </a:t>
            </a:r>
            <a:r>
              <a:rPr lang="cs-CZ" i="1" dirty="0" err="1"/>
              <a:t>effect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Struktura volebního lístku má vliv na šance kandidátů získat mandát</a:t>
            </a:r>
          </a:p>
          <a:p>
            <a:endParaRPr lang="cs-CZ" dirty="0"/>
          </a:p>
          <a:p>
            <a:r>
              <a:rPr lang="cs-CZ" dirty="0"/>
              <a:t>Klíčové atributy:</a:t>
            </a:r>
          </a:p>
          <a:p>
            <a:pPr lvl="1"/>
            <a:r>
              <a:rPr lang="cs-CZ" dirty="0"/>
              <a:t>Délka (počet kandidátů na listině)</a:t>
            </a:r>
          </a:p>
          <a:p>
            <a:pPr lvl="1"/>
            <a:r>
              <a:rPr lang="cs-CZ" dirty="0"/>
              <a:t>Význam voleb a informovanost voličů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4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CAAA9-2939-4D30-9E20-39EA60DC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pořadí na volebním lístku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ED595E-41EB-45F2-8FCC-DBA18E8F8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Pořadí kandidátů na listině není pouze technický a formální aspekt</a:t>
            </a:r>
          </a:p>
          <a:p>
            <a:endParaRPr lang="cs-CZ" dirty="0"/>
          </a:p>
          <a:p>
            <a:r>
              <a:rPr lang="cs-CZ" dirty="0"/>
              <a:t>Pořadí jako klíčový prediktor zisku (nebo ztráty) hlasů</a:t>
            </a:r>
          </a:p>
          <a:p>
            <a:endParaRPr lang="cs-CZ" dirty="0"/>
          </a:p>
          <a:p>
            <a:r>
              <a:rPr lang="cs-CZ" dirty="0"/>
              <a:t>Jinými slovy – být na prvním místě na listině není to samé jako být v jejím středu</a:t>
            </a:r>
          </a:p>
          <a:p>
            <a:endParaRPr lang="cs-CZ" dirty="0"/>
          </a:p>
          <a:p>
            <a:r>
              <a:rPr lang="cs-CZ" dirty="0"/>
              <a:t>Větší objem jmen na listině snižuje pozornost voličů, kteří ke své volbě využívají kognitivní zkratky</a:t>
            </a:r>
          </a:p>
          <a:p>
            <a:endParaRPr lang="cs-CZ" dirty="0"/>
          </a:p>
          <a:p>
            <a:r>
              <a:rPr lang="cs-CZ" dirty="0"/>
              <a:t>To platí zejména u voleb nižšího významu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18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0A35-1AB8-4EA9-9729-1877BF33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Satisficing theory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EFF410-F67F-4E15-9F35-6513EC3C9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Miller a </a:t>
            </a:r>
            <a:r>
              <a:rPr lang="cs-CZ" dirty="0" err="1"/>
              <a:t>Krosnick</a:t>
            </a:r>
            <a:r>
              <a:rPr lang="cs-CZ" dirty="0"/>
              <a:t> 1998</a:t>
            </a:r>
          </a:p>
          <a:p>
            <a:endParaRPr lang="cs-CZ" dirty="0"/>
          </a:p>
          <a:p>
            <a:r>
              <a:rPr lang="cs-CZ" dirty="0"/>
              <a:t>Voliči ochotni přijímat i </a:t>
            </a:r>
            <a:r>
              <a:rPr lang="cs-CZ" dirty="0" err="1"/>
              <a:t>suboptimální</a:t>
            </a:r>
            <a:r>
              <a:rPr lang="cs-CZ" dirty="0"/>
              <a:t> rozhodnutí, pokud jsou dostatečně přijatelná</a:t>
            </a:r>
          </a:p>
          <a:p>
            <a:endParaRPr lang="cs-CZ" dirty="0"/>
          </a:p>
          <a:p>
            <a:r>
              <a:rPr lang="cs-CZ" dirty="0"/>
              <a:t>S každým dalším jménem na listině zájem voličů upadá</a:t>
            </a:r>
          </a:p>
          <a:p>
            <a:endParaRPr lang="cs-CZ" dirty="0"/>
          </a:p>
          <a:p>
            <a:r>
              <a:rPr lang="cs-CZ" dirty="0"/>
              <a:t>Výsledný efekt:</a:t>
            </a:r>
          </a:p>
          <a:p>
            <a:pPr lvl="1"/>
            <a:r>
              <a:rPr lang="cs-CZ" dirty="0"/>
              <a:t>Podpora kandidátů na čelních pozicích (</a:t>
            </a:r>
            <a:r>
              <a:rPr lang="cs-CZ" dirty="0" err="1"/>
              <a:t>primacy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Podpora kandidátů na spodních pozicích (</a:t>
            </a:r>
            <a:r>
              <a:rPr lang="cs-CZ" dirty="0" err="1"/>
              <a:t>recency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67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27382-4246-4F9F-B59D-58C20070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Jiná vysvětlení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9B969B-7473-4598-B22D-411B1F68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voličů vystupovat jako „dobří občané“:</a:t>
            </a:r>
          </a:p>
          <a:p>
            <a:pPr lvl="1"/>
            <a:r>
              <a:rPr lang="cs-CZ" dirty="0"/>
              <a:t>Důležité je pro ně volit bez ohledu na to koho </a:t>
            </a:r>
          </a:p>
          <a:p>
            <a:pPr lvl="1"/>
            <a:r>
              <a:rPr lang="cs-CZ" dirty="0"/>
              <a:t>Hlas dostane subjekt „první na ráně“</a:t>
            </a:r>
          </a:p>
          <a:p>
            <a:endParaRPr lang="cs-CZ" dirty="0"/>
          </a:p>
          <a:p>
            <a:r>
              <a:rPr lang="cs-CZ" dirty="0"/>
              <a:t>Komplikovaný mechanismus volby:</a:t>
            </a:r>
          </a:p>
          <a:p>
            <a:pPr lvl="1"/>
            <a:r>
              <a:rPr lang="cs-CZ" dirty="0"/>
              <a:t>Austrálie</a:t>
            </a:r>
          </a:p>
          <a:p>
            <a:pPr lvl="1"/>
            <a:r>
              <a:rPr lang="cs-CZ" dirty="0"/>
              <a:t>Udělování bodů kandidátům</a:t>
            </a:r>
          </a:p>
          <a:p>
            <a:pPr lvl="1"/>
            <a:r>
              <a:rPr lang="cs-CZ" dirty="0" err="1"/>
              <a:t>Donkey</a:t>
            </a:r>
            <a:r>
              <a:rPr lang="cs-CZ" dirty="0"/>
              <a:t> </a:t>
            </a:r>
            <a:r>
              <a:rPr lang="cs-CZ" dirty="0" err="1"/>
              <a:t>voting</a:t>
            </a:r>
            <a:r>
              <a:rPr lang="cs-CZ" dirty="0"/>
              <a:t> (oslí hlasy) – hlasy uděleny sestupně nebo vzestupně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83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w-to-vote card - Wikipedia">
            <a:extLst>
              <a:ext uri="{FF2B5EF4-FFF2-40B4-BE49-F238E27FC236}">
                <a16:creationId xmlns:a16="http://schemas.microsoft.com/office/drawing/2014/main" id="{9FB30181-4F03-481E-B178-08A24574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97" y="15833"/>
            <a:ext cx="3302555" cy="68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18 Wentworth by-election - ABC News (Australian Broadcasting Corporation)">
            <a:extLst>
              <a:ext uri="{FF2B5EF4-FFF2-40B4-BE49-F238E27FC236}">
                <a16:creationId xmlns:a16="http://schemas.microsoft.com/office/drawing/2014/main" id="{55A776D4-C5B8-4F16-BFE1-F5401E90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33"/>
            <a:ext cx="4971215" cy="68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8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30CAF0-3321-4791-86E1-54312F91C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308" y="171145"/>
            <a:ext cx="5812209" cy="66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ýsledek obrázku pro yes">
            <a:extLst>
              <a:ext uri="{FF2B5EF4-FFF2-40B4-BE49-F238E27FC236}">
                <a16:creationId xmlns:a16="http://schemas.microsoft.com/office/drawing/2014/main" id="{F4A72A4D-808B-4F40-A335-C362107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985" y="332657"/>
            <a:ext cx="1368152" cy="1368152"/>
          </a:xfrm>
          <a:prstGeom prst="rect">
            <a:avLst/>
          </a:prstGeom>
          <a:noFill/>
        </p:spPr>
      </p:pic>
      <p:pic>
        <p:nvPicPr>
          <p:cNvPr id="6" name="Picture 6" descr="Výsledek obrázku pro no">
            <a:extLst>
              <a:ext uri="{FF2B5EF4-FFF2-40B4-BE49-F238E27FC236}">
                <a16:creationId xmlns:a16="http://schemas.microsoft.com/office/drawing/2014/main" id="{AB317BB6-D540-4DA5-BA4E-D9051F09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985" y="2996952"/>
            <a:ext cx="1368152" cy="1368152"/>
          </a:xfrm>
          <a:prstGeom prst="rect">
            <a:avLst/>
          </a:prstGeom>
          <a:noFill/>
        </p:spPr>
      </p:pic>
      <p:pic>
        <p:nvPicPr>
          <p:cNvPr id="7" name="Picture 4" descr="Výsledek obrázku pro yes">
            <a:extLst>
              <a:ext uri="{FF2B5EF4-FFF2-40B4-BE49-F238E27FC236}">
                <a16:creationId xmlns:a16="http://schemas.microsoft.com/office/drawing/2014/main" id="{558DEF82-FF16-4B55-A076-67340D27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3009" y="5564122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049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828</Words>
  <Application>Microsoft Office PowerPoint</Application>
  <PresentationFormat>Širokouhlá</PresentationFormat>
  <Paragraphs>163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Abeceda a volby</vt:lpstr>
      <vt:lpstr>Ideál voleb</vt:lpstr>
      <vt:lpstr>Realita voleb</vt:lpstr>
      <vt:lpstr>Efekt pořadí na volebním lístku</vt:lpstr>
      <vt:lpstr>Efekt pořadí na volebním lístku</vt:lpstr>
      <vt:lpstr>Satisficing theory</vt:lpstr>
      <vt:lpstr>Jiná vysvětlení</vt:lpstr>
      <vt:lpstr>Prezentácia programu PowerPoint</vt:lpstr>
      <vt:lpstr>Prezentácia programu PowerPoint</vt:lpstr>
      <vt:lpstr>Efekt pořadí v praxi</vt:lpstr>
      <vt:lpstr>Je to problém?</vt:lpstr>
      <vt:lpstr>Prezentácia programu PowerPoint</vt:lpstr>
      <vt:lpstr>Abeceda</vt:lpstr>
      <vt:lpstr>Abeceda</vt:lpstr>
      <vt:lpstr>Abeceda</vt:lpstr>
      <vt:lpstr>Krajské volby SR</vt:lpstr>
      <vt:lpstr>Krajské volby SR</vt:lpstr>
      <vt:lpstr>Krajské volby SR</vt:lpstr>
      <vt:lpstr>Krajské volby SR</vt:lpstr>
      <vt:lpstr>Krajské volby SR</vt:lpstr>
      <vt:lpstr>Volby 2022</vt:lpstr>
      <vt:lpstr>Experiment  (Jusko, Spáč, Voda 2019)</vt:lpstr>
      <vt:lpstr>Experiment  (Jusko, Spáč, Voda 2019)</vt:lpstr>
      <vt:lpstr>Experiment  (Jusko, Spáč, Voda 2019)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Abeceda a volby</dc:title>
  <dc:creator>Peter Spáč</dc:creator>
  <cp:lastModifiedBy>Peter Spáč</cp:lastModifiedBy>
  <cp:revision>3</cp:revision>
  <dcterms:created xsi:type="dcterms:W3CDTF">2021-11-08T12:00:58Z</dcterms:created>
  <dcterms:modified xsi:type="dcterms:W3CDTF">2023-11-27T22:41:21Z</dcterms:modified>
</cp:coreProperties>
</file>