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73" r:id="rId4"/>
    <p:sldId id="278" r:id="rId5"/>
    <p:sldId id="277" r:id="rId6"/>
    <p:sldId id="274" r:id="rId7"/>
    <p:sldId id="279" r:id="rId8"/>
    <p:sldId id="275" r:id="rId9"/>
    <p:sldId id="280" r:id="rId10"/>
    <p:sldId id="281" r:id="rId11"/>
    <p:sldId id="312" r:id="rId12"/>
    <p:sldId id="295" r:id="rId13"/>
    <p:sldId id="282" r:id="rId14"/>
    <p:sldId id="285" r:id="rId15"/>
    <p:sldId id="283" r:id="rId16"/>
    <p:sldId id="284" r:id="rId17"/>
    <p:sldId id="286" r:id="rId18"/>
    <p:sldId id="313" r:id="rId19"/>
    <p:sldId id="287" r:id="rId20"/>
    <p:sldId id="288" r:id="rId21"/>
    <p:sldId id="316" r:id="rId22"/>
    <p:sldId id="317" r:id="rId23"/>
    <p:sldId id="289" r:id="rId24"/>
    <p:sldId id="318" r:id="rId25"/>
    <p:sldId id="311" r:id="rId26"/>
    <p:sldId id="314" r:id="rId27"/>
    <p:sldId id="290" r:id="rId28"/>
    <p:sldId id="291" r:id="rId29"/>
    <p:sldId id="292" r:id="rId30"/>
    <p:sldId id="293" r:id="rId31"/>
    <p:sldId id="319" r:id="rId32"/>
    <p:sldId id="296" r:id="rId33"/>
    <p:sldId id="297" r:id="rId34"/>
    <p:sldId id="321" r:id="rId35"/>
    <p:sldId id="301" r:id="rId36"/>
    <p:sldId id="300" r:id="rId37"/>
    <p:sldId id="298" r:id="rId38"/>
    <p:sldId id="299" r:id="rId39"/>
    <p:sldId id="302" r:id="rId40"/>
    <p:sldId id="322" r:id="rId41"/>
    <p:sldId id="307" r:id="rId42"/>
    <p:sldId id="324" r:id="rId43"/>
    <p:sldId id="323" r:id="rId44"/>
    <p:sldId id="303" r:id="rId45"/>
    <p:sldId id="304" r:id="rId46"/>
    <p:sldId id="308" r:id="rId47"/>
    <p:sldId id="310" r:id="rId48"/>
    <p:sldId id="27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556AF-E9F0-7B47-B4A7-BEE2DCD1ACF5}" v="27" dt="2021-11-22T18:41:13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95748" autoAdjust="0"/>
  </p:normalViewPr>
  <p:slideViewPr>
    <p:cSldViewPr snapToGrid="0">
      <p:cViewPr varScale="1">
        <p:scale>
          <a:sx n="105" d="100"/>
          <a:sy n="105" d="100"/>
        </p:scale>
        <p:origin x="148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Jusko" userId="9c047079-7d34-4614-9d9b-4788ba959305" providerId="ADAL" clId="{7225B4D2-B164-DD49-8BC9-A3411FB07A60}"/>
    <pc:docChg chg="modSld">
      <pc:chgData name="Jakub Jusko" userId="9c047079-7d34-4614-9d9b-4788ba959305" providerId="ADAL" clId="{7225B4D2-B164-DD49-8BC9-A3411FB07A60}" dt="2021-09-12T20:29:55.601" v="0" actId="790"/>
      <pc:docMkLst>
        <pc:docMk/>
      </pc:docMkLst>
      <pc:sldChg chg="modSp mod">
        <pc:chgData name="Jakub Jusko" userId="9c047079-7d34-4614-9d9b-4788ba959305" providerId="ADAL" clId="{7225B4D2-B164-DD49-8BC9-A3411FB07A60}" dt="2021-09-12T20:29:55.601" v="0" actId="790"/>
        <pc:sldMkLst>
          <pc:docMk/>
          <pc:sldMk cId="1158939877" sldId="256"/>
        </pc:sldMkLst>
        <pc:spChg chg="mod">
          <ac:chgData name="Jakub Jusko" userId="9c047079-7d34-4614-9d9b-4788ba959305" providerId="ADAL" clId="{7225B4D2-B164-DD49-8BC9-A3411FB07A60}" dt="2021-09-12T20:29:55.601" v="0" actId="790"/>
          <ac:spMkLst>
            <pc:docMk/>
            <pc:sldMk cId="1158939877" sldId="256"/>
            <ac:spMk id="2" creationId="{4AA6C805-D43D-9246-8F45-F7D14F2D25C7}"/>
          </ac:spMkLst>
        </pc:spChg>
      </pc:sldChg>
    </pc:docChg>
  </pc:docChgLst>
  <pc:docChgLst>
    <pc:chgData name="Jakub Jusko" userId="9c047079-7d34-4614-9d9b-4788ba959305" providerId="ADAL" clId="{06E556AF-E9F0-7B47-B4A7-BEE2DCD1ACF5}"/>
    <pc:docChg chg="undo redo custSel addSld delSld modSld sldOrd">
      <pc:chgData name="Jakub Jusko" userId="9c047079-7d34-4614-9d9b-4788ba959305" providerId="ADAL" clId="{06E556AF-E9F0-7B47-B4A7-BEE2DCD1ACF5}" dt="2021-12-03T18:27:28.160" v="177" actId="20577"/>
      <pc:docMkLst>
        <pc:docMk/>
      </pc:docMkLst>
      <pc:sldChg chg="del ord">
        <pc:chgData name="Jakub Jusko" userId="9c047079-7d34-4614-9d9b-4788ba959305" providerId="ADAL" clId="{06E556AF-E9F0-7B47-B4A7-BEE2DCD1ACF5}" dt="2021-11-22T18:17:37.798" v="3" actId="2696"/>
        <pc:sldMkLst>
          <pc:docMk/>
          <pc:sldMk cId="509630020" sldId="271"/>
        </pc:sldMkLst>
      </pc:sldChg>
      <pc:sldChg chg="modSp add mod ord">
        <pc:chgData name="Jakub Jusko" userId="9c047079-7d34-4614-9d9b-4788ba959305" providerId="ADAL" clId="{06E556AF-E9F0-7B47-B4A7-BEE2DCD1ACF5}" dt="2021-11-22T18:41:13.240" v="153"/>
        <pc:sldMkLst>
          <pc:docMk/>
          <pc:sldMk cId="970528646" sldId="271"/>
        </pc:sldMkLst>
        <pc:spChg chg="mod">
          <ac:chgData name="Jakub Jusko" userId="9c047079-7d34-4614-9d9b-4788ba959305" providerId="ADAL" clId="{06E556AF-E9F0-7B47-B4A7-BEE2DCD1ACF5}" dt="2021-11-22T18:41:13.240" v="153"/>
          <ac:spMkLst>
            <pc:docMk/>
            <pc:sldMk cId="970528646" sldId="271"/>
            <ac:spMk id="5" creationId="{674C9A7E-58A1-7F45-A225-947BCA22B5C6}"/>
          </ac:spMkLst>
        </pc:spChg>
      </pc:sldChg>
      <pc:sldChg chg="modSp add del mod ord">
        <pc:chgData name="Jakub Jusko" userId="9c047079-7d34-4614-9d9b-4788ba959305" providerId="ADAL" clId="{06E556AF-E9F0-7B47-B4A7-BEE2DCD1ACF5}" dt="2021-11-22T18:38:03.881" v="132" actId="2696"/>
        <pc:sldMkLst>
          <pc:docMk/>
          <pc:sldMk cId="2009535190" sldId="271"/>
        </pc:sldMkLst>
        <pc:spChg chg="mod">
          <ac:chgData name="Jakub Jusko" userId="9c047079-7d34-4614-9d9b-4788ba959305" providerId="ADAL" clId="{06E556AF-E9F0-7B47-B4A7-BEE2DCD1ACF5}" dt="2021-11-22T18:31:13.669" v="113" actId="1076"/>
          <ac:spMkLst>
            <pc:docMk/>
            <pc:sldMk cId="2009535190" sldId="271"/>
            <ac:spMk id="4" creationId="{3E573155-9A35-0B4C-A41A-D83430193B02}"/>
          </ac:spMkLst>
        </pc:spChg>
        <pc:spChg chg="mod">
          <ac:chgData name="Jakub Jusko" userId="9c047079-7d34-4614-9d9b-4788ba959305" providerId="ADAL" clId="{06E556AF-E9F0-7B47-B4A7-BEE2DCD1ACF5}" dt="2021-11-22T18:38:01.408" v="131" actId="255"/>
          <ac:spMkLst>
            <pc:docMk/>
            <pc:sldMk cId="2009535190" sldId="271"/>
            <ac:spMk id="5" creationId="{674C9A7E-58A1-7F45-A225-947BCA22B5C6}"/>
          </ac:spMkLst>
        </pc:spChg>
      </pc:sldChg>
      <pc:sldChg chg="ord">
        <pc:chgData name="Jakub Jusko" userId="9c047079-7d34-4614-9d9b-4788ba959305" providerId="ADAL" clId="{06E556AF-E9F0-7B47-B4A7-BEE2DCD1ACF5}" dt="2021-11-22T18:22:54.895" v="20" actId="20578"/>
        <pc:sldMkLst>
          <pc:docMk/>
          <pc:sldMk cId="700105788" sldId="274"/>
        </pc:sldMkLst>
      </pc:sldChg>
      <pc:sldChg chg="modSp mod">
        <pc:chgData name="Jakub Jusko" userId="9c047079-7d34-4614-9d9b-4788ba959305" providerId="ADAL" clId="{06E556AF-E9F0-7B47-B4A7-BEE2DCD1ACF5}" dt="2021-11-22T18:43:55.438" v="176" actId="115"/>
        <pc:sldMkLst>
          <pc:docMk/>
          <pc:sldMk cId="944340695" sldId="291"/>
        </pc:sldMkLst>
        <pc:spChg chg="mod">
          <ac:chgData name="Jakub Jusko" userId="9c047079-7d34-4614-9d9b-4788ba959305" providerId="ADAL" clId="{06E556AF-E9F0-7B47-B4A7-BEE2DCD1ACF5}" dt="2021-11-22T18:43:55.438" v="176" actId="115"/>
          <ac:spMkLst>
            <pc:docMk/>
            <pc:sldMk cId="944340695" sldId="291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35:57.291" v="119" actId="20577"/>
        <pc:sldMkLst>
          <pc:docMk/>
          <pc:sldMk cId="763338890" sldId="292"/>
        </pc:sldMkLst>
        <pc:spChg chg="mod">
          <ac:chgData name="Jakub Jusko" userId="9c047079-7d34-4614-9d9b-4788ba959305" providerId="ADAL" clId="{06E556AF-E9F0-7B47-B4A7-BEE2DCD1ACF5}" dt="2021-11-22T18:35:57.291" v="119" actId="20577"/>
          <ac:spMkLst>
            <pc:docMk/>
            <pc:sldMk cId="763338890" sldId="292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31.786" v="172" actId="115"/>
        <pc:sldMkLst>
          <pc:docMk/>
          <pc:sldMk cId="1201919448" sldId="293"/>
        </pc:sldMkLst>
        <pc:spChg chg="mod">
          <ac:chgData name="Jakub Jusko" userId="9c047079-7d34-4614-9d9b-4788ba959305" providerId="ADAL" clId="{06E556AF-E9F0-7B47-B4A7-BEE2DCD1ACF5}" dt="2021-11-22T18:43:31.786" v="172" actId="115"/>
          <ac:spMkLst>
            <pc:docMk/>
            <pc:sldMk cId="1201919448" sldId="293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17.754" v="169" actId="115"/>
        <pc:sldMkLst>
          <pc:docMk/>
          <pc:sldMk cId="1748491170" sldId="297"/>
        </pc:sldMkLst>
        <pc:spChg chg="mod">
          <ac:chgData name="Jakub Jusko" userId="9c047079-7d34-4614-9d9b-4788ba959305" providerId="ADAL" clId="{06E556AF-E9F0-7B47-B4A7-BEE2DCD1ACF5}" dt="2021-11-22T18:43:17.754" v="169" actId="115"/>
          <ac:spMkLst>
            <pc:docMk/>
            <pc:sldMk cId="1748491170" sldId="297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2:39.609" v="161" actId="115"/>
        <pc:sldMkLst>
          <pc:docMk/>
          <pc:sldMk cId="3418778019" sldId="298"/>
        </pc:sldMkLst>
        <pc:spChg chg="mod">
          <ac:chgData name="Jakub Jusko" userId="9c047079-7d34-4614-9d9b-4788ba959305" providerId="ADAL" clId="{06E556AF-E9F0-7B47-B4A7-BEE2DCD1ACF5}" dt="2021-11-22T18:42:39.609" v="161" actId="115"/>
          <ac:spMkLst>
            <pc:docMk/>
            <pc:sldMk cId="3418778019" sldId="298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2:31.642" v="158" actId="115"/>
        <pc:sldMkLst>
          <pc:docMk/>
          <pc:sldMk cId="368275806" sldId="299"/>
        </pc:sldMkLst>
        <pc:spChg chg="mod">
          <ac:chgData name="Jakub Jusko" userId="9c047079-7d34-4614-9d9b-4788ba959305" providerId="ADAL" clId="{06E556AF-E9F0-7B47-B4A7-BEE2DCD1ACF5}" dt="2021-11-22T18:42:31.642" v="158" actId="115"/>
          <ac:spMkLst>
            <pc:docMk/>
            <pc:sldMk cId="368275806" sldId="299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2-03T18:27:28.160" v="177" actId="20577"/>
        <pc:sldMkLst>
          <pc:docMk/>
          <pc:sldMk cId="3649729183" sldId="300"/>
        </pc:sldMkLst>
        <pc:spChg chg="mod">
          <ac:chgData name="Jakub Jusko" userId="9c047079-7d34-4614-9d9b-4788ba959305" providerId="ADAL" clId="{06E556AF-E9F0-7B47-B4A7-BEE2DCD1ACF5}" dt="2021-12-03T18:27:28.160" v="177" actId="20577"/>
          <ac:spMkLst>
            <pc:docMk/>
            <pc:sldMk cId="3649729183" sldId="300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06.097" v="165" actId="115"/>
        <pc:sldMkLst>
          <pc:docMk/>
          <pc:sldMk cId="3633251516" sldId="301"/>
        </pc:sldMkLst>
        <pc:spChg chg="mod">
          <ac:chgData name="Jakub Jusko" userId="9c047079-7d34-4614-9d9b-4788ba959305" providerId="ADAL" clId="{06E556AF-E9F0-7B47-B4A7-BEE2DCD1ACF5}" dt="2021-11-22T18:43:06.097" v="165" actId="115"/>
          <ac:spMkLst>
            <pc:docMk/>
            <pc:sldMk cId="3633251516" sldId="301"/>
            <ac:spMk id="5" creationId="{674C9A7E-58A1-7F45-A225-947BCA22B5C6}"/>
          </ac:spMkLst>
        </pc:spChg>
      </pc:sldChg>
      <pc:sldChg chg="ord">
        <pc:chgData name="Jakub Jusko" userId="9c047079-7d34-4614-9d9b-4788ba959305" providerId="ADAL" clId="{06E556AF-E9F0-7B47-B4A7-BEE2DCD1ACF5}" dt="2021-11-22T18:39:15.999" v="141" actId="20578"/>
        <pc:sldMkLst>
          <pc:docMk/>
          <pc:sldMk cId="598913084" sldId="310"/>
        </pc:sldMkLst>
      </pc:sldChg>
      <pc:sldChg chg="add del">
        <pc:chgData name="Jakub Jusko" userId="9c047079-7d34-4614-9d9b-4788ba959305" providerId="ADAL" clId="{06E556AF-E9F0-7B47-B4A7-BEE2DCD1ACF5}" dt="2021-11-22T18:37:57.929" v="128"/>
        <pc:sldMkLst>
          <pc:docMk/>
          <pc:sldMk cId="4126424118" sldId="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.spotify.com/episode/2DSphgsZ7iXDXxycJRRwd4?si=034d4e2cf3d542f8" TargetMode="External"/><Relationship Id="rId4" Type="http://schemas.openxmlformats.org/officeDocument/2006/relationships/hyperlink" Target="https://open.spotify.com/episode/1k7ofXS8KOle5Gj1Ov40Cj?si=9afe4de336ac455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>
                <a:latin typeface="Garamond" panose="02020404030301010803" pitchFamily="18" charset="0"/>
              </a:rPr>
              <a:t>Výzkum volební účasti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Jakub </a:t>
            </a:r>
            <a:r>
              <a:rPr lang="cs-CZ" dirty="0" err="1">
                <a:latin typeface="Garamond" panose="02020404030301010803" pitchFamily="18" charset="0"/>
              </a:rPr>
              <a:t>Jusko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1) Studie na individuální úrovni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5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1026" name="Picture 2" descr="The Perfect Lesson by pittmans1 on emaze">
            <a:extLst>
              <a:ext uri="{FF2B5EF4-FFF2-40B4-BE49-F238E27FC236}">
                <a16:creationId xmlns:a16="http://schemas.microsoft.com/office/drawing/2014/main" id="{D143934D-D896-BFB6-806D-F44651A1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0"/>
            <a:ext cx="8731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2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1267296"/>
          </a:xfrm>
        </p:spPr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br>
              <a:rPr lang="cs-CZ" sz="2500" b="1" dirty="0">
                <a:latin typeface="Constantia" panose="02030602050306030303" pitchFamily="18" charset="0"/>
              </a:rPr>
            </a:br>
            <a:br>
              <a:rPr lang="cs-CZ" sz="2500" dirty="0">
                <a:latin typeface="Garamond" panose="02020404030301010803" pitchFamily="18" charset="0"/>
              </a:rPr>
            </a:b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23778"/>
            <a:ext cx="8064900" cy="5056222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Participace je akt řízený individuálními prostředky (čas, peníze,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r>
              <a:rPr lang="cs-CZ" dirty="0">
                <a:latin typeface="Constantia" panose="020306020503060303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Osoby, které pracují, mají vyšší příjem a vyšší SES mají větší šanci na širší spektrum prostředků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Osoby s nízkým SES mají menší šanci na participaci, protože:</a:t>
            </a: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neumí ustát náklady na volení (jak volit, registrování)</a:t>
            </a: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potřeba koncentrace na vlastní materiální blaho nezvyšuje občanský zájem a tím aj zájem o politiku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7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5165998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Věk</a:t>
            </a:r>
            <a:r>
              <a:rPr lang="cs-CZ" b="1" dirty="0">
                <a:latin typeface="Constantia" panose="02030602050306030303" pitchFamily="18" charset="0"/>
              </a:rPr>
              <a:t> (+): </a:t>
            </a:r>
            <a:r>
              <a:rPr lang="cs-CZ" dirty="0">
                <a:latin typeface="Constantia" panose="02030602050306030303" pitchFamily="18" charset="0"/>
              </a:rPr>
              <a:t>mladí voliči nemají jasno v jejich politických zájmech, dospělí častěji přijímají společenské normy, změny v společenských sítích (skupinách)</a:t>
            </a:r>
          </a:p>
          <a:p>
            <a:pPr marL="54000" indent="0">
              <a:buNone/>
            </a:pPr>
            <a:endParaRPr lang="cs-CZ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Vzdělaní</a:t>
            </a:r>
            <a:r>
              <a:rPr lang="cs-CZ" b="1" dirty="0">
                <a:latin typeface="Constantia" panose="02030602050306030303" pitchFamily="18" charset="0"/>
              </a:rPr>
              <a:t> (+): </a:t>
            </a:r>
            <a:r>
              <a:rPr lang="cs-CZ" dirty="0">
                <a:latin typeface="Constantia" panose="02030602050306030303" pitchFamily="18" charset="0"/>
              </a:rPr>
              <a:t>přispívá k zdrojům -&gt; </a:t>
            </a:r>
            <a:r>
              <a:rPr lang="cs-CZ" dirty="0" err="1">
                <a:latin typeface="Constantia" panose="02030602050306030303" pitchFamily="18" charset="0"/>
              </a:rPr>
              <a:t>proxy</a:t>
            </a:r>
            <a:r>
              <a:rPr lang="cs-CZ" dirty="0">
                <a:latin typeface="Constantia" panose="02030602050306030303" pitchFamily="18" charset="0"/>
              </a:rPr>
              <a:t> sociální třídy a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                           jeden z nejsilnějších prediktorů, 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                           paradox zvyšující vzdělanosti (a nezvyšující se účasti)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Příjem</a:t>
            </a:r>
            <a:r>
              <a:rPr lang="cs-CZ" b="1" dirty="0">
                <a:latin typeface="Constantia" panose="02030602050306030303" pitchFamily="18" charset="0"/>
              </a:rPr>
              <a:t> (+): </a:t>
            </a:r>
            <a:r>
              <a:rPr lang="cs-CZ" dirty="0">
                <a:latin typeface="Constantia" panose="02030602050306030303" pitchFamily="18" charset="0"/>
              </a:rPr>
              <a:t>malé no signifikantní efekty</a:t>
            </a:r>
          </a:p>
          <a:p>
            <a:pPr marL="54000" indent="0">
              <a:buNone/>
            </a:pPr>
            <a:r>
              <a:rPr lang="cs-CZ" u="sng" dirty="0">
                <a:latin typeface="Constantia" panose="02030602050306030303" pitchFamily="18" charset="0"/>
              </a:rPr>
              <a:t>                 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5165998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Rezidenční stabilita</a:t>
            </a:r>
            <a:r>
              <a:rPr lang="cs-CZ" b="1" dirty="0">
                <a:latin typeface="Constantia" panose="02030602050306030303" pitchFamily="18" charset="0"/>
              </a:rPr>
              <a:t> (+)</a:t>
            </a:r>
            <a:r>
              <a:rPr lang="cs-CZ" dirty="0">
                <a:latin typeface="Constantia" panose="02030602050306030303" pitchFamily="18" charset="0"/>
              </a:rPr>
              <a:t>: větší ukotvení občanů v komunitě -&gt; silnější komunitní vazby -&gt; lepší znalost místních (politických) záležitostí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Region</a:t>
            </a:r>
            <a:r>
              <a:rPr lang="cs-CZ" b="1" dirty="0">
                <a:latin typeface="Constantia" panose="02030602050306030303" pitchFamily="18" charset="0"/>
              </a:rPr>
              <a:t> (-): </a:t>
            </a:r>
            <a:r>
              <a:rPr lang="cs-CZ" dirty="0">
                <a:latin typeface="Constantia" panose="02030602050306030303" pitchFamily="18" charset="0"/>
              </a:rPr>
              <a:t>možné velké rozdíly v rámci krajiny (jako kontrolní proměnná)</a:t>
            </a:r>
            <a:endParaRPr lang="cs-CZ" u="sng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2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F127D25A-D306-1F48-BD32-148F29C8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475488"/>
            <a:ext cx="8069713" cy="5584476"/>
          </a:xfrm>
        </p:spPr>
      </p:pic>
    </p:spTree>
    <p:extLst>
      <p:ext uri="{BB962C8B-B14F-4D97-AF65-F5344CB8AC3E}">
        <p14:creationId xmlns:p14="http://schemas.microsoft.com/office/powerpoint/2010/main" val="139176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455472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816192"/>
          </a:xfrm>
        </p:spPr>
        <p:txBody>
          <a:bodyPr/>
          <a:lstStyle/>
          <a:p>
            <a:pPr algn="ctr"/>
            <a:r>
              <a:rPr lang="cs-CZ" sz="2500" dirty="0">
                <a:latin typeface="Garamond" panose="02020404030301010803" pitchFamily="18" charset="0"/>
              </a:rPr>
              <a:t>A) </a:t>
            </a:r>
            <a:r>
              <a:rPr lang="cs-CZ" sz="2500" b="1" dirty="0">
                <a:latin typeface="Constantia" panose="02030602050306030303" pitchFamily="18" charset="0"/>
              </a:rPr>
              <a:t>Model socio-ekonomického statusu (SES, </a:t>
            </a:r>
            <a:r>
              <a:rPr lang="cs-CZ" sz="2500" b="1" dirty="0" err="1">
                <a:latin typeface="Constantia" panose="02030602050306030303" pitchFamily="18" charset="0"/>
              </a:rPr>
              <a:t>the</a:t>
            </a:r>
            <a:r>
              <a:rPr lang="cs-CZ" sz="2500" b="1" dirty="0">
                <a:latin typeface="Constantia" panose="02030602050306030303" pitchFamily="18" charset="0"/>
              </a:rPr>
              <a:t> </a:t>
            </a:r>
            <a:r>
              <a:rPr lang="cs-CZ" sz="2500" b="1" dirty="0" err="1">
                <a:latin typeface="Constantia" panose="02030602050306030303" pitchFamily="18" charset="0"/>
              </a:rPr>
              <a:t>resource</a:t>
            </a:r>
            <a:r>
              <a:rPr lang="cs-CZ" sz="2500" b="1" dirty="0">
                <a:latin typeface="Constantia" panose="02030602050306030303" pitchFamily="18" charset="0"/>
              </a:rPr>
              <a:t> model)</a:t>
            </a:r>
            <a:endParaRPr lang="cs-CZ" sz="25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8035830"/>
          </a:xfrm>
        </p:spPr>
        <p:txBody>
          <a:bodyPr/>
          <a:lstStyle/>
          <a:p>
            <a:pPr marL="54000" indent="0">
              <a:buNone/>
            </a:pPr>
            <a:endParaRPr lang="cs-CZ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Méně „úspěšné“ proměnné:</a:t>
            </a: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gender ALE výzkum </a:t>
            </a:r>
            <a:r>
              <a:rPr lang="cs-CZ" dirty="0" err="1">
                <a:latin typeface="Constantia" panose="02030602050306030303" pitchFamily="18" charset="0"/>
              </a:rPr>
              <a:t>Burns</a:t>
            </a:r>
            <a:r>
              <a:rPr lang="cs-CZ" dirty="0">
                <a:latin typeface="Constantia" panose="02030602050306030303" pitchFamily="18" charset="0"/>
              </a:rPr>
              <a:t> et al. (2001)</a:t>
            </a:r>
          </a:p>
          <a:p>
            <a:pPr>
              <a:buFontTx/>
              <a:buChar char="-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rasa</a:t>
            </a:r>
          </a:p>
          <a:p>
            <a:pPr>
              <a:buFontTx/>
              <a:buChar char="-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občanství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latin typeface="Constantia" panose="02030602050306030303" pitchFamily="18" charset="0"/>
              </a:rPr>
              <a:t>manželský status – víc angažovaný partner, větší snaha o “dobré občanství“ vs. méně volného času</a:t>
            </a:r>
          </a:p>
        </p:txBody>
      </p:sp>
    </p:spTree>
    <p:extLst>
      <p:ext uri="{BB962C8B-B14F-4D97-AF65-F5344CB8AC3E}">
        <p14:creationId xmlns:p14="http://schemas.microsoft.com/office/powerpoint/2010/main" val="37469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2050" name="Picture 2" descr="Roll Safe, the Guy-Tapping-Head Meme, Explained">
            <a:extLst>
              <a:ext uri="{FF2B5EF4-FFF2-40B4-BE49-F238E27FC236}">
                <a16:creationId xmlns:a16="http://schemas.microsoft.com/office/drawing/2014/main" id="{D08C7EF6-044C-D5A6-5F26-AF34C56CD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4350"/>
            <a:ext cx="80645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5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B) </a:t>
            </a:r>
            <a:r>
              <a:rPr lang="cs-CZ" sz="3200" b="1" dirty="0">
                <a:latin typeface="Constantia" panose="02030602050306030303" pitchFamily="18" charset="0"/>
              </a:rPr>
              <a:t>Model racionální volby</a:t>
            </a: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Zaměřuje se na „kalkul volení“ voliče, který by měl volit, když benefity převáží nad náklady volby</a:t>
            </a:r>
          </a:p>
          <a:p>
            <a:pPr marL="54000" indent="0" algn="ctr">
              <a:buNone/>
            </a:pPr>
            <a:endParaRPr lang="cs-CZ" sz="3200" b="1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cs-CZ" sz="3200" b="1" dirty="0" err="1">
                <a:latin typeface="Constantia" panose="02030602050306030303" pitchFamily="18" charset="0"/>
              </a:rPr>
              <a:t>R</a:t>
            </a:r>
            <a:r>
              <a:rPr lang="cs-CZ" sz="3200" b="1" dirty="0">
                <a:latin typeface="Constantia" panose="02030602050306030303" pitchFamily="18" charset="0"/>
              </a:rPr>
              <a:t> = PB - C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Volič by měl volit, když PB &gt; C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Modifikovaná verze: </a:t>
            </a:r>
            <a:r>
              <a:rPr lang="cs-CZ" dirty="0" err="1">
                <a:latin typeface="Constantia" panose="02030602050306030303" pitchFamily="18" charset="0"/>
              </a:rPr>
              <a:t>R</a:t>
            </a:r>
            <a:r>
              <a:rPr lang="cs-CZ" dirty="0">
                <a:latin typeface="Constantia" panose="02030602050306030303" pitchFamily="18" charset="0"/>
              </a:rPr>
              <a:t> = PB – C + D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Občanská povinnost</a:t>
            </a:r>
            <a:r>
              <a:rPr lang="cs-CZ" b="1" dirty="0">
                <a:latin typeface="Constantia" panose="02030602050306030303" pitchFamily="18" charset="0"/>
              </a:rPr>
              <a:t> (D) (+): </a:t>
            </a:r>
            <a:r>
              <a:rPr lang="cs-CZ" dirty="0">
                <a:latin typeface="Constantia" panose="02030602050306030303" pitchFamily="18" charset="0"/>
              </a:rPr>
              <a:t>„v demokracii je morální povinnost každého voliče jít k volbám“, „potřebné na zachovaní demokracie“, „nesplnění = provinění“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Instrumentální benefity</a:t>
            </a:r>
            <a:r>
              <a:rPr lang="cs-CZ" b="1" dirty="0">
                <a:latin typeface="Constantia" panose="02030602050306030303" pitchFamily="18" charset="0"/>
              </a:rPr>
              <a:t> (B) (+): </a:t>
            </a:r>
            <a:r>
              <a:rPr lang="cs-CZ" dirty="0">
                <a:latin typeface="Constantia" panose="02030602050306030303" pitchFamily="18" charset="0"/>
              </a:rPr>
              <a:t>zaujímá mě, kdo vyhrál volby, osobní prospěch z vítězství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latin typeface="Constantia" panose="02030602050306030303" pitchFamily="18" charset="0"/>
              </a:rPr>
              <a:t>Náklady </a:t>
            </a:r>
            <a:r>
              <a:rPr lang="cs-CZ" b="1" dirty="0">
                <a:latin typeface="Constantia" panose="02030602050306030303" pitchFamily="18" charset="0"/>
              </a:rPr>
              <a:t>(C) (-): </a:t>
            </a:r>
            <a:r>
              <a:rPr lang="cs-CZ" dirty="0">
                <a:latin typeface="Constantia" panose="02030602050306030303" pitchFamily="18" charset="0"/>
              </a:rPr>
              <a:t>čas na volbu, jak „těžké“ je jít volit (méně úspěšné)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B31B28A7-C602-4DC1-7681-16DF1D5F0D7A}"/>
              </a:ext>
            </a:extLst>
          </p:cNvPr>
          <p:cNvSpPr txBox="1">
            <a:spLocks/>
          </p:cNvSpPr>
          <p:nvPr/>
        </p:nvSpPr>
        <p:spPr>
          <a:xfrm>
            <a:off x="692400" y="8724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Volební účast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 algn="ctr">
              <a:buNone/>
            </a:pPr>
            <a:r>
              <a:rPr lang="cs-CZ" dirty="0">
                <a:latin typeface="Constantia" panose="02030602050306030303" pitchFamily="18" charset="0"/>
              </a:rPr>
              <a:t>„Volení jako nejběžnější a nejdůležitější akt občana v demokracii“ </a:t>
            </a:r>
            <a:r>
              <a:rPr lang="cs-CZ" dirty="0" err="1">
                <a:latin typeface="Constantia" panose="02030602050306030303" pitchFamily="18" charset="0"/>
              </a:rPr>
              <a:t>Aldrich</a:t>
            </a:r>
            <a:r>
              <a:rPr lang="cs-CZ" dirty="0">
                <a:latin typeface="Constantia" panose="02030602050306030303" pitchFamily="18" charset="0"/>
              </a:rPr>
              <a:t> 1993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cs-CZ" dirty="0">
                <a:latin typeface="Constantia" panose="02030602050306030303" pitchFamily="18" charset="0"/>
              </a:rPr>
              <a:t>„Jeden z nejdůležitějších indikátorů demokratické výkonnosti (performance)“ </a:t>
            </a:r>
            <a:r>
              <a:rPr lang="cs-CZ" dirty="0" err="1">
                <a:latin typeface="Constantia" panose="02030602050306030303" pitchFamily="18" charset="0"/>
              </a:rPr>
              <a:t>Powell</a:t>
            </a:r>
            <a:r>
              <a:rPr lang="cs-CZ" dirty="0">
                <a:latin typeface="Constantia" panose="02030602050306030303" pitchFamily="18" charset="0"/>
              </a:rPr>
              <a:t> 1982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cs-CZ" dirty="0">
                <a:latin typeface="Constantia" panose="02030602050306030303" pitchFamily="18" charset="0"/>
              </a:rPr>
              <a:t>„Důležitý faktor volebních výsledků“ </a:t>
            </a:r>
          </a:p>
        </p:txBody>
      </p:sp>
    </p:spTree>
    <p:extLst>
      <p:ext uri="{BB962C8B-B14F-4D97-AF65-F5344CB8AC3E}">
        <p14:creationId xmlns:p14="http://schemas.microsoft.com/office/powerpoint/2010/main" val="367028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DCFD097B-593E-A54B-06A7-09072DEF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63071"/>
            <a:ext cx="7772400" cy="45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850754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08BBE74B-1DC2-DD2F-D68A-3E921002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2" y="1429541"/>
            <a:ext cx="5417424" cy="483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850754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93D3289-9EC9-9D9B-AAF6-E1C21FAFF3AB}"/>
              </a:ext>
            </a:extLst>
          </p:cNvPr>
          <p:cNvSpPr txBox="1">
            <a:spLocks/>
          </p:cNvSpPr>
          <p:nvPr/>
        </p:nvSpPr>
        <p:spPr>
          <a:xfrm>
            <a:off x="692400" y="152212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ED542B53-26E4-79EB-0E1D-6D85917CB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7517"/>
            <a:ext cx="7772400" cy="5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9526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Rozdíly spojené s věkem v rámci </a:t>
            </a:r>
            <a:r>
              <a:rPr lang="cs-CZ" b="1" dirty="0">
                <a:latin typeface="Constantia" panose="02030602050306030303" pitchFamily="18" charset="0"/>
              </a:rPr>
              <a:t>C -&gt; </a:t>
            </a:r>
            <a:r>
              <a:rPr lang="cs-CZ" dirty="0">
                <a:latin typeface="Constantia" panose="02030602050306030303" pitchFamily="18" charset="0"/>
              </a:rPr>
              <a:t>dospělost -&gt; výsledky -&gt; sociální sítě -&gt; kapacita </a:t>
            </a:r>
            <a:r>
              <a:rPr lang="cs-CZ" dirty="0" err="1">
                <a:latin typeface="Constantia" panose="02030602050306030303" pitchFamily="18" charset="0"/>
              </a:rPr>
              <a:t>pol.znalosti</a:t>
            </a:r>
            <a:r>
              <a:rPr lang="cs-CZ" dirty="0">
                <a:latin typeface="Constantia" panose="02030602050306030303" pitchFamily="18" charset="0"/>
              </a:rPr>
              <a:t> +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r>
              <a:rPr lang="cs-CZ" dirty="0">
                <a:latin typeface="Constantia" panose="02030602050306030303" pitchFamily="18" charset="0"/>
              </a:rPr>
              <a:t> -&gt; náklady na zisk informací         -&gt; korelace s věkem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Rozšíření B) vysvětlení o behaviorální složku =&gt; volení je </a:t>
            </a:r>
            <a:r>
              <a:rPr lang="cs-CZ" b="1" dirty="0">
                <a:latin typeface="Constantia" panose="02030602050306030303" pitchFamily="18" charset="0"/>
              </a:rPr>
              <a:t>HABITUÁLNÍ = </a:t>
            </a:r>
            <a:r>
              <a:rPr lang="cs-CZ" dirty="0">
                <a:latin typeface="Constantia" panose="02030602050306030303" pitchFamily="18" charset="0"/>
              </a:rPr>
              <a:t>volení v prvých volbách usnadňuje volení v následujících volbách, čím je VÚ pravděpodobnější (více jak věk a vzdělání)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Důležité hlavně u mladých (prvovoliči) -&gt; změna v chování je silnější -&gt; snowball efekt na dlouhodobé politické chování (a opačně)</a:t>
            </a: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  <p:sp>
        <p:nvSpPr>
          <p:cNvPr id="2" name="Šípka nadol 1">
            <a:extLst>
              <a:ext uri="{FF2B5EF4-FFF2-40B4-BE49-F238E27FC236}">
                <a16:creationId xmlns:a16="http://schemas.microsoft.com/office/drawing/2014/main" id="{0FC083C8-7C2C-AF49-BB6F-EAEA4AD02297}"/>
              </a:ext>
            </a:extLst>
          </p:cNvPr>
          <p:cNvSpPr/>
          <p:nvPr/>
        </p:nvSpPr>
        <p:spPr bwMode="auto">
          <a:xfrm>
            <a:off x="1975104" y="2448323"/>
            <a:ext cx="265176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0AF5AB02-DB25-A9C2-B1A2-77FE945CF6EB}"/>
              </a:ext>
            </a:extLst>
          </p:cNvPr>
          <p:cNvSpPr txBox="1">
            <a:spLocks/>
          </p:cNvSpPr>
          <p:nvPr/>
        </p:nvSpPr>
        <p:spPr>
          <a:xfrm>
            <a:off x="692400" y="597715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</a:p>
          <a:p>
            <a:pPr algn="ctr"/>
            <a:r>
              <a:rPr lang="cs-CZ" sz="3200" kern="0" dirty="0">
                <a:solidFill>
                  <a:schemeClr val="accent1"/>
                </a:solidFill>
                <a:latin typeface="Constantia" panose="02030602050306030303" pitchFamily="18" charset="0"/>
              </a:rPr>
              <a:t>a věk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1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9526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Rozdíly spojené s věkem v rámci </a:t>
            </a:r>
            <a:r>
              <a:rPr lang="cs-CZ" b="1" dirty="0">
                <a:latin typeface="Constantia" panose="02030602050306030303" pitchFamily="18" charset="0"/>
              </a:rPr>
              <a:t>C -&gt; </a:t>
            </a:r>
            <a:r>
              <a:rPr lang="cs-CZ" dirty="0">
                <a:latin typeface="Constantia" panose="02030602050306030303" pitchFamily="18" charset="0"/>
              </a:rPr>
              <a:t>dospělost -&gt; výsledky -&gt; sociální sítě -&gt; kapacita </a:t>
            </a:r>
            <a:r>
              <a:rPr lang="cs-CZ" dirty="0" err="1">
                <a:latin typeface="Constantia" panose="02030602050306030303" pitchFamily="18" charset="0"/>
              </a:rPr>
              <a:t>pol.znalosti</a:t>
            </a:r>
            <a:r>
              <a:rPr lang="cs-CZ" dirty="0">
                <a:latin typeface="Constantia" panose="02030602050306030303" pitchFamily="18" charset="0"/>
              </a:rPr>
              <a:t> + </a:t>
            </a:r>
            <a:r>
              <a:rPr lang="cs-CZ" dirty="0" err="1">
                <a:latin typeface="Constantia" panose="02030602050306030303" pitchFamily="18" charset="0"/>
              </a:rPr>
              <a:t>skills</a:t>
            </a:r>
            <a:r>
              <a:rPr lang="cs-CZ" dirty="0">
                <a:latin typeface="Constantia" panose="02030602050306030303" pitchFamily="18" charset="0"/>
              </a:rPr>
              <a:t> -&gt; náklady na zisk informací         -&gt; korelace s věkem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Rozšíření B) vysvětlení o behaviorální složku =&gt; volení je </a:t>
            </a:r>
            <a:r>
              <a:rPr lang="cs-CZ" b="1" dirty="0">
                <a:latin typeface="Constantia" panose="02030602050306030303" pitchFamily="18" charset="0"/>
              </a:rPr>
              <a:t>HABITUÁLNÍ = </a:t>
            </a:r>
            <a:r>
              <a:rPr lang="cs-CZ" dirty="0">
                <a:latin typeface="Constantia" panose="02030602050306030303" pitchFamily="18" charset="0"/>
              </a:rPr>
              <a:t>volení v prvých volbách usnadňuje volení v následujících volbách, čím je VÚ pravděpodobnější (více jak věk a vzdělání)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Důležité hlavně u mladých (prvovoliči) -&gt; změna v chování je silnější -&gt; snowball efekt na dlouhodobé politické chování (a opačně)</a:t>
            </a: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1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</p:txBody>
      </p:sp>
      <p:sp>
        <p:nvSpPr>
          <p:cNvPr id="2" name="Šípka nadol 1">
            <a:extLst>
              <a:ext uri="{FF2B5EF4-FFF2-40B4-BE49-F238E27FC236}">
                <a16:creationId xmlns:a16="http://schemas.microsoft.com/office/drawing/2014/main" id="{0FC083C8-7C2C-AF49-BB6F-EAEA4AD02297}"/>
              </a:ext>
            </a:extLst>
          </p:cNvPr>
          <p:cNvSpPr/>
          <p:nvPr/>
        </p:nvSpPr>
        <p:spPr bwMode="auto">
          <a:xfrm>
            <a:off x="1975104" y="2448323"/>
            <a:ext cx="265176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0AF5AB02-DB25-A9C2-B1A2-77FE945CF6EB}"/>
              </a:ext>
            </a:extLst>
          </p:cNvPr>
          <p:cNvSpPr txBox="1">
            <a:spLocks/>
          </p:cNvSpPr>
          <p:nvPr/>
        </p:nvSpPr>
        <p:spPr>
          <a:xfrm>
            <a:off x="692400" y="597715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B) </a:t>
            </a:r>
            <a:r>
              <a:rPr lang="cs-CZ" sz="3200" kern="0" dirty="0">
                <a:latin typeface="Constantia" panose="02030602050306030303" pitchFamily="18" charset="0"/>
              </a:rPr>
              <a:t>Model racionální volby</a:t>
            </a:r>
          </a:p>
          <a:p>
            <a:pPr algn="ctr"/>
            <a:r>
              <a:rPr lang="cs-CZ" sz="3200" kern="0" dirty="0">
                <a:solidFill>
                  <a:schemeClr val="accent1"/>
                </a:solidFill>
                <a:latin typeface="Constantia" panose="02030602050306030303" pitchFamily="18" charset="0"/>
              </a:rPr>
              <a:t>a věk</a:t>
            </a: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E58FD4B-BDE9-4A13-DD3B-D0D918E03BC2}"/>
              </a:ext>
            </a:extLst>
          </p:cNvPr>
          <p:cNvSpPr txBox="1"/>
          <p:nvPr/>
        </p:nvSpPr>
        <p:spPr>
          <a:xfrm>
            <a:off x="1078992" y="643921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>
                <a:latin typeface="Constantia" panose="02030602050306030303" pitchFamily="18" charset="0"/>
              </a:rPr>
              <a:t>Zdroj: </a:t>
            </a:r>
            <a:r>
              <a:rPr lang="sk-SK" sz="1000" i="1" kern="0" dirty="0" err="1">
                <a:latin typeface="Constantia" panose="02030602050306030303" pitchFamily="18" charset="0"/>
              </a:rPr>
              <a:t>Cravens</a:t>
            </a:r>
            <a:r>
              <a:rPr lang="sk-SK" sz="1000" i="1" kern="0" dirty="0">
                <a:latin typeface="Constantia" panose="02030602050306030303" pitchFamily="18" charset="0"/>
              </a:rPr>
              <a:t> 2020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9B980262-EE5C-57D7-09BB-C349C3739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6" y="1605254"/>
            <a:ext cx="7772400" cy="47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3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BB0076E1-47AE-AC21-439B-38271AFE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1288121"/>
            <a:ext cx="7772400" cy="189483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54B2E41-8D9E-5008-2793-217D9343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3516501"/>
            <a:ext cx="7772400" cy="1903161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5502364E-B8F5-14E8-2D3F-6FB8F23E7F33}"/>
              </a:ext>
            </a:extLst>
          </p:cNvPr>
          <p:cNvSpPr txBox="1"/>
          <p:nvPr/>
        </p:nvSpPr>
        <p:spPr>
          <a:xfrm>
            <a:off x="2099700" y="543988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https://open.spotify.com/episode/1k7ofXS8KOle5Gj1Ov40Cj?si=9afe4de336ac4559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E23FE2F6-9348-FF0B-F011-8A4135213BFB}"/>
              </a:ext>
            </a:extLst>
          </p:cNvPr>
          <p:cNvSpPr txBox="1"/>
          <p:nvPr/>
        </p:nvSpPr>
        <p:spPr>
          <a:xfrm>
            <a:off x="2286000" y="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https://open.spotify.com/episode/2DSphgsZ7iXDXxycJRRwd4?si=034d4e2cf3d542f8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7937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3074" name="Picture 2" descr="Get Out The Vote Block Party | Calendar | University of Nevada, Las Vegas">
            <a:extLst>
              <a:ext uri="{FF2B5EF4-FFF2-40B4-BE49-F238E27FC236}">
                <a16:creationId xmlns:a16="http://schemas.microsoft.com/office/drawing/2014/main" id="{7DDBBAF0-4519-36D5-D3D1-E920523D2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492250"/>
            <a:ext cx="50546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82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Mobilizační model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Někdy brán v rámci modelu racionální volby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Politické strany a organizace absorbují část nákladů na participaci (C) poskytováním informací o stranách, kandidátech, politickém procese aby C nepřevážilo B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Břemeno participace je na organizacích, které mobilizují racionálně „deaktivovanou“ veřejnost</a:t>
            </a: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8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Stranická + nestranická mobilizace (GOTV) </a:t>
            </a:r>
            <a:r>
              <a:rPr lang="cs-CZ" sz="2300" b="1" dirty="0">
                <a:latin typeface="Constantia" panose="02030602050306030303" pitchFamily="18" charset="0"/>
              </a:rPr>
              <a:t>(+): </a:t>
            </a:r>
            <a:r>
              <a:rPr lang="cs-CZ" sz="2300" dirty="0">
                <a:latin typeface="Constantia" panose="02030602050306030303" pitchFamily="18" charset="0"/>
              </a:rPr>
              <a:t>zpravidla silnější efekt stranické mobilizace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Vystavení se médiím</a:t>
            </a:r>
            <a:r>
              <a:rPr lang="cs-CZ" sz="2300" b="1" dirty="0">
                <a:latin typeface="Constantia" panose="02030602050306030303" pitchFamily="18" charset="0"/>
              </a:rPr>
              <a:t> (+):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Politické zprávy vedou k vyšší míře politické informovanosti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Čtení novin, televize, rádio, pozitivní účinek na VÚ (zvýšení množství obsahu ale per se nezvýší VÚ)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D20647FE-C87F-B1EB-F6A6-ED5E5664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Mobilizační model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40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171576"/>
            <a:ext cx="8064900" cy="5509640"/>
          </a:xfrm>
        </p:spPr>
        <p:txBody>
          <a:bodyPr/>
          <a:lstStyle/>
          <a:p>
            <a:pPr marL="54000" indent="0">
              <a:buNone/>
            </a:pPr>
            <a:r>
              <a:rPr lang="cs-CZ" sz="2300" b="1" dirty="0">
                <a:latin typeface="Constantia" panose="02030602050306030303" pitchFamily="18" charset="0"/>
              </a:rPr>
              <a:t>Př.) Green et al. 2013 - </a:t>
            </a:r>
            <a:r>
              <a:rPr lang="cs-CZ" sz="2300" b="1" dirty="0" err="1">
                <a:latin typeface="Constantia" panose="02030602050306030303" pitchFamily="18" charset="0"/>
              </a:rPr>
              <a:t>Field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Experiments</a:t>
            </a:r>
            <a:r>
              <a:rPr lang="cs-CZ" sz="2300" b="1" dirty="0">
                <a:latin typeface="Constantia" panose="02030602050306030303" pitchFamily="18" charset="0"/>
              </a:rPr>
              <a:t> and </a:t>
            </a:r>
            <a:r>
              <a:rPr lang="cs-CZ" sz="2300" b="1" dirty="0" err="1">
                <a:latin typeface="Constantia" panose="02030602050306030303" pitchFamily="18" charset="0"/>
              </a:rPr>
              <a:t>the</a:t>
            </a:r>
            <a:r>
              <a:rPr lang="cs-CZ" sz="2300" b="1" dirty="0">
                <a:latin typeface="Constantia" panose="02030602050306030303" pitchFamily="18" charset="0"/>
              </a:rPr>
              <a:t> Study </a:t>
            </a:r>
            <a:r>
              <a:rPr lang="cs-CZ" sz="2300" b="1" dirty="0" err="1">
                <a:latin typeface="Constantia" panose="02030602050306030303" pitchFamily="18" charset="0"/>
              </a:rPr>
              <a:t>of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Voter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Turnout</a:t>
            </a:r>
            <a:endParaRPr lang="cs-CZ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sz="2300" b="1" dirty="0">
                <a:latin typeface="Constantia" panose="02030602050306030303" pitchFamily="18" charset="0"/>
              </a:rPr>
              <a:t>Způsoby: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 err="1">
                <a:latin typeface="Constantia" panose="02030602050306030303" pitchFamily="18" charset="0"/>
              </a:rPr>
              <a:t>door</a:t>
            </a:r>
            <a:r>
              <a:rPr lang="cs-CZ" sz="2300" dirty="0">
                <a:latin typeface="Constantia" panose="02030602050306030303" pitchFamily="18" charset="0"/>
              </a:rPr>
              <a:t> to </a:t>
            </a:r>
            <a:r>
              <a:rPr lang="cs-CZ" sz="2300" dirty="0" err="1">
                <a:latin typeface="Constantia" panose="02030602050306030303" pitchFamily="18" charset="0"/>
              </a:rPr>
              <a:t>door</a:t>
            </a:r>
            <a:r>
              <a:rPr lang="cs-CZ" sz="2300" dirty="0">
                <a:latin typeface="Constantia" panose="02030602050306030303" pitchFamily="18" charset="0"/>
              </a:rPr>
              <a:t> =&gt; navýšení 2,54 </a:t>
            </a:r>
            <a:r>
              <a:rPr lang="cs-CZ" sz="2300" dirty="0" err="1">
                <a:latin typeface="Constantia" panose="02030602050306030303" pitchFamily="18" charset="0"/>
              </a:rPr>
              <a:t>p.b</a:t>
            </a:r>
            <a:r>
              <a:rPr lang="cs-CZ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telefonáty =&gt; navýšení 0,16-1,94 </a:t>
            </a:r>
            <a:r>
              <a:rPr lang="cs-CZ" sz="2300" dirty="0" err="1">
                <a:latin typeface="Constantia" panose="02030602050306030303" pitchFamily="18" charset="0"/>
              </a:rPr>
              <a:t>p.b</a:t>
            </a:r>
            <a:r>
              <a:rPr lang="cs-CZ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direct mail + letáky nechané u </a:t>
            </a:r>
            <a:r>
              <a:rPr lang="cs-CZ" sz="2300" dirty="0" err="1">
                <a:latin typeface="Constantia" panose="02030602050306030303" pitchFamily="18" charset="0"/>
              </a:rPr>
              <a:t>dverí</a:t>
            </a:r>
            <a:r>
              <a:rPr lang="cs-CZ" sz="2300" dirty="0">
                <a:latin typeface="Constantia" panose="02030602050306030303" pitchFamily="18" charset="0"/>
              </a:rPr>
              <a:t> =&gt; navýšení 1 </a:t>
            </a:r>
            <a:r>
              <a:rPr lang="cs-CZ" sz="2300" dirty="0" err="1">
                <a:latin typeface="Constantia" panose="02030602050306030303" pitchFamily="18" charset="0"/>
              </a:rPr>
              <a:t>p.b</a:t>
            </a:r>
            <a:r>
              <a:rPr lang="cs-CZ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Nepersonální techniky přinášejí slabší efekty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sz="2300" b="1" dirty="0">
                <a:latin typeface="Constantia" panose="02030602050306030303" pitchFamily="18" charset="0"/>
              </a:rPr>
              <a:t>Argumenty: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sociálny nátlak, poděkovaní, těsnost voleb, občanská povinnost...</a:t>
            </a:r>
          </a:p>
          <a:p>
            <a:pPr marL="54000" indent="0">
              <a:buNone/>
            </a:pPr>
            <a:endParaRPr lang="cs-CZ" sz="2300" b="1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43BDA81D-9406-779F-1F26-C4698605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761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Mobilizační model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3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3367678"/>
          </a:xfrm>
        </p:spPr>
        <p:txBody>
          <a:bodyPr/>
          <a:lstStyle/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Vote Leave: Official Brexit campaign referred to police over breaches of  electoral law | Politics News | Sky News">
            <a:extLst>
              <a:ext uri="{FF2B5EF4-FFF2-40B4-BE49-F238E27FC236}">
                <a16:creationId xmlns:a16="http://schemas.microsoft.com/office/drawing/2014/main" id="{19CE478F-8DC0-2A4D-B995-DB27A483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7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8541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D) </a:t>
            </a:r>
            <a:r>
              <a:rPr lang="cs-CZ" sz="3200" b="1" dirty="0">
                <a:latin typeface="Constantia" panose="02030602050306030303" pitchFamily="18" charset="0"/>
              </a:rPr>
              <a:t>Socializačně-psychologický model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2171320"/>
            <a:ext cx="8064900" cy="5509640"/>
          </a:xfrm>
        </p:spPr>
        <p:txBody>
          <a:bodyPr/>
          <a:lstStyle/>
          <a:p>
            <a:pPr marL="54000" indent="0" algn="ctr">
              <a:buNone/>
            </a:pPr>
            <a:r>
              <a:rPr lang="cs-CZ" sz="2300" b="1" dirty="0">
                <a:latin typeface="Constantia" panose="02030602050306030303" pitchFamily="18" charset="0"/>
              </a:rPr>
              <a:t>S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</a:p>
          <a:p>
            <a:pPr marL="54000" indent="0" algn="ctr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Formativní část života mezi dětstvím a dospělostí je všeobecně považována za klíčovou periodu zisku základu politických postojů a chování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Důležitá role rodičů, učitelů, školy, médií,…</a:t>
            </a: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Méně úspěšné: vzdělání rodičů a SES; politická diskuse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19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46848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D) </a:t>
            </a:r>
            <a:r>
              <a:rPr lang="cs-CZ" sz="3200" b="1" dirty="0">
                <a:latin typeface="Constantia" panose="02030602050306030303" pitchFamily="18" charset="0"/>
              </a:rPr>
              <a:t>Socializačně-psychologický model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25144"/>
            <a:ext cx="8064900" cy="5509640"/>
          </a:xfrm>
        </p:spPr>
        <p:txBody>
          <a:bodyPr/>
          <a:lstStyle/>
          <a:p>
            <a:pPr marL="54000" indent="0" algn="ctr">
              <a:buNone/>
            </a:pPr>
            <a:r>
              <a:rPr lang="cs-CZ" altLang="zh-CN" sz="2300" b="1" dirty="0">
                <a:latin typeface="Constantia" panose="02030602050306030303" pitchFamily="18" charset="0"/>
              </a:rPr>
              <a:t>P</a:t>
            </a:r>
            <a:r>
              <a:rPr lang="zh-CN" altLang="cs-CZ" sz="2300" dirty="0">
                <a:latin typeface="Constantia" panose="02030602050306030303" pitchFamily="18" charset="0"/>
              </a:rPr>
              <a:t> </a:t>
            </a:r>
            <a:endParaRPr lang="sk-SK" altLang="zh-CN" sz="2300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zh-CN" alt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dirty="0">
                <a:latin typeface="Constantia" panose="02030602050306030303" pitchFamily="18" charset="0"/>
              </a:rPr>
              <a:t>Více kognitivní charakteristiky, vcelku úspěšné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zh-CN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b="1" u="sng" dirty="0">
                <a:latin typeface="Constantia" panose="02030602050306030303" pitchFamily="18" charset="0"/>
              </a:rPr>
              <a:t>Zájem o politiku</a:t>
            </a:r>
            <a:r>
              <a:rPr lang="cs-CZ" altLang="zh-CN" sz="2300" b="1" dirty="0">
                <a:latin typeface="Constantia" panose="02030602050306030303" pitchFamily="18" charset="0"/>
              </a:rPr>
              <a:t>, </a:t>
            </a:r>
            <a:r>
              <a:rPr lang="cs-CZ" altLang="zh-CN" sz="2300" b="1" u="sng" dirty="0">
                <a:latin typeface="Constantia" panose="02030602050306030303" pitchFamily="18" charset="0"/>
              </a:rPr>
              <a:t>politická znalost</a:t>
            </a:r>
            <a:r>
              <a:rPr lang="cs-CZ" altLang="zh-CN" sz="2300" b="1" dirty="0">
                <a:latin typeface="Constantia" panose="02030602050306030303" pitchFamily="18" charset="0"/>
              </a:rPr>
              <a:t> (+) </a:t>
            </a:r>
            <a:r>
              <a:rPr lang="cs-CZ" altLang="zh-CN" sz="2300" dirty="0">
                <a:latin typeface="Constantia" panose="02030602050306030303" pitchFamily="18" charset="0"/>
              </a:rPr>
              <a:t>=&gt; mají fungovat jako </a:t>
            </a:r>
            <a:r>
              <a:rPr lang="cs-CZ" altLang="zh-CN" sz="2300" i="1" dirty="0" err="1">
                <a:latin typeface="Constantia" panose="02030602050306030303" pitchFamily="18" charset="0"/>
              </a:rPr>
              <a:t>resources</a:t>
            </a:r>
            <a:r>
              <a:rPr lang="cs-CZ" altLang="zh-CN" sz="2300" i="1" dirty="0">
                <a:latin typeface="Constantia" panose="02030602050306030303" pitchFamily="18" charset="0"/>
              </a:rPr>
              <a:t>, </a:t>
            </a:r>
            <a:r>
              <a:rPr lang="cs-CZ" altLang="zh-CN" sz="2300" dirty="0">
                <a:latin typeface="Constantia" panose="02030602050306030303" pitchFamily="18" charset="0"/>
              </a:rPr>
              <a:t>snižují C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zh-CN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dirty="0">
                <a:latin typeface="Constantia" panose="02030602050306030303" pitchFamily="18" charset="0"/>
              </a:rPr>
              <a:t>Personální preference asociované se stranickou </a:t>
            </a:r>
            <a:r>
              <a:rPr lang="cs-CZ" altLang="zh-CN" sz="2300" u="sng" dirty="0">
                <a:latin typeface="Constantia" panose="02030602050306030303" pitchFamily="18" charset="0"/>
              </a:rPr>
              <a:t>identifikací, ideologií</a:t>
            </a:r>
            <a:r>
              <a:rPr lang="cs-CZ" altLang="zh-CN" sz="2300" dirty="0">
                <a:latin typeface="Constantia" panose="02030602050306030303" pitchFamily="18" charset="0"/>
              </a:rPr>
              <a:t> (+) =&gt; mají fungovat jako benefity (radost z aktu volení)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zh-CN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zh-CN" sz="2300" dirty="0">
                <a:latin typeface="Constantia" panose="02030602050306030303" pitchFamily="18" charset="0"/>
              </a:rPr>
              <a:t>Méně úspěšné: kognitivní znalosti, důvěra v instituce, spokojnost s demokracii, důvěra v jiné,…</a:t>
            </a:r>
          </a:p>
          <a:p>
            <a:pPr>
              <a:buFont typeface="Arial" panose="020B0604020202020204" pitchFamily="34" charset="0"/>
              <a:buChar char="•"/>
            </a:pPr>
            <a:endParaRPr lang="zh-CN" alt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cs-CZ" sz="23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30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2) Studie na makro-úrovni</a:t>
            </a: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A) </a:t>
            </a:r>
            <a:r>
              <a:rPr lang="cs-CZ" sz="3200" b="1" dirty="0">
                <a:latin typeface="Constantia" panose="02030602050306030303" pitchFamily="18" charset="0"/>
              </a:rPr>
              <a:t>Institucionální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Povinné volení </a:t>
            </a:r>
            <a:r>
              <a:rPr lang="cs-CZ" sz="2300" b="1" dirty="0">
                <a:latin typeface="Constantia" panose="02030602050306030303" pitchFamily="18" charset="0"/>
              </a:rPr>
              <a:t>(+):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Země, kde občané mají zákonem stanovenou povinnost jít volit mají vyšší VÚ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„jenom“ poloviční efekt v případe neuplatnění sankce, nebo částečné sankce (oproti plným sankcím)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Důležitost voleb</a:t>
            </a:r>
            <a:r>
              <a:rPr lang="cs-CZ" sz="2300" b="1" dirty="0">
                <a:latin typeface="Constantia" panose="02030602050306030303" pitchFamily="18" charset="0"/>
              </a:rPr>
              <a:t> (+):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Čím důležitější volby (silnější zastupitelské těleso), tím silnější stimul participace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Čím víc voleb v daný den, tím vyšší účast</a:t>
            </a: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9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DC43B3AD-AFB2-DA18-601A-18D2BCA5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7" y="13686"/>
            <a:ext cx="6108564" cy="3231784"/>
          </a:xfrm>
          <a:prstGeom prst="rect">
            <a:avLst/>
          </a:prstGeom>
        </p:spPr>
      </p:pic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DA15AC00-BDAD-DFE9-418C-2F603A892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7" y="3281282"/>
            <a:ext cx="6445030" cy="32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31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dirty="0">
                <a:latin typeface="Constantia" panose="02030602050306030303" pitchFamily="18" charset="0"/>
              </a:rPr>
              <a:t>Jiné: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Volební systém</a:t>
            </a:r>
            <a:r>
              <a:rPr lang="cs-CZ" sz="2300" dirty="0">
                <a:latin typeface="Constantia" panose="02030602050306030303" pitchFamily="18" charset="0"/>
              </a:rPr>
              <a:t> (PR+, FPTP-): argumentačně zvládnuté ALE jenom minorita případů (hlavně zvýšením případů o krajiny mimo západní EUR)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Snížení věku na volení </a:t>
            </a:r>
            <a:r>
              <a:rPr lang="cs-CZ" sz="2300" dirty="0">
                <a:latin typeface="Constantia" panose="02030602050306030303" pitchFamily="18" charset="0"/>
              </a:rPr>
              <a:t>(-): těžké na měření (není mnoho mimo hranice 18 let)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Jedna komora, volení ve volný den, lehčí způsob volení:</a:t>
            </a:r>
            <a:r>
              <a:rPr lang="cs-CZ" sz="2300" dirty="0">
                <a:latin typeface="Constantia" panose="02030602050306030303" pitchFamily="18" charset="0"/>
              </a:rPr>
              <a:t> nejasné závěry</a:t>
            </a:r>
            <a:endParaRPr lang="cs-CZ" sz="2300" u="sng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01BB8BF2-437D-278D-06D6-6498AF17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A) </a:t>
            </a:r>
            <a:r>
              <a:rPr lang="cs-CZ" sz="3200" b="1" dirty="0">
                <a:latin typeface="Constantia" panose="02030602050306030303" pitchFamily="18" charset="0"/>
              </a:rPr>
              <a:t>Institucionální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51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B) </a:t>
            </a:r>
            <a:r>
              <a:rPr lang="cs-CZ" sz="3200" b="1" dirty="0">
                <a:latin typeface="Constantia" panose="02030602050306030303" pitchFamily="18" charset="0"/>
              </a:rPr>
              <a:t>Socio-ekonomické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b="1" u="sng" dirty="0">
                <a:latin typeface="Constantia" panose="02030602050306030303" pitchFamily="18" charset="0"/>
              </a:rPr>
              <a:t>Velikost populace</a:t>
            </a:r>
            <a:r>
              <a:rPr lang="cs-CZ" sz="2300" b="1" dirty="0">
                <a:latin typeface="Constantia" panose="02030602050306030303" pitchFamily="18" charset="0"/>
              </a:rPr>
              <a:t> (-): </a:t>
            </a:r>
            <a:r>
              <a:rPr lang="cs-CZ" sz="2300" dirty="0">
                <a:latin typeface="Constantia" panose="02030602050306030303" pitchFamily="18" charset="0"/>
              </a:rPr>
              <a:t>menší země mají homogennější obyvatelstvo, bližší vztahy mezi sebou a zástupci (možná pocit vyššího P?)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sz="2300" dirty="0">
                <a:latin typeface="Constantia" panose="02030602050306030303" pitchFamily="18" charset="0"/>
              </a:rPr>
              <a:t>Jiné: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Ekonomický rozvoj krajiny</a:t>
            </a:r>
            <a:r>
              <a:rPr lang="cs-CZ" sz="2300" dirty="0">
                <a:latin typeface="Constantia" panose="02030602050306030303" pitchFamily="18" charset="0"/>
              </a:rPr>
              <a:t> (+): dlouhodobý i krátkodobý, spojené s argumentem věku a vzdělaní ALE nejasné závěry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Hustota </a:t>
            </a:r>
            <a:r>
              <a:rPr lang="cs-CZ" sz="2300" u="sng" dirty="0" err="1">
                <a:latin typeface="Constantia" panose="02030602050306030303" pitchFamily="18" charset="0"/>
              </a:rPr>
              <a:t>obyvateľstva</a:t>
            </a:r>
            <a:r>
              <a:rPr lang="cs-CZ" sz="2300" dirty="0">
                <a:latin typeface="Constantia" panose="02030602050306030303" pitchFamily="18" charset="0"/>
              </a:rPr>
              <a:t> (-), </a:t>
            </a:r>
            <a:r>
              <a:rPr lang="cs-CZ" sz="2300" u="sng" dirty="0" err="1">
                <a:latin typeface="Constantia" panose="02030602050306030303" pitchFamily="18" charset="0"/>
              </a:rPr>
              <a:t>korupcia</a:t>
            </a:r>
            <a:r>
              <a:rPr lang="cs-CZ" sz="2300" dirty="0">
                <a:latin typeface="Constantia" panose="02030602050306030303" pitchFamily="18" charset="0"/>
              </a:rPr>
              <a:t> (-): málo případů </a:t>
            </a: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29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C) </a:t>
            </a:r>
            <a:r>
              <a:rPr lang="cs-CZ" sz="3200" b="1" dirty="0">
                <a:latin typeface="Constantia" panose="02030602050306030303" pitchFamily="18" charset="0"/>
              </a:rPr>
              <a:t>Politické a stranické proměnné</a:t>
            </a:r>
            <a:br>
              <a:rPr lang="cs-CZ" sz="3200" b="1" dirty="0">
                <a:latin typeface="Constantia" panose="02030602050306030303" pitchFamily="18" charset="0"/>
              </a:rPr>
            </a:br>
            <a:br>
              <a:rPr lang="cs-CZ" dirty="0">
                <a:latin typeface="Garamond" panose="02020404030301010803" pitchFamily="18" charset="0"/>
              </a:rPr>
            </a:b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Těsnost voleb</a:t>
            </a:r>
            <a:r>
              <a:rPr lang="cs-CZ" sz="2300" dirty="0">
                <a:latin typeface="Constantia" panose="02030602050306030303" pitchFamily="18" charset="0"/>
              </a:rPr>
              <a:t> (+): </a:t>
            </a: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souvisí s P v rámci racionálního modelu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sz="2300" dirty="0">
                <a:latin typeface="Constantia" panose="02030602050306030303" pitchFamily="18" charset="0"/>
              </a:rPr>
              <a:t>čím je menší mezera mezi dvěma hlavními kandidáty/stranami -&gt; vyšší šance, že hlas občana se bude počítat =&gt; těsné volby přivolávají mediální pokrytí a více stranické mobilizace</a:t>
            </a:r>
          </a:p>
          <a:p>
            <a:pPr>
              <a:buFontTx/>
              <a:buChar char="-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cs-CZ" sz="2300" dirty="0" err="1">
                <a:latin typeface="Constantia" panose="02030602050306030303" pitchFamily="18" charset="0"/>
              </a:rPr>
              <a:t>Blais</a:t>
            </a:r>
            <a:r>
              <a:rPr lang="cs-CZ" sz="2300" dirty="0">
                <a:latin typeface="Constantia" panose="02030602050306030303" pitchFamily="18" charset="0"/>
              </a:rPr>
              <a:t> (2020) funguje vs. </a:t>
            </a:r>
            <a:r>
              <a:rPr lang="cs-CZ" sz="2300" dirty="0" err="1">
                <a:latin typeface="Constantia" panose="02030602050306030303" pitchFamily="18" charset="0"/>
              </a:rPr>
              <a:t>Stockemer</a:t>
            </a:r>
            <a:r>
              <a:rPr lang="cs-CZ" sz="2300" dirty="0">
                <a:latin typeface="Constantia" panose="02030602050306030303" pitchFamily="18" charset="0"/>
              </a:rPr>
              <a:t> (2017) ne</a:t>
            </a:r>
          </a:p>
        </p:txBody>
      </p:sp>
    </p:spTree>
    <p:extLst>
      <p:ext uri="{BB962C8B-B14F-4D97-AF65-F5344CB8AC3E}">
        <p14:creationId xmlns:p14="http://schemas.microsoft.com/office/powerpoint/2010/main" val="341877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dirty="0">
                <a:latin typeface="Constantia" panose="02030602050306030303" pitchFamily="18" charset="0"/>
              </a:rPr>
              <a:t>Méně úspěšné:</a:t>
            </a: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u="sng" dirty="0">
                <a:latin typeface="Constantia" panose="02030602050306030303" pitchFamily="18" charset="0"/>
              </a:rPr>
              <a:t>Počet stran</a:t>
            </a:r>
            <a:r>
              <a:rPr lang="cs-CZ" sz="2300" dirty="0">
                <a:latin typeface="Constantia" panose="02030602050306030303" pitchFamily="18" charset="0"/>
              </a:rPr>
              <a:t> (+): čím víc stran soutěží, tím víc možností na výběr mají voliči + lepší mobilizace -&gt; spíše bude reflektovat jejich názor </a:t>
            </a:r>
            <a:r>
              <a:rPr lang="cs-CZ" sz="2300" b="1" dirty="0">
                <a:latin typeface="Constantia" panose="02030602050306030303" pitchFamily="18" charset="0"/>
              </a:rPr>
              <a:t>vs. </a:t>
            </a:r>
            <a:r>
              <a:rPr lang="cs-CZ" sz="2300" dirty="0">
                <a:latin typeface="Constantia" panose="02030602050306030303" pitchFamily="18" charset="0"/>
              </a:rPr>
              <a:t>Víc stran značí komplikovanější systém na pochopení (nutných víc </a:t>
            </a:r>
            <a:r>
              <a:rPr lang="cs-CZ" sz="2300" dirty="0" err="1">
                <a:latin typeface="Constantia" panose="02030602050306030303" pitchFamily="18" charset="0"/>
              </a:rPr>
              <a:t>info</a:t>
            </a:r>
            <a:r>
              <a:rPr lang="cs-CZ" sz="2300" dirty="0">
                <a:latin typeface="Constantia" panose="02030602050306030303" pitchFamily="18" charset="0"/>
              </a:rPr>
              <a:t>) + koaliční vládnutí</a:t>
            </a:r>
            <a:endParaRPr lang="cs-CZ" sz="2300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FBB4C676-30B4-7FCD-69C3-9A24D416949A}"/>
              </a:ext>
            </a:extLst>
          </p:cNvPr>
          <p:cNvSpPr txBox="1">
            <a:spLocks/>
          </p:cNvSpPr>
          <p:nvPr/>
        </p:nvSpPr>
        <p:spPr>
          <a:xfrm>
            <a:off x="539550" y="63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latin typeface="Garamond" panose="02020404030301010803" pitchFamily="18" charset="0"/>
              </a:rPr>
              <a:t>C) </a:t>
            </a:r>
            <a:r>
              <a:rPr lang="cs-CZ" sz="3200" kern="0" dirty="0">
                <a:latin typeface="Constantia" panose="02030602050306030303" pitchFamily="18" charset="0"/>
              </a:rPr>
              <a:t>Politické a stranické proměnné</a:t>
            </a:r>
            <a:br>
              <a:rPr lang="cs-CZ" sz="3200" kern="0" dirty="0">
                <a:latin typeface="Constantia" panose="02030602050306030303" pitchFamily="18" charset="0"/>
              </a:rPr>
            </a:br>
            <a:br>
              <a:rPr lang="cs-CZ" kern="0" dirty="0">
                <a:latin typeface="Garamond" panose="02020404030301010803" pitchFamily="18" charset="0"/>
              </a:rPr>
            </a:br>
            <a:endParaRPr lang="cs-CZ" kern="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5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Současný výzkum volební účasti</a:t>
            </a:r>
          </a:p>
        </p:txBody>
      </p:sp>
    </p:spTree>
    <p:extLst>
      <p:ext uri="{BB962C8B-B14F-4D97-AF65-F5344CB8AC3E}">
        <p14:creationId xmlns:p14="http://schemas.microsoft.com/office/powerpoint/2010/main" val="93171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A1A73C1A-B0EE-6449-9552-3F94C84D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0" y="802258"/>
            <a:ext cx="8020228" cy="4797879"/>
          </a:xfrm>
        </p:spPr>
      </p:pic>
      <p:sp>
        <p:nvSpPr>
          <p:cNvPr id="2" name="Zástupný objekt pre obsah 4">
            <a:extLst>
              <a:ext uri="{FF2B5EF4-FFF2-40B4-BE49-F238E27FC236}">
                <a16:creationId xmlns:a16="http://schemas.microsoft.com/office/drawing/2014/main" id="{0A2BFD78-9509-77F6-68F4-908DBE6D5C18}"/>
              </a:ext>
            </a:extLst>
          </p:cNvPr>
          <p:cNvSpPr txBox="1">
            <a:spLocks/>
          </p:cNvSpPr>
          <p:nvPr/>
        </p:nvSpPr>
        <p:spPr>
          <a:xfrm>
            <a:off x="865632" y="5420343"/>
            <a:ext cx="7839456" cy="537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9000" marR="0" indent="-135000" algn="l" defTabSz="914400" rtl="0" eaLnBrk="1" fontAlgn="base" latinLnBrk="0" hangingPunct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125" b="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0574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24003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2743200" indent="0" algn="l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>
                <a:latin typeface="Constantia" panose="02030602050306030303" pitchFamily="18" charset="0"/>
              </a:rPr>
              <a:t>Zdroj: </a:t>
            </a:r>
            <a:r>
              <a:rPr lang="sk-SK" sz="1000" i="1" kern="0" dirty="0" err="1">
                <a:latin typeface="Constantia" panose="02030602050306030303" pitchFamily="18" charset="0"/>
              </a:rPr>
              <a:t>Fisher</a:t>
            </a:r>
            <a:r>
              <a:rPr lang="sk-SK" sz="1000" i="1" kern="0" dirty="0">
                <a:latin typeface="Constantia" panose="02030602050306030303" pitchFamily="18" charset="0"/>
              </a:rPr>
              <a:t> et al. 2018</a:t>
            </a:r>
          </a:p>
        </p:txBody>
      </p:sp>
    </p:spTree>
    <p:extLst>
      <p:ext uri="{BB962C8B-B14F-4D97-AF65-F5344CB8AC3E}">
        <p14:creationId xmlns:p14="http://schemas.microsoft.com/office/powerpoint/2010/main" val="3311955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1026" name="Picture 2" descr="Just. Stop. Talking.">
            <a:extLst>
              <a:ext uri="{FF2B5EF4-FFF2-40B4-BE49-F238E27FC236}">
                <a16:creationId xmlns:a16="http://schemas.microsoft.com/office/drawing/2014/main" id="{85039DA0-F55C-9E57-3F4D-AB8AE669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0"/>
            <a:ext cx="746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67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Současný výzkum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325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b="1" dirty="0" err="1">
                <a:latin typeface="Constantia" panose="02030602050306030303" pitchFamily="18" charset="0"/>
              </a:rPr>
              <a:t>Ksiazkiewicz</a:t>
            </a:r>
            <a:r>
              <a:rPr lang="cs-CZ" sz="2300" b="1" dirty="0">
                <a:latin typeface="Constantia" panose="02030602050306030303" pitchFamily="18" charset="0"/>
              </a:rPr>
              <a:t> a </a:t>
            </a:r>
            <a:r>
              <a:rPr lang="cs-CZ" sz="2300" b="1" dirty="0" err="1">
                <a:latin typeface="Constantia" panose="02030602050306030303" pitchFamily="18" charset="0"/>
              </a:rPr>
              <a:t>Erol</a:t>
            </a:r>
            <a:r>
              <a:rPr lang="cs-CZ" sz="2300" b="1" dirty="0">
                <a:latin typeface="Constantia" panose="02030602050306030303" pitchFamily="18" charset="0"/>
              </a:rPr>
              <a:t> 2022 - </a:t>
            </a:r>
            <a:r>
              <a:rPr lang="cs-CZ" sz="2300" b="1" dirty="0" err="1">
                <a:latin typeface="Constantia" panose="02030602050306030303" pitchFamily="18" charset="0"/>
              </a:rPr>
              <a:t>Too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tired</a:t>
            </a:r>
            <a:r>
              <a:rPr lang="cs-CZ" sz="2300" b="1" dirty="0">
                <a:latin typeface="Constantia" panose="02030602050306030303" pitchFamily="18" charset="0"/>
              </a:rPr>
              <a:t> to </a:t>
            </a:r>
            <a:r>
              <a:rPr lang="cs-CZ" sz="2300" b="1" dirty="0" err="1">
                <a:latin typeface="Constantia" panose="02030602050306030303" pitchFamily="18" charset="0"/>
              </a:rPr>
              <a:t>vote</a:t>
            </a:r>
            <a:r>
              <a:rPr lang="cs-CZ" sz="2300" b="1" dirty="0">
                <a:latin typeface="Constantia" panose="02030602050306030303" pitchFamily="18" charset="0"/>
              </a:rPr>
              <a:t>: A </a:t>
            </a:r>
            <a:r>
              <a:rPr lang="cs-CZ" sz="2300" b="1" dirty="0" err="1">
                <a:latin typeface="Constantia" panose="02030602050306030303" pitchFamily="18" charset="0"/>
              </a:rPr>
              <a:t>multi-national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comparison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of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election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turnout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with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sleep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preferences</a:t>
            </a:r>
            <a:r>
              <a:rPr lang="cs-CZ" sz="2300" b="1" dirty="0">
                <a:latin typeface="Constantia" panose="02030602050306030303" pitchFamily="18" charset="0"/>
              </a:rPr>
              <a:t> and </a:t>
            </a:r>
            <a:r>
              <a:rPr lang="cs-CZ" sz="2300" b="1" dirty="0" err="1">
                <a:latin typeface="Constantia" panose="02030602050306030303" pitchFamily="18" charset="0"/>
              </a:rPr>
              <a:t>behaviors</a:t>
            </a:r>
            <a:endParaRPr lang="cs-CZ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Analýza 9 zemí (</a:t>
            </a:r>
            <a:r>
              <a:rPr lang="cs-CZ" sz="2300" dirty="0" err="1">
                <a:latin typeface="Constantia" panose="02030602050306030303" pitchFamily="18" charset="0"/>
              </a:rPr>
              <a:t>Finland</a:t>
            </a:r>
            <a:r>
              <a:rPr lang="cs-CZ" sz="2300" dirty="0">
                <a:latin typeface="Constantia" panose="02030602050306030303" pitchFamily="18" charset="0"/>
              </a:rPr>
              <a:t>, </a:t>
            </a:r>
            <a:r>
              <a:rPr lang="cs-CZ" sz="2300" dirty="0" err="1">
                <a:latin typeface="Constantia" panose="02030602050306030303" pitchFamily="18" charset="0"/>
              </a:rPr>
              <a:t>Greece</a:t>
            </a:r>
            <a:r>
              <a:rPr lang="cs-CZ" sz="2300" dirty="0">
                <a:latin typeface="Constantia" panose="02030602050306030303" pitchFamily="18" charset="0"/>
              </a:rPr>
              <a:t>, </a:t>
            </a:r>
            <a:r>
              <a:rPr lang="cs-CZ" sz="2300" dirty="0" err="1">
                <a:latin typeface="Constantia" panose="02030602050306030303" pitchFamily="18" charset="0"/>
              </a:rPr>
              <a:t>Ireland</a:t>
            </a:r>
            <a:r>
              <a:rPr lang="cs-CZ" sz="2300" dirty="0">
                <a:latin typeface="Constantia" panose="02030602050306030303" pitchFamily="18" charset="0"/>
              </a:rPr>
              <a:t>, </a:t>
            </a:r>
            <a:r>
              <a:rPr lang="cs-CZ" sz="2300" dirty="0" err="1">
                <a:latin typeface="Constantia" panose="02030602050306030303" pitchFamily="18" charset="0"/>
              </a:rPr>
              <a:t>Mexico</a:t>
            </a:r>
            <a:r>
              <a:rPr lang="cs-CZ" sz="2300" dirty="0">
                <a:latin typeface="Constantia" panose="02030602050306030303" pitchFamily="18" charset="0"/>
              </a:rPr>
              <a:t>, </a:t>
            </a:r>
            <a:r>
              <a:rPr lang="cs-CZ" sz="2300" dirty="0" err="1">
                <a:latin typeface="Constantia" panose="02030602050306030303" pitchFamily="18" charset="0"/>
              </a:rPr>
              <a:t>the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Netherlands</a:t>
            </a:r>
            <a:r>
              <a:rPr lang="cs-CZ" sz="2300" dirty="0">
                <a:latin typeface="Constantia" panose="02030602050306030303" pitchFamily="18" charset="0"/>
              </a:rPr>
              <a:t>, New </a:t>
            </a:r>
            <a:r>
              <a:rPr lang="cs-CZ" sz="2300" dirty="0" err="1">
                <a:latin typeface="Constantia" panose="02030602050306030303" pitchFamily="18" charset="0"/>
              </a:rPr>
              <a:t>Zealand</a:t>
            </a:r>
            <a:r>
              <a:rPr lang="cs-CZ" sz="2300" dirty="0">
                <a:latin typeface="Constantia" panose="02030602050306030303" pitchFamily="18" charset="0"/>
              </a:rPr>
              <a:t>, </a:t>
            </a:r>
            <a:r>
              <a:rPr lang="cs-CZ" sz="2300" dirty="0" err="1">
                <a:latin typeface="Constantia" panose="02030602050306030303" pitchFamily="18" charset="0"/>
              </a:rPr>
              <a:t>the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Philippines</a:t>
            </a:r>
            <a:r>
              <a:rPr lang="cs-CZ" sz="2300" dirty="0">
                <a:latin typeface="Constantia" panose="02030602050306030303" pitchFamily="18" charset="0"/>
              </a:rPr>
              <a:t>, </a:t>
            </a:r>
            <a:r>
              <a:rPr lang="cs-CZ" sz="2300" dirty="0" err="1">
                <a:latin typeface="Constantia" panose="02030602050306030303" pitchFamily="18" charset="0"/>
              </a:rPr>
              <a:t>Russia</a:t>
            </a:r>
            <a:r>
              <a:rPr lang="cs-CZ" sz="2300" dirty="0">
                <a:latin typeface="Constantia" panose="02030602050306030303" pitchFamily="18" charset="0"/>
              </a:rPr>
              <a:t>, and </a:t>
            </a:r>
            <a:r>
              <a:rPr lang="cs-CZ" sz="2300" dirty="0" err="1">
                <a:latin typeface="Constantia" panose="02030602050306030303" pitchFamily="18" charset="0"/>
              </a:rPr>
              <a:t>South</a:t>
            </a:r>
            <a:r>
              <a:rPr lang="cs-CZ" sz="2300" dirty="0">
                <a:latin typeface="Constantia" panose="02030602050306030303" pitchFamily="18" charset="0"/>
              </a:rPr>
              <a:t> Korea), dotazníky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Existuje asociace mezi spánkem, </a:t>
            </a:r>
            <a:r>
              <a:rPr lang="cs-CZ" sz="2300" dirty="0" err="1">
                <a:latin typeface="Constantia" panose="02030602050306030303" pitchFamily="18" charset="0"/>
              </a:rPr>
              <a:t>chronotypem</a:t>
            </a:r>
            <a:r>
              <a:rPr lang="cs-CZ" sz="2300" dirty="0">
                <a:latin typeface="Constantia" panose="02030602050306030303" pitchFamily="18" charset="0"/>
              </a:rPr>
              <a:t> a VÚ?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„</a:t>
            </a:r>
            <a:r>
              <a:rPr lang="cs-CZ" sz="2300" dirty="0" err="1">
                <a:latin typeface="Constantia" panose="02030602050306030303" pitchFamily="18" charset="0"/>
              </a:rPr>
              <a:t>those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who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sleep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too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little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or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too</a:t>
            </a:r>
            <a:r>
              <a:rPr lang="cs-CZ" sz="2300" dirty="0">
                <a:latin typeface="Constantia" panose="02030602050306030303" pitchFamily="18" charset="0"/>
              </a:rPr>
              <a:t> much are </a:t>
            </a:r>
            <a:r>
              <a:rPr lang="cs-CZ" sz="2300" dirty="0" err="1">
                <a:latin typeface="Constantia" panose="02030602050306030303" pitchFamily="18" charset="0"/>
              </a:rPr>
              <a:t>less</a:t>
            </a:r>
            <a:r>
              <a:rPr lang="cs-CZ" sz="2300" dirty="0">
                <a:latin typeface="Constantia" panose="02030602050306030303" pitchFamily="18" charset="0"/>
              </a:rPr>
              <a:t> </a:t>
            </a:r>
            <a:r>
              <a:rPr lang="cs-CZ" sz="2300" dirty="0" err="1">
                <a:latin typeface="Constantia" panose="02030602050306030303" pitchFamily="18" charset="0"/>
              </a:rPr>
              <a:t>likely</a:t>
            </a:r>
            <a:r>
              <a:rPr lang="cs-CZ" sz="2300" dirty="0">
                <a:latin typeface="Constantia" panose="02030602050306030303" pitchFamily="18" charset="0"/>
              </a:rPr>
              <a:t> to </a:t>
            </a:r>
            <a:r>
              <a:rPr lang="cs-CZ" sz="2300" dirty="0" err="1">
                <a:latin typeface="Constantia" panose="02030602050306030303" pitchFamily="18" charset="0"/>
              </a:rPr>
              <a:t>vote</a:t>
            </a:r>
            <a:r>
              <a:rPr lang="cs-CZ" sz="2300" dirty="0">
                <a:latin typeface="Constantia" panose="02030602050306030303" pitchFamily="18" charset="0"/>
              </a:rPr>
              <a:t>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Ranní </a:t>
            </a:r>
            <a:r>
              <a:rPr lang="cs-CZ" sz="2300" dirty="0" err="1">
                <a:latin typeface="Constantia" panose="02030602050306030303" pitchFamily="18" charset="0"/>
              </a:rPr>
              <a:t>chronotyp</a:t>
            </a:r>
            <a:r>
              <a:rPr lang="cs-CZ" sz="2300" dirty="0">
                <a:latin typeface="Constantia" panose="02030602050306030303" pitchFamily="18" charset="0"/>
              </a:rPr>
              <a:t> – vyšší VÚ (ale ne vždy)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49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Současný výzkum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F049C46-EA80-E20D-B714-A4D00E04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14350"/>
            <a:ext cx="7772400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3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Současný výzkum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b="1" dirty="0" err="1">
                <a:latin typeface="Constantia" panose="02030602050306030303" pitchFamily="18" charset="0"/>
              </a:rPr>
              <a:t>Petitpas</a:t>
            </a:r>
            <a:r>
              <a:rPr lang="cs-CZ" sz="2300" b="1" dirty="0">
                <a:latin typeface="Constantia" panose="02030602050306030303" pitchFamily="18" charset="0"/>
              </a:rPr>
              <a:t> et al. 2021 - </a:t>
            </a:r>
            <a:r>
              <a:rPr lang="cs-CZ" sz="2300" b="1" dirty="0" err="1">
                <a:latin typeface="Constantia" panose="02030602050306030303" pitchFamily="18" charset="0"/>
              </a:rPr>
              <a:t>Does</a:t>
            </a:r>
            <a:r>
              <a:rPr lang="cs-CZ" sz="2300" b="1" dirty="0">
                <a:latin typeface="Constantia" panose="02030602050306030303" pitchFamily="18" charset="0"/>
              </a:rPr>
              <a:t> E-</a:t>
            </a:r>
            <a:r>
              <a:rPr lang="cs-CZ" sz="2300" b="1" dirty="0" err="1">
                <a:latin typeface="Constantia" panose="02030602050306030303" pitchFamily="18" charset="0"/>
              </a:rPr>
              <a:t>Voting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matter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for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turnout</a:t>
            </a:r>
            <a:r>
              <a:rPr lang="cs-CZ" sz="2300" b="1" dirty="0">
                <a:latin typeface="Constantia" panose="02030602050306030303" pitchFamily="18" charset="0"/>
              </a:rPr>
              <a:t>, and to </a:t>
            </a:r>
            <a:r>
              <a:rPr lang="cs-CZ" sz="2300" b="1" dirty="0" err="1">
                <a:latin typeface="Constantia" panose="02030602050306030303" pitchFamily="18" charset="0"/>
              </a:rPr>
              <a:t>whom</a:t>
            </a:r>
            <a:r>
              <a:rPr lang="cs-CZ" sz="2300" b="1" dirty="0">
                <a:latin typeface="Constantia" panose="02030602050306030303" pitchFamily="18" charset="0"/>
              </a:rPr>
              <a:t>?</a:t>
            </a: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Analýza e-volení u 30 voleb v Ženevě (Švýcarsko) mezi 2008 a 2016 na </a:t>
            </a:r>
            <a:r>
              <a:rPr lang="cs-CZ" sz="2300" dirty="0" err="1">
                <a:latin typeface="Constantia" panose="02030602050306030303" pitchFamily="18" charset="0"/>
              </a:rPr>
              <a:t>indi</a:t>
            </a:r>
            <a:r>
              <a:rPr lang="cs-CZ" sz="2300" dirty="0">
                <a:latin typeface="Constantia" panose="02030602050306030303" pitchFamily="18" charset="0"/>
              </a:rPr>
              <a:t>-úrovni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Smíšené výsledky výzkumu do teď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Nabídka e-volení jako alternativního způsobu volení (snížené náklady) =&gt;       VÚ u nevoličů, občasných voličů (nehabituálních)</a:t>
            </a: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</p:txBody>
      </p:sp>
      <p:sp>
        <p:nvSpPr>
          <p:cNvPr id="2" name="Šípka nahor 1">
            <a:extLst>
              <a:ext uri="{FF2B5EF4-FFF2-40B4-BE49-F238E27FC236}">
                <a16:creationId xmlns:a16="http://schemas.microsoft.com/office/drawing/2014/main" id="{2EEAC586-3C91-6C40-A1D9-6F59367DAAC5}"/>
              </a:ext>
            </a:extLst>
          </p:cNvPr>
          <p:cNvSpPr/>
          <p:nvPr/>
        </p:nvSpPr>
        <p:spPr bwMode="auto">
          <a:xfrm>
            <a:off x="2332036" y="4735960"/>
            <a:ext cx="283779" cy="24851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009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Současný výzkum</a:t>
            </a: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cs-CZ" sz="2300" b="1" dirty="0">
                <a:latin typeface="Constantia" panose="02030602050306030303" pitchFamily="18" charset="0"/>
              </a:rPr>
              <a:t>Haman a Školník 2020 - </a:t>
            </a:r>
            <a:r>
              <a:rPr lang="cs-CZ" sz="2300" b="1" dirty="0" err="1">
                <a:latin typeface="Constantia" panose="02030602050306030303" pitchFamily="18" charset="0"/>
              </a:rPr>
              <a:t>Socioeconomic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or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Political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Variables</a:t>
            </a:r>
            <a:r>
              <a:rPr lang="cs-CZ" sz="2300" b="1" dirty="0">
                <a:latin typeface="Constantia" panose="02030602050306030303" pitchFamily="18" charset="0"/>
              </a:rPr>
              <a:t>? </a:t>
            </a:r>
            <a:r>
              <a:rPr lang="cs-CZ" sz="2300" b="1" dirty="0" err="1">
                <a:latin typeface="Constantia" panose="02030602050306030303" pitchFamily="18" charset="0"/>
              </a:rPr>
              <a:t>The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Determinants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of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Voter</a:t>
            </a:r>
            <a:r>
              <a:rPr lang="cs-CZ" sz="2300" b="1" dirty="0">
                <a:latin typeface="Constantia" panose="02030602050306030303" pitchFamily="18" charset="0"/>
              </a:rPr>
              <a:t> </a:t>
            </a:r>
            <a:r>
              <a:rPr lang="cs-CZ" sz="2300" b="1" dirty="0" err="1">
                <a:latin typeface="Constantia" panose="02030602050306030303" pitchFamily="18" charset="0"/>
              </a:rPr>
              <a:t>Turnout</a:t>
            </a:r>
            <a:r>
              <a:rPr lang="cs-CZ" sz="2300" b="1" dirty="0">
                <a:latin typeface="Constantia" panose="02030602050306030303" pitchFamily="18" charset="0"/>
              </a:rPr>
              <a:t> in Czech </a:t>
            </a:r>
            <a:r>
              <a:rPr lang="cs-CZ" sz="2300" b="1" dirty="0" err="1">
                <a:latin typeface="Constantia" panose="02030602050306030303" pitchFamily="18" charset="0"/>
              </a:rPr>
              <a:t>Municipalities</a:t>
            </a:r>
            <a:endParaRPr lang="cs-CZ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Socioekonomické a politické proměnné na lokální úrovni v ČR (volby 2018)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6229 obcí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300" dirty="0">
                <a:latin typeface="Constantia" panose="02030602050306030303" pitchFamily="18" charset="0"/>
              </a:rPr>
              <a:t>Krom “běžných“ proměnných i kvalita života v obci </a:t>
            </a:r>
            <a:r>
              <a:rPr lang="cs-CZ" sz="2300" i="1" dirty="0">
                <a:latin typeface="Constantia" panose="02030602050306030303" pitchFamily="18" charset="0"/>
              </a:rPr>
              <a:t>(Obce v datech): </a:t>
            </a:r>
            <a:r>
              <a:rPr lang="cs-CZ" sz="2300" dirty="0">
                <a:latin typeface="Constantia" panose="02030602050306030303" pitchFamily="18" charset="0"/>
              </a:rPr>
              <a:t>vyšší kvalita života v obci =&gt; VÚ</a:t>
            </a:r>
            <a:endParaRPr lang="cs-CZ" sz="2300" i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300" dirty="0">
              <a:latin typeface="Constantia" panose="02030602050306030303" pitchFamily="18" charset="0"/>
            </a:endParaRPr>
          </a:p>
        </p:txBody>
      </p:sp>
      <p:sp>
        <p:nvSpPr>
          <p:cNvPr id="2" name="Šípka nahor 1">
            <a:extLst>
              <a:ext uri="{FF2B5EF4-FFF2-40B4-BE49-F238E27FC236}">
                <a16:creationId xmlns:a16="http://schemas.microsoft.com/office/drawing/2014/main" id="{1283725F-B2EF-DB4A-B2E8-55D3683CA82B}"/>
              </a:ext>
            </a:extLst>
          </p:cNvPr>
          <p:cNvSpPr/>
          <p:nvPr/>
        </p:nvSpPr>
        <p:spPr bwMode="auto">
          <a:xfrm>
            <a:off x="6010656" y="4903088"/>
            <a:ext cx="377952" cy="41757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152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Súčasný výskum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1E44A72-212E-0348-A0EE-B5F28412F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72" y="0"/>
            <a:ext cx="4679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4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Výzvy do budoucna</a:t>
            </a:r>
            <a:endParaRPr lang="cs-CZ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942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Výzkum poskytl nové prediktory VÚ (korupce, počasí, etnická </a:t>
            </a:r>
            <a:r>
              <a:rPr lang="cs-CZ" dirty="0" err="1">
                <a:latin typeface="Constantia" panose="02030602050306030303" pitchFamily="18" charset="0"/>
              </a:rPr>
              <a:t>frakcionalizace</a:t>
            </a:r>
            <a:r>
              <a:rPr lang="cs-CZ" dirty="0">
                <a:latin typeface="Constantia" panose="02030602050306030303" pitchFamily="18" charset="0"/>
              </a:rPr>
              <a:t>...) a lepší techniky modelovaní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cs-CZ" dirty="0">
                <a:latin typeface="Constantia" panose="02030602050306030303" pitchFamily="18" charset="0"/>
              </a:rPr>
              <a:t>Nutné brát výzkum kontextuálně (v rámci regiónů, zemí) a brát kontexty do úvahy</a:t>
            </a:r>
          </a:p>
          <a:p>
            <a:pPr marL="511200" indent="-457200">
              <a:buAutoNum type="arabicParenR"/>
            </a:pPr>
            <a:endParaRPr lang="cs-CZ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cs-CZ" dirty="0">
                <a:latin typeface="Constantia" panose="02030602050306030303" pitchFamily="18" charset="0"/>
              </a:rPr>
              <a:t>Nutná lepší komparace různých úrovní analýzy (lokální – regionální – národní) i mezi krajinami</a:t>
            </a:r>
          </a:p>
          <a:p>
            <a:pPr marL="511200" indent="-457200">
              <a:buAutoNum type="arabicParenR"/>
            </a:pPr>
            <a:endParaRPr lang="cs-CZ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cs-CZ" dirty="0">
                <a:latin typeface="Constantia" panose="02030602050306030303" pitchFamily="18" charset="0"/>
              </a:rPr>
              <a:t>Snaha o lepší „uchopení“ a měření proměnných (hlavně ZP TURNOUT) – TURNOUT jako: </a:t>
            </a:r>
          </a:p>
          <a:p>
            <a:pPr marL="511200" indent="-457200">
              <a:buAutoNum type="alphaLcParenR"/>
            </a:pPr>
            <a:r>
              <a:rPr lang="cs-CZ" dirty="0">
                <a:latin typeface="Constantia" panose="02030602050306030303" pitchFamily="18" charset="0"/>
              </a:rPr>
              <a:t>% registrovaných voličů</a:t>
            </a:r>
          </a:p>
          <a:p>
            <a:pPr marL="511200" indent="-457200">
              <a:buAutoNum type="alphaLcParenR"/>
            </a:pPr>
            <a:r>
              <a:rPr lang="cs-CZ" dirty="0">
                <a:latin typeface="Constantia" panose="02030602050306030303" pitchFamily="18" charset="0"/>
              </a:rPr>
              <a:t>% voličů oprávněných volit (na základě věku) 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-&gt; ne nutně náš problém</a:t>
            </a:r>
          </a:p>
        </p:txBody>
      </p:sp>
    </p:spTree>
    <p:extLst>
      <p:ext uri="{BB962C8B-B14F-4D97-AF65-F5344CB8AC3E}">
        <p14:creationId xmlns:p14="http://schemas.microsoft.com/office/powerpoint/2010/main" val="2079318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pic>
        <p:nvPicPr>
          <p:cNvPr id="2054" name="Picture 6" descr="Not sure if  higher voter turnout this election Or all my friends are just getting older - Not sure if  higher voter turnout this election Or all my friends are just getting older  Futurama Fry">
            <a:extLst>
              <a:ext uri="{FF2B5EF4-FFF2-40B4-BE49-F238E27FC236}">
                <a16:creationId xmlns:a16="http://schemas.microsoft.com/office/drawing/2014/main" id="{4DB51505-08DA-E34B-838C-AB7A8DC0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3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2" y="162978"/>
            <a:ext cx="8064900" cy="451576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  <a:latin typeface="Garamond" panose="02020404030301010803" pitchFamily="18" charset="0"/>
              </a:rPr>
              <a:t>Literatúra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614554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Aldrich</a:t>
            </a:r>
            <a:r>
              <a:rPr lang="sk-SK" sz="1200" dirty="0">
                <a:latin typeface="Garamond" panose="02020404030301010803" pitchFamily="18" charset="0"/>
              </a:rPr>
              <a:t>, J. H. (1993). </a:t>
            </a:r>
            <a:r>
              <a:rPr lang="sk-SK" sz="1200" dirty="0" err="1">
                <a:latin typeface="Garamond" panose="02020404030301010803" pitchFamily="18" charset="0"/>
              </a:rPr>
              <a:t>Rational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choice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, 246-278.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 (2006). </a:t>
            </a:r>
            <a:r>
              <a:rPr lang="sk-SK" sz="1200" dirty="0" err="1">
                <a:latin typeface="Garamond" panose="02020404030301010803" pitchFamily="18" charset="0"/>
              </a:rPr>
              <a:t>What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affects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?. Annu. Rev. Polit. </a:t>
            </a:r>
            <a:r>
              <a:rPr lang="sk-SK" sz="1200" dirty="0" err="1">
                <a:latin typeface="Garamond" panose="02020404030301010803" pitchFamily="18" charset="0"/>
              </a:rPr>
              <a:t>Sci</a:t>
            </a:r>
            <a:r>
              <a:rPr lang="sk-SK" sz="1200" dirty="0">
                <a:latin typeface="Garamond" panose="02020404030301010803" pitchFamily="18" charset="0"/>
              </a:rPr>
              <a:t>., 9, 111-125.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A., </a:t>
            </a:r>
            <a:r>
              <a:rPr lang="sk-SK" sz="1200" dirty="0" err="1">
                <a:latin typeface="Garamond" panose="02020404030301010803" pitchFamily="18" charset="0"/>
              </a:rPr>
              <a:t>Young</a:t>
            </a:r>
            <a:r>
              <a:rPr lang="sk-SK" sz="1200" dirty="0">
                <a:latin typeface="Garamond" panose="02020404030301010803" pitchFamily="18" charset="0"/>
              </a:rPr>
              <a:t>, R., &amp; </a:t>
            </a:r>
            <a:r>
              <a:rPr lang="sk-SK" sz="1200" dirty="0" err="1">
                <a:latin typeface="Garamond" panose="02020404030301010803" pitchFamily="18" charset="0"/>
              </a:rPr>
              <a:t>Lapp</a:t>
            </a:r>
            <a:r>
              <a:rPr lang="sk-SK" sz="1200" dirty="0">
                <a:latin typeface="Garamond" panose="02020404030301010803" pitchFamily="18" charset="0"/>
              </a:rPr>
              <a:t>, M. (2000).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calculus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empirical</a:t>
            </a:r>
            <a:r>
              <a:rPr lang="sk-SK" sz="1200" dirty="0">
                <a:latin typeface="Garamond" panose="02020404030301010803" pitchFamily="18" charset="0"/>
              </a:rPr>
              <a:t> test. </a:t>
            </a:r>
            <a:r>
              <a:rPr lang="sk-SK" sz="1200" dirty="0" err="1">
                <a:latin typeface="Garamond" panose="02020404030301010803" pitchFamily="18" charset="0"/>
              </a:rPr>
              <a:t>European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, 37(2), 181-201.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Burns</a:t>
            </a:r>
            <a:r>
              <a:rPr lang="sk-SK" sz="1200" dirty="0">
                <a:latin typeface="Garamond" panose="02020404030301010803" pitchFamily="18" charset="0"/>
              </a:rPr>
              <a:t>, N., </a:t>
            </a:r>
            <a:r>
              <a:rPr lang="sk-SK" sz="1200" dirty="0" err="1">
                <a:latin typeface="Garamond" panose="02020404030301010803" pitchFamily="18" charset="0"/>
              </a:rPr>
              <a:t>Schlozman</a:t>
            </a:r>
            <a:r>
              <a:rPr lang="sk-SK" sz="1200" dirty="0">
                <a:latin typeface="Garamond" panose="02020404030301010803" pitchFamily="18" charset="0"/>
              </a:rPr>
              <a:t>, K. L., &amp; </a:t>
            </a:r>
            <a:r>
              <a:rPr lang="sk-SK" sz="1200" dirty="0" err="1">
                <a:latin typeface="Garamond" panose="02020404030301010803" pitchFamily="18" charset="0"/>
              </a:rPr>
              <a:t>Verba</a:t>
            </a:r>
            <a:r>
              <a:rPr lang="sk-SK" sz="1200" dirty="0">
                <a:latin typeface="Garamond" panose="02020404030301010803" pitchFamily="18" charset="0"/>
              </a:rPr>
              <a:t>, S. (2021).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private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roots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action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Harvard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University</a:t>
            </a:r>
            <a:r>
              <a:rPr lang="sk-SK" sz="12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Cancela</a:t>
            </a:r>
            <a:r>
              <a:rPr lang="sk-SK" sz="1200" dirty="0">
                <a:latin typeface="Garamond" panose="02020404030301010803" pitchFamily="18" charset="0"/>
              </a:rPr>
              <a:t>, J., &amp; </a:t>
            </a:r>
            <a:r>
              <a:rPr lang="sk-SK" sz="1200" dirty="0" err="1">
                <a:latin typeface="Garamond" panose="02020404030301010803" pitchFamily="18" charset="0"/>
              </a:rPr>
              <a:t>Geys</a:t>
            </a:r>
            <a:r>
              <a:rPr lang="sk-SK" sz="1200" dirty="0">
                <a:latin typeface="Garamond" panose="02020404030301010803" pitchFamily="18" charset="0"/>
              </a:rPr>
              <a:t>, B. (2016).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A 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national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subnational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42, 264-275.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Downs</a:t>
            </a:r>
            <a:r>
              <a:rPr lang="sk-SK" sz="1200" dirty="0">
                <a:latin typeface="Garamond" panose="02020404030301010803" pitchFamily="18" charset="0"/>
              </a:rPr>
              <a:t>, A. (1957). </a:t>
            </a:r>
            <a:r>
              <a:rPr lang="sk-SK" sz="1200" dirty="0" err="1">
                <a:latin typeface="Garamond" panose="02020404030301010803" pitchFamily="18" charset="0"/>
              </a:rPr>
              <a:t>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economic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theory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democracy</a:t>
            </a:r>
            <a:r>
              <a:rPr lang="sk-SK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Fisher</a:t>
            </a:r>
            <a:r>
              <a:rPr lang="sk-SK" sz="1200" dirty="0">
                <a:latin typeface="Garamond" panose="02020404030301010803" pitchFamily="18" charset="0"/>
              </a:rPr>
              <a:t>, J., </a:t>
            </a:r>
            <a:r>
              <a:rPr lang="sk-SK" sz="1200" dirty="0" err="1">
                <a:latin typeface="Garamond" panose="02020404030301010803" pitchFamily="18" charset="0"/>
              </a:rPr>
              <a:t>Fieldhouse</a:t>
            </a:r>
            <a:r>
              <a:rPr lang="sk-SK" sz="1200" dirty="0">
                <a:latin typeface="Garamond" panose="02020404030301010803" pitchFamily="18" charset="0"/>
              </a:rPr>
              <a:t>, E., </a:t>
            </a:r>
            <a:r>
              <a:rPr lang="sk-SK" sz="1200" dirty="0" err="1">
                <a:latin typeface="Garamond" panose="02020404030301010803" pitchFamily="18" charset="0"/>
              </a:rPr>
              <a:t>Franklin</a:t>
            </a:r>
            <a:r>
              <a:rPr lang="sk-SK" sz="1200" dirty="0">
                <a:latin typeface="Garamond" panose="02020404030301010803" pitchFamily="18" charset="0"/>
              </a:rPr>
              <a:t>, M. N., </a:t>
            </a:r>
            <a:r>
              <a:rPr lang="sk-SK" sz="1200" dirty="0" err="1">
                <a:latin typeface="Garamond" panose="02020404030301010803" pitchFamily="18" charset="0"/>
              </a:rPr>
              <a:t>Gibson</a:t>
            </a:r>
            <a:r>
              <a:rPr lang="sk-SK" sz="1200" dirty="0">
                <a:latin typeface="Garamond" panose="02020404030301010803" pitchFamily="18" charset="0"/>
              </a:rPr>
              <a:t>, R., </a:t>
            </a:r>
            <a:r>
              <a:rPr lang="sk-SK" sz="1200" dirty="0" err="1">
                <a:latin typeface="Garamond" panose="02020404030301010803" pitchFamily="18" charset="0"/>
              </a:rPr>
              <a:t>Cantijoch</a:t>
            </a:r>
            <a:r>
              <a:rPr lang="sk-SK" sz="1200" dirty="0">
                <a:latin typeface="Garamond" panose="02020404030301010803" pitchFamily="18" charset="0"/>
              </a:rPr>
              <a:t>, M., &amp; </a:t>
            </a:r>
            <a:r>
              <a:rPr lang="sk-SK" sz="1200" dirty="0" err="1">
                <a:latin typeface="Garamond" panose="02020404030301010803" pitchFamily="18" charset="0"/>
              </a:rPr>
              <a:t>Wlezien</a:t>
            </a:r>
            <a:r>
              <a:rPr lang="sk-SK" sz="1200" dirty="0">
                <a:latin typeface="Garamond" panose="02020404030301010803" pitchFamily="18" charset="0"/>
              </a:rPr>
              <a:t>, C. (</a:t>
            </a:r>
            <a:r>
              <a:rPr lang="sk-SK" sz="1200" dirty="0" err="1">
                <a:latin typeface="Garamond" panose="02020404030301010803" pitchFamily="18" charset="0"/>
              </a:rPr>
              <a:t>Eds</a:t>
            </a:r>
            <a:r>
              <a:rPr lang="sk-SK" sz="1200" dirty="0">
                <a:latin typeface="Garamond" panose="02020404030301010803" pitchFamily="18" charset="0"/>
              </a:rPr>
              <a:t>.). (2018).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Routledge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handbook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behavior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(</a:t>
            </a:r>
            <a:r>
              <a:rPr lang="sk-SK" sz="1200" dirty="0" err="1">
                <a:latin typeface="Garamond" panose="02020404030301010803" pitchFamily="18" charset="0"/>
              </a:rPr>
              <a:t>pp</a:t>
            </a:r>
            <a:r>
              <a:rPr lang="sk-SK" sz="1200" dirty="0">
                <a:latin typeface="Garamond" panose="02020404030301010803" pitchFamily="18" charset="0"/>
              </a:rPr>
              <a:t>. 280-292). </a:t>
            </a:r>
            <a:r>
              <a:rPr lang="sk-SK" sz="1200" dirty="0" err="1">
                <a:latin typeface="Garamond" panose="02020404030301010803" pitchFamily="18" charset="0"/>
              </a:rPr>
              <a:t>London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Routledge</a:t>
            </a:r>
            <a:r>
              <a:rPr lang="sk-SK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Geys</a:t>
            </a:r>
            <a:r>
              <a:rPr lang="sk-SK" sz="1200" dirty="0">
                <a:latin typeface="Garamond" panose="02020404030301010803" pitchFamily="18" charset="0"/>
              </a:rPr>
              <a:t>, B. (2006).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A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aggregate</a:t>
            </a:r>
            <a:r>
              <a:rPr lang="sk-SK" sz="1200" dirty="0">
                <a:latin typeface="Garamond" panose="02020404030301010803" pitchFamily="18" charset="0"/>
              </a:rPr>
              <a:t>-level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25(4), 637-663.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Gomez</a:t>
            </a:r>
            <a:r>
              <a:rPr lang="sk-SK" sz="1200" dirty="0">
                <a:latin typeface="Garamond" panose="02020404030301010803" pitchFamily="18" charset="0"/>
              </a:rPr>
              <a:t>, B. T., </a:t>
            </a:r>
            <a:r>
              <a:rPr lang="sk-SK" sz="1200" dirty="0" err="1">
                <a:latin typeface="Garamond" panose="02020404030301010803" pitchFamily="18" charset="0"/>
              </a:rPr>
              <a:t>Hansford</a:t>
            </a:r>
            <a:r>
              <a:rPr lang="sk-SK" sz="1200" dirty="0">
                <a:latin typeface="Garamond" panose="02020404030301010803" pitchFamily="18" charset="0"/>
              </a:rPr>
              <a:t>, T. G., &amp; </a:t>
            </a:r>
            <a:r>
              <a:rPr lang="sk-SK" sz="1200" dirty="0" err="1">
                <a:latin typeface="Garamond" panose="02020404030301010803" pitchFamily="18" charset="0"/>
              </a:rPr>
              <a:t>Krause</a:t>
            </a:r>
            <a:r>
              <a:rPr lang="sk-SK" sz="1200" dirty="0">
                <a:latin typeface="Garamond" panose="02020404030301010803" pitchFamily="18" charset="0"/>
              </a:rPr>
              <a:t>, G. A. (2007).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Republicans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should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pray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for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rain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, and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in US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Politics</a:t>
            </a:r>
            <a:r>
              <a:rPr lang="sk-SK" sz="1200" dirty="0">
                <a:latin typeface="Garamond" panose="02020404030301010803" pitchFamily="18" charset="0"/>
              </a:rPr>
              <a:t>, 69(3), 649-663.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Green</a:t>
            </a:r>
            <a:r>
              <a:rPr lang="sk-SK" sz="1200" dirty="0">
                <a:latin typeface="Garamond" panose="02020404030301010803" pitchFamily="18" charset="0"/>
              </a:rPr>
              <a:t>, D. P., </a:t>
            </a:r>
            <a:r>
              <a:rPr lang="sk-SK" sz="1200" dirty="0" err="1">
                <a:latin typeface="Garamond" panose="02020404030301010803" pitchFamily="18" charset="0"/>
              </a:rPr>
              <a:t>McGrath</a:t>
            </a:r>
            <a:r>
              <a:rPr lang="sk-SK" sz="1200" dirty="0">
                <a:latin typeface="Garamond" panose="02020404030301010803" pitchFamily="18" charset="0"/>
              </a:rPr>
              <a:t>, M. C., &amp; </a:t>
            </a:r>
            <a:r>
              <a:rPr lang="sk-SK" sz="1200" dirty="0" err="1">
                <a:latin typeface="Garamond" panose="02020404030301010803" pitchFamily="18" charset="0"/>
              </a:rPr>
              <a:t>Aronow</a:t>
            </a:r>
            <a:r>
              <a:rPr lang="sk-SK" sz="1200" dirty="0">
                <a:latin typeface="Garamond" panose="02020404030301010803" pitchFamily="18" charset="0"/>
              </a:rPr>
              <a:t>, P. M. (2013). </a:t>
            </a:r>
            <a:r>
              <a:rPr lang="sk-SK" sz="1200" dirty="0" err="1">
                <a:latin typeface="Garamond" panose="02020404030301010803" pitchFamily="18" charset="0"/>
              </a:rPr>
              <a:t>Field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experiments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study of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Parties</a:t>
            </a:r>
            <a:r>
              <a:rPr lang="sk-SK" sz="1200" dirty="0">
                <a:latin typeface="Garamond" panose="02020404030301010803" pitchFamily="18" charset="0"/>
              </a:rPr>
              <a:t>, 23(1), 27-48.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Lijphart</a:t>
            </a:r>
            <a:r>
              <a:rPr lang="sk-SK" sz="1200" dirty="0">
                <a:latin typeface="Garamond" panose="02020404030301010803" pitchFamily="18" charset="0"/>
              </a:rPr>
              <a:t>, A. (1997). </a:t>
            </a:r>
            <a:r>
              <a:rPr lang="sk-SK" sz="1200" dirty="0" err="1">
                <a:latin typeface="Garamond" panose="02020404030301010803" pitchFamily="18" charset="0"/>
              </a:rPr>
              <a:t>Unequal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participation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Democracy's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unresolved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dilemma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address</a:t>
            </a:r>
            <a:r>
              <a:rPr lang="sk-SK" sz="1200" dirty="0">
                <a:latin typeface="Garamond" panose="02020404030301010803" pitchFamily="18" charset="0"/>
              </a:rPr>
              <a:t>,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Association, 1996.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91(1), 1-14.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Merkley</a:t>
            </a:r>
            <a:r>
              <a:rPr lang="sk-SK" sz="1200" dirty="0">
                <a:latin typeface="Garamond" panose="02020404030301010803" pitchFamily="18" charset="0"/>
              </a:rPr>
              <a:t>, E., </a:t>
            </a:r>
            <a:r>
              <a:rPr lang="sk-SK" sz="1200" dirty="0" err="1">
                <a:latin typeface="Garamond" panose="02020404030301010803" pitchFamily="18" charset="0"/>
              </a:rPr>
              <a:t>Bergeron</a:t>
            </a:r>
            <a:r>
              <a:rPr lang="sk-SK" sz="1200" dirty="0">
                <a:latin typeface="Garamond" panose="02020404030301010803" pitchFamily="18" charset="0"/>
              </a:rPr>
              <a:t>, T., </a:t>
            </a:r>
            <a:r>
              <a:rPr lang="sk-SK" sz="1200" dirty="0" err="1">
                <a:latin typeface="Garamond" panose="02020404030301010803" pitchFamily="18" charset="0"/>
              </a:rPr>
              <a:t>Loewen</a:t>
            </a:r>
            <a:r>
              <a:rPr lang="sk-SK" sz="1200" dirty="0">
                <a:latin typeface="Garamond" panose="02020404030301010803" pitchFamily="18" charset="0"/>
              </a:rPr>
              <a:t>, P. J., </a:t>
            </a:r>
            <a:r>
              <a:rPr lang="sk-SK" sz="1200" dirty="0" err="1">
                <a:latin typeface="Garamond" panose="02020404030301010803" pitchFamily="18" charset="0"/>
              </a:rPr>
              <a:t>Elias</a:t>
            </a:r>
            <a:r>
              <a:rPr lang="sk-SK" sz="1200" dirty="0">
                <a:latin typeface="Garamond" panose="02020404030301010803" pitchFamily="18" charset="0"/>
              </a:rPr>
              <a:t>, A., &amp; </a:t>
            </a:r>
            <a:r>
              <a:rPr lang="sk-SK" sz="1200" dirty="0" err="1">
                <a:latin typeface="Garamond" panose="02020404030301010803" pitchFamily="18" charset="0"/>
              </a:rPr>
              <a:t>Lapp</a:t>
            </a:r>
            <a:r>
              <a:rPr lang="sk-SK" sz="1200" dirty="0">
                <a:latin typeface="Garamond" panose="02020404030301010803" pitchFamily="18" charset="0"/>
              </a:rPr>
              <a:t>, M. (2022). </a:t>
            </a:r>
            <a:r>
              <a:rPr lang="sk-SK" sz="1200" dirty="0" err="1">
                <a:latin typeface="Garamond" panose="02020404030301010803" pitchFamily="18" charset="0"/>
              </a:rPr>
              <a:t>Communicating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safety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precautions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help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maintain</a:t>
            </a:r>
            <a:r>
              <a:rPr lang="sk-SK" sz="1200" dirty="0">
                <a:latin typeface="Garamond" panose="02020404030301010803" pitchFamily="18" charset="0"/>
              </a:rPr>
              <a:t> in-person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during</a:t>
            </a:r>
            <a:r>
              <a:rPr lang="sk-SK" sz="1200" dirty="0">
                <a:latin typeface="Garamond" panose="02020404030301010803" pitchFamily="18" charset="0"/>
              </a:rPr>
              <a:t> a </a:t>
            </a:r>
            <a:r>
              <a:rPr lang="sk-SK" sz="1200" dirty="0" err="1">
                <a:latin typeface="Garamond" panose="02020404030301010803" pitchFamily="18" charset="0"/>
              </a:rPr>
              <a:t>pandemic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75, 102421.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Petitpas</a:t>
            </a:r>
            <a:r>
              <a:rPr lang="sk-SK" sz="1200" dirty="0">
                <a:latin typeface="Garamond" panose="02020404030301010803" pitchFamily="18" charset="0"/>
              </a:rPr>
              <a:t>, A., </a:t>
            </a:r>
            <a:r>
              <a:rPr lang="sk-SK" sz="1200" dirty="0" err="1">
                <a:latin typeface="Garamond" panose="02020404030301010803" pitchFamily="18" charset="0"/>
              </a:rPr>
              <a:t>Jaquet</a:t>
            </a:r>
            <a:r>
              <a:rPr lang="sk-SK" sz="1200" dirty="0">
                <a:latin typeface="Garamond" panose="02020404030301010803" pitchFamily="18" charset="0"/>
              </a:rPr>
              <a:t>, J. M., &amp; </a:t>
            </a:r>
            <a:r>
              <a:rPr lang="sk-SK" sz="1200" dirty="0" err="1">
                <a:latin typeface="Garamond" panose="02020404030301010803" pitchFamily="18" charset="0"/>
              </a:rPr>
              <a:t>Sciarini</a:t>
            </a:r>
            <a:r>
              <a:rPr lang="sk-SK" sz="1200" dirty="0">
                <a:latin typeface="Garamond" panose="02020404030301010803" pitchFamily="18" charset="0"/>
              </a:rPr>
              <a:t>, P. (2021). </a:t>
            </a:r>
            <a:r>
              <a:rPr lang="sk-SK" sz="1200" dirty="0" err="1">
                <a:latin typeface="Garamond" panose="02020404030301010803" pitchFamily="18" charset="0"/>
              </a:rPr>
              <a:t>Does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E-Voting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matter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for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, and to </a:t>
            </a:r>
            <a:r>
              <a:rPr lang="sk-SK" sz="1200" dirty="0" err="1">
                <a:latin typeface="Garamond" panose="02020404030301010803" pitchFamily="18" charset="0"/>
              </a:rPr>
              <a:t>whom</a:t>
            </a:r>
            <a:r>
              <a:rPr lang="sk-SK" sz="1200" dirty="0">
                <a:latin typeface="Garamond" panose="02020404030301010803" pitchFamily="18" charset="0"/>
              </a:rPr>
              <a:t>?.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71, 102245.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Powell</a:t>
            </a:r>
            <a:r>
              <a:rPr lang="sk-SK" sz="1200" dirty="0">
                <a:latin typeface="Garamond" panose="02020404030301010803" pitchFamily="18" charset="0"/>
              </a:rPr>
              <a:t>, G. B. (1982). </a:t>
            </a:r>
            <a:r>
              <a:rPr lang="sk-SK" sz="1200" dirty="0" err="1">
                <a:latin typeface="Garamond" panose="02020404030301010803" pitchFamily="18" charset="0"/>
              </a:rPr>
              <a:t>Contemporary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democracies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Harvard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University</a:t>
            </a:r>
            <a:r>
              <a:rPr lang="sk-SK" sz="12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Riker</a:t>
            </a:r>
            <a:r>
              <a:rPr lang="sk-SK" sz="1200" dirty="0">
                <a:latin typeface="Garamond" panose="02020404030301010803" pitchFamily="18" charset="0"/>
              </a:rPr>
              <a:t>, W. H., &amp; </a:t>
            </a:r>
            <a:r>
              <a:rPr lang="sk-SK" sz="1200" dirty="0" err="1">
                <a:latin typeface="Garamond" panose="02020404030301010803" pitchFamily="18" charset="0"/>
              </a:rPr>
              <a:t>Ordeshook</a:t>
            </a:r>
            <a:r>
              <a:rPr lang="sk-SK" sz="1200" dirty="0">
                <a:latin typeface="Garamond" panose="02020404030301010803" pitchFamily="18" charset="0"/>
              </a:rPr>
              <a:t>, P. C. (1968). A </a:t>
            </a:r>
            <a:r>
              <a:rPr lang="sk-SK" sz="1200" dirty="0" err="1">
                <a:latin typeface="Garamond" panose="02020404030301010803" pitchFamily="18" charset="0"/>
              </a:rPr>
              <a:t>Theory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Calculus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62(1), 25-42.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Rosema</a:t>
            </a:r>
            <a:r>
              <a:rPr lang="sk-SK" sz="1200" dirty="0">
                <a:latin typeface="Garamond" panose="02020404030301010803" pitchFamily="18" charset="0"/>
              </a:rPr>
              <a:t>, M. (2007). </a:t>
            </a:r>
            <a:r>
              <a:rPr lang="sk-SK" sz="1200" dirty="0" err="1">
                <a:latin typeface="Garamond" panose="02020404030301010803" pitchFamily="18" charset="0"/>
              </a:rPr>
              <a:t>Low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Threat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democracy</a:t>
            </a:r>
            <a:r>
              <a:rPr lang="sk-SK" sz="1200" dirty="0">
                <a:latin typeface="Garamond" panose="02020404030301010803" pitchFamily="18" charset="0"/>
              </a:rPr>
              <a:t> or </a:t>
            </a:r>
            <a:r>
              <a:rPr lang="sk-SK" sz="1200" dirty="0" err="1">
                <a:latin typeface="Garamond" panose="02020404030301010803" pitchFamily="18" charset="0"/>
              </a:rPr>
              <a:t>blessing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disguise</a:t>
            </a:r>
            <a:r>
              <a:rPr lang="sk-SK" sz="1200" dirty="0">
                <a:latin typeface="Garamond" panose="02020404030301010803" pitchFamily="18" charset="0"/>
              </a:rPr>
              <a:t>? </a:t>
            </a:r>
            <a:r>
              <a:rPr lang="sk-SK" sz="1200" dirty="0" err="1">
                <a:latin typeface="Garamond" panose="02020404030301010803" pitchFamily="18" charset="0"/>
              </a:rPr>
              <a:t>Consequences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citizens</a:t>
            </a:r>
            <a:r>
              <a:rPr lang="sk-SK" sz="1200" dirty="0">
                <a:latin typeface="Garamond" panose="02020404030301010803" pitchFamily="18" charset="0"/>
              </a:rPr>
              <a:t>' </a:t>
            </a:r>
            <a:r>
              <a:rPr lang="sk-SK" sz="1200" dirty="0" err="1">
                <a:latin typeface="Garamond" panose="02020404030301010803" pitchFamily="18" charset="0"/>
              </a:rPr>
              <a:t>varying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tendencies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vote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26(3), 612-623.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Smets</a:t>
            </a:r>
            <a:r>
              <a:rPr lang="sk-SK" sz="1200" dirty="0">
                <a:latin typeface="Garamond" panose="02020404030301010803" pitchFamily="18" charset="0"/>
              </a:rPr>
              <a:t>, K., &amp; Van Ham, C. (2013).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embarrassment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riches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individual</a:t>
            </a:r>
            <a:r>
              <a:rPr lang="sk-SK" sz="1200" dirty="0">
                <a:latin typeface="Garamond" panose="02020404030301010803" pitchFamily="18" charset="0"/>
              </a:rPr>
              <a:t>-level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 on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32(2), 344-359.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Stockemer</a:t>
            </a:r>
            <a:r>
              <a:rPr lang="sk-SK" sz="1200" dirty="0">
                <a:latin typeface="Garamond" panose="02020404030301010803" pitchFamily="18" charset="0"/>
              </a:rPr>
              <a:t>, D. (2017). </a:t>
            </a:r>
            <a:r>
              <a:rPr lang="sk-SK" sz="1200" dirty="0" err="1">
                <a:latin typeface="Garamond" panose="02020404030301010803" pitchFamily="18" charset="0"/>
              </a:rPr>
              <a:t>What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affects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article</a:t>
            </a:r>
            <a:r>
              <a:rPr lang="sk-SK" sz="1200" dirty="0">
                <a:latin typeface="Garamond" panose="02020404030301010803" pitchFamily="18" charset="0"/>
              </a:rPr>
              <a:t>/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aggregate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Government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Opposition</a:t>
            </a:r>
            <a:r>
              <a:rPr lang="sk-SK" sz="1200" dirty="0">
                <a:latin typeface="Garamond" panose="02020404030301010803" pitchFamily="18" charset="0"/>
              </a:rPr>
              <a:t>, 52(4), 698-722.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Stockemer</a:t>
            </a:r>
            <a:r>
              <a:rPr lang="sk-SK" sz="1200" dirty="0">
                <a:latin typeface="Garamond" panose="02020404030301010803" pitchFamily="18" charset="0"/>
              </a:rPr>
              <a:t>, D., &amp; </a:t>
            </a:r>
            <a:r>
              <a:rPr lang="sk-SK" sz="1200" dirty="0" err="1">
                <a:latin typeface="Garamond" panose="02020404030301010803" pitchFamily="18" charset="0"/>
              </a:rPr>
              <a:t>Wigginton</a:t>
            </a:r>
            <a:r>
              <a:rPr lang="sk-SK" sz="1200" dirty="0">
                <a:latin typeface="Garamond" panose="02020404030301010803" pitchFamily="18" charset="0"/>
              </a:rPr>
              <a:t>, M. (2018). Fair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: do </a:t>
            </a:r>
            <a:r>
              <a:rPr lang="sk-SK" sz="1200" dirty="0" err="1">
                <a:latin typeface="Garamond" panose="02020404030301010803" pitchFamily="18" charset="0"/>
              </a:rPr>
              <a:t>Canadians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stay</a:t>
            </a:r>
            <a:r>
              <a:rPr lang="sk-SK" sz="1200" dirty="0">
                <a:latin typeface="Garamond" panose="02020404030301010803" pitchFamily="18" charset="0"/>
              </a:rPr>
              <a:t> at </a:t>
            </a:r>
            <a:r>
              <a:rPr lang="sk-SK" sz="1200" dirty="0" err="1">
                <a:latin typeface="Garamond" panose="02020404030301010803" pitchFamily="18" charset="0"/>
              </a:rPr>
              <a:t>home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when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is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bad</a:t>
            </a:r>
            <a:r>
              <a:rPr lang="sk-SK" sz="1200" dirty="0">
                <a:latin typeface="Garamond" panose="02020404030301010803" pitchFamily="18" charset="0"/>
              </a:rPr>
              <a:t>?. International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biometeorology</a:t>
            </a:r>
            <a:r>
              <a:rPr lang="sk-SK" sz="1200" dirty="0">
                <a:latin typeface="Garamond" panose="02020404030301010803" pitchFamily="18" charset="0"/>
              </a:rPr>
              <a:t>, 62(6), 1027-1037.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latin typeface="Garamond" panose="02020404030301010803" pitchFamily="18" charset="0"/>
              </a:rPr>
              <a:t>Školník, M. H. M. (2020). </a:t>
            </a:r>
            <a:r>
              <a:rPr lang="sk-SK" sz="1200" dirty="0" err="1">
                <a:latin typeface="Garamond" panose="02020404030301010803" pitchFamily="18" charset="0"/>
              </a:rPr>
              <a:t>Socioeconomic</a:t>
            </a:r>
            <a:r>
              <a:rPr lang="sk-SK" sz="1200" dirty="0">
                <a:latin typeface="Garamond" panose="02020404030301010803" pitchFamily="18" charset="0"/>
              </a:rPr>
              <a:t> or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Variables</a:t>
            </a:r>
            <a:r>
              <a:rPr lang="sk-SK" sz="1200" dirty="0">
                <a:latin typeface="Garamond" panose="02020404030301010803" pitchFamily="18" charset="0"/>
              </a:rPr>
              <a:t>?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Determinants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Czech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Municipalities</a:t>
            </a:r>
            <a:r>
              <a:rPr lang="sk-SK" sz="1200" dirty="0">
                <a:latin typeface="Garamond" panose="02020404030301010803" pitchFamily="18" charset="0"/>
              </a:rPr>
              <a:t>. Sociológia, 52(3), 222-244.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59CAB530-964F-2C4F-8B54-434BF7247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" y="378000"/>
            <a:ext cx="9077279" cy="5205984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F0DC4CB1-916D-0378-9365-EEF1473647B5}"/>
              </a:ext>
            </a:extLst>
          </p:cNvPr>
          <p:cNvSpPr txBox="1"/>
          <p:nvPr/>
        </p:nvSpPr>
        <p:spPr>
          <a:xfrm>
            <a:off x="1139952" y="567515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00" indent="0">
              <a:buFont typeface="Arial" panose="020B0604020202020204" pitchFamily="34" charset="0"/>
              <a:buNone/>
            </a:pPr>
            <a:r>
              <a:rPr lang="sk-SK" sz="1000" i="1" kern="0" dirty="0">
                <a:latin typeface="Constantia" panose="02030602050306030303" pitchFamily="18" charset="0"/>
              </a:rPr>
              <a:t>Zdroj: </a:t>
            </a:r>
            <a:r>
              <a:rPr lang="sk-SK" sz="1000" i="1" kern="0" dirty="0" err="1">
                <a:latin typeface="Constantia" panose="02030602050306030303" pitchFamily="18" charset="0"/>
              </a:rPr>
              <a:t>Cancela</a:t>
            </a:r>
            <a:r>
              <a:rPr lang="sk-SK" sz="1000" i="1" kern="0" dirty="0">
                <a:latin typeface="Constantia" panose="02030602050306030303" pitchFamily="18" charset="0"/>
              </a:rPr>
              <a:t> a </a:t>
            </a:r>
            <a:r>
              <a:rPr lang="sk-SK" sz="1000" i="1" kern="0" dirty="0" err="1">
                <a:latin typeface="Constantia" panose="02030602050306030303" pitchFamily="18" charset="0"/>
              </a:rPr>
              <a:t>Geys</a:t>
            </a:r>
            <a:r>
              <a:rPr lang="sk-SK" sz="1000" i="1" kern="0" dirty="0">
                <a:latin typeface="Constantia" panose="02030602050306030303" pitchFamily="18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1296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Náhled na problematiku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Spor o tom, jestli vysoká VÚ je důležitá: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- JE (např. </a:t>
            </a:r>
            <a:r>
              <a:rPr lang="cs-CZ" dirty="0" err="1">
                <a:latin typeface="Constantia" panose="02030602050306030303" pitchFamily="18" charset="0"/>
              </a:rPr>
              <a:t>Lijphart</a:t>
            </a:r>
            <a:r>
              <a:rPr lang="cs-CZ" dirty="0">
                <a:latin typeface="Constantia" panose="02030602050306030303" pitchFamily="18" charset="0"/>
              </a:rPr>
              <a:t> 1997) vs. NEMUSÍ (např. </a:t>
            </a:r>
            <a:r>
              <a:rPr lang="cs-CZ" dirty="0" err="1">
                <a:latin typeface="Constantia" panose="02030602050306030303" pitchFamily="18" charset="0"/>
              </a:rPr>
              <a:t>Rosema</a:t>
            </a:r>
            <a:r>
              <a:rPr lang="cs-CZ" dirty="0">
                <a:latin typeface="Constantia" panose="02030602050306030303" pitchFamily="18" charset="0"/>
              </a:rPr>
              <a:t> 2007)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Práce s individuální i marko-úrovní, data založené od </a:t>
            </a:r>
            <a:r>
              <a:rPr lang="cs-CZ" dirty="0" err="1">
                <a:latin typeface="Constantia" panose="02030602050306030303" pitchFamily="18" charset="0"/>
              </a:rPr>
              <a:t>cross-sectional</a:t>
            </a:r>
            <a:r>
              <a:rPr lang="cs-CZ" dirty="0">
                <a:latin typeface="Constantia" panose="02030602050306030303" pitchFamily="18" charset="0"/>
              </a:rPr>
              <a:t> po </a:t>
            </a:r>
            <a:r>
              <a:rPr lang="cs-CZ" dirty="0" err="1">
                <a:latin typeface="Constantia" panose="02030602050306030303" pitchFamily="18" charset="0"/>
              </a:rPr>
              <a:t>longitudálne</a:t>
            </a:r>
            <a:r>
              <a:rPr lang="cs-CZ" dirty="0">
                <a:latin typeface="Constantia" panose="02030602050306030303" pitchFamily="18" charset="0"/>
              </a:rPr>
              <a:t> </a:t>
            </a:r>
            <a:r>
              <a:rPr lang="cs-CZ" dirty="0" err="1">
                <a:latin typeface="Constantia" panose="02030602050306030303" pitchFamily="18" charset="0"/>
              </a:rPr>
              <a:t>surveys</a:t>
            </a:r>
            <a:r>
              <a:rPr lang="cs-CZ" dirty="0">
                <a:latin typeface="Constantia" panose="02030602050306030303" pitchFamily="18" charset="0"/>
              </a:rPr>
              <a:t>, od big-data po experimentální metody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Volební účast a volení jedna z nejzkoumanějších oblastí politického chování =&gt; jinými slovy – mnoho výzkumu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0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708709"/>
            <a:ext cx="8064900" cy="4515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Mýty a fakta voleb(</a:t>
            </a:r>
            <a:r>
              <a:rPr lang="cs-CZ" dirty="0" err="1">
                <a:solidFill>
                  <a:schemeClr val="accent1"/>
                </a:solidFill>
                <a:latin typeface="Garamond" panose="02020404030301010803" pitchFamily="18" charset="0"/>
              </a:rPr>
              <a:t>né</a:t>
            </a:r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 účasti)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4C4B9C3E-4A46-2C42-BA0E-2225B6CE51FA}"/>
              </a:ext>
            </a:extLst>
          </p:cNvPr>
          <p:cNvSpPr txBox="1">
            <a:spLocks/>
          </p:cNvSpPr>
          <p:nvPr/>
        </p:nvSpPr>
        <p:spPr>
          <a:xfrm>
            <a:off x="539550" y="2081017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kern="0" dirty="0">
                <a:solidFill>
                  <a:schemeClr val="accent1"/>
                </a:solidFill>
                <a:latin typeface="Garamond" panose="02020404030301010803" pitchFamily="18" charset="0"/>
              </a:rPr>
              <a:t>Nutné filtrování </a:t>
            </a:r>
          </a:p>
        </p:txBody>
      </p:sp>
      <p:sp>
        <p:nvSpPr>
          <p:cNvPr id="8" name="Šípka nadol 7">
            <a:extLst>
              <a:ext uri="{FF2B5EF4-FFF2-40B4-BE49-F238E27FC236}">
                <a16:creationId xmlns:a16="http://schemas.microsoft.com/office/drawing/2014/main" id="{50DA75C8-CE1C-514A-9A56-5DB3678767C7}"/>
              </a:ext>
            </a:extLst>
          </p:cNvPr>
          <p:cNvSpPr/>
          <p:nvPr/>
        </p:nvSpPr>
        <p:spPr bwMode="auto">
          <a:xfrm>
            <a:off x="4425696" y="2745658"/>
            <a:ext cx="292608" cy="5369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Náhled na problematiku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Zkoumání: </a:t>
            </a:r>
            <a:r>
              <a:rPr lang="cs-CZ" b="1" dirty="0">
                <a:latin typeface="Constantia" panose="02030602050306030303" pitchFamily="18" charset="0"/>
              </a:rPr>
              <a:t>1) </a:t>
            </a:r>
            <a:r>
              <a:rPr lang="cs-CZ" b="1" u="sng" dirty="0">
                <a:latin typeface="Constantia" panose="02030602050306030303" pitchFamily="18" charset="0"/>
              </a:rPr>
              <a:t>Či</a:t>
            </a:r>
            <a:r>
              <a:rPr lang="cs-CZ" b="1" dirty="0">
                <a:latin typeface="Constantia" panose="02030602050306030303" pitchFamily="18" charset="0"/>
              </a:rPr>
              <a:t> se volí (jaká je vysoká účast a proč), </a:t>
            </a: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                     2) </a:t>
            </a:r>
            <a:r>
              <a:rPr lang="cs-CZ" u="sng" dirty="0">
                <a:latin typeface="Constantia" panose="02030602050306030303" pitchFamily="18" charset="0"/>
              </a:rPr>
              <a:t>Jak</a:t>
            </a:r>
            <a:r>
              <a:rPr lang="cs-CZ" dirty="0">
                <a:latin typeface="Constantia" panose="02030602050306030303" pitchFamily="18" charset="0"/>
              </a:rPr>
              <a:t> se volí (determinanty volby konkrétní strany)</a:t>
            </a: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Nedostatek konsenzu v rámci vědecké komunity na „jádře modelu“ VÚ -&gt; mnoho faktorů a teorií, ne vždy platí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onstantia" panose="02030602050306030303" pitchFamily="18" charset="0"/>
              </a:rPr>
              <a:t>Můžou pomoct meta-analýzy VÚ (např. </a:t>
            </a:r>
            <a:r>
              <a:rPr lang="cs-CZ" dirty="0" err="1">
                <a:latin typeface="Constantia" panose="02030602050306030303" pitchFamily="18" charset="0"/>
              </a:rPr>
              <a:t>Geys</a:t>
            </a:r>
            <a:r>
              <a:rPr lang="cs-CZ" dirty="0">
                <a:latin typeface="Constantia" panose="02030602050306030303" pitchFamily="18" charset="0"/>
              </a:rPr>
              <a:t> 2006, </a:t>
            </a:r>
            <a:r>
              <a:rPr lang="cs-CZ" dirty="0" err="1">
                <a:latin typeface="Constantia" panose="02030602050306030303" pitchFamily="18" charset="0"/>
              </a:rPr>
              <a:t>Smets</a:t>
            </a:r>
            <a:r>
              <a:rPr lang="cs-CZ" dirty="0">
                <a:latin typeface="Constantia" panose="02030602050306030303" pitchFamily="18" charset="0"/>
              </a:rPr>
              <a:t> a Van Ham 2013, </a:t>
            </a:r>
            <a:r>
              <a:rPr lang="cs-CZ" dirty="0" err="1">
                <a:latin typeface="Constantia" panose="02030602050306030303" pitchFamily="18" charset="0"/>
              </a:rPr>
              <a:t>Cancela</a:t>
            </a:r>
            <a:r>
              <a:rPr lang="cs-CZ" dirty="0">
                <a:latin typeface="Constantia" panose="02030602050306030303" pitchFamily="18" charset="0"/>
              </a:rPr>
              <a:t> a </a:t>
            </a:r>
            <a:r>
              <a:rPr lang="cs-CZ" dirty="0" err="1">
                <a:latin typeface="Constantia" panose="02030602050306030303" pitchFamily="18" charset="0"/>
              </a:rPr>
              <a:t>Geys</a:t>
            </a:r>
            <a:r>
              <a:rPr lang="cs-CZ" dirty="0">
                <a:latin typeface="Constantia" panose="02030602050306030303" pitchFamily="18" charset="0"/>
              </a:rPr>
              <a:t> 2016, </a:t>
            </a:r>
            <a:r>
              <a:rPr lang="cs-CZ" dirty="0" err="1">
                <a:latin typeface="Constantia" panose="02030602050306030303" pitchFamily="18" charset="0"/>
              </a:rPr>
              <a:t>Stockemer</a:t>
            </a:r>
            <a:r>
              <a:rPr lang="cs-CZ" dirty="0">
                <a:latin typeface="Constantia" panose="02030602050306030303" pitchFamily="18" charset="0"/>
              </a:rPr>
              <a:t> 2017)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4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Garamond" panose="02020404030301010803" pitchFamily="18" charset="0"/>
              </a:rPr>
              <a:t>Dvě odvětví studií o VÚ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b="1" dirty="0">
                <a:latin typeface="Constantia" panose="02030602050306030303" pitchFamily="18" charset="0"/>
              </a:rPr>
              <a:t>1) Studie na individuální úrovni</a:t>
            </a:r>
          </a:p>
          <a:p>
            <a:pPr marL="54000" indent="0">
              <a:buNone/>
            </a:pPr>
            <a:endParaRPr lang="cs-CZ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Které osobní charakteristiky mezi voliči jich odlišují v tom, aby šli volit?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b="1" dirty="0">
                <a:latin typeface="Constantia" panose="02030602050306030303" pitchFamily="18" charset="0"/>
              </a:rPr>
              <a:t>2) Makro-level studie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cs-CZ" dirty="0">
                <a:latin typeface="Constantia" panose="02030602050306030303" pitchFamily="18" charset="0"/>
              </a:rPr>
              <a:t>Jak kontext, v kterém se volby uskutečňují, ovlivňuje VÚ?</a:t>
            </a:r>
          </a:p>
          <a:p>
            <a:pPr marL="54000" indent="0" algn="ctr">
              <a:buNone/>
            </a:pP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03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2484</Words>
  <Application>Microsoft Macintosh PowerPoint</Application>
  <PresentationFormat>Prezentácia na obrazovke (4:3)</PresentationFormat>
  <Paragraphs>320</Paragraphs>
  <Slides>48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48</vt:i4>
      </vt:variant>
    </vt:vector>
  </HeadingPairs>
  <TitlesOfParts>
    <vt:vector size="54" baseType="lpstr">
      <vt:lpstr>Arial</vt:lpstr>
      <vt:lpstr>Constantia</vt:lpstr>
      <vt:lpstr>Garamond</vt:lpstr>
      <vt:lpstr>Tahoma</vt:lpstr>
      <vt:lpstr>Wingdings</vt:lpstr>
      <vt:lpstr>Prezentace_MU_CZ</vt:lpstr>
      <vt:lpstr>Výzkum volební účasti</vt:lpstr>
      <vt:lpstr>Volební účast</vt:lpstr>
      <vt:lpstr>Volebná účasť</vt:lpstr>
      <vt:lpstr>Prezentácia programu PowerPoint</vt:lpstr>
      <vt:lpstr>Prezentácia programu PowerPoint</vt:lpstr>
      <vt:lpstr>Náhled na problematiku</vt:lpstr>
      <vt:lpstr>Mýty a fakta voleb(né účasti)</vt:lpstr>
      <vt:lpstr>Náhled na problematiku</vt:lpstr>
      <vt:lpstr>Dvě odvětví studií o VÚ</vt:lpstr>
      <vt:lpstr>1) Studie na individuální úrovni </vt:lpstr>
      <vt:lpstr>Prezentácia programu PowerPoint</vt:lpstr>
      <vt:lpstr>A) Model socio-ekonomického statusu (SES, the resource model)  </vt:lpstr>
      <vt:lpstr>A) Model socio-ekonomického statusu (SES, the resource model)</vt:lpstr>
      <vt:lpstr>A) Model socio-ekonomického statusu (SES, the resource model)</vt:lpstr>
      <vt:lpstr>Prezentácia programu PowerPoint</vt:lpstr>
      <vt:lpstr>A) Model socio-ekonomického statusu (SES, the resource model)</vt:lpstr>
      <vt:lpstr>Prezentácia programu PowerPoint</vt:lpstr>
      <vt:lpstr>B) Model racionální volby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C) Mobilizační model  </vt:lpstr>
      <vt:lpstr>C) Mobilizační model  </vt:lpstr>
      <vt:lpstr>C) Mobilizační model  </vt:lpstr>
      <vt:lpstr>D) Socializačně-psychologický model </vt:lpstr>
      <vt:lpstr>D) Socializačně-psychologický model </vt:lpstr>
      <vt:lpstr>2) Studie na makro-úrovni </vt:lpstr>
      <vt:lpstr>A) Institucionální proměnné  </vt:lpstr>
      <vt:lpstr>Prezentácia programu PowerPoint</vt:lpstr>
      <vt:lpstr>A) Institucionální proměnné  </vt:lpstr>
      <vt:lpstr>B) Socio-ekonomické proměnné  </vt:lpstr>
      <vt:lpstr>C) Politické a stranické proměnné  </vt:lpstr>
      <vt:lpstr>Prezentácia programu PowerPoint</vt:lpstr>
      <vt:lpstr>Současný výzkum volební účasti</vt:lpstr>
      <vt:lpstr>Prezentácia programu PowerPoint</vt:lpstr>
      <vt:lpstr>Současný výzkum</vt:lpstr>
      <vt:lpstr>Současný výzkum</vt:lpstr>
      <vt:lpstr>Současný výzkum</vt:lpstr>
      <vt:lpstr>Současný výzkum</vt:lpstr>
      <vt:lpstr>Súčasný výskum</vt:lpstr>
      <vt:lpstr>Výzvy do budoucna</vt:lpstr>
      <vt:lpstr>Prezentácia programu PowerPoint</vt:lpstr>
      <vt:lpstr>Literatúra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43</cp:revision>
  <dcterms:created xsi:type="dcterms:W3CDTF">2021-01-04T15:05:13Z</dcterms:created>
  <dcterms:modified xsi:type="dcterms:W3CDTF">2022-11-28T17:03:47Z</dcterms:modified>
</cp:coreProperties>
</file>