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4660"/>
  </p:normalViewPr>
  <p:slideViewPr>
    <p:cSldViewPr>
      <p:cViewPr varScale="1">
        <p:scale>
          <a:sx n="116" d="100"/>
          <a:sy n="116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pPr/>
              <a:t>2. 10. 2022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err="1"/>
              <a:t>Laakso</a:t>
            </a:r>
            <a:r>
              <a:rPr lang="cs-CZ"/>
              <a:t>-</a:t>
            </a:r>
            <a:r>
              <a:rPr lang="cs-CZ" err="1"/>
              <a:t>Taageperův</a:t>
            </a:r>
            <a:r>
              <a:rPr lang="cs-CZ"/>
              <a:t> index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Umožňuje snadné a objektivní porovnání fragmentace stranického systému (ve vývoji jedné země i více zemí navzájem)</a:t>
            </a:r>
          </a:p>
          <a:p>
            <a:r>
              <a:rPr lang="cs-CZ" dirty="0"/>
              <a:t>Příklad – je více fragmentovaný stranický systém s 11 stranami, kde má první 90 % a ostatní 1 %, nebo s pěti stranami, kde má každá 20 %?</a:t>
            </a:r>
          </a:p>
          <a:p>
            <a:pPr lvl="1"/>
            <a:r>
              <a:rPr lang="cs-CZ" dirty="0"/>
              <a:t>1. případ: N = 1,23</a:t>
            </a:r>
          </a:p>
          <a:p>
            <a:pPr lvl="1"/>
            <a:r>
              <a:rPr lang="cs-CZ" dirty="0"/>
              <a:t>2. případ: N = 5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poznámky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Kontrola při výpočtu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Efektivní počet stran nikdy nebude vyšší než absolutní počet stran (nejvyšší by byl, pokud jsou všechny strany stejné – viz výše, 5 stran po 20 % znamená N = 5)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dirty="0"/>
              <a:t>Porovnání s absolutním počtem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Vyšší rozdíl mezi efektivním a absolutním počtem znamená větší rozdíly ve velikosti stran</a:t>
            </a:r>
          </a:p>
          <a:p>
            <a:r>
              <a:rPr lang="cs-CZ" dirty="0"/>
              <a:t>Příklad – ČR 2006 a 2010</a:t>
            </a:r>
          </a:p>
          <a:p>
            <a:pPr lvl="1"/>
            <a:r>
              <a:rPr lang="cs-CZ" dirty="0"/>
              <a:t>v parlamentu 5 stran</a:t>
            </a:r>
          </a:p>
          <a:p>
            <a:pPr lvl="1"/>
            <a:r>
              <a:rPr lang="cs-CZ" dirty="0"/>
              <a:t>2006 – 2 strany mají každá přes 1/3 mandátů, 2 strany do 10 %: N = 3,10</a:t>
            </a:r>
          </a:p>
          <a:p>
            <a:pPr lvl="1"/>
            <a:r>
              <a:rPr lang="cs-CZ" dirty="0"/>
              <a:t>2010 – všechny strany přes 10 %, nejsilnější méně než 30 % mandátů: N = 4,51</a:t>
            </a:r>
          </a:p>
        </p:txBody>
      </p:sp>
    </p:spTree>
    <p:extLst>
      <p:ext uri="{BB962C8B-B14F-4D97-AF65-F5344CB8AC3E}">
        <p14:creationId xmlns:p14="http://schemas.microsoft.com/office/powerpoint/2010/main" val="715890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Nadhodnocuje fragmentaci v situaci, kdy má jedna strana nadpoloviční většinu</a:t>
            </a:r>
          </a:p>
          <a:p>
            <a:r>
              <a:rPr lang="cs-CZ" dirty="0"/>
              <a:t>Pokusy o alternativní indexy se ale často setkaly s ještě větší kritikou</a:t>
            </a:r>
          </a:p>
        </p:txBody>
      </p:sp>
    </p:spTree>
    <p:extLst>
      <p:ext uri="{BB962C8B-B14F-4D97-AF65-F5344CB8AC3E}">
        <p14:creationId xmlns:p14="http://schemas.microsoft.com/office/powerpoint/2010/main" val="154474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nákupu jednoho indexu dva indexy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Zvládnutí výpočtu </a:t>
            </a:r>
            <a:r>
              <a:rPr lang="cs-CZ" dirty="0" err="1"/>
              <a:t>Laakso</a:t>
            </a:r>
            <a:r>
              <a:rPr lang="cs-CZ" dirty="0"/>
              <a:t>/</a:t>
            </a:r>
            <a:r>
              <a:rPr lang="cs-CZ" dirty="0" err="1"/>
              <a:t>Taageperova</a:t>
            </a:r>
            <a:r>
              <a:rPr lang="cs-CZ" dirty="0"/>
              <a:t> indexu umožňuje zvládnout dva další indexy:</a:t>
            </a:r>
          </a:p>
          <a:p>
            <a:r>
              <a:rPr lang="cs-CZ" dirty="0" err="1"/>
              <a:t>Raeho</a:t>
            </a:r>
            <a:r>
              <a:rPr lang="cs-CZ" dirty="0"/>
              <a:t> index </a:t>
            </a:r>
            <a:r>
              <a:rPr lang="cs-CZ" dirty="0" err="1"/>
              <a:t>frakcionalizace</a:t>
            </a:r>
            <a:r>
              <a:rPr lang="cs-CZ" dirty="0"/>
              <a:t>: F = 1 - 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</a:p>
          <a:p>
            <a:pPr lvl="1"/>
            <a:r>
              <a:rPr lang="cs-CZ" dirty="0"/>
              <a:t>Postup výpočtu totožný s </a:t>
            </a:r>
            <a:r>
              <a:rPr lang="cs-CZ" dirty="0" err="1"/>
              <a:t>Laakso</a:t>
            </a:r>
            <a:r>
              <a:rPr lang="cs-CZ" dirty="0"/>
              <a:t>/</a:t>
            </a:r>
            <a:r>
              <a:rPr lang="cs-CZ" dirty="0" err="1"/>
              <a:t>Taageperovým</a:t>
            </a:r>
            <a:r>
              <a:rPr lang="cs-CZ" dirty="0"/>
              <a:t> indexem, jen ve čtvrtém kroku se číslo 1 nedělí součtem umocněných podílů, ale od 1 se tento součet odečte</a:t>
            </a:r>
          </a:p>
          <a:p>
            <a:pPr lvl="1"/>
            <a:r>
              <a:rPr lang="cs-CZ" dirty="0"/>
              <a:t>Udává pravděpodobnost, že dva náhodně vybraní poslanci (dva náhodně vybrané hlasy) patří různým stranám</a:t>
            </a:r>
          </a:p>
          <a:p>
            <a:pPr lvl="1"/>
            <a:r>
              <a:rPr lang="cs-CZ" dirty="0"/>
              <a:t>Interval od 0 do 1, čím vyšší hodnota, tím vyšší </a:t>
            </a:r>
            <a:r>
              <a:rPr lang="cs-CZ" dirty="0" err="1"/>
              <a:t>frakcionalizace</a:t>
            </a:r>
            <a:endParaRPr lang="cs-CZ" dirty="0"/>
          </a:p>
          <a:p>
            <a:r>
              <a:rPr lang="cs-CZ" dirty="0" err="1"/>
              <a:t>Herfindahl-Hirshmanův</a:t>
            </a:r>
            <a:r>
              <a:rPr lang="cs-CZ" dirty="0"/>
              <a:t> index koncentrace: HH = 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</a:p>
          <a:p>
            <a:pPr lvl="1"/>
            <a:r>
              <a:rPr lang="cs-CZ" dirty="0"/>
              <a:t>Opět totožný postup, pouze končí třetím krokem</a:t>
            </a:r>
          </a:p>
          <a:p>
            <a:pPr lvl="1"/>
            <a:r>
              <a:rPr lang="cs-CZ" dirty="0"/>
              <a:t>Udává pravděpodobnost, že dva náhodně vybraní poslanci (dva náhodně vybrané hlasy) patří stejné straně</a:t>
            </a:r>
          </a:p>
          <a:p>
            <a:pPr lvl="1"/>
            <a:r>
              <a:rPr lang="cs-CZ" dirty="0"/>
              <a:t>Interval od 0 do 1; 1 znamená 100 % pro jednu stranu, čím nižší hodnota indexu, tím nižší koncentrace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 jak s nimi pracovat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výzkumu se obvykle použije jen jeden z indexů, protože v zásadě nám (sice různými čísly) dávají stejnou informaci</a:t>
            </a:r>
          </a:p>
          <a:p>
            <a:r>
              <a:rPr lang="cs-CZ" dirty="0"/>
              <a:t>Výpočet indexu je jen nástroj, který nám má dát určitou informaci, tj. cílem práce nemá být spočítání indexu, ale index má pomoci najít odpověď na </a:t>
            </a:r>
            <a:r>
              <a:rPr lang="cs-CZ"/>
              <a:t>výzkumnou otázku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23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 = 1/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  <a:endParaRPr lang="cs-CZ" dirty="0"/>
          </a:p>
          <a:p>
            <a:r>
              <a:rPr lang="cs-CZ" dirty="0"/>
              <a:t>p – podíl strany</a:t>
            </a:r>
          </a:p>
          <a:p>
            <a:r>
              <a:rPr lang="cs-CZ" dirty="0"/>
              <a:t>lze počítat jako efektivní počet volebních stran (podíly hlasů všech stran účastnících se voleb) i jako efektivní počet parlamentních stran (podíly mandátů všech stran zastoupených v parlamentu)</a:t>
            </a:r>
          </a:p>
          <a:p>
            <a:r>
              <a:rPr lang="cs-CZ" dirty="0"/>
              <a:t>příklad bude operovat s efektivním počtem parlamentních stran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voleb a první krok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  <a:r>
                        <a:rPr lang="cs-CZ" baseline="0" dirty="0"/>
                        <a:t> (%)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Převést procenta na podíly (celek v procentech je 100 %, v podílech 1)</a:t>
            </a:r>
          </a:p>
          <a:p>
            <a:r>
              <a:rPr lang="cs-CZ" dirty="0"/>
              <a:t>Tj. procenta jednotlivých stran/100</a:t>
            </a:r>
          </a:p>
          <a:p>
            <a:pPr lvl="1"/>
            <a:r>
              <a:rPr lang="cs-CZ" dirty="0"/>
              <a:t>A – 40/100=0,4</a:t>
            </a:r>
          </a:p>
          <a:p>
            <a:pPr lvl="1"/>
            <a:r>
              <a:rPr lang="cs-CZ" dirty="0"/>
              <a:t>B – 30/100=0,3</a:t>
            </a:r>
          </a:p>
          <a:p>
            <a:pPr lvl="1"/>
            <a:r>
              <a:rPr lang="cs-CZ" dirty="0"/>
              <a:t>C – 20/100=0,2</a:t>
            </a:r>
          </a:p>
          <a:p>
            <a:pPr lvl="1"/>
            <a:r>
              <a:rPr lang="cs-CZ" dirty="0"/>
              <a:t>D – 10/100=0,1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podíly se umocní na druhou:</a:t>
            </a:r>
          </a:p>
          <a:p>
            <a:pPr lvl="1"/>
            <a:r>
              <a:rPr lang="cs-CZ" dirty="0"/>
              <a:t>A – 0,4</a:t>
            </a:r>
            <a:r>
              <a:rPr lang="cs-CZ" baseline="30000" dirty="0"/>
              <a:t>2</a:t>
            </a:r>
            <a:r>
              <a:rPr lang="cs-CZ" dirty="0"/>
              <a:t> = 0,16</a:t>
            </a:r>
          </a:p>
          <a:p>
            <a:pPr lvl="1"/>
            <a:r>
              <a:rPr lang="cs-CZ" dirty="0"/>
              <a:t>B – 0,3</a:t>
            </a:r>
            <a:r>
              <a:rPr lang="cs-CZ" baseline="30000" dirty="0"/>
              <a:t>2</a:t>
            </a:r>
            <a:r>
              <a:rPr lang="cs-CZ" dirty="0"/>
              <a:t> = 0,09</a:t>
            </a:r>
          </a:p>
          <a:p>
            <a:pPr lvl="1"/>
            <a:r>
              <a:rPr lang="cs-CZ" dirty="0"/>
              <a:t>C – 0,2</a:t>
            </a:r>
            <a:r>
              <a:rPr lang="cs-CZ" baseline="30000" dirty="0"/>
              <a:t>2</a:t>
            </a:r>
            <a:r>
              <a:rPr lang="cs-CZ" dirty="0"/>
              <a:t> = 0,04</a:t>
            </a:r>
          </a:p>
          <a:p>
            <a:pPr lvl="1"/>
            <a:r>
              <a:rPr lang="cs-CZ" dirty="0"/>
              <a:t>D – 0,1</a:t>
            </a:r>
            <a:r>
              <a:rPr lang="cs-CZ" baseline="30000" dirty="0"/>
              <a:t>2</a:t>
            </a:r>
            <a:r>
              <a:rPr lang="cs-CZ" dirty="0"/>
              <a:t> = 0,01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Sečtou se umocněné podíly:</a:t>
            </a:r>
          </a:p>
          <a:p>
            <a:pPr>
              <a:buNone/>
            </a:pPr>
            <a:r>
              <a:rPr lang="cs-CZ" dirty="0"/>
              <a:t>0,16 + 0,09 + 0,04 + 0,01 = 0,3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Číslo 1 dělíme součtem umocněných podílů</a:t>
            </a:r>
          </a:p>
          <a:p>
            <a:pPr>
              <a:buNone/>
            </a:pPr>
            <a:r>
              <a:rPr lang="cs-CZ" dirty="0"/>
              <a:t>1 / 0,3 = </a:t>
            </a:r>
            <a:r>
              <a:rPr lang="cs-CZ" dirty="0" err="1"/>
              <a:t>3</a:t>
            </a:r>
            <a:r>
              <a:rPr lang="cs-CZ" dirty="0"/>
              <a:t>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Souhrn kroků dosazených do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N = 1/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 </a:t>
            </a:r>
            <a:r>
              <a:rPr lang="cs-CZ" dirty="0"/>
              <a:t>=</a:t>
            </a:r>
          </a:p>
          <a:p>
            <a:pPr>
              <a:buNone/>
            </a:pPr>
            <a:r>
              <a:rPr lang="cs-CZ" dirty="0"/>
              <a:t>= 1/(0,4</a:t>
            </a:r>
            <a:r>
              <a:rPr lang="cs-CZ" baseline="30000" dirty="0"/>
              <a:t>2</a:t>
            </a:r>
            <a:r>
              <a:rPr lang="cs-CZ" dirty="0"/>
              <a:t>+0,3</a:t>
            </a:r>
            <a:r>
              <a:rPr lang="cs-CZ" baseline="30000" dirty="0"/>
              <a:t>2</a:t>
            </a:r>
            <a:r>
              <a:rPr lang="cs-CZ" dirty="0"/>
              <a:t>+0,2</a:t>
            </a:r>
            <a:r>
              <a:rPr lang="cs-CZ" baseline="30000" dirty="0"/>
              <a:t>2</a:t>
            </a:r>
            <a:r>
              <a:rPr lang="cs-CZ" dirty="0"/>
              <a:t>+0,1</a:t>
            </a:r>
            <a:r>
              <a:rPr lang="cs-CZ" baseline="30000" dirty="0"/>
              <a:t>2</a:t>
            </a:r>
            <a:r>
              <a:rPr lang="cs-CZ" dirty="0"/>
              <a:t>) =</a:t>
            </a:r>
          </a:p>
          <a:p>
            <a:pPr>
              <a:buNone/>
            </a:pPr>
            <a:r>
              <a:rPr lang="cs-CZ" dirty="0"/>
              <a:t>= 1/(0,16+0,09+0,04+0,01) = </a:t>
            </a:r>
          </a:p>
          <a:p>
            <a:pPr>
              <a:buNone/>
            </a:pPr>
            <a:r>
              <a:rPr lang="cs-CZ" dirty="0"/>
              <a:t>= 1/0,3 = </a:t>
            </a:r>
          </a:p>
          <a:p>
            <a:pPr>
              <a:buNone/>
            </a:pPr>
            <a:r>
              <a:rPr lang="cs-CZ" dirty="0"/>
              <a:t>= 3,33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 = 3,33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Parlamentní volby v ČR 2021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1526553"/>
              </p:ext>
            </p:extLst>
          </p:nvPr>
        </p:nvGraphicFramePr>
        <p:xfrm>
          <a:off x="457200" y="1600200"/>
          <a:ext cx="404279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71 (35,5 %)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72 (36 %)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PirSTAN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 (18,5%)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(10 %)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 = 1 / (0,355</a:t>
            </a:r>
            <a:r>
              <a:rPr lang="cs-CZ" baseline="30000" dirty="0"/>
              <a:t>2 </a:t>
            </a:r>
            <a:r>
              <a:rPr lang="cs-CZ" dirty="0"/>
              <a:t>+ 0,36</a:t>
            </a:r>
            <a:r>
              <a:rPr lang="cs-CZ" baseline="30000" dirty="0"/>
              <a:t>2 </a:t>
            </a:r>
            <a:r>
              <a:rPr lang="cs-CZ" dirty="0"/>
              <a:t>+ 0,185</a:t>
            </a:r>
            <a:r>
              <a:rPr lang="cs-CZ" baseline="30000" dirty="0"/>
              <a:t>2 </a:t>
            </a:r>
            <a:r>
              <a:rPr lang="cs-CZ" dirty="0"/>
              <a:t>+ 0,10</a:t>
            </a:r>
            <a:r>
              <a:rPr lang="cs-CZ" baseline="30000" dirty="0"/>
              <a:t>2</a:t>
            </a:r>
            <a:r>
              <a:rPr lang="cs-CZ" dirty="0"/>
              <a:t>) =</a:t>
            </a:r>
          </a:p>
          <a:p>
            <a:pPr marL="0" indent="0">
              <a:buNone/>
            </a:pPr>
            <a:r>
              <a:rPr lang="cs-CZ" dirty="0"/>
              <a:t>= 1 / (0,126025 + 0,1296 + 0,034225 + 0,01) =</a:t>
            </a:r>
          </a:p>
          <a:p>
            <a:pPr marL="0" indent="0">
              <a:buNone/>
            </a:pPr>
            <a:r>
              <a:rPr lang="cs-CZ" dirty="0"/>
              <a:t>= 1 / 0,29985 = </a:t>
            </a:r>
          </a:p>
          <a:p>
            <a:pPr marL="0" indent="0">
              <a:buNone/>
            </a:pPr>
            <a:r>
              <a:rPr lang="cs-CZ" u="sng" dirty="0"/>
              <a:t>3,34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tím spočítá?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stejně velkých stran, který by vedl ke stejné fragmentaci, jako má stávající stranický systém (s různě velkými stranami)</a:t>
            </a:r>
          </a:p>
          <a:p>
            <a:r>
              <a:rPr lang="cs-CZ" dirty="0"/>
              <a:t>Tzn. čím vyšší N, tím vyšší fragmentace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687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Laakso-Taageperův index</vt:lpstr>
      <vt:lpstr>Vzorec</vt:lpstr>
      <vt:lpstr>Výsledky voleb a první krok</vt:lpstr>
      <vt:lpstr>Druhý krok</vt:lpstr>
      <vt:lpstr>Třetí krok</vt:lpstr>
      <vt:lpstr>Čtvrtý krok</vt:lpstr>
      <vt:lpstr>Souhrn kroků dosazených do vzorce</vt:lpstr>
      <vt:lpstr>Konkrétní příklad – Parlamentní volby v ČR 2021</vt:lpstr>
      <vt:lpstr>Co se tím spočítá?</vt:lpstr>
      <vt:lpstr>K čemu je to užitečné</vt:lpstr>
      <vt:lpstr>Další poznámky</vt:lpstr>
      <vt:lpstr>Nedostatky</vt:lpstr>
      <vt:lpstr>Při nákupu jednoho indexu dva indexy zdarma</vt:lpstr>
      <vt:lpstr>Poznámka jak s nimi pracovat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20</cp:revision>
  <dcterms:created xsi:type="dcterms:W3CDTF">2017-10-10T20:50:28Z</dcterms:created>
  <dcterms:modified xsi:type="dcterms:W3CDTF">2022-10-02T21:21:11Z</dcterms:modified>
</cp:coreProperties>
</file>