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D14F9-E3C4-A077-3EB6-D6218F4AD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75AF6-D0F2-F4FE-C9D5-700E0F888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82026-73DB-7734-1035-2FAF589D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29EED2-12B7-637A-C584-EE1FA996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75738-7E47-D18A-1D27-C40BB53F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0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DAE3C-0638-207E-BDEF-CA01B78C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C80438-C910-940A-2ECF-4CA63C80F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0E4009-31C7-592B-2539-645F06D4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A262B1-AC11-8475-6608-66F1E3F6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033E3B-DBF5-162D-9042-7D9BFF08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7F8F53-FCF7-9F0E-60B6-E647F092E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03929C-A7B4-FA7C-4F67-0C69FA9C3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6F4A6D-86A0-6648-1166-D3CE1DC4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ACF5B0-009A-7A34-8F15-53195F2C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61CF03-ED5B-45A5-7351-6FFCE043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1242A-42D1-CD09-8E37-C6A521A2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B242A-76B4-DF37-B9A4-1DFE1416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6A3D44-1AD6-E573-3A94-5EC68357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B68921-DE06-14AC-06BD-593124B6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090F3-86C0-903E-16C0-FB3AAF37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70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B1141-74BD-1B79-3300-6C61C8E6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6BC98-31D9-823B-FD2B-2D46D0DFA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585ADA-1872-D865-2D9A-A00D4F90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E9A1DE-DA7A-DF8C-159D-70E56505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CEE546-500B-9674-639C-EDE686FA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5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1C7EE-D50B-089D-F2DD-8C92FE83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8ED92-4B64-C4BE-4DB2-F026CB1D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DE0038-1C90-0779-9BDB-ACCDE8553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A70CA4-FE15-A88E-0D0C-46C00AA0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F41C98-05F5-08BD-9CAA-EF22D8ED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09C7C7-0DFB-C436-73CD-35410307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3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0CEA8-A1E0-CE85-E1DA-084590A1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F9AFB3-25A4-6A18-4A1B-1988EB6A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E3ECF2-9387-05DF-7705-A541FF69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D8725F-7983-8CDA-A0A3-777CB875B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5A1916-DD0A-CCB4-BAC2-F742F3EFA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D14EBF-9B01-E0BE-73DD-51B599CD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CD0EBA-640B-493C-3D3F-2E9A7133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E06394-14FB-2A68-B168-54420E28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6C9DB-2A43-DCD8-0496-D621D2EB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234DD5-BEFB-8675-DE14-E78EEB73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DB7DE6-2FB4-1D6C-08B3-EB8CA32F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3DB2A0-8EE8-1DA5-ED55-B7BCE991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7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8795B6-D86E-709E-1D1C-87098937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BAA5EF-7C15-205E-FE1B-D2820FB1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AB78C5-4929-61A9-7740-1762365E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3B97A-DDA6-3511-9DF4-E7B2E2A1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8EBC3-4787-BB82-0867-9F6C8F3D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C83346-63C8-1258-D198-12B4CDB9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62EA7F-7B64-A958-7E43-3677EBC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FECFF6-117C-62A2-1234-296719F6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91D1AD-3EFF-4C8E-DFFD-33A7ECD0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8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4DF4-6512-9197-D513-845E7641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44E515-5B6D-4F9F-DEB1-B604F4AFD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06F12-7F69-F0C5-DC63-F1303174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2CA75D-E1B9-FFB5-D0A3-EF1F38F2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E898D1-6FFE-1C5A-9422-5831195A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BE78B7-7392-B9C3-9336-E0513427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DEC9A2-1480-01C8-8754-8C0628C5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DCAA3-6E59-5515-6CD8-D410B19F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FE7E3F-04D3-8C43-F1C3-31D77C306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A11B-48A3-44B8-A03D-AB5D41AB23ED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66056-D757-6AFF-A629-76A9FF2C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43533B-6CDF-E560-1C39-671124769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70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1529A-06C7-F182-48C7-29FFE326B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Formálně rovné, reálně nerovné volební právo II.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0E230D-5DB1-973C-1F06-3756825FC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Malapportionment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7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F484F-E82E-C15C-5D59-8EAA9F6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Malapportionment</a:t>
            </a:r>
            <a:r>
              <a:rPr lang="cs-CZ" dirty="0"/>
              <a:t> -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82A91-7FFB-D2A8-90F7-7BFE6F6B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Vymezení různě velkých volebních obvodů (ve smyslu počtu voličů na jeden mandát):</a:t>
            </a:r>
          </a:p>
          <a:p>
            <a:pPr lvl="2"/>
            <a:r>
              <a:rPr lang="cs-CZ" dirty="0"/>
              <a:t>„Přirozeně“ – delší dobu se nemění hranice obvodů</a:t>
            </a:r>
          </a:p>
          <a:p>
            <a:pPr lvl="2"/>
            <a:r>
              <a:rPr lang="cs-CZ" dirty="0"/>
              <a:t>Pomocí manipulace – různá velikost je nastavena a priori, aby zvýhodnila určitou skupinu obyvatel</a:t>
            </a:r>
          </a:p>
          <a:p>
            <a:pPr lvl="2"/>
            <a:r>
              <a:rPr lang="cs-CZ" dirty="0"/>
              <a:t>Oba „postupy“ lze kombinovat</a:t>
            </a:r>
          </a:p>
        </p:txBody>
      </p:sp>
    </p:spTree>
    <p:extLst>
      <p:ext uri="{BB962C8B-B14F-4D97-AF65-F5344CB8AC3E}">
        <p14:creationId xmlns:p14="http://schemas.microsoft.com/office/powerpoint/2010/main" val="291244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7A5EE-316E-C9CD-749C-6EF542F7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Rotten</a:t>
            </a:r>
            <a:r>
              <a:rPr lang="cs-CZ" dirty="0"/>
              <a:t> </a:t>
            </a:r>
            <a:r>
              <a:rPr lang="cs-CZ" dirty="0" err="1"/>
              <a:t>boroughs</a:t>
            </a:r>
            <a:r>
              <a:rPr lang="cs-CZ" dirty="0"/>
              <a:t> před volební reformou ve Velké Británii (1832)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BDDC4-2D74-B822-1C0E-1AF85785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citovaný (ale ne zcela přesný) příklad – středověká </a:t>
            </a:r>
            <a:r>
              <a:rPr lang="cs-CZ" dirty="0" err="1"/>
              <a:t>boroughs</a:t>
            </a:r>
            <a:r>
              <a:rPr lang="cs-CZ" dirty="0"/>
              <a:t> měla od počátku různou velikost</a:t>
            </a:r>
          </a:p>
          <a:p>
            <a:r>
              <a:rPr lang="cs-CZ" dirty="0" err="1"/>
              <a:t>Dvoumandátové</a:t>
            </a:r>
            <a:r>
              <a:rPr lang="cs-CZ" dirty="0"/>
              <a:t> volební obvody pro volbu Dolní sněmovny, které většinou vznikly ve 13. století</a:t>
            </a:r>
          </a:p>
          <a:p>
            <a:r>
              <a:rPr lang="cs-CZ" dirty="0"/>
              <a:t>Obvody zůstaly zachovány po více než půl tisíciletí, aniž by reflektovaly demografické změny</a:t>
            </a:r>
          </a:p>
          <a:p>
            <a:r>
              <a:rPr lang="cs-CZ" dirty="0"/>
              <a:t>Nerovnost zesílila během průmyslové revoluce (lidnatá průmyslová centra měla zastoupení pouze přes většinou </a:t>
            </a:r>
            <a:r>
              <a:rPr lang="cs-CZ" dirty="0" err="1"/>
              <a:t>dvoumandátové</a:t>
            </a:r>
            <a:r>
              <a:rPr lang="cs-CZ" dirty="0"/>
              <a:t> obvody jednotlivých hrabství, řada </a:t>
            </a:r>
            <a:r>
              <a:rPr lang="cs-CZ" dirty="0" err="1"/>
              <a:t>boroughs</a:t>
            </a:r>
            <a:r>
              <a:rPr lang="cs-CZ" dirty="0"/>
              <a:t> si zachovala dva mandáty, ačkoliv v nich žily jednotlivci/desítky voličů)</a:t>
            </a:r>
          </a:p>
        </p:txBody>
      </p:sp>
    </p:spTree>
    <p:extLst>
      <p:ext uri="{BB962C8B-B14F-4D97-AF65-F5344CB8AC3E}">
        <p14:creationId xmlns:p14="http://schemas.microsoft.com/office/powerpoint/2010/main" val="407675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F2A34-982B-9A37-76D6-36043C3A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Sarum</a:t>
            </a:r>
            <a:endParaRPr lang="cs-CZ" dirty="0"/>
          </a:p>
        </p:txBody>
      </p:sp>
      <p:pic>
        <p:nvPicPr>
          <p:cNvPr id="7" name="Zástupný obsah 6" descr="Obsah obrázku tráva, strom, Letecké snímkování, Pozemek&#10;&#10;Popis byl vytvořen automaticky">
            <a:extLst>
              <a:ext uri="{FF2B5EF4-FFF2-40B4-BE49-F238E27FC236}">
                <a16:creationId xmlns:a16="http://schemas.microsoft.com/office/drawing/2014/main" id="{E5AE2C48-EC2B-6825-26AC-F285570DBE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9" y="1825626"/>
            <a:ext cx="5679051" cy="4229486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ED0C9-FF73-18F2-C888-3C6937DE49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 poč. 13. století rostoucí městečko kolem hradu a katedrály</a:t>
            </a:r>
          </a:p>
          <a:p>
            <a:r>
              <a:rPr lang="cs-CZ" dirty="0"/>
              <a:t>Během 13. století se osídlení přesouvá do </a:t>
            </a:r>
            <a:r>
              <a:rPr lang="cs-CZ" dirty="0" err="1"/>
              <a:t>Salisbury</a:t>
            </a:r>
            <a:endParaRPr lang="cs-CZ" dirty="0"/>
          </a:p>
          <a:p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Sarum</a:t>
            </a:r>
            <a:r>
              <a:rPr lang="cs-CZ" dirty="0"/>
              <a:t> ale získá dva mandáty</a:t>
            </a:r>
          </a:p>
          <a:p>
            <a:r>
              <a:rPr lang="cs-CZ" dirty="0"/>
              <a:t>Počet voličů poč. 19. století kolem 10 (v roce 1831 měl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Sarum</a:t>
            </a:r>
            <a:r>
              <a:rPr lang="cs-CZ" dirty="0"/>
              <a:t> 11 voličů)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17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1DCC2-7C24-48AC-AFD3-C5297D0E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Předlitavské volební obvody 1907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027E67-2E84-48A5-A8AF-773E55850A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Formálně všeobecné a rovné volební právo pro muže</a:t>
            </a:r>
          </a:p>
          <a:p>
            <a:r>
              <a:rPr lang="cs-CZ" dirty="0"/>
              <a:t>Patrné značné rozdíly ve velikosti obvodů napříč Předlitavskem</a:t>
            </a:r>
          </a:p>
          <a:p>
            <a:r>
              <a:rPr lang="cs-CZ" dirty="0"/>
              <a:t>Zjevná preference obvodů v alpských zemích a obecně německy mluvících regionech</a:t>
            </a:r>
          </a:p>
          <a:p>
            <a:r>
              <a:rPr lang="cs-CZ" dirty="0"/>
              <a:t>Nejméně reprezentována východní Halič (počet obyvatel na 1 poslance odpovídá počtu obyvatel na cca. 2,5 poslance v dnešním Rakousku)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FC75AE-C5B3-4F42-AA69-6F864AE384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Morava (obvody a priori rozděleny na české a německé)</a:t>
            </a:r>
          </a:p>
          <a:p>
            <a:r>
              <a:rPr lang="cs-CZ" dirty="0"/>
              <a:t>30 českých (61 %) a 19 německých (39 %)</a:t>
            </a:r>
          </a:p>
          <a:p>
            <a:r>
              <a:rPr lang="cs-CZ" dirty="0"/>
              <a:t>Němčinu na Moravě jako obcovací řeč uvádí necelých 30 % obyvatel (odpovídalo by 14 – 15 mandátům)</a:t>
            </a:r>
          </a:p>
          <a:p>
            <a:r>
              <a:rPr lang="cs-CZ" dirty="0"/>
              <a:t>Ve výsledcích patrné velké rozdíly zejména při porovnání německých obvodů s venkovskými obvody českými</a:t>
            </a:r>
          </a:p>
        </p:txBody>
      </p:sp>
    </p:spTree>
    <p:extLst>
      <p:ext uri="{BB962C8B-B14F-4D97-AF65-F5344CB8AC3E}">
        <p14:creationId xmlns:p14="http://schemas.microsoft.com/office/powerpoint/2010/main" val="540519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306</Words>
  <Application>Microsoft Office PowerPoint</Application>
  <PresentationFormat>Širokoúhlá obrazovka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Formálně rovné, reálně nerovné volební právo II.</vt:lpstr>
      <vt:lpstr>Malapportionment - definice</vt:lpstr>
      <vt:lpstr>Rotten boroughs před volební reformou ve Velké Británii (1832)</vt:lpstr>
      <vt:lpstr>Old Sarum</vt:lpstr>
      <vt:lpstr>Předlitavské volební obvody 1907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Formálně rovné, reálně nerovné volební právo II.</dc:title>
  <dc:creator>Jakub Šedo</dc:creator>
  <cp:lastModifiedBy>Jakub Šedo</cp:lastModifiedBy>
  <cp:revision>3</cp:revision>
  <dcterms:created xsi:type="dcterms:W3CDTF">2023-10-16T17:31:33Z</dcterms:created>
  <dcterms:modified xsi:type="dcterms:W3CDTF">2023-10-17T10:02:02Z</dcterms:modified>
</cp:coreProperties>
</file>