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3" r:id="rId10"/>
    <p:sldId id="272" r:id="rId11"/>
    <p:sldId id="266" r:id="rId12"/>
    <p:sldId id="267" r:id="rId13"/>
    <p:sldId id="274" r:id="rId14"/>
    <p:sldId id="273" r:id="rId15"/>
    <p:sldId id="268" r:id="rId16"/>
    <p:sldId id="275" r:id="rId17"/>
    <p:sldId id="276" r:id="rId18"/>
    <p:sldId id="270" r:id="rId19"/>
    <p:sldId id="277" r:id="rId20"/>
    <p:sldId id="269" r:id="rId21"/>
    <p:sldId id="271" r:id="rId22"/>
    <p:sldId id="264" r:id="rId23"/>
    <p:sldId id="279" r:id="rId24"/>
    <p:sldId id="280" r:id="rId25"/>
    <p:sldId id="278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75" autoAdjust="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C24C6-67DD-446C-9602-EA3A780CB03A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F48BC-627C-4EF1-B78B-3A8F5C9B2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25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Mysl vnímá obraz jako celek a dává mu smysl. Mysl potlačí detaily, které jsou s významem v rozporu a jsme schopni vnímat i neexistující jevy.</a:t>
            </a:r>
          </a:p>
          <a:p>
            <a:r>
              <a:rPr lang="cs-CZ" dirty="0"/>
              <a:t>Vnímání vágního obrazu jakožto specifického.</a:t>
            </a:r>
          </a:p>
          <a:p>
            <a:r>
              <a:rPr lang="cs-CZ" dirty="0"/>
              <a:t>+ zkušenost s vnímaným objektem.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F48BC-627C-4EF1-B78B-3A8F5C9B283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945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Kresebný test spojený se sociálním experimentem</a:t>
            </a:r>
          </a:p>
          <a:p>
            <a:endParaRPr lang="cs-CZ" dirty="0"/>
          </a:p>
          <a:p>
            <a:r>
              <a:rPr lang="cs-CZ" dirty="0"/>
              <a:t>Zachycuje aktuální psychický stav, emotivitu, interpersonální vztahy, percepčně-kognitivní funkce, kontakt s realitou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F48BC-627C-4EF1-B78B-3A8F5C9B283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399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Strom předpoklad, že kresba ovocného stromu může vypovídat o emocionální zralosti dětí i dospělých a o poruchách v emocionální i sociální oblasti.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F48BC-627C-4EF1-B78B-3A8F5C9B283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Figurální metoda rodinné diagnostiky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F48BC-627C-4EF1-B78B-3A8F5C9B283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43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F48BC-627C-4EF1-B78B-3A8F5C9B28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75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Známý test inkoustových skvrn </a:t>
            </a:r>
            <a:r>
              <a:rPr lang="cs-CZ" dirty="0" err="1"/>
              <a:t>vzvnikl</a:t>
            </a:r>
            <a:r>
              <a:rPr lang="cs-CZ" dirty="0"/>
              <a:t> ve </a:t>
            </a:r>
            <a:r>
              <a:rPr lang="cs-CZ" dirty="0" err="1"/>
              <a:t>švýcarsku</a:t>
            </a:r>
            <a:r>
              <a:rPr lang="cs-CZ" dirty="0"/>
              <a:t>, původně primárně jako „kognitivně-percepční test“. Informace o charakteru, struktuře percepčně-</a:t>
            </a:r>
            <a:r>
              <a:rPr lang="cs-CZ" dirty="0" err="1"/>
              <a:t>kog</a:t>
            </a:r>
            <a:r>
              <a:rPr lang="cs-CZ" dirty="0"/>
              <a:t> procesu, hodnocení kvality, zaznamenání poruch tohoto procesu</a:t>
            </a:r>
          </a:p>
          <a:p>
            <a:r>
              <a:rPr lang="cs-CZ" dirty="0"/>
              <a:t>Rozlišné percepční procesy v návaznosti na posouzení osobnosti a psychopatologie</a:t>
            </a:r>
          </a:p>
          <a:p>
            <a:r>
              <a:rPr lang="cs-CZ" dirty="0"/>
              <a:t>Byl vytvořen tak, že obtiskl inkoust a následně skvrny dokresloval</a:t>
            </a:r>
          </a:p>
          <a:p>
            <a:r>
              <a:rPr lang="cs-CZ" dirty="0"/>
              <a:t>V Bernu je muzeum Hermanna </a:t>
            </a:r>
            <a:r>
              <a:rPr lang="cs-CZ" dirty="0" err="1"/>
              <a:t>Rorschacha</a:t>
            </a:r>
            <a:endParaRPr lang="cs-CZ" dirty="0"/>
          </a:p>
          <a:p>
            <a:endParaRPr lang="cs-CZ" dirty="0"/>
          </a:p>
          <a:p>
            <a:r>
              <a:rPr lang="cs-CZ" dirty="0"/>
              <a:t>Ve 30. letech při příchodu do USA, David </a:t>
            </a:r>
            <a:r>
              <a:rPr lang="cs-CZ" dirty="0" err="1"/>
              <a:t>Rappaport</a:t>
            </a:r>
            <a:r>
              <a:rPr lang="cs-CZ" dirty="0"/>
              <a:t> </a:t>
            </a:r>
            <a:r>
              <a:rPr lang="cs-CZ" dirty="0" err="1"/>
              <a:t>popojení</a:t>
            </a:r>
            <a:r>
              <a:rPr lang="cs-CZ" dirty="0"/>
              <a:t> s psychoanalýzou a test jako </a:t>
            </a:r>
            <a:r>
              <a:rPr lang="cs-CZ" dirty="0" err="1"/>
              <a:t>nástoj</a:t>
            </a:r>
            <a:r>
              <a:rPr lang="cs-CZ" dirty="0"/>
              <a:t> pro: prozkoumání vnitřní dynamiky, jakým způsobem jedinec řeší konflikty</a:t>
            </a:r>
          </a:p>
          <a:p>
            <a:r>
              <a:rPr lang="cs-CZ" dirty="0"/>
              <a:t>Beck a </a:t>
            </a:r>
            <a:r>
              <a:rPr lang="cs-CZ" dirty="0" err="1"/>
              <a:t>Hertzová</a:t>
            </a:r>
            <a:r>
              <a:rPr lang="cs-CZ" dirty="0"/>
              <a:t>, na to nahlíží jako test pro zkoumání psychické trendy, vývojové trendy, osobnostní zralost</a:t>
            </a:r>
          </a:p>
          <a:p>
            <a:endParaRPr lang="cs-CZ" dirty="0"/>
          </a:p>
          <a:p>
            <a:r>
              <a:rPr lang="cs-CZ" dirty="0"/>
              <a:t>Rok 47 Maďarsko Ferenc </a:t>
            </a:r>
            <a:r>
              <a:rPr lang="cs-CZ" dirty="0" err="1"/>
              <a:t>Mérei</a:t>
            </a:r>
            <a:r>
              <a:rPr lang="cs-CZ" dirty="0"/>
              <a:t> – psychodynamické interpretace, analýza výkonů, tvorba témat jednotlivých tabulí (agrese II, sexuální tabule, otcovská 4, mateřská 7.)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Lerner</a:t>
            </a:r>
            <a:r>
              <a:rPr lang="cs-CZ" dirty="0"/>
              <a:t> „psychoanalytický a psychodynamický přístup“, projektivní metoda;</a:t>
            </a:r>
          </a:p>
          <a:p>
            <a:r>
              <a:rPr lang="cs-CZ" dirty="0"/>
              <a:t>Dětský vývoj v ROR</a:t>
            </a:r>
          </a:p>
          <a:p>
            <a:r>
              <a:rPr lang="cs-CZ" dirty="0"/>
              <a:t>Evidence-</a:t>
            </a:r>
            <a:r>
              <a:rPr lang="cs-CZ" dirty="0" err="1"/>
              <a:t>based</a:t>
            </a:r>
            <a:r>
              <a:rPr lang="cs-CZ" dirty="0"/>
              <a:t> přístup (standardizace, administrace. Vyhodnocení…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F48BC-627C-4EF1-B78B-3A8F5C9B283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00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Jaké typy pacientů budou mít s testem problém? </a:t>
            </a:r>
            <a:r>
              <a:rPr lang="cs-CZ" dirty="0" err="1"/>
              <a:t>Organicita</a:t>
            </a:r>
            <a:r>
              <a:rPr lang="cs-CZ" dirty="0"/>
              <a:t>, zrakové handicapy, výrazný stres, nižší intelekt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F48BC-627C-4EF1-B78B-3A8F5C9B283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77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Murray – teorie </a:t>
            </a:r>
            <a:r>
              <a:rPr lang="cs-CZ" dirty="0" err="1"/>
              <a:t>need-press</a:t>
            </a:r>
            <a:r>
              <a:rPr lang="cs-CZ" dirty="0"/>
              <a:t> systém, potřeba vzniká jako reakce na podnět a opět vyvolává motorickou reakci, potřeby jsou motorem lidského jednání.</a:t>
            </a:r>
          </a:p>
          <a:p>
            <a:r>
              <a:rPr lang="cs-CZ" dirty="0" err="1"/>
              <a:t>Needs</a:t>
            </a:r>
            <a:r>
              <a:rPr lang="cs-CZ" dirty="0"/>
              <a:t> tendence vnitřní síly organismu, </a:t>
            </a:r>
            <a:r>
              <a:rPr lang="cs-CZ" dirty="0" err="1"/>
              <a:t>press</a:t>
            </a:r>
            <a:r>
              <a:rPr lang="cs-CZ" dirty="0"/>
              <a:t> vnější tlaky/síly</a:t>
            </a:r>
          </a:p>
          <a:p>
            <a:endParaRPr lang="cs-CZ" dirty="0"/>
          </a:p>
          <a:p>
            <a:r>
              <a:rPr lang="cs-CZ" dirty="0"/>
              <a:t>Akcentace výpovědí , v rámci diagnostiky spojován v analýzou sociálního přizpůsobení X ROR poruchy procesu myšlení</a:t>
            </a:r>
          </a:p>
          <a:p>
            <a:r>
              <a:rPr lang="cs-CZ" dirty="0"/>
              <a:t>Interpretace poruch chování, neuróz, </a:t>
            </a:r>
            <a:r>
              <a:rPr lang="cs-CZ" dirty="0" err="1"/>
              <a:t>psychoz</a:t>
            </a:r>
            <a:endParaRPr lang="cs-CZ" dirty="0"/>
          </a:p>
          <a:p>
            <a:endParaRPr lang="cs-CZ" dirty="0"/>
          </a:p>
          <a:p>
            <a:r>
              <a:rPr lang="cs-CZ" dirty="0"/>
              <a:t>Projekce v rámci interpretování situací skrze vlastní zkušenost, i v literární tvorbě vědomě i nevědomě popisujeme emoce a prožívání hrdinů, které je ale naše vlastní. Subjekt mluví za sebe skrze hrdiny.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F48BC-627C-4EF1-B78B-3A8F5C9B283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42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Obranné mechanismy: popření (opomenutí, negativní optimismus…), projekce (magické </a:t>
            </a:r>
            <a:r>
              <a:rPr lang="cs-CZ" dirty="0" err="1"/>
              <a:t>mylšení</a:t>
            </a:r>
            <a:r>
              <a:rPr lang="cs-CZ" dirty="0"/>
              <a:t>, </a:t>
            </a:r>
            <a:r>
              <a:rPr lang="cs-CZ" dirty="0" err="1"/>
              <a:t>atribuce</a:t>
            </a:r>
            <a:r>
              <a:rPr lang="cs-CZ" dirty="0"/>
              <a:t> myšlenek jiným </a:t>
            </a:r>
            <a:r>
              <a:rPr lang="cs-CZ" dirty="0" err="1"/>
              <a:t>osobá</a:t>
            </a:r>
            <a:r>
              <a:rPr lang="cs-CZ" dirty="0"/>
              <a:t>…), identifikace (nápodoba, zvýšená seberegulace…)</a:t>
            </a:r>
          </a:p>
          <a:p>
            <a:r>
              <a:rPr lang="cs-CZ" dirty="0" err="1"/>
              <a:t>Atribuce</a:t>
            </a:r>
            <a:r>
              <a:rPr lang="cs-CZ" dirty="0"/>
              <a:t>: „... Cítí nenávist vůči té ženě, kterou škrtí...“ (18 GF) „... musí ze sebe tu emoci nějak dostat…spíš bych ho tipovala na nějakou agresivní formu vybití...“ (13 MF)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Bellak</a:t>
            </a:r>
            <a:r>
              <a:rPr lang="cs-CZ" dirty="0"/>
              <a:t> a dále</a:t>
            </a:r>
          </a:p>
          <a:p>
            <a:r>
              <a:rPr lang="cs-CZ" dirty="0"/>
              <a:t>Hodnoceno hrdina, prostředí, chování hrdiny, emoční složka, co prožívají hrdinové, jak hrdina reaguje k okolí, co dělá…, řešené téma (vztahy, rodina, práce, </a:t>
            </a:r>
            <a:r>
              <a:rPr lang="cs-CZ" dirty="0" err="1"/>
              <a:t>sebehodnota</a:t>
            </a:r>
            <a:r>
              <a:rPr lang="cs-CZ" dirty="0"/>
              <a:t>…)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F48BC-627C-4EF1-B78B-3A8F5C9B283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23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Jaké typy pacientů budou mít s testem potíž? </a:t>
            </a:r>
          </a:p>
          <a:p>
            <a:r>
              <a:rPr lang="cs-CZ" dirty="0"/>
              <a:t>Dysfázie, </a:t>
            </a:r>
            <a:r>
              <a:rPr lang="cs-CZ" dirty="0" err="1"/>
              <a:t>aspergrův</a:t>
            </a:r>
            <a:r>
              <a:rPr lang="cs-CZ" dirty="0"/>
              <a:t> syndrom, autismus,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F48BC-627C-4EF1-B78B-3A8F5C9B283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761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Posykuje vzorce řečového chování spolu s možností registrace </a:t>
            </a:r>
            <a:r>
              <a:rPr lang="cs-CZ" dirty="0" err="1"/>
              <a:t>zážitové</a:t>
            </a:r>
            <a:r>
              <a:rPr lang="cs-CZ" dirty="0"/>
              <a:t> stránky verbálních projevů; zachycuje dynamiku a pohotovost řečové produkce</a:t>
            </a:r>
          </a:p>
          <a:p>
            <a:r>
              <a:rPr lang="cs-CZ" dirty="0"/>
              <a:t>Metoda experimentálně-výzkumné, ale i psychodiagnostická metoda</a:t>
            </a:r>
          </a:p>
          <a:p>
            <a:endParaRPr lang="cs-CZ" dirty="0"/>
          </a:p>
          <a:p>
            <a:r>
              <a:rPr lang="cs-CZ" dirty="0"/>
              <a:t>Jung experimentoval se 100 podnětovými slovy, z toho vždy vybíral</a:t>
            </a:r>
          </a:p>
          <a:p>
            <a:r>
              <a:rPr lang="cs-CZ" dirty="0"/>
              <a:t>Střídání neutrálních slov se slovy kritickými (slova jež je předpokládáno, že vyvolají emoční reakci; Jung vycházel z toho, že slova jako „pýcha“, „hřešit“, „zlý“ „pěkný“ vztahují na sebe</a:t>
            </a:r>
          </a:p>
          <a:p>
            <a:endParaRPr lang="cs-CZ" dirty="0"/>
          </a:p>
          <a:p>
            <a:r>
              <a:rPr lang="cs-CZ" dirty="0"/>
              <a:t>Hodnocení do 30s. Měření času.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F48BC-627C-4EF1-B78B-3A8F5C9B283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66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Originálně myšlen jako „multidimenzionální klinický osobnostní test“, v praxi je vnímán jako metoda sloužící k diagnostice a predikci agresivního chování</a:t>
            </a:r>
          </a:p>
          <a:p>
            <a:r>
              <a:rPr lang="cs-CZ" dirty="0"/>
              <a:t>Využití od 6 let výše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F48BC-627C-4EF1-B78B-3A8F5C9B283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57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1AE0B-457E-00CD-EFC2-FC5E17A0A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7341FA-738F-10F5-DAC3-25ED4753B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05DE43-2E7B-2AA9-6B81-1096C6EC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74D8-9AAA-4621-B29D-6DF2842A8B5A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1F37B2-66CB-CCE0-E3CB-F4AE6468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E46366-06D5-C8FB-336B-18A5A918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083-F5C9-4749-B89A-84B745E52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89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6BF02-6EB9-1E53-5D06-A2229D94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349A31-45B2-11B1-039D-1D599C6D9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82AF50-ABDA-300E-C28E-2AEFEB05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74D8-9AAA-4621-B29D-6DF2842A8B5A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9C6DE6-2D17-4EC1-AE61-0922CDD4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6D0694-DA26-7DB5-566E-660CC006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083-F5C9-4749-B89A-84B745E52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43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E875AB1-B9EE-4446-D06A-B642EF29B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72D860-0B9B-83EA-E219-198430B3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8143BE-3336-540D-9384-9632B999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74D8-9AAA-4621-B29D-6DF2842A8B5A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6BBA5A-14E7-0D24-07F0-024A9DE2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81DCFC-AC10-61F4-1576-90E7E1B7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083-F5C9-4749-B89A-84B745E52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05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C44BB-6BF3-E5AA-D979-8C15D4F1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B2E9C6-BF0C-F300-7D5F-DFEC5C3E9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CCAE9C-D9EB-2961-07F3-036A6BC1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74D8-9AAA-4621-B29D-6DF2842A8B5A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51BCBE-B406-7D63-745D-EC78614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1FA672-F164-63A7-A83A-48B7643A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083-F5C9-4749-B89A-84B745E52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73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619AA-E81A-53C9-DC95-468D8D09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C65CA6-329F-5EC9-4F49-DFEA68F7A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13EC72-BE04-4673-4D62-69F492EF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74D8-9AAA-4621-B29D-6DF2842A8B5A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7DC40C-56D5-1CD0-9FD6-D3193BAF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AC0E96-D33C-28A9-8861-6C6FB948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083-F5C9-4749-B89A-84B745E52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24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6A03A-2016-B11B-E06B-32070C7F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27B97B-E650-26F9-622B-D9F3ADD39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4B0592-A856-3B35-82DD-44D820D2B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99AF3A-22A6-B8DF-236C-65E0CDFE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74D8-9AAA-4621-B29D-6DF2842A8B5A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7DCE7E-6980-CD11-C934-A0EB664D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1E7AA1-5E84-B1B5-2E3C-9399A07C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083-F5C9-4749-B89A-84B745E52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21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953027-64BD-72F7-C649-059D4EEF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620C66-CDA0-734C-B17F-36C1B92B8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0C0711-910A-7F40-CC69-590A1FDE1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ED716B6-E470-084E-09C3-430930822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AF2E4E7-3ECC-5A21-0A1C-FB1E73E4A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F78E195-3ED4-A9EC-D28D-58E649C1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74D8-9AAA-4621-B29D-6DF2842A8B5A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9B5C0E0-D424-5667-8900-BBA38B93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7F87FA6-B1CF-AF0B-F93C-20CBB400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083-F5C9-4749-B89A-84B745E52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26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E0061-265C-200F-EBEE-2C4B2088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93DB567-F564-3105-C0D9-65CDC862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74D8-9AAA-4621-B29D-6DF2842A8B5A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395FDF-D918-4C72-8938-FC73ACA7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4562FA-13E6-74AD-EB93-74006B81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083-F5C9-4749-B89A-84B745E52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6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7E5306E-72A9-CE09-9024-5D8879DB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74D8-9AAA-4621-B29D-6DF2842A8B5A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9C78CA-21AA-A689-F92F-A8D0F949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638708-1C58-04FD-18AA-6517BC62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083-F5C9-4749-B89A-84B745E52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02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888E1-C554-FF9F-E30D-1DC907F44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E3EC0F-355E-8C1E-3F1F-2169F33E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063765-3CAD-E9CC-8FD9-F88ED1274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48B2DE-5658-C589-66C2-F6CA863A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74D8-9AAA-4621-B29D-6DF2842A8B5A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77BB51-C026-1C35-C289-8033DD0D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C7579B-956D-9248-9EE0-557CBFFF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083-F5C9-4749-B89A-84B745E52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20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A75A4-55E8-82CD-DEB8-84346B2E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389A8F8-850D-60C5-AD85-14907EB3D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F7D0EF-F6BD-6DD3-B95F-2ACE5670F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7F16C0-E424-C4B4-EAB3-3F195493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74D8-9AAA-4621-B29D-6DF2842A8B5A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4EF7E1-D994-DA30-4038-C9C29451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0A36C3-B1F8-F23C-7D54-7B496CB5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083-F5C9-4749-B89A-84B745E52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24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DE20B49-AF21-0F94-69A4-F9B567CD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36EFE9-4913-785D-A4C1-97AFF742A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FE2266-4FA2-911C-C79B-B04B8C9B7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74D8-9AAA-4621-B29D-6DF2842A8B5A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58857A-F7FC-9687-6AA5-7E6633E7A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D05B24-7486-5804-E2B1-55562D5F9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8083-F5C9-4749-B89A-84B745E52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57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mpsy.cz/files/pd/2008/pdf/soukupova-goldmann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D0681E-266A-B372-FDB2-0281F4484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Projektivní metody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CDBF0E-1C51-78AA-B437-87D307F03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91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759E5-B825-E98A-280F-B154D25D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B8675D-4DB3-FEED-9AB0-8B6EF058C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40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6FD53-EFF5-F825-E6CA-71B3AE77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Tematicko-apercepční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DD8E4D-AD90-A409-7936-B30275985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Historie: 1935 Morganová &amp; Murray</a:t>
            </a:r>
          </a:p>
          <a:p>
            <a:r>
              <a:rPr lang="cs-CZ" dirty="0"/>
              <a:t>Instrukce: „Ukážu Vám nyní nějaké obrázky a Vy mi o každém z nich zkusíte povyprávět příběh. V příběhu prosím uveďte: Co se na obrázku stalo? Co se stalo před tím? O čem lidé na obrázku přemýšlejí a co cítí? Jak to nakonec dopadlo? Můžete vytvořit jakýkoli příběh, vyprávějte ho od začátku až do konce. Váš příběh si budu zapisovat. (Zde je první obrázek).“</a:t>
            </a:r>
          </a:p>
          <a:p>
            <a:r>
              <a:rPr lang="cs-CZ" dirty="0"/>
              <a:t>Popis testu: 31 tabulí; běžně při administraci 11 karet; možné karty pro </a:t>
            </a:r>
            <a:r>
              <a:rPr lang="cs-CZ" dirty="0" err="1"/>
              <a:t>retest</a:t>
            </a:r>
            <a:r>
              <a:rPr lang="cs-CZ" dirty="0"/>
              <a:t>; asociační fáze + </a:t>
            </a:r>
            <a:r>
              <a:rPr lang="cs-CZ" dirty="0" err="1"/>
              <a:t>inquiry</a:t>
            </a:r>
            <a:endParaRPr lang="cs-CZ" dirty="0"/>
          </a:p>
          <a:p>
            <a:r>
              <a:rPr lang="cs-CZ" dirty="0"/>
              <a:t>Analýza výstupů: (i) kvalitativní; (</a:t>
            </a:r>
            <a:r>
              <a:rPr lang="cs-CZ" dirty="0" err="1"/>
              <a:t>ii</a:t>
            </a:r>
            <a:r>
              <a:rPr lang="cs-CZ" dirty="0"/>
              <a:t>) interpretační a skórovací systémy</a:t>
            </a:r>
          </a:p>
          <a:p>
            <a:endParaRPr lang="cs-CZ" dirty="0"/>
          </a:p>
          <a:p>
            <a:r>
              <a:rPr lang="cs-CZ" dirty="0"/>
              <a:t>Verze pro adolescenty: AAC (Adolescent </a:t>
            </a:r>
            <a:r>
              <a:rPr lang="cs-CZ" dirty="0" err="1"/>
              <a:t>Apperception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Odvozeno od TAT, 11 karet, 4 karty odlišné podle pohlaví, tematicky zaměřeno na vývojová témata věkové skupiny 12-19 let; </a:t>
            </a:r>
          </a:p>
          <a:p>
            <a:r>
              <a:rPr lang="cs-CZ" dirty="0"/>
              <a:t>Administrace dle Svoboda et al, 2013, 2022, možno zadávat od 8 let, od 14/15ti možno používat obrazové podněty pro dospělé.</a:t>
            </a:r>
          </a:p>
        </p:txBody>
      </p:sp>
    </p:spTree>
    <p:extLst>
      <p:ext uri="{BB962C8B-B14F-4D97-AF65-F5344CB8AC3E}">
        <p14:creationId xmlns:p14="http://schemas.microsoft.com/office/powerpoint/2010/main" val="115465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FF070-D3B4-5B28-92D9-22A04FFF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Skórovací a interpretační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B3C14B-15F6-175E-8E76-7BD8E5F17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SCORS (</a:t>
            </a:r>
            <a:r>
              <a:rPr lang="cs-CZ" dirty="0" err="1"/>
              <a:t>Ackerman</a:t>
            </a:r>
            <a:r>
              <a:rPr lang="cs-CZ" dirty="0"/>
              <a:t>, 1999)</a:t>
            </a:r>
          </a:p>
          <a:p>
            <a:r>
              <a:rPr lang="cs-CZ" dirty="0"/>
              <a:t>Obranné mechanismy dle </a:t>
            </a:r>
            <a:r>
              <a:rPr lang="cs-CZ" dirty="0" err="1"/>
              <a:t>Cramerové</a:t>
            </a:r>
            <a:r>
              <a:rPr lang="cs-CZ" dirty="0"/>
              <a:t> (Soukupová &amp; </a:t>
            </a:r>
            <a:r>
              <a:rPr lang="cs-CZ" dirty="0" err="1"/>
              <a:t>Goldman</a:t>
            </a:r>
            <a:r>
              <a:rPr lang="cs-CZ" dirty="0"/>
              <a:t>)</a:t>
            </a:r>
          </a:p>
          <a:p>
            <a:r>
              <a:rPr lang="cs-CZ" dirty="0" err="1"/>
              <a:t>Bellakovo</a:t>
            </a:r>
            <a:r>
              <a:rPr lang="cs-CZ" dirty="0"/>
              <a:t> interpretační schéma r. 1950</a:t>
            </a:r>
          </a:p>
          <a:p>
            <a:r>
              <a:rPr lang="cs-CZ" dirty="0"/>
              <a:t>Steinovo hodnocení</a:t>
            </a:r>
          </a:p>
          <a:p>
            <a:r>
              <a:rPr lang="cs-CZ" dirty="0" err="1"/>
              <a:t>Tomkinsovo</a:t>
            </a:r>
            <a:r>
              <a:rPr lang="cs-CZ" dirty="0"/>
              <a:t> hodnocení</a:t>
            </a:r>
          </a:p>
          <a:p>
            <a:r>
              <a:rPr lang="cs-CZ" dirty="0"/>
              <a:t>Interpretační </a:t>
            </a:r>
            <a:r>
              <a:rPr lang="cs-CZ" dirty="0" err="1"/>
              <a:t>schema</a:t>
            </a:r>
            <a:r>
              <a:rPr lang="cs-CZ" dirty="0"/>
              <a:t> H. </a:t>
            </a:r>
            <a:r>
              <a:rPr lang="cs-CZ" dirty="0" err="1"/>
              <a:t>Teglasiové</a:t>
            </a:r>
            <a:endParaRPr lang="cs-CZ" dirty="0"/>
          </a:p>
          <a:p>
            <a:r>
              <a:rPr lang="cs-CZ" dirty="0" err="1"/>
              <a:t>Scorovací</a:t>
            </a:r>
            <a:r>
              <a:rPr lang="cs-CZ" dirty="0"/>
              <a:t> systém D. </a:t>
            </a:r>
            <a:r>
              <a:rPr lang="cs-CZ" dirty="0" err="1"/>
              <a:t>Westena</a:t>
            </a:r>
            <a:endParaRPr lang="cs-CZ" dirty="0"/>
          </a:p>
          <a:p>
            <a:r>
              <a:rPr lang="cs-CZ" dirty="0" err="1"/>
              <a:t>Scorovací</a:t>
            </a:r>
            <a:r>
              <a:rPr lang="cs-CZ" dirty="0"/>
              <a:t> systém Rubena </a:t>
            </a:r>
            <a:r>
              <a:rPr lang="cs-CZ" dirty="0" err="1"/>
              <a:t>Fineho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29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Thematic Apperception Test">
            <a:extLst>
              <a:ext uri="{FF2B5EF4-FFF2-40B4-BE49-F238E27FC236}">
                <a16:creationId xmlns:a16="http://schemas.microsoft.com/office/drawing/2014/main" id="{BE5C03B8-843E-4AB9-7B97-BA12B9756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3410" y="643467"/>
            <a:ext cx="2935978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7" name="Straight Connector 2063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EC35ECE-5AB2-58E4-47E3-700B6001C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64" r="8027" b="2"/>
          <a:stretch/>
        </p:blipFill>
        <p:spPr>
          <a:xfrm>
            <a:off x="7247651" y="643467"/>
            <a:ext cx="2914270" cy="2543217"/>
          </a:xfrm>
          <a:prstGeom prst="rect">
            <a:avLst/>
          </a:prstGeom>
        </p:spPr>
      </p:pic>
      <p:cxnSp>
        <p:nvCxnSpPr>
          <p:cNvPr id="2066" name="Straight Connector 2065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Straight Connector 2067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1B0DAC70-0017-E459-FFCD-F492A640C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" b="11280"/>
          <a:stretch/>
        </p:blipFill>
        <p:spPr>
          <a:xfrm>
            <a:off x="2049358" y="3671316"/>
            <a:ext cx="2884082" cy="254586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7B5DD7E-7A91-D5BC-6732-75345B8C7F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0" r="-1" b="12039"/>
          <a:stretch/>
        </p:blipFill>
        <p:spPr>
          <a:xfrm>
            <a:off x="7246973" y="3671316"/>
            <a:ext cx="2915626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97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26EFE-8B21-F620-1E47-BC022EF5C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166B96-B40A-CBF1-91FB-8C0FC972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012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0F4B0-D023-C8BF-7F36-147D9B0A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Asociační experiment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95C2F3-90A6-316F-A51F-0DBEAF059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Historie: </a:t>
            </a:r>
            <a:r>
              <a:rPr lang="cs-CZ" dirty="0" err="1"/>
              <a:t>Galton-Wundt-Kraepelin</a:t>
            </a:r>
            <a:r>
              <a:rPr lang="cs-CZ" dirty="0"/>
              <a:t> experimenty se slovními asociace; 1911 C. G. Jung</a:t>
            </a:r>
          </a:p>
          <a:p>
            <a:r>
              <a:rPr lang="cs-CZ" dirty="0"/>
              <a:t>Instrukce: zdůraznění, že klient má říkat první slovo, které jej napadne bez jakékoli autocenzury.</a:t>
            </a:r>
          </a:p>
          <a:p>
            <a:r>
              <a:rPr lang="cs-CZ" dirty="0"/>
              <a:t>Popis testu: rozsah protokolu 25-50 podnětových slov; originálně Jung experimentoval se 100 slovy. Slovesa i adjektiva. Standardizované seznamy, které mohou být doplněny; poměr </a:t>
            </a:r>
            <a:r>
              <a:rPr lang="cs-CZ" dirty="0" err="1"/>
              <a:t>neutrálních:kritických</a:t>
            </a:r>
            <a:r>
              <a:rPr lang="cs-CZ" dirty="0"/>
              <a:t> slov 5:1; následuje reprodukční pokus, kdy proband sděluje, jak odpovídal napoprvé</a:t>
            </a:r>
          </a:p>
          <a:p>
            <a:r>
              <a:rPr lang="cs-CZ" dirty="0"/>
              <a:t>Hodnocení: (i) latence, (</a:t>
            </a:r>
            <a:r>
              <a:rPr lang="cs-CZ" dirty="0" err="1"/>
              <a:t>ii</a:t>
            </a:r>
            <a:r>
              <a:rPr lang="cs-CZ" dirty="0"/>
              <a:t>) kvalita reakcí, (</a:t>
            </a:r>
            <a:r>
              <a:rPr lang="cs-CZ" dirty="0" err="1"/>
              <a:t>iii</a:t>
            </a:r>
            <a:r>
              <a:rPr lang="cs-CZ" dirty="0"/>
              <a:t>) poruchy v reprodukci</a:t>
            </a:r>
          </a:p>
        </p:txBody>
      </p:sp>
    </p:spTree>
    <p:extLst>
      <p:ext uri="{BB962C8B-B14F-4D97-AF65-F5344CB8AC3E}">
        <p14:creationId xmlns:p14="http://schemas.microsoft.com/office/powerpoint/2010/main" val="3032410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D81D0-253C-F95B-55D7-208B7D6F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Hand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99753E-CD46-DBF9-AE4E-DE10B089D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Historie: E.E. Wagner 1961</a:t>
            </a:r>
          </a:p>
          <a:p>
            <a:r>
              <a:rPr lang="cs-CZ" dirty="0"/>
              <a:t>Instrukce: „Co asi může dělat tato ruka?“</a:t>
            </a:r>
          </a:p>
          <a:p>
            <a:r>
              <a:rPr lang="cs-CZ" dirty="0"/>
              <a:t>Popis testu: 10 karet na 9 je nakreslená ruka, poslední je prázdná tabulka, na kterou si má proband představit jakoukoli ruku/gesto</a:t>
            </a:r>
          </a:p>
          <a:p>
            <a:r>
              <a:rPr lang="cs-CZ" dirty="0"/>
              <a:t>Hodnocení: (i) kategorie zjevné manifestní agrese (agrese - ruka dominující, nařízení - ruka řídí, provází…), (</a:t>
            </a:r>
            <a:r>
              <a:rPr lang="cs-CZ" dirty="0" err="1"/>
              <a:t>ii</a:t>
            </a:r>
            <a:r>
              <a:rPr lang="cs-CZ" dirty="0"/>
              <a:t>) tendence k sociální participaci (strach, náklonnost, komunikace…)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16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kcie a podujatia - Test ruky- obsadené | I-PSYCHOLOGIA">
            <a:extLst>
              <a:ext uri="{FF2B5EF4-FFF2-40B4-BE49-F238E27FC236}">
                <a16:creationId xmlns:a16="http://schemas.microsoft.com/office/drawing/2014/main" id="{4F193427-5A1B-0E35-DB8B-63EBFB3E64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9524" y="643466"/>
            <a:ext cx="405295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9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54B799-CD1C-2F47-9E92-65155722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MDZT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6BDAF8-4579-6A1E-B36A-7AED289A3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Historie: r. 1967 </a:t>
            </a:r>
            <a:r>
              <a:rPr lang="cs-CZ" dirty="0" err="1"/>
              <a:t>Bloch</a:t>
            </a:r>
            <a:r>
              <a:rPr lang="cs-CZ" dirty="0"/>
              <a:t>, Meier, Schmid</a:t>
            </a:r>
          </a:p>
          <a:p>
            <a:r>
              <a:rPr lang="cs-CZ" dirty="0"/>
              <a:t>Instrukce: Proband je vyzván, aby v 1 minutě nakreslil, co jej napadne. Po 1 minutě je vyzván, aby nakreslil další. Celkově 30 s tím, že dopředu neví, kolik obrázků bude kreslit. </a:t>
            </a:r>
          </a:p>
          <a:p>
            <a:r>
              <a:rPr lang="cs-CZ" dirty="0"/>
              <a:t>Popis testu: 7 různobarevných fixů + blok A6; asociační fáze/kresba + </a:t>
            </a:r>
            <a:r>
              <a:rPr lang="cs-CZ" dirty="0" err="1"/>
              <a:t>inquiry</a:t>
            </a:r>
            <a:endParaRPr lang="cs-CZ" dirty="0"/>
          </a:p>
          <a:p>
            <a:r>
              <a:rPr lang="cs-CZ" dirty="0"/>
              <a:t>Hodnocení: hodnocení konkrétních objektů X abstrakcí, „ukotvení“ objektu, obsah kresby</a:t>
            </a:r>
          </a:p>
        </p:txBody>
      </p:sp>
    </p:spTree>
    <p:extLst>
      <p:ext uri="{BB962C8B-B14F-4D97-AF65-F5344CB8AC3E}">
        <p14:creationId xmlns:p14="http://schemas.microsoft.com/office/powerpoint/2010/main" val="3914594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E2EDE-7AFE-C010-F97F-A3BDB4CA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9FA74A-7839-5462-5FD1-B346EEADA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0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0CC47-66A4-4F07-018B-8836B74B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4FDCDD-07D7-D148-0FA5-3EBD516F8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Definování pojmů projekce, apercepce</a:t>
            </a:r>
          </a:p>
          <a:p>
            <a:r>
              <a:rPr lang="cs-CZ" dirty="0"/>
              <a:t>Percepčně-kognitivní proces</a:t>
            </a:r>
          </a:p>
          <a:p>
            <a:r>
              <a:rPr lang="cs-CZ" dirty="0"/>
              <a:t>Metody</a:t>
            </a:r>
          </a:p>
        </p:txBody>
      </p:sp>
    </p:spTree>
    <p:extLst>
      <p:ext uri="{BB962C8B-B14F-4D97-AF65-F5344CB8AC3E}">
        <p14:creationId xmlns:p14="http://schemas.microsoft.com/office/powerpoint/2010/main" val="3000688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0068E-73F8-CD77-070D-DCD46106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Kresebné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D75B52-6B19-B942-52E2-9A508C2E9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Kresba postavy (</a:t>
            </a:r>
            <a:r>
              <a:rPr lang="cs-CZ" dirty="0" err="1"/>
              <a:t>Draw</a:t>
            </a:r>
            <a:r>
              <a:rPr lang="cs-CZ" dirty="0"/>
              <a:t> a Person test; </a:t>
            </a:r>
            <a:r>
              <a:rPr lang="cs-CZ" dirty="0" err="1"/>
              <a:t>Figure</a:t>
            </a:r>
            <a:r>
              <a:rPr lang="cs-CZ" dirty="0"/>
              <a:t> </a:t>
            </a:r>
            <a:r>
              <a:rPr lang="cs-CZ" dirty="0" err="1"/>
              <a:t>Drawing</a:t>
            </a:r>
            <a:r>
              <a:rPr lang="cs-CZ" dirty="0"/>
              <a:t> test)</a:t>
            </a:r>
          </a:p>
          <a:p>
            <a:pPr lvl="1"/>
            <a:r>
              <a:rPr lang="cs-CZ" dirty="0"/>
              <a:t>Hodnocení postavy (části těla, proporce, velikost, oděv, gender, …)</a:t>
            </a:r>
          </a:p>
          <a:p>
            <a:pPr lvl="1"/>
            <a:r>
              <a:rPr lang="cs-CZ" dirty="0" err="1"/>
              <a:t>Inquiry</a:t>
            </a:r>
            <a:r>
              <a:rPr lang="cs-CZ" dirty="0"/>
              <a:t> (popis postavy, o koho jde, jak je starý…)</a:t>
            </a:r>
          </a:p>
          <a:p>
            <a:r>
              <a:rPr lang="cs-CZ" dirty="0"/>
              <a:t>Kresba stromu (</a:t>
            </a:r>
            <a:r>
              <a:rPr lang="cs-CZ" dirty="0" err="1"/>
              <a:t>Baum</a:t>
            </a:r>
            <a:r>
              <a:rPr lang="cs-CZ" dirty="0"/>
              <a:t> test)</a:t>
            </a:r>
          </a:p>
          <a:p>
            <a:r>
              <a:rPr lang="cs-CZ" dirty="0"/>
              <a:t>Kresba začarované rodiny</a:t>
            </a:r>
          </a:p>
          <a:p>
            <a:pPr lvl="1"/>
            <a:r>
              <a:rPr lang="cs-CZ" dirty="0"/>
              <a:t>Dítě kreslí rodinu jako zvířata; </a:t>
            </a:r>
            <a:r>
              <a:rPr lang="cs-CZ" dirty="0" err="1"/>
              <a:t>inquiry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995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6AD5A-A9DF-8563-9A51-6EAE6E23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cs-CZ" sz="3200"/>
              <a:t>Test rodinného systému (FAST)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8AC75-7938-6787-C420-1D0EB077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anchor="t">
            <a:normAutofit/>
          </a:bodyPr>
          <a:lstStyle/>
          <a:p>
            <a:r>
              <a:rPr lang="cs-CZ" sz="2000"/>
              <a:t>Historie: Thomas M. Gehring, 1993</a:t>
            </a:r>
          </a:p>
          <a:p>
            <a:r>
              <a:rPr lang="cs-CZ" sz="2000"/>
              <a:t>Administrace: individuálně i v rámci rodinného setkání</a:t>
            </a:r>
          </a:p>
          <a:p>
            <a:pPr lvl="1"/>
            <a:r>
              <a:rPr lang="cs-CZ" sz="2000"/>
              <a:t>Figurky pro jednotlivé členy rodiny, umístění figurek na podložku</a:t>
            </a:r>
          </a:p>
          <a:p>
            <a:r>
              <a:rPr lang="cs-CZ" sz="2000"/>
              <a:t>Hodnocení: koheze rodinných vztahů, hierarchie, flexibilita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CF51519-B0E8-696F-B059-2FDDD2A96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5089243" y="877413"/>
            <a:ext cx="6222628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4104" name="Rectangle 4103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5" name="Rectangle 4104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5716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A7A5C-0CE0-EB47-BD7A-EF51E9A9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B68C50-C102-50CA-E116-8056D8E72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Ženatý, J., &amp; </a:t>
            </a:r>
            <a:r>
              <a:rPr lang="cs-CZ" dirty="0" err="1"/>
              <a:t>Máthé</a:t>
            </a:r>
            <a:r>
              <a:rPr lang="cs-CZ" dirty="0"/>
              <a:t>, R. (2009). Projektivní významy </a:t>
            </a:r>
            <a:r>
              <a:rPr lang="cs-CZ" dirty="0" err="1"/>
              <a:t>Rorschachových</a:t>
            </a:r>
            <a:r>
              <a:rPr lang="cs-CZ" dirty="0"/>
              <a:t> tabulí. Nové Zámky, Praha: </a:t>
            </a:r>
            <a:r>
              <a:rPr lang="cs-CZ" dirty="0" err="1"/>
              <a:t>Psychoprof</a:t>
            </a:r>
            <a:r>
              <a:rPr lang="cs-CZ" dirty="0"/>
              <a:t> a </a:t>
            </a:r>
            <a:r>
              <a:rPr lang="cs-CZ" dirty="0" err="1"/>
              <a:t>ČSRaP</a:t>
            </a:r>
            <a:r>
              <a:rPr lang="cs-CZ" dirty="0"/>
              <a:t>.</a:t>
            </a:r>
          </a:p>
          <a:p>
            <a:r>
              <a:rPr lang="cs-CZ" dirty="0"/>
              <a:t>Polák, A., &amp; Obuch, I. (2011). Komprehensivní systém J. E. Exnera, Jr. Standardizovaný přístup k vyhodnocování. </a:t>
            </a:r>
            <a:r>
              <a:rPr lang="cs-CZ" dirty="0" err="1"/>
              <a:t>Rorschachovy</a:t>
            </a:r>
            <a:r>
              <a:rPr lang="cs-CZ" dirty="0"/>
              <a:t> metody. Praha: </a:t>
            </a:r>
            <a:r>
              <a:rPr lang="cs-CZ" dirty="0" err="1"/>
              <a:t>Hogrefe</a:t>
            </a:r>
            <a:r>
              <a:rPr lang="cs-CZ" dirty="0"/>
              <a:t>, </a:t>
            </a:r>
            <a:r>
              <a:rPr lang="cs-CZ" dirty="0" err="1"/>
              <a:t>Testcentrum</a:t>
            </a:r>
            <a:r>
              <a:rPr lang="cs-CZ" dirty="0"/>
              <a:t>.</a:t>
            </a:r>
          </a:p>
          <a:p>
            <a:r>
              <a:rPr lang="cs-CZ" dirty="0"/>
              <a:t>Čermák, I., &amp; Fikarová, T. (</a:t>
            </a:r>
            <a:r>
              <a:rPr lang="cs-CZ" dirty="0" err="1"/>
              <a:t>Eds</a:t>
            </a:r>
            <a:r>
              <a:rPr lang="cs-CZ" dirty="0"/>
              <a:t>.) (2012). Tematicko-apercepční test: interpretační perspektivy. Nové Zámky: </a:t>
            </a:r>
            <a:r>
              <a:rPr lang="cs-CZ" dirty="0" err="1"/>
              <a:t>Psychoprof</a:t>
            </a:r>
            <a:r>
              <a:rPr lang="cs-CZ" dirty="0"/>
              <a:t>, s.r.o.</a:t>
            </a:r>
          </a:p>
          <a:p>
            <a:r>
              <a:rPr lang="cs-CZ" dirty="0"/>
              <a:t>Říčan, P., &amp; Ženatý, J. (1988). K teorii a praxi projektivních technik. Bratislava: Psychodiagnostické a didaktické testy</a:t>
            </a:r>
          </a:p>
          <a:p>
            <a:r>
              <a:rPr lang="cs-CZ" dirty="0" err="1"/>
              <a:t>Lečbych</a:t>
            </a:r>
            <a:r>
              <a:rPr lang="cs-CZ" dirty="0"/>
              <a:t>, M. (2013). </a:t>
            </a:r>
            <a:r>
              <a:rPr lang="cs-CZ" dirty="0" err="1"/>
              <a:t>Rorschachova</a:t>
            </a:r>
            <a:r>
              <a:rPr lang="cs-CZ" dirty="0"/>
              <a:t> metoda. Integrativní přístup k interpretaci. Praha: Grada. </a:t>
            </a:r>
          </a:p>
          <a:p>
            <a:r>
              <a:rPr lang="cs-CZ" dirty="0"/>
              <a:t>Soukupová &amp; </a:t>
            </a:r>
            <a:r>
              <a:rPr lang="cs-CZ" dirty="0" err="1"/>
              <a:t>Goldman</a:t>
            </a:r>
            <a:r>
              <a:rPr lang="cs-CZ" dirty="0"/>
              <a:t> (2008). Zjišťování obranných mechanismů pomocí TAT. </a:t>
            </a:r>
            <a:r>
              <a:rPr lang="cs-CZ" dirty="0">
                <a:hlinkClick r:id="rId2"/>
              </a:rPr>
              <a:t>https://cmpsy.cz/files/pd/2008/pdf/soukupova-goldmann.pdf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039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60ABC-D7EA-E446-5D2C-6A631824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A996A8-3C5C-2985-72A6-129B11E45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Brelet-Foulard</a:t>
            </a:r>
            <a:r>
              <a:rPr lang="cs-CZ" dirty="0"/>
              <a:t>, F., &amp; </a:t>
            </a:r>
            <a:r>
              <a:rPr lang="cs-CZ" dirty="0" err="1"/>
              <a:t>Chabert,C</a:t>
            </a:r>
            <a:r>
              <a:rPr lang="cs-CZ" dirty="0"/>
              <a:t>. (2019). Manuál TAT. Psychoanalytický přístup. Praha: </a:t>
            </a:r>
            <a:r>
              <a:rPr lang="cs-CZ" dirty="0" err="1"/>
              <a:t>Hogrefe-Testcentrum</a:t>
            </a:r>
            <a:r>
              <a:rPr lang="cs-CZ" dirty="0"/>
              <a:t>.</a:t>
            </a:r>
          </a:p>
          <a:p>
            <a:r>
              <a:rPr lang="cs-CZ" dirty="0" err="1"/>
              <a:t>Rossel</a:t>
            </a:r>
            <a:r>
              <a:rPr lang="cs-CZ" dirty="0"/>
              <a:t>, F., </a:t>
            </a:r>
            <a:r>
              <a:rPr lang="cs-CZ" dirty="0" err="1"/>
              <a:t>Husain</a:t>
            </a:r>
            <a:r>
              <a:rPr lang="cs-CZ" dirty="0"/>
              <a:t>, O., &amp; </a:t>
            </a:r>
            <a:r>
              <a:rPr lang="cs-CZ" dirty="0" err="1"/>
              <a:t>Revaz</a:t>
            </a:r>
            <a:r>
              <a:rPr lang="cs-CZ" dirty="0"/>
              <a:t>, O. (2019). Zvláštní fenomény v </a:t>
            </a:r>
            <a:r>
              <a:rPr lang="cs-CZ" dirty="0" err="1"/>
              <a:t>Rorschachově</a:t>
            </a:r>
            <a:r>
              <a:rPr lang="cs-CZ" dirty="0"/>
              <a:t> metodě. Psychodynamická analýza diskurzu. Praha: </a:t>
            </a:r>
            <a:r>
              <a:rPr lang="cs-CZ" dirty="0" err="1"/>
              <a:t>Hogrefe-Testcentrum</a:t>
            </a:r>
            <a:endParaRPr lang="cs-CZ" dirty="0"/>
          </a:p>
          <a:p>
            <a:r>
              <a:rPr lang="cs-CZ" dirty="0"/>
              <a:t>Svoboda, M., </a:t>
            </a:r>
            <a:r>
              <a:rPr lang="cs-CZ" dirty="0" err="1"/>
              <a:t>Humpolíček</a:t>
            </a:r>
            <a:r>
              <a:rPr lang="cs-CZ" dirty="0"/>
              <a:t>, P., &amp; </a:t>
            </a:r>
            <a:r>
              <a:rPr lang="cs-CZ" dirty="0" err="1"/>
              <a:t>Šnorek</a:t>
            </a:r>
            <a:r>
              <a:rPr lang="cs-CZ" dirty="0"/>
              <a:t>, V., (2022). Psychodiagnostika dospělých. </a:t>
            </a:r>
            <a:r>
              <a:rPr lang="cs-CZ"/>
              <a:t>Portál.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118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A1C6F08-CD24-3CE5-7437-A25D749CD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43627"/>
            <a:ext cx="10905066" cy="53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21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D6C239E-ACFD-60B5-4050-B6D0DD394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2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55560-EDA4-5CC3-85ED-521B6923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3B787A-45B3-0200-85F5-83557F12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Projekce = proces, kdy pacient promítá obsahy svých duševních procesů navenek mimo sebe a připisuje je jiným osobám, nebo je spatřuje v lidech, předmětech, rostlinách… (Svoboda et al., 2013, 2022)</a:t>
            </a:r>
          </a:p>
          <a:p>
            <a:r>
              <a:rPr lang="cs-CZ" dirty="0"/>
              <a:t>Projekce předpokládá externalizaci chování, projekční techniky jsou katalyzátorem</a:t>
            </a:r>
          </a:p>
          <a:p>
            <a:pPr lvl="1"/>
            <a:r>
              <a:rPr lang="cs-CZ" dirty="0"/>
              <a:t>1879 Freud: mechanismus obrany proti úzkosti, který připisuje vlastní snahy, přání, pocity jiným nežádoucím osobám a okolí. ALE i to, že vnímání je ovlivněno vzpomínkami na minulosti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Apercepce = „fáze vnímání, při které si člověk uvědomuje a srovnává rozdíly mezi vnitřními a vnějšími podněty“</a:t>
            </a:r>
          </a:p>
          <a:p>
            <a:r>
              <a:rPr lang="cs-CZ" dirty="0"/>
              <a:t>Asociace = sdružení představ, vzpomínka, …</a:t>
            </a:r>
          </a:p>
          <a:p>
            <a:r>
              <a:rPr lang="cs-CZ" dirty="0"/>
              <a:t>Nevědomí/podvědomí – nutno akceptovat?</a:t>
            </a:r>
          </a:p>
        </p:txBody>
      </p:sp>
    </p:spTree>
    <p:extLst>
      <p:ext uri="{BB962C8B-B14F-4D97-AF65-F5344CB8AC3E}">
        <p14:creationId xmlns:p14="http://schemas.microsoft.com/office/powerpoint/2010/main" val="194418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3D34A0-6B52-A855-E086-8A9E84F0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Percepčně-kognitivní proces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009827-560E-9023-14FF-FF980FA8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cs-CZ" sz="2200"/>
              <a:t>Percepce/vnímání – procesy jimiž poznáváme podněty z prostředí, organizujeme je a dodáváme jim smysl</a:t>
            </a:r>
          </a:p>
          <a:p>
            <a:r>
              <a:rPr lang="cs-CZ" sz="2200"/>
              <a:t>Kognitivní/poznávací – způsob pracování informací</a:t>
            </a:r>
          </a:p>
          <a:p>
            <a:endParaRPr lang="cs-CZ" sz="2200"/>
          </a:p>
          <a:p>
            <a:r>
              <a:rPr lang="cs-CZ" sz="2200"/>
              <a:t>Z obecné psychologie: iluze, pareidolie, gestalitické zákony zrakové percepce př.: zákon pregnance (figura a pozadí)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159BC6-8986-561A-38C1-2ABA49C1B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1026" name="Picture 2" descr="Slavný Kaniszův trojúhelník ukazuje, jak podléháme iluzi ...">
            <a:extLst>
              <a:ext uri="{FF2B5EF4-FFF2-40B4-BE49-F238E27FC236}">
                <a16:creationId xmlns:a16="http://schemas.microsoft.com/office/drawing/2014/main" id="{42C349F8-F01F-1BC7-9095-2A1F6873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340" y="4079193"/>
            <a:ext cx="3868928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2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43374-7065-0042-6131-8A670CBB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ABB352-5413-CB83-FB68-499BDDA80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psdg</a:t>
            </a:r>
            <a:r>
              <a:rPr lang="cs-CZ" dirty="0"/>
              <a:t>. Psychopatologických jevů (psychotického procesu, poruch osobnosti, …) skrze charakter a kvalitu percepčně-</a:t>
            </a:r>
            <a:r>
              <a:rPr lang="cs-CZ" dirty="0" err="1"/>
              <a:t>kognitviního</a:t>
            </a:r>
            <a:r>
              <a:rPr lang="cs-CZ" dirty="0"/>
              <a:t> procesu</a:t>
            </a:r>
          </a:p>
          <a:p>
            <a:r>
              <a:rPr lang="cs-CZ" dirty="0" err="1"/>
              <a:t>psdg</a:t>
            </a:r>
            <a:r>
              <a:rPr lang="cs-CZ" dirty="0"/>
              <a:t>. Osobnosti (konativní a emocionální aspekty osobnosti)</a:t>
            </a:r>
          </a:p>
          <a:p>
            <a:r>
              <a:rPr lang="cs-CZ" dirty="0" err="1"/>
              <a:t>psdg</a:t>
            </a:r>
            <a:r>
              <a:rPr lang="cs-CZ" dirty="0"/>
              <a:t>. V rámci psychoterapeutického procesu (dynamika osobnosti, </a:t>
            </a:r>
            <a:r>
              <a:rPr lang="cs-CZ" dirty="0" err="1"/>
              <a:t>attachment</a:t>
            </a:r>
            <a:r>
              <a:rPr lang="cs-CZ" dirty="0"/>
              <a:t>, vztahy, kvalita vztahů…)</a:t>
            </a:r>
          </a:p>
        </p:txBody>
      </p:sp>
    </p:spTree>
    <p:extLst>
      <p:ext uri="{BB962C8B-B14F-4D97-AF65-F5344CB8AC3E}">
        <p14:creationId xmlns:p14="http://schemas.microsoft.com/office/powerpoint/2010/main" val="229270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25417-5B59-1144-676B-4F4A465F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6C2309-7E01-EF74-B80E-C5C84AF29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Grafické:, MDZT (</a:t>
            </a:r>
            <a:r>
              <a:rPr lang="cs-CZ" dirty="0" err="1"/>
              <a:t>Blochův</a:t>
            </a:r>
            <a:r>
              <a:rPr lang="cs-CZ" dirty="0"/>
              <a:t> Vícedimenzionální kresebný test), Kresebné metody (kresba postavy, kresba stromu, rodiny, začarované rodiny, rodina v pohybu)</a:t>
            </a:r>
          </a:p>
          <a:p>
            <a:r>
              <a:rPr lang="cs-CZ" dirty="0"/>
              <a:t>Verbální: Asociační experiment, Nedokončené věty, ROR (</a:t>
            </a:r>
            <a:r>
              <a:rPr lang="cs-CZ" dirty="0" err="1"/>
              <a:t>Rorschachova</a:t>
            </a:r>
            <a:r>
              <a:rPr lang="cs-CZ" dirty="0"/>
              <a:t> metoda), TAT (Tematicko-apercepční test), AAC (Adolescent-</a:t>
            </a:r>
            <a:r>
              <a:rPr lang="cs-CZ" dirty="0" err="1"/>
              <a:t>apperception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), Hand Test</a:t>
            </a:r>
          </a:p>
          <a:p>
            <a:r>
              <a:rPr lang="cs-CZ" dirty="0"/>
              <a:t>Manipulační (metody volby): FAST (test rodinného systému)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50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900385-30F5-C872-2B2C-E8A7095E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Rorschachova metoda (ROR)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16D77E-2472-8A70-C4D1-B4F53FD78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017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CCE2D1-ABA0-A345-A8ED-8A620E1F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000" dirty="0"/>
              <a:t>Historie: publikován v r. 1921 Hermannem </a:t>
            </a:r>
            <a:r>
              <a:rPr lang="cs-CZ" sz="2000" dirty="0" err="1"/>
              <a:t>Rorschachem</a:t>
            </a:r>
            <a:r>
              <a:rPr lang="cs-CZ" sz="2000" dirty="0"/>
              <a:t>; John Exner v 50. letech snaha o sloučení přístupů k interpretaci odpovědí (Exnerův komprehenzivní systém; Polák &amp; Obuch, 2011).</a:t>
            </a:r>
          </a:p>
          <a:p>
            <a:r>
              <a:rPr lang="cs-CZ" sz="2000" dirty="0"/>
              <a:t>Instrukce: „Co to může být?“</a:t>
            </a:r>
          </a:p>
          <a:p>
            <a:r>
              <a:rPr lang="cs-CZ" sz="2000" dirty="0"/>
              <a:t>Popis testu: 10 tabulí (podnětový materiál), z toho je 5 </a:t>
            </a:r>
            <a:r>
              <a:rPr lang="cs-CZ" sz="2000" dirty="0" err="1"/>
              <a:t>achomatických</a:t>
            </a:r>
            <a:r>
              <a:rPr lang="cs-CZ" sz="2000" dirty="0"/>
              <a:t> (2 červeno-černo-bílé a 3 vícebarevné) a 5 chromatických; asociační fáze + </a:t>
            </a:r>
            <a:r>
              <a:rPr lang="cs-CZ" sz="2000" dirty="0" err="1"/>
              <a:t>inquiry</a:t>
            </a:r>
            <a:endParaRPr lang="cs-CZ" sz="2000" dirty="0"/>
          </a:p>
          <a:p>
            <a:r>
              <a:rPr lang="cs-CZ" sz="2000" dirty="0"/>
              <a:t>Analýza výstupu: (i) kvantitativní skrze skórovací systémy, (</a:t>
            </a:r>
            <a:r>
              <a:rPr lang="cs-CZ" sz="2000" dirty="0" err="1"/>
              <a:t>ii</a:t>
            </a:r>
            <a:r>
              <a:rPr lang="cs-CZ" sz="2000" dirty="0"/>
              <a:t>) kvalitativní </a:t>
            </a:r>
          </a:p>
        </p:txBody>
      </p:sp>
    </p:spTree>
    <p:extLst>
      <p:ext uri="{BB962C8B-B14F-4D97-AF65-F5344CB8AC3E}">
        <p14:creationId xmlns:p14="http://schemas.microsoft.com/office/powerpoint/2010/main" val="61506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AE926-77D1-DCD7-9E3F-6F7CEB7C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F3CE201-7209-CB7B-CC7A-7E27F940B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247" y="164538"/>
            <a:ext cx="3715965" cy="65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5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20F79-D2C1-10DA-F257-F6C86FCF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Skórovací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813E4B-757E-D2B9-69FB-6967C99EF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Exnerův komprehensivní systém</a:t>
            </a:r>
          </a:p>
          <a:p>
            <a:pPr lvl="1"/>
            <a:r>
              <a:rPr lang="cs-CZ" dirty="0"/>
              <a:t>Model tvorby odpovědí (i) vizuální vstup a </a:t>
            </a:r>
            <a:r>
              <a:rPr lang="cs-CZ" dirty="0" err="1"/>
              <a:t>kodování</a:t>
            </a:r>
            <a:r>
              <a:rPr lang="cs-CZ" dirty="0"/>
              <a:t>, identifikace částí skvrny; (</a:t>
            </a:r>
            <a:r>
              <a:rPr lang="cs-CZ" dirty="0" err="1"/>
              <a:t>ii</a:t>
            </a:r>
            <a:r>
              <a:rPr lang="cs-CZ" dirty="0"/>
              <a:t>) „co vidím a jak tomu rozumím“, zapojení cenzora a identifikace „objektu“ (</a:t>
            </a:r>
            <a:r>
              <a:rPr lang="cs-CZ" dirty="0" err="1"/>
              <a:t>iii</a:t>
            </a:r>
            <a:r>
              <a:rPr lang="cs-CZ" dirty="0"/>
              <a:t>) proces myšlení, pojmenování = obsah odpovědi, konfrontace se zkušenostmi, emocemi apod.</a:t>
            </a:r>
          </a:p>
          <a:p>
            <a:pPr marL="457200" lvl="1" indent="0">
              <a:buNone/>
            </a:pPr>
            <a:r>
              <a:rPr lang="cs-CZ" dirty="0"/>
              <a:t>Signování odpovědí (i) způsob pojetí – lokalizace a vývojová kvalita; (</a:t>
            </a:r>
            <a:r>
              <a:rPr lang="cs-CZ" dirty="0" err="1"/>
              <a:t>ii</a:t>
            </a:r>
            <a:r>
              <a:rPr lang="cs-CZ" dirty="0"/>
              <a:t>) determinanty, (</a:t>
            </a:r>
            <a:r>
              <a:rPr lang="cs-CZ" dirty="0" err="1"/>
              <a:t>iii</a:t>
            </a:r>
            <a:r>
              <a:rPr lang="cs-CZ" dirty="0"/>
              <a:t>) obsah, (</a:t>
            </a:r>
            <a:r>
              <a:rPr lang="cs-CZ" dirty="0" err="1"/>
              <a:t>iv</a:t>
            </a:r>
            <a:r>
              <a:rPr lang="cs-CZ" dirty="0"/>
              <a:t>) zvláštní fenomény</a:t>
            </a:r>
          </a:p>
          <a:p>
            <a:pPr marL="457200" lvl="1" indent="0">
              <a:buNone/>
            </a:pPr>
            <a:r>
              <a:rPr lang="cs-CZ" dirty="0"/>
              <a:t>Interpretace</a:t>
            </a:r>
          </a:p>
          <a:p>
            <a:endParaRPr lang="cs-CZ" dirty="0"/>
          </a:p>
          <a:p>
            <a:r>
              <a:rPr lang="cs-CZ" dirty="0"/>
              <a:t>R-PASS (hodnocení obsahu odpovědí: škála agresivity, škála orální závislosti,….)</a:t>
            </a:r>
          </a:p>
          <a:p>
            <a:endParaRPr lang="cs-CZ" dirty="0"/>
          </a:p>
          <a:p>
            <a:r>
              <a:rPr lang="cs-CZ" dirty="0"/>
              <a:t>Historicky: </a:t>
            </a:r>
            <a:r>
              <a:rPr lang="cs-CZ" dirty="0" err="1"/>
              <a:t>Bohmův</a:t>
            </a:r>
            <a:r>
              <a:rPr lang="cs-CZ" dirty="0"/>
              <a:t> systém</a:t>
            </a:r>
          </a:p>
        </p:txBody>
      </p:sp>
    </p:spTree>
    <p:extLst>
      <p:ext uri="{BB962C8B-B14F-4D97-AF65-F5344CB8AC3E}">
        <p14:creationId xmlns:p14="http://schemas.microsoft.com/office/powerpoint/2010/main" val="21156915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1905</Words>
  <Application>Microsoft Office PowerPoint</Application>
  <PresentationFormat>Širokoúhlá obrazovka</PresentationFormat>
  <Paragraphs>159</Paragraphs>
  <Slides>25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Projektivní metody</vt:lpstr>
      <vt:lpstr>Prezentace aplikace PowerPoint</vt:lpstr>
      <vt:lpstr>Prezentace aplikace PowerPoint</vt:lpstr>
      <vt:lpstr>Percepčně-kognitivní proces</vt:lpstr>
      <vt:lpstr>Využití</vt:lpstr>
      <vt:lpstr>Metody</vt:lpstr>
      <vt:lpstr>Rorschachova metoda (ROR)</vt:lpstr>
      <vt:lpstr>Tabule</vt:lpstr>
      <vt:lpstr>Skórovací systémy</vt:lpstr>
      <vt:lpstr>Příklad</vt:lpstr>
      <vt:lpstr>Tematicko-apercepční test</vt:lpstr>
      <vt:lpstr>Skórovací a interpretační systémy</vt:lpstr>
      <vt:lpstr>Prezentace aplikace PowerPoint</vt:lpstr>
      <vt:lpstr>Příklad</vt:lpstr>
      <vt:lpstr>Asociační experiment</vt:lpstr>
      <vt:lpstr>Hand test</vt:lpstr>
      <vt:lpstr>Prezentace aplikace PowerPoint</vt:lpstr>
      <vt:lpstr>MDZT</vt:lpstr>
      <vt:lpstr>Příklad</vt:lpstr>
      <vt:lpstr>Kresebné metody</vt:lpstr>
      <vt:lpstr>Test rodinného systému (FAST)</vt:lpstr>
      <vt:lpstr>Zdroje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2023-12-11T17:11:30Z</dcterms:created>
  <dcterms:modified xsi:type="dcterms:W3CDTF">2023-12-11T17:11:39Z</dcterms:modified>
</cp:coreProperties>
</file>