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9"/>
  </p:notesMasterIdLst>
  <p:sldIdLst>
    <p:sldId id="256" r:id="rId2"/>
    <p:sldId id="257" r:id="rId3"/>
    <p:sldId id="258" r:id="rId4"/>
    <p:sldId id="259" r:id="rId5"/>
    <p:sldId id="288" r:id="rId6"/>
    <p:sldId id="287" r:id="rId7"/>
    <p:sldId id="260" r:id="rId8"/>
    <p:sldId id="292" r:id="rId9"/>
    <p:sldId id="261" r:id="rId10"/>
    <p:sldId id="262" r:id="rId11"/>
    <p:sldId id="263" r:id="rId12"/>
    <p:sldId id="264" r:id="rId13"/>
    <p:sldId id="265" r:id="rId14"/>
    <p:sldId id="266" r:id="rId15"/>
    <p:sldId id="267" r:id="rId16"/>
    <p:sldId id="289" r:id="rId17"/>
    <p:sldId id="268" r:id="rId18"/>
    <p:sldId id="291" r:id="rId19"/>
    <p:sldId id="269" r:id="rId20"/>
    <p:sldId id="270" r:id="rId21"/>
    <p:sldId id="293" r:id="rId22"/>
    <p:sldId id="290" r:id="rId23"/>
    <p:sldId id="271" r:id="rId24"/>
    <p:sldId id="272" r:id="rId25"/>
    <p:sldId id="273" r:id="rId26"/>
    <p:sldId id="274" r:id="rId27"/>
    <p:sldId id="275" r:id="rId28"/>
    <p:sldId id="276" r:id="rId29"/>
    <p:sldId id="279" r:id="rId30"/>
    <p:sldId id="277" r:id="rId31"/>
    <p:sldId id="278" r:id="rId32"/>
    <p:sldId id="280" r:id="rId33"/>
    <p:sldId id="281" r:id="rId34"/>
    <p:sldId id="282" r:id="rId35"/>
    <p:sldId id="283" r:id="rId36"/>
    <p:sldId id="285" r:id="rId37"/>
    <p:sldId id="286" r:id="rId38"/>
  </p:sldIdLst>
  <p:sldSz cx="9144000" cy="5143500" type="screen16x9"/>
  <p:notesSz cx="6858000" cy="9144000"/>
  <p:embeddedFontLst>
    <p:embeddedFont>
      <p:font typeface="PT Serif" panose="020A0603040505020204" pitchFamily="18" charset="-18"/>
      <p:regular r:id="rId40"/>
      <p:bold r:id="rId41"/>
      <p:italic r:id="rId42"/>
      <p:boldItalic r:id="rId43"/>
    </p:embeddedFont>
    <p:embeddedFont>
      <p:font typeface="Rubik" panose="020B0604020202020204" charset="-79"/>
      <p:regular r:id="rId44"/>
      <p:bold r:id="rId45"/>
      <p:italic r:id="rId46"/>
      <p:boldItalic r:id="rId47"/>
    </p:embeddedFont>
    <p:embeddedFont>
      <p:font typeface="Trebuchet MS" panose="020B0603020202020204" pitchFamily="3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648C"/>
    <a:srgbClr val="A677B5"/>
    <a:srgbClr val="8540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94660"/>
  </p:normalViewPr>
  <p:slideViewPr>
    <p:cSldViewPr snapToGrid="0">
      <p:cViewPr varScale="1">
        <p:scale>
          <a:sx n="98" d="100"/>
          <a:sy n="98" d="100"/>
        </p:scale>
        <p:origin x="612" y="72"/>
      </p:cViewPr>
      <p:guideLst>
        <p:guide orient="horz" pos="162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b370b23e5d_1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b370b23e5d_1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b370b23e5d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b370b23e5d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b370b23e5d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b370b23e5d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b370b23e5d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b370b23e5d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b370b23e5d_1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b370b23e5d_1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b370b23e5d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b370b23e5d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b370b23e5d_1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b370b23e5d_1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4282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6f0cd53587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6f0cd53587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6f0cd53587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6f0cd53587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73562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6ee036435e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6ee036435e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b370b23e5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b370b23e5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b370b23e5d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b370b23e5d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b370b23e5d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b370b23e5d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42837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b370b23e5d_1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b370b23e5d_1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b370b23e5d_1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b370b23e5d_1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b370b23e5d_1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b370b23e5d_1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b370b23e5d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b370b23e5d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b370b23e5d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b370b23e5d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b370b23e5d_1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b370b23e5d_1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b370b23e5d_1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b370b23e5d_1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b370b23e5d_1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b370b23e5d_1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6ee0364379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6ee0364379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b370b23e5d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b370b23e5d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b370b23e5d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b370b23e5d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6ee0364379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6ee0364379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b370b23e5d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b370b23e5d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b370b23e5d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b370b23e5d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b370b23e5d_1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b370b23e5d_1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b370b23e5d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b370b23e5d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b370b23e5d_1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b370b23e5d_1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b370b23e5d_1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b370b23e5d_1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885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b370b23e5d_1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b370b23e5d_1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0056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b370b23e5d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b370b23e5d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b370b23e5d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b370b23e5d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6163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b370b23e5d_1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b370b23e5d_1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c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EBCHRlop-hg"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image" Target="../media/image11.jpg"/></Relationships>
</file>

<file path=ppt/slides/_rels/slide37.xml.rels><?xml version="1.0" encoding="UTF-8" standalone="yes"?>
<Relationships xmlns="http://schemas.openxmlformats.org/package/2006/relationships"><Relationship Id="rId3" Type="http://schemas.openxmlformats.org/officeDocument/2006/relationships/hyperlink" Target="mailto:tereza.makova@fnmotol.cz" TargetMode="External"/><Relationship Id="rId7" Type="http://schemas.openxmlformats.org/officeDocument/2006/relationships/image" Target="../media/image14.sv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hyperlink" Target="https://www.3pe.online/" TargetMode="External"/><Relationship Id="rId4" Type="http://schemas.openxmlformats.org/officeDocument/2006/relationships/hyperlink" Target="http://www.3pe.onlin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0E5"/>
        </a:solidFill>
        <a:effectLst/>
      </p:bgPr>
    </p:bg>
    <p:spTree>
      <p:nvGrpSpPr>
        <p:cNvPr id="1" name="Shape 53"/>
        <p:cNvGrpSpPr/>
        <p:nvPr/>
      </p:nvGrpSpPr>
      <p:grpSpPr>
        <a:xfrm>
          <a:off x="0" y="0"/>
          <a:ext cx="0" cy="0"/>
          <a:chOff x="0" y="0"/>
          <a:chExt cx="0" cy="0"/>
        </a:xfrm>
      </p:grpSpPr>
      <p:sp>
        <p:nvSpPr>
          <p:cNvPr id="54" name="Google Shape;54;p13"/>
          <p:cNvSpPr txBox="1"/>
          <p:nvPr/>
        </p:nvSpPr>
        <p:spPr>
          <a:xfrm>
            <a:off x="2894949" y="717750"/>
            <a:ext cx="6212100" cy="1983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cs" sz="3000" dirty="0">
                <a:latin typeface="Rubik" panose="020B0604020202020204" charset="-79"/>
                <a:ea typeface="PT Serif"/>
                <a:cs typeface="Rubik" panose="020B0604020202020204" charset="-79"/>
                <a:sym typeface="PT Serif"/>
              </a:rPr>
              <a:t>Poruchy příjmu potravy</a:t>
            </a:r>
            <a:endParaRPr sz="3000" dirty="0">
              <a:latin typeface="Rubik" panose="020B0604020202020204" charset="-79"/>
              <a:ea typeface="PT Serif"/>
              <a:cs typeface="Rubik" panose="020B0604020202020204" charset="-79"/>
              <a:sym typeface="PT Serif"/>
            </a:endParaRPr>
          </a:p>
        </p:txBody>
      </p:sp>
      <p:pic>
        <p:nvPicPr>
          <p:cNvPr id="55" name="Google Shape;55;p13"/>
          <p:cNvPicPr preferRelativeResize="0"/>
          <p:nvPr/>
        </p:nvPicPr>
        <p:blipFill>
          <a:blip r:embed="rId3">
            <a:alphaModFix/>
          </a:blip>
          <a:stretch>
            <a:fillRect/>
          </a:stretch>
        </p:blipFill>
        <p:spPr>
          <a:xfrm>
            <a:off x="8" y="0"/>
            <a:ext cx="2894935" cy="5143503"/>
          </a:xfrm>
          <a:prstGeom prst="rect">
            <a:avLst/>
          </a:prstGeom>
          <a:noFill/>
          <a:ln>
            <a:noFill/>
          </a:ln>
        </p:spPr>
      </p:pic>
      <p:sp>
        <p:nvSpPr>
          <p:cNvPr id="56" name="Google Shape;56;p13"/>
          <p:cNvSpPr txBox="1"/>
          <p:nvPr/>
        </p:nvSpPr>
        <p:spPr>
          <a:xfrm>
            <a:off x="4520649" y="2718900"/>
            <a:ext cx="2960700" cy="1400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endParaRPr sz="1600" dirty="0">
              <a:latin typeface="Rubik" panose="020B0604020202020204" charset="-79"/>
              <a:ea typeface="Rubik"/>
              <a:cs typeface="Rubik" panose="020B0604020202020204" charset="-79"/>
              <a:sym typeface="Rubik"/>
            </a:endParaRPr>
          </a:p>
          <a:p>
            <a:pPr marL="0" lvl="0" indent="0" algn="ctr" rtl="0">
              <a:lnSpc>
                <a:spcPct val="125000"/>
              </a:lnSpc>
              <a:spcBef>
                <a:spcPts val="0"/>
              </a:spcBef>
              <a:spcAft>
                <a:spcPts val="0"/>
              </a:spcAft>
              <a:buNone/>
            </a:pPr>
            <a:r>
              <a:rPr lang="cs" sz="1600" b="1" dirty="0">
                <a:latin typeface="Rubik" panose="020B0604020202020204" charset="-79"/>
                <a:ea typeface="Rubik"/>
                <a:cs typeface="Rubik" panose="020B0604020202020204" charset="-79"/>
                <a:sym typeface="Rubik"/>
              </a:rPr>
              <a:t>Mgr. Tereza Maková</a:t>
            </a:r>
            <a:endParaRPr sz="1600" b="1" dirty="0">
              <a:latin typeface="Rubik" panose="020B0604020202020204" charset="-79"/>
              <a:ea typeface="Rubik"/>
              <a:cs typeface="Rubik" panose="020B0604020202020204" charset="-79"/>
              <a:sym typeface="Rubik"/>
            </a:endParaRPr>
          </a:p>
          <a:p>
            <a:pPr marL="0" lvl="0" indent="0" algn="ctr" rtl="0">
              <a:lnSpc>
                <a:spcPct val="115000"/>
              </a:lnSpc>
              <a:spcBef>
                <a:spcPts val="0"/>
              </a:spcBef>
              <a:spcAft>
                <a:spcPts val="0"/>
              </a:spcAft>
              <a:buNone/>
            </a:pPr>
            <a:endParaRPr sz="1600" i="1" dirty="0">
              <a:solidFill>
                <a:schemeClr val="dk1"/>
              </a:solidFill>
              <a:latin typeface="Rubik" panose="020B0604020202020204" charset="-79"/>
              <a:ea typeface="Rubik"/>
              <a:cs typeface="Rubik" panose="020B0604020202020204" charset="-79"/>
              <a:sym typeface="Rubik"/>
            </a:endParaRPr>
          </a:p>
          <a:p>
            <a:pPr marL="0" lvl="0" indent="0" rtl="0">
              <a:lnSpc>
                <a:spcPct val="115000"/>
              </a:lnSpc>
              <a:spcBef>
                <a:spcPts val="0"/>
              </a:spcBef>
              <a:spcAft>
                <a:spcPts val="0"/>
              </a:spcAft>
              <a:buNone/>
            </a:pPr>
            <a:r>
              <a:rPr lang="cs" sz="1300" dirty="0">
                <a:latin typeface="Rubik" panose="020B0604020202020204" charset="-79"/>
                <a:ea typeface="Rubik"/>
                <a:cs typeface="Rubik" panose="020B0604020202020204" charset="-79"/>
                <a:sym typeface="Rubik"/>
              </a:rPr>
              <a:t>          5. </a:t>
            </a:r>
            <a:r>
              <a:rPr lang="cs-CZ" sz="1300" dirty="0">
                <a:latin typeface="Rubik" panose="020B0604020202020204" charset="-79"/>
                <a:ea typeface="Rubik"/>
                <a:cs typeface="Rubik" panose="020B0604020202020204" charset="-79"/>
                <a:sym typeface="Rubik"/>
              </a:rPr>
              <a:t>P</a:t>
            </a:r>
            <a:r>
              <a:rPr lang="cs" sz="1300" dirty="0">
                <a:latin typeface="Rubik" panose="020B0604020202020204" charset="-79"/>
                <a:ea typeface="Rubik"/>
                <a:cs typeface="Rubik" panose="020B0604020202020204" charset="-79"/>
                <a:sym typeface="Rubik"/>
              </a:rPr>
              <a:t>rosince 2023   FSS MU</a:t>
            </a:r>
            <a:endParaRPr sz="1300" dirty="0">
              <a:latin typeface="Rubik" panose="020B0604020202020204" charset="-79"/>
              <a:ea typeface="Rubik"/>
              <a:cs typeface="Rubik" panose="020B0604020202020204" charset="-79"/>
              <a:sym typeface="Rubik"/>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0E5"/>
        </a:solidFill>
        <a:effectLst/>
      </p:bgPr>
    </p:bg>
    <p:spTree>
      <p:nvGrpSpPr>
        <p:cNvPr id="1" name="Shape 94"/>
        <p:cNvGrpSpPr/>
        <p:nvPr/>
      </p:nvGrpSpPr>
      <p:grpSpPr>
        <a:xfrm>
          <a:off x="0" y="0"/>
          <a:ext cx="0" cy="0"/>
          <a:chOff x="0" y="0"/>
          <a:chExt cx="0" cy="0"/>
        </a:xfrm>
      </p:grpSpPr>
      <p:sp>
        <p:nvSpPr>
          <p:cNvPr id="95" name="Google Shape;95;p19"/>
          <p:cNvSpPr txBox="1"/>
          <p:nvPr/>
        </p:nvSpPr>
        <p:spPr>
          <a:xfrm>
            <a:off x="685800" y="446950"/>
            <a:ext cx="4621200" cy="5859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cs" sz="2300" dirty="0">
                <a:latin typeface="Rubik" panose="020B0604020202020204" charset="-79"/>
                <a:ea typeface="PT Serif"/>
                <a:cs typeface="Rubik" panose="020B0604020202020204" charset="-79"/>
                <a:sym typeface="PT Serif"/>
              </a:rPr>
              <a:t>MENTÁLNÍ BULIMIE (F50.2)</a:t>
            </a:r>
            <a:endParaRPr sz="2300" dirty="0">
              <a:latin typeface="Rubik" panose="020B0604020202020204" charset="-79"/>
              <a:ea typeface="PT Serif"/>
              <a:cs typeface="Rubik" panose="020B0604020202020204" charset="-79"/>
              <a:sym typeface="PT Serif"/>
            </a:endParaRPr>
          </a:p>
        </p:txBody>
      </p:sp>
      <p:sp>
        <p:nvSpPr>
          <p:cNvPr id="96" name="Google Shape;96;p19"/>
          <p:cNvSpPr txBox="1"/>
          <p:nvPr/>
        </p:nvSpPr>
        <p:spPr>
          <a:xfrm>
            <a:off x="685800" y="908403"/>
            <a:ext cx="7954500" cy="3950675"/>
          </a:xfrm>
          <a:prstGeom prst="rect">
            <a:avLst/>
          </a:prstGeom>
          <a:noFill/>
          <a:ln>
            <a:noFill/>
          </a:ln>
        </p:spPr>
        <p:txBody>
          <a:bodyPr spcFirstLastPara="1" wrap="square" lIns="91425" tIns="91425" rIns="91425" bIns="91425" anchor="t" anchorCtr="0">
            <a:noAutofit/>
          </a:bodyPr>
          <a:lstStyle/>
          <a:p>
            <a:pPr marL="457200" lvl="0" indent="-311150" algn="l" rtl="0">
              <a:lnSpc>
                <a:spcPct val="150000"/>
              </a:lnSpc>
              <a:spcBef>
                <a:spcPts val="1200"/>
              </a:spcBef>
              <a:spcAft>
                <a:spcPts val="0"/>
              </a:spcAft>
              <a:buClr>
                <a:schemeClr val="dk1"/>
              </a:buClr>
              <a:buSzPts val="1300"/>
              <a:buFont typeface="Rubik"/>
              <a:buChar char="●"/>
            </a:pPr>
            <a:r>
              <a:rPr lang="cs" sz="1200" dirty="0">
                <a:solidFill>
                  <a:schemeClr val="dk1"/>
                </a:solidFill>
                <a:latin typeface="Rubik"/>
                <a:ea typeface="Rubik"/>
                <a:cs typeface="Rubik"/>
                <a:sym typeface="Rubik"/>
              </a:rPr>
              <a:t>neustálé zabývání se jídlem, neodolatelná touha po jídle, přejídání se velkými dávkami jídla během krátké doby</a:t>
            </a:r>
            <a:endParaRPr sz="1200" dirty="0">
              <a:solidFill>
                <a:schemeClr val="dk1"/>
              </a:solidFill>
              <a:latin typeface="Rubik"/>
              <a:ea typeface="Rubik"/>
              <a:cs typeface="Rubik"/>
              <a:sym typeface="Rubik"/>
            </a:endParaRPr>
          </a:p>
          <a:p>
            <a:pPr marL="457200" lvl="0" indent="-311150" algn="l" rtl="0">
              <a:lnSpc>
                <a:spcPct val="150000"/>
              </a:lnSpc>
              <a:spcBef>
                <a:spcPts val="0"/>
              </a:spcBef>
              <a:spcAft>
                <a:spcPts val="0"/>
              </a:spcAft>
              <a:buClr>
                <a:schemeClr val="dk1"/>
              </a:buClr>
              <a:buSzPts val="1300"/>
              <a:buFont typeface="Rubik"/>
              <a:buChar char="●"/>
            </a:pPr>
            <a:r>
              <a:rPr lang="cs" sz="1200" dirty="0">
                <a:solidFill>
                  <a:schemeClr val="dk1"/>
                </a:solidFill>
                <a:latin typeface="Rubik"/>
                <a:ea typeface="Rubik"/>
                <a:cs typeface="Rubik"/>
                <a:sym typeface="Rubik"/>
              </a:rPr>
              <a:t>snaha následně potlačit kalorický účinek jídla jedním nebo více způsoby: vyprovokovaným zvracením, abusem laxativ, anorektik, diuretik, manipulací s inzulinoterapií, tyreoidální preparáty</a:t>
            </a:r>
            <a:endParaRPr sz="1200" dirty="0">
              <a:solidFill>
                <a:schemeClr val="dk1"/>
              </a:solidFill>
              <a:latin typeface="Rubik"/>
              <a:ea typeface="Rubik"/>
              <a:cs typeface="Rubik"/>
              <a:sym typeface="Rubik"/>
            </a:endParaRPr>
          </a:p>
          <a:p>
            <a:pPr marL="457200" lvl="0" indent="-311150" algn="l" rtl="0">
              <a:lnSpc>
                <a:spcPct val="150000"/>
              </a:lnSpc>
              <a:spcBef>
                <a:spcPts val="0"/>
              </a:spcBef>
              <a:spcAft>
                <a:spcPts val="0"/>
              </a:spcAft>
              <a:buClr>
                <a:schemeClr val="dk1"/>
              </a:buClr>
              <a:buSzPts val="1300"/>
              <a:buFont typeface="Rubik"/>
              <a:buChar char="●"/>
            </a:pPr>
            <a:r>
              <a:rPr lang="cs" sz="1200" u="sng" dirty="0">
                <a:solidFill>
                  <a:schemeClr val="dk1"/>
                </a:solidFill>
                <a:latin typeface="Rubik"/>
                <a:ea typeface="Rubik"/>
                <a:cs typeface="Rubik"/>
                <a:sym typeface="Rubik"/>
              </a:rPr>
              <a:t>specifická psychopatologie:</a:t>
            </a:r>
            <a:r>
              <a:rPr lang="cs" sz="1200" dirty="0">
                <a:solidFill>
                  <a:schemeClr val="dk1"/>
                </a:solidFill>
                <a:latin typeface="Rubik"/>
                <a:ea typeface="Rubik"/>
                <a:cs typeface="Rubik"/>
                <a:sym typeface="Rubik"/>
              </a:rPr>
              <a:t> chorobný strach z tloušťky, hmotnostní práh nižší než premorbidní (optimální/zdravá) hmotnost</a:t>
            </a:r>
            <a:endParaRPr sz="1200" dirty="0">
              <a:solidFill>
                <a:schemeClr val="dk1"/>
              </a:solidFill>
              <a:latin typeface="Rubik"/>
              <a:ea typeface="Rubik"/>
              <a:cs typeface="Rubik"/>
              <a:sym typeface="Rubik"/>
            </a:endParaRPr>
          </a:p>
          <a:p>
            <a:pPr marL="457200" lvl="0" indent="-311150" algn="l" rtl="0">
              <a:lnSpc>
                <a:spcPct val="150000"/>
              </a:lnSpc>
              <a:spcBef>
                <a:spcPts val="0"/>
              </a:spcBef>
              <a:spcAft>
                <a:spcPts val="0"/>
              </a:spcAft>
              <a:buClr>
                <a:schemeClr val="dk1"/>
              </a:buClr>
              <a:buSzPts val="1300"/>
              <a:buFont typeface="Rubik"/>
              <a:buChar char="●"/>
            </a:pPr>
            <a:r>
              <a:rPr lang="cs" sz="1200" dirty="0">
                <a:solidFill>
                  <a:schemeClr val="dk1"/>
                </a:solidFill>
                <a:latin typeface="Rubik"/>
                <a:ea typeface="Rubik"/>
                <a:cs typeface="Rubik"/>
                <a:sym typeface="Rubik"/>
              </a:rPr>
              <a:t>v anamnéze často epizoda mentální anorexie či střídání restriktivních a bulimických epizod</a:t>
            </a:r>
          </a:p>
          <a:p>
            <a:pPr marL="457200" lvl="0" indent="-311150" algn="l" rtl="0">
              <a:lnSpc>
                <a:spcPct val="150000"/>
              </a:lnSpc>
              <a:spcBef>
                <a:spcPts val="0"/>
              </a:spcBef>
              <a:spcAft>
                <a:spcPts val="0"/>
              </a:spcAft>
              <a:buClr>
                <a:schemeClr val="dk1"/>
              </a:buClr>
              <a:buSzPts val="1300"/>
              <a:buFont typeface="Rubik"/>
              <a:buChar char="●"/>
            </a:pPr>
            <a:r>
              <a:rPr lang="cs-CZ" sz="1200" b="1" dirty="0">
                <a:solidFill>
                  <a:schemeClr val="dk1"/>
                </a:solidFill>
                <a:latin typeface="Rubik"/>
                <a:ea typeface="Rubik"/>
                <a:cs typeface="Rubik"/>
                <a:sym typeface="Rubik"/>
              </a:rPr>
              <a:t>Bývá obtížně rozpoznatelná</a:t>
            </a:r>
            <a:r>
              <a:rPr lang="cs-CZ" sz="1200" dirty="0">
                <a:solidFill>
                  <a:schemeClr val="dk1"/>
                </a:solidFill>
                <a:latin typeface="Rubik"/>
                <a:ea typeface="Rubik"/>
                <a:cs typeface="Rubik"/>
                <a:sym typeface="Rubik"/>
              </a:rPr>
              <a:t>, h</a:t>
            </a:r>
            <a:r>
              <a:rPr lang="cs" sz="1200" dirty="0">
                <a:solidFill>
                  <a:schemeClr val="dk1"/>
                </a:solidFill>
                <a:latin typeface="Rubik"/>
                <a:ea typeface="Rubik"/>
                <a:cs typeface="Rubik"/>
                <a:sym typeface="Rubik"/>
              </a:rPr>
              <a:t>motnost není diagnostickým kritériem (bývá v pásmu normální váhy až nadváhy, někdy i mírné podváhy. Ve většině případů ale bývá přítomná podvýživa, bez ohledu na hmotnost.)</a:t>
            </a:r>
          </a:p>
          <a:p>
            <a:pPr marL="146050" lvl="0" algn="l" rtl="0">
              <a:lnSpc>
                <a:spcPct val="150000"/>
              </a:lnSpc>
              <a:spcBef>
                <a:spcPts val="0"/>
              </a:spcBef>
              <a:spcAft>
                <a:spcPts val="0"/>
              </a:spcAft>
              <a:buClr>
                <a:schemeClr val="dk1"/>
              </a:buClr>
              <a:buSzPts val="1300"/>
            </a:pPr>
            <a:br>
              <a:rPr lang="cs" sz="1200" dirty="0">
                <a:solidFill>
                  <a:schemeClr val="dk1"/>
                </a:solidFill>
                <a:latin typeface="Rubik"/>
                <a:ea typeface="Rubik"/>
                <a:cs typeface="Rubik"/>
                <a:sym typeface="Rubik"/>
              </a:rPr>
            </a:br>
            <a:r>
              <a:rPr lang="cs" sz="1200" b="1" dirty="0">
                <a:solidFill>
                  <a:schemeClr val="dk1"/>
                </a:solidFill>
                <a:latin typeface="Rubik" panose="020B0604020202020204" charset="-79"/>
                <a:ea typeface="PT Serif"/>
                <a:cs typeface="Rubik" panose="020B0604020202020204" charset="-79"/>
                <a:sym typeface="PT Serif"/>
              </a:rPr>
              <a:t>ATYPICKÁ FORMA (F50.3)</a:t>
            </a:r>
            <a:r>
              <a:rPr lang="cs" sz="1200" b="1" dirty="0">
                <a:solidFill>
                  <a:schemeClr val="dk1"/>
                </a:solidFill>
                <a:latin typeface="Rubik" panose="020B0604020202020204" charset="-79"/>
                <a:ea typeface="Rubik"/>
                <a:cs typeface="Rubik" panose="020B0604020202020204" charset="-79"/>
                <a:sym typeface="Rubik"/>
              </a:rPr>
              <a:t> </a:t>
            </a:r>
            <a:r>
              <a:rPr lang="cs" sz="1200" dirty="0">
                <a:solidFill>
                  <a:schemeClr val="dk1"/>
                </a:solidFill>
                <a:latin typeface="Rubik"/>
                <a:ea typeface="Rubik"/>
                <a:cs typeface="Rubik"/>
                <a:sym typeface="Rubik"/>
              </a:rPr>
              <a:t>- chybí jeden či více klíčových příznaků</a:t>
            </a:r>
            <a:br>
              <a:rPr lang="cs" sz="1200" dirty="0">
                <a:solidFill>
                  <a:schemeClr val="dk1"/>
                </a:solidFill>
                <a:latin typeface="Rubik"/>
                <a:ea typeface="Rubik"/>
                <a:cs typeface="Rubik"/>
                <a:sym typeface="Rubik"/>
              </a:rPr>
            </a:br>
            <a:br>
              <a:rPr lang="cs" sz="1300" dirty="0">
                <a:solidFill>
                  <a:schemeClr val="dk1"/>
                </a:solidFill>
                <a:latin typeface="Rubik"/>
                <a:ea typeface="Rubik"/>
                <a:cs typeface="Rubik"/>
                <a:sym typeface="Rubik"/>
              </a:rPr>
            </a:br>
            <a:br>
              <a:rPr lang="cs" sz="1300" dirty="0">
                <a:solidFill>
                  <a:schemeClr val="dk1"/>
                </a:solidFill>
                <a:latin typeface="Rubik"/>
                <a:ea typeface="Rubik"/>
                <a:cs typeface="Rubik"/>
                <a:sym typeface="Rubik"/>
              </a:rPr>
            </a:br>
            <a:endParaRPr sz="1300" dirty="0">
              <a:solidFill>
                <a:schemeClr val="dk1"/>
              </a:solidFill>
              <a:latin typeface="Rubik"/>
              <a:ea typeface="Rubik"/>
              <a:cs typeface="Rubik"/>
              <a:sym typeface="Rubi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ppt_x"/>
                                          </p:val>
                                        </p:tav>
                                        <p:tav tm="100000">
                                          <p:val>
                                            <p:strVal val="#ppt_x"/>
                                          </p:val>
                                        </p:tav>
                                      </p:tavLst>
                                    </p:anim>
                                    <p:anim calcmode="lin" valueType="num">
                                      <p:cBhvr additive="base">
                                        <p:cTn id="8" dur="500" fill="hold"/>
                                        <p:tgtEl>
                                          <p:spTgt spid="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0E5"/>
        </a:solidFill>
        <a:effectLst/>
      </p:bgPr>
    </p:bg>
    <p:spTree>
      <p:nvGrpSpPr>
        <p:cNvPr id="1" name="Shape 100"/>
        <p:cNvGrpSpPr/>
        <p:nvPr/>
      </p:nvGrpSpPr>
      <p:grpSpPr>
        <a:xfrm>
          <a:off x="0" y="0"/>
          <a:ext cx="0" cy="0"/>
          <a:chOff x="0" y="0"/>
          <a:chExt cx="0" cy="0"/>
        </a:xfrm>
      </p:grpSpPr>
      <p:sp>
        <p:nvSpPr>
          <p:cNvPr id="101" name="Google Shape;101;p20"/>
          <p:cNvSpPr txBox="1"/>
          <p:nvPr/>
        </p:nvSpPr>
        <p:spPr>
          <a:xfrm>
            <a:off x="466725" y="342175"/>
            <a:ext cx="7574100" cy="5859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Clr>
                <a:schemeClr val="dk1"/>
              </a:buClr>
              <a:buSzPts val="1100"/>
              <a:buFont typeface="Arial"/>
              <a:buNone/>
            </a:pPr>
            <a:r>
              <a:rPr lang="cs" sz="2100" dirty="0">
                <a:solidFill>
                  <a:schemeClr val="dk1"/>
                </a:solidFill>
                <a:latin typeface="Rubik" panose="020B0604020202020204" charset="-79"/>
                <a:ea typeface="PT Serif"/>
                <a:cs typeface="Rubik" panose="020B0604020202020204" charset="-79"/>
                <a:sym typeface="PT Serif"/>
              </a:rPr>
              <a:t>MENTÁLNÍ BULIMIE </a:t>
            </a:r>
            <a:r>
              <a:rPr lang="cs" sz="2000" dirty="0">
                <a:solidFill>
                  <a:schemeClr val="dk1"/>
                </a:solidFill>
                <a:latin typeface="Rubik" panose="020B0604020202020204" charset="-79"/>
                <a:ea typeface="PT Serif"/>
                <a:cs typeface="Rubik" panose="020B0604020202020204" charset="-79"/>
                <a:sym typeface="PT Serif"/>
              </a:rPr>
              <a:t>(MKN-10 X MKN-11 X DSM-V)</a:t>
            </a:r>
            <a:endParaRPr sz="2200" dirty="0">
              <a:latin typeface="Rubik" panose="020B0604020202020204" charset="-79"/>
              <a:ea typeface="PT Serif"/>
              <a:cs typeface="Rubik" panose="020B0604020202020204" charset="-79"/>
              <a:sym typeface="PT Serif"/>
            </a:endParaRPr>
          </a:p>
        </p:txBody>
      </p:sp>
      <p:sp>
        <p:nvSpPr>
          <p:cNvPr id="102" name="Google Shape;102;p20"/>
          <p:cNvSpPr txBox="1"/>
          <p:nvPr/>
        </p:nvSpPr>
        <p:spPr>
          <a:xfrm>
            <a:off x="323850" y="1079684"/>
            <a:ext cx="8496300" cy="3858300"/>
          </a:xfrm>
          <a:prstGeom prst="rect">
            <a:avLst/>
          </a:prstGeom>
          <a:noFill/>
          <a:ln>
            <a:noFill/>
          </a:ln>
        </p:spPr>
        <p:txBody>
          <a:bodyPr spcFirstLastPara="1" wrap="square" lIns="91425" tIns="91425" rIns="91425" bIns="91425" anchor="t" anchorCtr="0">
            <a:noAutofit/>
          </a:bodyPr>
          <a:lstStyle/>
          <a:p>
            <a:pPr marL="457200" lvl="0" indent="-311150" algn="l" rtl="0">
              <a:lnSpc>
                <a:spcPct val="115000"/>
              </a:lnSpc>
              <a:spcBef>
                <a:spcPts val="1200"/>
              </a:spcBef>
              <a:spcAft>
                <a:spcPts val="0"/>
              </a:spcAft>
              <a:buClr>
                <a:schemeClr val="dk1"/>
              </a:buClr>
              <a:buSzPts val="1300"/>
              <a:buFont typeface="Rubik"/>
              <a:buChar char="●"/>
            </a:pPr>
            <a:r>
              <a:rPr lang="cs" sz="1200" b="1" dirty="0">
                <a:solidFill>
                  <a:schemeClr val="dk1"/>
                </a:solidFill>
                <a:latin typeface="Rubik"/>
                <a:ea typeface="Rubik"/>
                <a:cs typeface="Rubik"/>
                <a:sym typeface="Rubik"/>
              </a:rPr>
              <a:t>MKN-10 </a:t>
            </a:r>
            <a:r>
              <a:rPr lang="cs" sz="1200" dirty="0">
                <a:solidFill>
                  <a:schemeClr val="dk1"/>
                </a:solidFill>
                <a:latin typeface="Rubik"/>
                <a:ea typeface="Rubik"/>
                <a:cs typeface="Rubik"/>
                <a:sym typeface="Rubik"/>
              </a:rPr>
              <a:t>vyžaduje splnění VŠECH dg. kritérií </a:t>
            </a:r>
            <a:br>
              <a:rPr lang="cs" sz="1200" dirty="0">
                <a:solidFill>
                  <a:schemeClr val="dk1"/>
                </a:solidFill>
                <a:latin typeface="Rubik"/>
                <a:ea typeface="Rubik"/>
                <a:cs typeface="Rubik"/>
                <a:sym typeface="Rubik"/>
              </a:rPr>
            </a:br>
            <a:br>
              <a:rPr lang="cs" sz="1200" dirty="0">
                <a:solidFill>
                  <a:schemeClr val="dk1"/>
                </a:solidFill>
                <a:latin typeface="Rubik"/>
                <a:ea typeface="Rubik"/>
                <a:cs typeface="Rubik"/>
                <a:sym typeface="Rubik"/>
              </a:rPr>
            </a:br>
            <a:endParaRPr sz="1200" dirty="0">
              <a:solidFill>
                <a:schemeClr val="dk1"/>
              </a:solidFill>
              <a:latin typeface="Rubik"/>
              <a:ea typeface="Rubik"/>
              <a:cs typeface="Rubik"/>
              <a:sym typeface="Rubik"/>
            </a:endParaRPr>
          </a:p>
          <a:p>
            <a:pPr marL="457200" lvl="0" indent="-311150" algn="l" rtl="0">
              <a:lnSpc>
                <a:spcPct val="115000"/>
              </a:lnSpc>
              <a:spcBef>
                <a:spcPts val="0"/>
              </a:spcBef>
              <a:spcAft>
                <a:spcPts val="0"/>
              </a:spcAft>
              <a:buClr>
                <a:schemeClr val="dk1"/>
              </a:buClr>
              <a:buSzPts val="1300"/>
              <a:buFont typeface="Rubik"/>
              <a:buChar char="●"/>
            </a:pPr>
            <a:r>
              <a:rPr lang="cs" sz="1200" b="1" dirty="0">
                <a:solidFill>
                  <a:schemeClr val="dk1"/>
                </a:solidFill>
                <a:latin typeface="Rubik"/>
                <a:ea typeface="Rubik"/>
                <a:cs typeface="Rubik"/>
                <a:sym typeface="Rubik"/>
              </a:rPr>
              <a:t>DSM-V </a:t>
            </a:r>
            <a:r>
              <a:rPr lang="cs" sz="1200" dirty="0">
                <a:solidFill>
                  <a:schemeClr val="dk1"/>
                </a:solidFill>
                <a:latin typeface="Rubik"/>
                <a:ea typeface="Rubik"/>
                <a:cs typeface="Rubik"/>
                <a:sym typeface="Rubik"/>
              </a:rPr>
              <a:t>snížení frekvence přejídání a kompenzačního chování, pro udělení diagnózy stačí jedna epizoda týdně po dobu 3 měsíců. V DSM-IV vyžadováno 2 a více epizod týdně po dobu 3 měsíců (včasnější diagnostika ⇒ časnější léčba = nadějnější prognóza)</a:t>
            </a:r>
            <a:endParaRPr sz="1200" dirty="0">
              <a:solidFill>
                <a:schemeClr val="dk1"/>
              </a:solidFill>
              <a:latin typeface="Rubik"/>
              <a:ea typeface="Rubik"/>
              <a:cs typeface="Rubik"/>
              <a:sym typeface="Rubik"/>
            </a:endParaRPr>
          </a:p>
          <a:p>
            <a:pPr marL="457200" lvl="0" indent="-311150" algn="l" rtl="0">
              <a:lnSpc>
                <a:spcPct val="115000"/>
              </a:lnSpc>
              <a:spcBef>
                <a:spcPts val="0"/>
              </a:spcBef>
              <a:spcAft>
                <a:spcPts val="0"/>
              </a:spcAft>
              <a:buClr>
                <a:schemeClr val="dk1"/>
              </a:buClr>
              <a:buSzPts val="1300"/>
              <a:buFont typeface="Rubik"/>
              <a:buChar char="●"/>
            </a:pPr>
            <a:r>
              <a:rPr lang="cs" sz="1200" dirty="0">
                <a:solidFill>
                  <a:schemeClr val="dk1"/>
                </a:solidFill>
                <a:latin typeface="Rubik"/>
                <a:ea typeface="Rubik"/>
                <a:cs typeface="Rubik"/>
                <a:sym typeface="Rubik"/>
              </a:rPr>
              <a:t>průběh MÍRNÝ (1-3) - STŘEDNĚ TĚŽKÝ (4-7) - ZÁVAŽNÝ (8-13) - EXTRÉMNÍ (14 a více epizod/týdně)</a:t>
            </a:r>
            <a:br>
              <a:rPr lang="cs" sz="1200" dirty="0">
                <a:solidFill>
                  <a:schemeClr val="dk1"/>
                </a:solidFill>
                <a:latin typeface="Rubik"/>
                <a:ea typeface="Rubik"/>
                <a:cs typeface="Rubik"/>
                <a:sym typeface="Rubik"/>
              </a:rPr>
            </a:br>
            <a:br>
              <a:rPr lang="cs" sz="1200" dirty="0">
                <a:solidFill>
                  <a:schemeClr val="dk1"/>
                </a:solidFill>
                <a:latin typeface="Rubik"/>
                <a:ea typeface="Rubik"/>
                <a:cs typeface="Rubik"/>
                <a:sym typeface="Rubik"/>
              </a:rPr>
            </a:br>
            <a:endParaRPr sz="1200" dirty="0">
              <a:solidFill>
                <a:schemeClr val="dk1"/>
              </a:solidFill>
              <a:latin typeface="Rubik"/>
              <a:ea typeface="Rubik"/>
              <a:cs typeface="Rubik"/>
              <a:sym typeface="Rubik"/>
            </a:endParaRPr>
          </a:p>
          <a:p>
            <a:pPr marL="457200" lvl="0" indent="-311150" algn="l" rtl="0">
              <a:lnSpc>
                <a:spcPct val="115000"/>
              </a:lnSpc>
              <a:spcBef>
                <a:spcPts val="0"/>
              </a:spcBef>
              <a:spcAft>
                <a:spcPts val="0"/>
              </a:spcAft>
              <a:buClr>
                <a:schemeClr val="dk1"/>
              </a:buClr>
              <a:buSzPts val="1300"/>
              <a:buFont typeface="Rubik"/>
              <a:buChar char="●"/>
            </a:pPr>
            <a:r>
              <a:rPr lang="cs" sz="1200" b="1" dirty="0">
                <a:solidFill>
                  <a:schemeClr val="dk1"/>
                </a:solidFill>
                <a:latin typeface="Rubik"/>
                <a:ea typeface="Rubik"/>
                <a:cs typeface="Rubik"/>
                <a:sym typeface="Rubik"/>
              </a:rPr>
              <a:t>MKN-11</a:t>
            </a:r>
            <a:r>
              <a:rPr lang="cs" sz="1200" dirty="0">
                <a:solidFill>
                  <a:schemeClr val="dk1"/>
                </a:solidFill>
                <a:latin typeface="Rubik"/>
                <a:ea typeface="Rubik"/>
                <a:cs typeface="Rubik"/>
                <a:sym typeface="Rubik"/>
              </a:rPr>
              <a:t> se přibližuje DSM-V, epizoda přejezení a kompenzace orientačně 1x týdně a víc, na rozdíl od DSM-V stačí po dobu 1 měsíce</a:t>
            </a:r>
            <a:endParaRPr sz="1200" dirty="0">
              <a:solidFill>
                <a:schemeClr val="dk1"/>
              </a:solidFill>
              <a:latin typeface="Rubik"/>
              <a:ea typeface="Rubik"/>
              <a:cs typeface="Rubik"/>
              <a:sym typeface="Rubik"/>
            </a:endParaRPr>
          </a:p>
          <a:p>
            <a:pPr marL="457200" lvl="0" indent="-311150" algn="l" rtl="0">
              <a:lnSpc>
                <a:spcPct val="115000"/>
              </a:lnSpc>
              <a:spcBef>
                <a:spcPts val="0"/>
              </a:spcBef>
              <a:spcAft>
                <a:spcPts val="0"/>
              </a:spcAft>
              <a:buClr>
                <a:schemeClr val="dk1"/>
              </a:buClr>
              <a:buSzPts val="1300"/>
              <a:buFont typeface="Rubik"/>
              <a:buChar char="●"/>
            </a:pPr>
            <a:r>
              <a:rPr lang="cs" sz="1200" dirty="0">
                <a:solidFill>
                  <a:schemeClr val="dk1"/>
                </a:solidFill>
                <a:latin typeface="Rubik"/>
                <a:ea typeface="Rubik"/>
                <a:cs typeface="Rubik"/>
                <a:sym typeface="Rubik"/>
              </a:rPr>
              <a:t>dopad na psychosociální fungování</a:t>
            </a:r>
            <a:endParaRPr sz="1200" dirty="0">
              <a:solidFill>
                <a:schemeClr val="dk1"/>
              </a:solidFill>
              <a:latin typeface="Rubik"/>
              <a:ea typeface="Rubik"/>
              <a:cs typeface="Rubik"/>
              <a:sym typeface="Rubik"/>
            </a:endParaRPr>
          </a:p>
          <a:p>
            <a:pPr marL="457200" lvl="0" indent="-311150" algn="l" rtl="0">
              <a:lnSpc>
                <a:spcPct val="115000"/>
              </a:lnSpc>
              <a:spcBef>
                <a:spcPts val="0"/>
              </a:spcBef>
              <a:spcAft>
                <a:spcPts val="0"/>
              </a:spcAft>
              <a:buClr>
                <a:schemeClr val="dk1"/>
              </a:buClr>
              <a:buSzPts val="1300"/>
              <a:buFont typeface="Rubik"/>
              <a:buChar char="●"/>
            </a:pPr>
            <a:r>
              <a:rPr lang="cs" sz="1200" dirty="0">
                <a:solidFill>
                  <a:schemeClr val="dk1"/>
                </a:solidFill>
                <a:latin typeface="Rubik"/>
                <a:ea typeface="Rubik"/>
                <a:cs typeface="Rubik"/>
                <a:sym typeface="Rubik"/>
              </a:rPr>
              <a:t>patologické jídelní chování doprovází zvýšený distres</a:t>
            </a:r>
            <a:br>
              <a:rPr lang="cs" sz="1300" b="1" dirty="0">
                <a:solidFill>
                  <a:schemeClr val="dk1"/>
                </a:solidFill>
                <a:latin typeface="Rubik"/>
                <a:ea typeface="Rubik"/>
                <a:cs typeface="Rubik"/>
                <a:sym typeface="Rubik"/>
              </a:rPr>
            </a:br>
            <a:r>
              <a:rPr lang="cs" sz="1300" b="1" dirty="0">
                <a:solidFill>
                  <a:schemeClr val="dk1"/>
                </a:solidFill>
                <a:latin typeface="Rubik"/>
                <a:ea typeface="Rubik"/>
                <a:cs typeface="Rubik"/>
                <a:sym typeface="Rubik"/>
              </a:rPr>
              <a:t>                 </a:t>
            </a:r>
            <a:endParaRPr sz="1300" b="1" dirty="0">
              <a:solidFill>
                <a:schemeClr val="dk1"/>
              </a:solidFill>
              <a:latin typeface="Rubik"/>
              <a:ea typeface="Rubik"/>
              <a:cs typeface="Rubik"/>
              <a:sym typeface="Rubik"/>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0E5"/>
        </a:solidFill>
        <a:effectLst/>
      </p:bgPr>
    </p:bg>
    <p:spTree>
      <p:nvGrpSpPr>
        <p:cNvPr id="1" name="Shape 106"/>
        <p:cNvGrpSpPr/>
        <p:nvPr/>
      </p:nvGrpSpPr>
      <p:grpSpPr>
        <a:xfrm>
          <a:off x="0" y="0"/>
          <a:ext cx="0" cy="0"/>
          <a:chOff x="0" y="0"/>
          <a:chExt cx="0" cy="0"/>
        </a:xfrm>
      </p:grpSpPr>
      <p:sp>
        <p:nvSpPr>
          <p:cNvPr id="107" name="Google Shape;107;p21"/>
          <p:cNvSpPr txBox="1"/>
          <p:nvPr/>
        </p:nvSpPr>
        <p:spPr>
          <a:xfrm>
            <a:off x="1565074" y="1523200"/>
            <a:ext cx="6212100" cy="1983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endParaRPr sz="3600" b="1">
              <a:latin typeface="PT Serif"/>
              <a:ea typeface="PT Serif"/>
              <a:cs typeface="PT Serif"/>
              <a:sym typeface="PT Serif"/>
            </a:endParaRPr>
          </a:p>
        </p:txBody>
      </p:sp>
      <p:pic>
        <p:nvPicPr>
          <p:cNvPr id="108" name="Google Shape;108;p21"/>
          <p:cNvPicPr preferRelativeResize="0"/>
          <p:nvPr/>
        </p:nvPicPr>
        <p:blipFill>
          <a:blip r:embed="rId3">
            <a:alphaModFix/>
          </a:blip>
          <a:stretch>
            <a:fillRect/>
          </a:stretch>
        </p:blipFill>
        <p:spPr>
          <a:xfrm>
            <a:off x="994563" y="70812"/>
            <a:ext cx="7154874" cy="50018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0E5"/>
        </a:solidFill>
        <a:effectLst/>
      </p:bgPr>
    </p:bg>
    <p:spTree>
      <p:nvGrpSpPr>
        <p:cNvPr id="1" name="Shape 112"/>
        <p:cNvGrpSpPr/>
        <p:nvPr/>
      </p:nvGrpSpPr>
      <p:grpSpPr>
        <a:xfrm>
          <a:off x="0" y="0"/>
          <a:ext cx="0" cy="0"/>
          <a:chOff x="0" y="0"/>
          <a:chExt cx="0" cy="0"/>
        </a:xfrm>
      </p:grpSpPr>
      <p:sp>
        <p:nvSpPr>
          <p:cNvPr id="113" name="Google Shape;113;p22"/>
          <p:cNvSpPr txBox="1"/>
          <p:nvPr/>
        </p:nvSpPr>
        <p:spPr>
          <a:xfrm>
            <a:off x="512650" y="389800"/>
            <a:ext cx="8671500" cy="8724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cs" sz="2000" dirty="0">
                <a:latin typeface="Rubik" panose="020B0604020202020204" charset="-79"/>
                <a:ea typeface="PT Serif"/>
                <a:cs typeface="Rubik" panose="020B0604020202020204" charset="-79"/>
                <a:sym typeface="PT Serif"/>
              </a:rPr>
              <a:t>PSYCHOGENNÍ PŘEJÍDÁNÍ F50.4 (alias přejídání spojené </a:t>
            </a:r>
          </a:p>
          <a:p>
            <a:pPr marL="0" lvl="0" indent="0" algn="l" rtl="0">
              <a:lnSpc>
                <a:spcPct val="90000"/>
              </a:lnSpc>
              <a:spcBef>
                <a:spcPts val="0"/>
              </a:spcBef>
              <a:spcAft>
                <a:spcPts val="0"/>
              </a:spcAft>
              <a:buNone/>
            </a:pPr>
            <a:r>
              <a:rPr lang="cs" sz="2000" dirty="0">
                <a:latin typeface="Rubik" panose="020B0604020202020204" charset="-79"/>
                <a:ea typeface="PT Serif"/>
                <a:cs typeface="Rubik" panose="020B0604020202020204" charset="-79"/>
                <a:sym typeface="PT Serif"/>
              </a:rPr>
              <a:t>s psychologickými </a:t>
            </a:r>
            <a:r>
              <a:rPr lang="cs" sz="2000" dirty="0">
                <a:solidFill>
                  <a:schemeClr val="dk1"/>
                </a:solidFill>
                <a:latin typeface="Rubik" panose="020B0604020202020204" charset="-79"/>
                <a:ea typeface="PT Serif"/>
                <a:cs typeface="Rubik" panose="020B0604020202020204" charset="-79"/>
                <a:sym typeface="PT Serif"/>
              </a:rPr>
              <a:t>poruchami alias binge eating disorder BED)</a:t>
            </a:r>
            <a:br>
              <a:rPr lang="cs" sz="2000" dirty="0">
                <a:latin typeface="Rubik" panose="020B0604020202020204" charset="-79"/>
                <a:ea typeface="PT Serif"/>
                <a:cs typeface="Rubik" panose="020B0604020202020204" charset="-79"/>
                <a:sym typeface="PT Serif"/>
              </a:rPr>
            </a:br>
            <a:r>
              <a:rPr lang="cs" sz="2000" dirty="0">
                <a:latin typeface="Rubik" panose="020B0604020202020204" charset="-79"/>
                <a:ea typeface="PT Serif"/>
                <a:cs typeface="Rubik" panose="020B0604020202020204" charset="-79"/>
                <a:sym typeface="PT Serif"/>
              </a:rPr>
              <a:t>                                                       </a:t>
            </a:r>
            <a:endParaRPr sz="2000" dirty="0">
              <a:latin typeface="Rubik" panose="020B0604020202020204" charset="-79"/>
              <a:ea typeface="PT Serif"/>
              <a:cs typeface="Rubik" panose="020B0604020202020204" charset="-79"/>
              <a:sym typeface="PT Serif"/>
            </a:endParaRPr>
          </a:p>
        </p:txBody>
      </p:sp>
      <p:sp>
        <p:nvSpPr>
          <p:cNvPr id="114" name="Google Shape;114;p22"/>
          <p:cNvSpPr txBox="1"/>
          <p:nvPr/>
        </p:nvSpPr>
        <p:spPr>
          <a:xfrm>
            <a:off x="417198" y="1155196"/>
            <a:ext cx="7954500" cy="3524100"/>
          </a:xfrm>
          <a:prstGeom prst="rect">
            <a:avLst/>
          </a:prstGeom>
          <a:noFill/>
          <a:ln>
            <a:noFill/>
          </a:ln>
        </p:spPr>
        <p:txBody>
          <a:bodyPr spcFirstLastPara="1" wrap="square" lIns="91425" tIns="91425" rIns="91425" bIns="91425" anchor="t" anchorCtr="0">
            <a:noAutofit/>
          </a:bodyPr>
          <a:lstStyle/>
          <a:p>
            <a:pPr marL="457200" indent="-311150">
              <a:lnSpc>
                <a:spcPct val="150000"/>
              </a:lnSpc>
              <a:spcBef>
                <a:spcPts val="1200"/>
              </a:spcBef>
              <a:buClr>
                <a:schemeClr val="dk1"/>
              </a:buClr>
              <a:buSzPts val="1300"/>
              <a:buFont typeface="Rubik"/>
              <a:buChar char="●"/>
            </a:pPr>
            <a:r>
              <a:rPr lang="cs-CZ" sz="1200" dirty="0">
                <a:latin typeface="Rubik" panose="020B0604020202020204" charset="-79"/>
                <a:ea typeface="Times New Roman" panose="02020603050405020304" pitchFamily="18" charset="0"/>
                <a:cs typeface="Rubik" panose="020B0604020202020204" charset="-79"/>
              </a:rPr>
              <a:t>nejčastější (a přitom nejpodhodnocenější) porucha příjmu potravy, pro niž jsou typické epizody záchvatovitého přejídání, které však nejsou následovány kompenzačním/purgativním chováním typickým pro mentální bulimii</a:t>
            </a:r>
          </a:p>
          <a:p>
            <a:pPr marL="457200" lvl="0" indent="-311150" algn="l" rtl="0">
              <a:lnSpc>
                <a:spcPct val="150000"/>
              </a:lnSpc>
              <a:spcBef>
                <a:spcPts val="0"/>
              </a:spcBef>
              <a:spcAft>
                <a:spcPts val="0"/>
              </a:spcAft>
              <a:buClr>
                <a:schemeClr val="dk1"/>
              </a:buClr>
              <a:buSzPts val="1300"/>
              <a:buFont typeface="Rubik"/>
              <a:buChar char="●"/>
            </a:pPr>
            <a:r>
              <a:rPr lang="cs" sz="1200" u="sng" dirty="0">
                <a:solidFill>
                  <a:schemeClr val="dk1"/>
                </a:solidFill>
                <a:latin typeface="Rubik"/>
                <a:ea typeface="Rubik"/>
                <a:cs typeface="Rubik"/>
                <a:sym typeface="Rubik"/>
              </a:rPr>
              <a:t>specifická psychopatologie: </a:t>
            </a:r>
            <a:r>
              <a:rPr lang="cs" sz="1200" dirty="0">
                <a:solidFill>
                  <a:schemeClr val="dk1"/>
                </a:solidFill>
                <a:latin typeface="Rubik"/>
                <a:ea typeface="Rubik"/>
                <a:cs typeface="Rubik"/>
                <a:sym typeface="Rubik"/>
              </a:rPr>
              <a:t>chorobný strach z tloušťky, hmotnostní práh nižší než premorbidní (optimální/zdravá) hmotnost</a:t>
            </a:r>
          </a:p>
          <a:p>
            <a:pPr marL="457200" lvl="0" indent="-311150">
              <a:lnSpc>
                <a:spcPct val="150000"/>
              </a:lnSpc>
              <a:buClr>
                <a:schemeClr val="dk1"/>
              </a:buClr>
              <a:buSzPts val="1300"/>
              <a:buFont typeface="Rubik"/>
              <a:buChar char="●"/>
            </a:pPr>
            <a:r>
              <a:rPr lang="cs-CZ" sz="1200" dirty="0">
                <a:latin typeface="Rubik" panose="020B0604020202020204" charset="-79"/>
                <a:ea typeface="Times New Roman" panose="02020603050405020304" pitchFamily="18" charset="0"/>
                <a:cs typeface="Rubik" panose="020B0604020202020204" charset="-79"/>
              </a:rPr>
              <a:t>Charakterizováno je vážnými psychologickými symptomy a sebehodnocením často založeným na tělesných tvarech a hmotnosti. </a:t>
            </a:r>
            <a:endParaRPr lang="cs-CZ" sz="1200" dirty="0">
              <a:solidFill>
                <a:schemeClr val="dk1"/>
              </a:solidFill>
              <a:latin typeface="Rubik"/>
              <a:ea typeface="Rubik"/>
              <a:cs typeface="Rubik"/>
              <a:sym typeface="Rubik"/>
            </a:endParaRPr>
          </a:p>
          <a:p>
            <a:pPr marL="457200" lvl="0" indent="-311150">
              <a:lnSpc>
                <a:spcPct val="150000"/>
              </a:lnSpc>
              <a:buClr>
                <a:schemeClr val="dk1"/>
              </a:buClr>
              <a:buSzPts val="1300"/>
              <a:buFont typeface="Rubik"/>
              <a:buChar char="●"/>
            </a:pPr>
            <a:r>
              <a:rPr lang="cs-CZ" sz="1200" dirty="0">
                <a:solidFill>
                  <a:schemeClr val="dk1"/>
                </a:solidFill>
                <a:latin typeface="Rubik"/>
                <a:ea typeface="Rubik"/>
                <a:cs typeface="Rubik"/>
                <a:sym typeface="Rubik"/>
              </a:rPr>
              <a:t>záchvaty přejídání často spojeny s maladaptivním zpracováním stresových situací</a:t>
            </a:r>
            <a:endParaRPr lang="cs-CZ" sz="1200" dirty="0">
              <a:latin typeface="Rubik" panose="020B0604020202020204" charset="-79"/>
              <a:ea typeface="Calibri" panose="020F0502020204030204" pitchFamily="34" charset="0"/>
              <a:cs typeface="Rubik" panose="020B0604020202020204" charset="-79"/>
            </a:endParaRPr>
          </a:p>
          <a:p>
            <a:pPr marL="457200" lvl="0" indent="-311150" algn="l" rtl="0">
              <a:lnSpc>
                <a:spcPct val="150000"/>
              </a:lnSpc>
              <a:spcBef>
                <a:spcPts val="0"/>
              </a:spcBef>
              <a:spcAft>
                <a:spcPts val="0"/>
              </a:spcAft>
              <a:buClr>
                <a:schemeClr val="dk1"/>
              </a:buClr>
              <a:buSzPts val="1300"/>
              <a:buFont typeface="Rubik"/>
              <a:buChar char="●"/>
            </a:pPr>
            <a:r>
              <a:rPr lang="cs-CZ" sz="1200" dirty="0">
                <a:latin typeface="Rubik" panose="020B0604020202020204" charset="-79"/>
                <a:ea typeface="Times New Roman" panose="02020603050405020304" pitchFamily="18" charset="0"/>
                <a:cs typeface="Rubik" panose="020B0604020202020204" charset="-79"/>
              </a:rPr>
              <a:t>Může být asociováno s nadváhou či obezitou, ale ne nutně u všech pacientů.</a:t>
            </a:r>
            <a:r>
              <a:rPr lang="cs-CZ" sz="1200" dirty="0">
                <a:latin typeface="Rubik" panose="020B0604020202020204" charset="-79"/>
                <a:ea typeface="Calibri" panose="020F0502020204030204" pitchFamily="34" charset="0"/>
                <a:cs typeface="Rubik" panose="020B0604020202020204" charset="-79"/>
              </a:rPr>
              <a:t> </a:t>
            </a:r>
            <a:r>
              <a:rPr lang="cs-CZ" sz="1200" dirty="0">
                <a:latin typeface="Rubik" panose="020B0604020202020204" charset="-79"/>
                <a:ea typeface="Times New Roman" panose="02020603050405020304" pitchFamily="18" charset="0"/>
                <a:cs typeface="Rubik" panose="020B0604020202020204" charset="-79"/>
              </a:rPr>
              <a:t>Může mít zdravotní komplikace korelující s nadváhou či obezitou.</a:t>
            </a:r>
            <a:br>
              <a:rPr lang="cs-CZ" sz="1200" dirty="0">
                <a:latin typeface="Rubik" panose="020B0604020202020204" charset="-79"/>
                <a:ea typeface="Times New Roman" panose="02020603050405020304" pitchFamily="18" charset="0"/>
                <a:cs typeface="Rubik" panose="020B0604020202020204" charset="-79"/>
              </a:rPr>
            </a:br>
            <a:br>
              <a:rPr lang="cs" sz="1300" dirty="0">
                <a:solidFill>
                  <a:schemeClr val="dk1"/>
                </a:solidFill>
                <a:latin typeface="Rubik"/>
                <a:ea typeface="Rubik"/>
                <a:cs typeface="Rubik"/>
                <a:sym typeface="Rubik"/>
              </a:rPr>
            </a:br>
            <a:r>
              <a:rPr lang="cs" sz="1300" dirty="0">
                <a:solidFill>
                  <a:schemeClr val="dk1"/>
                </a:solidFill>
                <a:latin typeface="Rubik"/>
                <a:ea typeface="Rubik"/>
                <a:cs typeface="Rubik"/>
                <a:sym typeface="Rubik"/>
              </a:rPr>
              <a:t>                                     </a:t>
            </a:r>
            <a:endParaRPr sz="1300" dirty="0">
              <a:solidFill>
                <a:schemeClr val="dk1"/>
              </a:solidFill>
              <a:latin typeface="Rubik"/>
              <a:ea typeface="Rubik"/>
              <a:cs typeface="Rubik"/>
              <a:sym typeface="Rubik"/>
            </a:endParaRPr>
          </a:p>
          <a:p>
            <a:pPr marL="0" lvl="0" indent="0" algn="l" rtl="0">
              <a:lnSpc>
                <a:spcPct val="150000"/>
              </a:lnSpc>
              <a:spcBef>
                <a:spcPts val="3800"/>
              </a:spcBef>
              <a:spcAft>
                <a:spcPts val="0"/>
              </a:spcAft>
              <a:buNone/>
            </a:pPr>
            <a:endParaRPr sz="1300" dirty="0">
              <a:solidFill>
                <a:schemeClr val="dk1"/>
              </a:solidFill>
              <a:latin typeface="Rubik"/>
              <a:ea typeface="Rubik"/>
              <a:cs typeface="Rubik"/>
              <a:sym typeface="Rubik"/>
            </a:endParaRPr>
          </a:p>
          <a:p>
            <a:pPr marL="0" lvl="0" indent="0" algn="l" rtl="0">
              <a:lnSpc>
                <a:spcPct val="150000"/>
              </a:lnSpc>
              <a:spcBef>
                <a:spcPts val="3800"/>
              </a:spcBef>
              <a:spcAft>
                <a:spcPts val="0"/>
              </a:spcAft>
              <a:buNone/>
            </a:pPr>
            <a:endParaRPr sz="1300" dirty="0">
              <a:solidFill>
                <a:schemeClr val="dk1"/>
              </a:solidFill>
              <a:latin typeface="Rubik"/>
              <a:ea typeface="Rubik"/>
              <a:cs typeface="Rubik"/>
              <a:sym typeface="Rubik"/>
            </a:endParaRPr>
          </a:p>
          <a:p>
            <a:pPr marL="0" lvl="0" indent="0" algn="l" rtl="0">
              <a:lnSpc>
                <a:spcPct val="150000"/>
              </a:lnSpc>
              <a:spcBef>
                <a:spcPts val="3800"/>
              </a:spcBef>
              <a:spcAft>
                <a:spcPts val="3800"/>
              </a:spcAft>
              <a:buNone/>
            </a:pPr>
            <a:br>
              <a:rPr lang="cs" sz="1300" dirty="0">
                <a:solidFill>
                  <a:schemeClr val="dk1"/>
                </a:solidFill>
                <a:latin typeface="Rubik"/>
                <a:ea typeface="Rubik"/>
                <a:cs typeface="Rubik"/>
                <a:sym typeface="Rubik"/>
              </a:rPr>
            </a:br>
            <a:endParaRPr sz="1300" dirty="0">
              <a:solidFill>
                <a:schemeClr val="dk1"/>
              </a:solidFill>
              <a:latin typeface="Rubik"/>
              <a:ea typeface="Rubik"/>
              <a:cs typeface="Rubik"/>
              <a:sym typeface="Rubi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4">
                                            <p:txEl>
                                              <p:pRg st="0" end="0"/>
                                            </p:txEl>
                                          </p:spTgt>
                                        </p:tgtEl>
                                        <p:attrNameLst>
                                          <p:attrName>style.visibility</p:attrName>
                                        </p:attrNameLst>
                                      </p:cBhvr>
                                      <p:to>
                                        <p:strVal val="visible"/>
                                      </p:to>
                                    </p:set>
                                    <p:anim calcmode="lin" valueType="num">
                                      <p:cBhvr additive="base">
                                        <p:cTn id="7" dur="500" fill="hold"/>
                                        <p:tgtEl>
                                          <p:spTgt spid="1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4">
                                            <p:txEl>
                                              <p:pRg st="1" end="1"/>
                                            </p:txEl>
                                          </p:spTgt>
                                        </p:tgtEl>
                                        <p:attrNameLst>
                                          <p:attrName>style.visibility</p:attrName>
                                        </p:attrNameLst>
                                      </p:cBhvr>
                                      <p:to>
                                        <p:strVal val="visible"/>
                                      </p:to>
                                    </p:set>
                                    <p:anim calcmode="lin" valueType="num">
                                      <p:cBhvr additive="base">
                                        <p:cTn id="11" dur="500" fill="hold"/>
                                        <p:tgtEl>
                                          <p:spTgt spid="11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4">
                                            <p:txEl>
                                              <p:pRg st="2" end="2"/>
                                            </p:txEl>
                                          </p:spTgt>
                                        </p:tgtEl>
                                        <p:attrNameLst>
                                          <p:attrName>style.visibility</p:attrName>
                                        </p:attrNameLst>
                                      </p:cBhvr>
                                      <p:to>
                                        <p:strVal val="visible"/>
                                      </p:to>
                                    </p:set>
                                    <p:anim calcmode="lin" valueType="num">
                                      <p:cBhvr additive="base">
                                        <p:cTn id="15" dur="500" fill="hold"/>
                                        <p:tgtEl>
                                          <p:spTgt spid="11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4">
                                            <p:txEl>
                                              <p:pRg st="3" end="3"/>
                                            </p:txEl>
                                          </p:spTgt>
                                        </p:tgtEl>
                                        <p:attrNameLst>
                                          <p:attrName>style.visibility</p:attrName>
                                        </p:attrNameLst>
                                      </p:cBhvr>
                                      <p:to>
                                        <p:strVal val="visible"/>
                                      </p:to>
                                    </p:set>
                                    <p:anim calcmode="lin" valueType="num">
                                      <p:cBhvr additive="base">
                                        <p:cTn id="19" dur="500" fill="hold"/>
                                        <p:tgtEl>
                                          <p:spTgt spid="11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4">
                                            <p:txEl>
                                              <p:pRg st="4" end="4"/>
                                            </p:txEl>
                                          </p:spTgt>
                                        </p:tgtEl>
                                        <p:attrNameLst>
                                          <p:attrName>style.visibility</p:attrName>
                                        </p:attrNameLst>
                                      </p:cBhvr>
                                      <p:to>
                                        <p:strVal val="visible"/>
                                      </p:to>
                                    </p:set>
                                    <p:anim calcmode="lin" valueType="num">
                                      <p:cBhvr additive="base">
                                        <p:cTn id="23" dur="500" fill="hold"/>
                                        <p:tgtEl>
                                          <p:spTgt spid="11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0E5"/>
        </a:solidFill>
        <a:effectLst/>
      </p:bgPr>
    </p:bg>
    <p:spTree>
      <p:nvGrpSpPr>
        <p:cNvPr id="1" name="Shape 118"/>
        <p:cNvGrpSpPr/>
        <p:nvPr/>
      </p:nvGrpSpPr>
      <p:grpSpPr>
        <a:xfrm>
          <a:off x="0" y="0"/>
          <a:ext cx="0" cy="0"/>
          <a:chOff x="0" y="0"/>
          <a:chExt cx="0" cy="0"/>
        </a:xfrm>
      </p:grpSpPr>
      <p:sp>
        <p:nvSpPr>
          <p:cNvPr id="119" name="Google Shape;119;p23"/>
          <p:cNvSpPr txBox="1"/>
          <p:nvPr/>
        </p:nvSpPr>
        <p:spPr>
          <a:xfrm>
            <a:off x="685800" y="446950"/>
            <a:ext cx="8078700" cy="9390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Clr>
                <a:schemeClr val="dk1"/>
              </a:buClr>
              <a:buSzPts val="1100"/>
              <a:buFont typeface="Arial"/>
              <a:buNone/>
            </a:pPr>
            <a:r>
              <a:rPr lang="cs-CZ" sz="2000" dirty="0">
                <a:solidFill>
                  <a:schemeClr val="dk1"/>
                </a:solidFill>
                <a:latin typeface="Rubik" panose="020B0604020202020204" charset="-79"/>
                <a:ea typeface="PT Serif"/>
                <a:cs typeface="Rubik" panose="020B0604020202020204" charset="-79"/>
                <a:sym typeface="PT Serif"/>
              </a:rPr>
              <a:t>PSYCHOGENNÍ PŘEJÍDÁNÍ (MKN-10 X MKN-11 X DSM-V)</a:t>
            </a:r>
            <a:endParaRPr lang="cs-CZ" sz="2300" dirty="0">
              <a:latin typeface="Rubik" panose="020B0604020202020204" charset="-79"/>
              <a:ea typeface="PT Serif"/>
              <a:cs typeface="Rubik" panose="020B0604020202020204" charset="-79"/>
              <a:sym typeface="PT Serif"/>
            </a:endParaRPr>
          </a:p>
        </p:txBody>
      </p:sp>
      <p:sp>
        <p:nvSpPr>
          <p:cNvPr id="120" name="Google Shape;120;p23"/>
          <p:cNvSpPr txBox="1"/>
          <p:nvPr/>
        </p:nvSpPr>
        <p:spPr>
          <a:xfrm>
            <a:off x="685800" y="1194875"/>
            <a:ext cx="7954500" cy="3585900"/>
          </a:xfrm>
          <a:prstGeom prst="rect">
            <a:avLst/>
          </a:prstGeom>
          <a:noFill/>
          <a:ln>
            <a:noFill/>
          </a:ln>
        </p:spPr>
        <p:txBody>
          <a:bodyPr spcFirstLastPara="1" wrap="square" lIns="91425" tIns="91425" rIns="91425" bIns="91425" anchor="t" anchorCtr="0">
            <a:noAutofit/>
          </a:bodyPr>
          <a:lstStyle/>
          <a:p>
            <a:pPr marL="457200" lvl="0" indent="-311150" algn="l" rtl="0">
              <a:lnSpc>
                <a:spcPct val="150000"/>
              </a:lnSpc>
              <a:spcBef>
                <a:spcPts val="1200"/>
              </a:spcBef>
              <a:spcAft>
                <a:spcPts val="0"/>
              </a:spcAft>
              <a:buClr>
                <a:schemeClr val="dk1"/>
              </a:buClr>
              <a:buSzPts val="1300"/>
              <a:buFont typeface="Rubik"/>
              <a:buChar char="●"/>
            </a:pPr>
            <a:r>
              <a:rPr lang="cs" sz="1200" b="1" dirty="0">
                <a:solidFill>
                  <a:schemeClr val="dk1"/>
                </a:solidFill>
                <a:latin typeface="Rubik"/>
                <a:ea typeface="Rubik"/>
                <a:cs typeface="Rubik"/>
                <a:sym typeface="Rubik"/>
              </a:rPr>
              <a:t>DSM-V</a:t>
            </a:r>
            <a:r>
              <a:rPr lang="cs" sz="1200" dirty="0">
                <a:solidFill>
                  <a:schemeClr val="dk1"/>
                </a:solidFill>
                <a:latin typeface="Rubik"/>
                <a:ea typeface="Rubik"/>
                <a:cs typeface="Rubik"/>
                <a:sym typeface="Rubik"/>
              </a:rPr>
              <a:t> kritéria analogická mentální bulimii (co do frekvence a závažnosti)</a:t>
            </a:r>
            <a:endParaRPr sz="1200" dirty="0">
              <a:solidFill>
                <a:schemeClr val="dk1"/>
              </a:solidFill>
              <a:latin typeface="Rubik"/>
              <a:ea typeface="Rubik"/>
              <a:cs typeface="Rubik"/>
              <a:sym typeface="Rubik"/>
            </a:endParaRPr>
          </a:p>
          <a:p>
            <a:pPr marL="457200" lvl="0" indent="-311150" algn="l" rtl="0">
              <a:lnSpc>
                <a:spcPct val="150000"/>
              </a:lnSpc>
              <a:spcBef>
                <a:spcPts val="0"/>
              </a:spcBef>
              <a:spcAft>
                <a:spcPts val="0"/>
              </a:spcAft>
              <a:buClr>
                <a:schemeClr val="dk1"/>
              </a:buClr>
              <a:buSzPts val="1300"/>
              <a:buFont typeface="Rubik"/>
              <a:buChar char="●"/>
            </a:pPr>
            <a:r>
              <a:rPr lang="cs" sz="1200" dirty="0">
                <a:solidFill>
                  <a:schemeClr val="dk1"/>
                </a:solidFill>
                <a:latin typeface="Rubik"/>
                <a:ea typeface="Rubik"/>
                <a:cs typeface="Rubik"/>
                <a:sym typeface="Rubik"/>
              </a:rPr>
              <a:t>novinka oproti DSM-IV je vymezení BED jako samostatné nozologické jednotky, v minulosti spadalo do tzv. EDNOS (Eating disorder and unspecified feeding or eating disorder) </a:t>
            </a:r>
            <a:br>
              <a:rPr lang="cs" sz="1200" dirty="0">
                <a:solidFill>
                  <a:schemeClr val="dk1"/>
                </a:solidFill>
                <a:latin typeface="Rubik"/>
                <a:ea typeface="Rubik"/>
                <a:cs typeface="Rubik"/>
                <a:sym typeface="Rubik"/>
              </a:rPr>
            </a:br>
            <a:r>
              <a:rPr lang="cs" sz="1200" dirty="0">
                <a:solidFill>
                  <a:schemeClr val="dk1"/>
                </a:solidFill>
                <a:latin typeface="Rubik"/>
                <a:ea typeface="Rubik"/>
                <a:cs typeface="Rubik"/>
                <a:sym typeface="Rubik"/>
              </a:rPr>
              <a:t>x v MKN-10 již přítomno</a:t>
            </a:r>
          </a:p>
          <a:p>
            <a:pPr marL="457200" lvl="0" indent="-311150" algn="l" rtl="0">
              <a:lnSpc>
                <a:spcPct val="150000"/>
              </a:lnSpc>
              <a:spcBef>
                <a:spcPts val="0"/>
              </a:spcBef>
              <a:spcAft>
                <a:spcPts val="0"/>
              </a:spcAft>
              <a:buClr>
                <a:schemeClr val="dk1"/>
              </a:buClr>
              <a:buSzPts val="1300"/>
              <a:buFont typeface="Rubik"/>
              <a:buChar char="●"/>
            </a:pPr>
            <a:endParaRPr lang="cs" sz="1200" dirty="0">
              <a:solidFill>
                <a:schemeClr val="dk1"/>
              </a:solidFill>
              <a:latin typeface="Rubik"/>
              <a:ea typeface="Rubik"/>
              <a:cs typeface="Rubik"/>
              <a:sym typeface="Rubik"/>
            </a:endParaRPr>
          </a:p>
          <a:p>
            <a:pPr marL="146050" lvl="0" algn="l" rtl="0">
              <a:lnSpc>
                <a:spcPct val="150000"/>
              </a:lnSpc>
              <a:spcBef>
                <a:spcPts val="0"/>
              </a:spcBef>
              <a:spcAft>
                <a:spcPts val="0"/>
              </a:spcAft>
              <a:buClr>
                <a:schemeClr val="dk1"/>
              </a:buClr>
              <a:buSzPts val="1300"/>
            </a:pPr>
            <a:endParaRPr lang="cs" sz="1200" dirty="0">
              <a:solidFill>
                <a:schemeClr val="dk1"/>
              </a:solidFill>
              <a:latin typeface="Rubik" panose="020B0604020202020204" charset="-79"/>
              <a:ea typeface="Rubik"/>
              <a:cs typeface="Rubik" panose="020B0604020202020204" charset="-79"/>
              <a:sym typeface="Rubik"/>
            </a:endParaRPr>
          </a:p>
          <a:p>
            <a:pPr marL="146050" lvl="0" algn="l" rtl="0">
              <a:lnSpc>
                <a:spcPct val="150000"/>
              </a:lnSpc>
              <a:spcBef>
                <a:spcPts val="0"/>
              </a:spcBef>
              <a:spcAft>
                <a:spcPts val="0"/>
              </a:spcAft>
              <a:buClr>
                <a:schemeClr val="dk1"/>
              </a:buClr>
              <a:buSzPts val="1300"/>
            </a:pPr>
            <a:r>
              <a:rPr lang="cs" sz="1200" dirty="0">
                <a:solidFill>
                  <a:schemeClr val="dk1"/>
                </a:solidFill>
                <a:latin typeface="Rubik" panose="020B0604020202020204" charset="-79"/>
                <a:ea typeface="Rubik"/>
                <a:cs typeface="Rubik" panose="020B0604020202020204" charset="-79"/>
                <a:sym typeface="Rubik"/>
              </a:rPr>
              <a:t>„</a:t>
            </a:r>
            <a:r>
              <a:rPr lang="cs" sz="1200" b="1" dirty="0">
                <a:solidFill>
                  <a:schemeClr val="dk1"/>
                </a:solidFill>
                <a:latin typeface="Rubik" panose="020B0604020202020204" charset="-79"/>
                <a:ea typeface="PT Serif"/>
                <a:cs typeface="Rubik" panose="020B0604020202020204" charset="-79"/>
                <a:sym typeface="PT Serif"/>
              </a:rPr>
              <a:t>EMOČNÍ JEZENÍ”</a:t>
            </a:r>
            <a:r>
              <a:rPr lang="cs" sz="1200" b="1" dirty="0">
                <a:solidFill>
                  <a:schemeClr val="dk1"/>
                </a:solidFill>
                <a:latin typeface="Rubik" panose="020B0604020202020204" charset="-79"/>
                <a:ea typeface="Rubik"/>
                <a:cs typeface="Rubik" panose="020B0604020202020204" charset="-79"/>
                <a:sym typeface="Rubik"/>
              </a:rPr>
              <a:t> </a:t>
            </a:r>
            <a:r>
              <a:rPr lang="cs" sz="1200" dirty="0">
                <a:solidFill>
                  <a:schemeClr val="dk1"/>
                </a:solidFill>
                <a:latin typeface="Rubik"/>
                <a:ea typeface="Rubik"/>
                <a:cs typeface="Rubik"/>
                <a:sym typeface="Rubik"/>
              </a:rPr>
              <a:t>- vývojová fáze BED? </a:t>
            </a:r>
            <a:br>
              <a:rPr lang="cs" sz="1200" dirty="0">
                <a:solidFill>
                  <a:schemeClr val="dk1"/>
                </a:solidFill>
                <a:latin typeface="Rubik"/>
                <a:ea typeface="Rubik"/>
                <a:cs typeface="Rubik"/>
                <a:sym typeface="Rubik"/>
              </a:rPr>
            </a:br>
            <a:r>
              <a:rPr lang="cs" sz="1200" dirty="0">
                <a:solidFill>
                  <a:schemeClr val="dk1"/>
                </a:solidFill>
                <a:latin typeface="Rubik"/>
                <a:ea typeface="Rubik"/>
                <a:cs typeface="Rubik"/>
                <a:sym typeface="Rubik"/>
              </a:rPr>
              <a:t>                                     - otázka míry výskytu, šíře dostupných zvládacích strategií</a:t>
            </a:r>
            <a:br>
              <a:rPr lang="cs" sz="1200" dirty="0">
                <a:solidFill>
                  <a:schemeClr val="dk1"/>
                </a:solidFill>
                <a:latin typeface="Rubik"/>
                <a:ea typeface="Rubik"/>
                <a:cs typeface="Rubik"/>
                <a:sym typeface="Rubik"/>
              </a:rPr>
            </a:br>
            <a:r>
              <a:rPr lang="cs" sz="1200" dirty="0">
                <a:solidFill>
                  <a:schemeClr val="dk1"/>
                </a:solidFill>
                <a:latin typeface="Rubik"/>
                <a:ea typeface="Rubik"/>
                <a:cs typeface="Rubik"/>
                <a:sym typeface="Rubik"/>
              </a:rPr>
              <a:t>                                     - eating disorder </a:t>
            </a:r>
            <a:r>
              <a:rPr lang="cs-CZ" sz="1200" dirty="0">
                <a:solidFill>
                  <a:schemeClr val="dk1"/>
                </a:solidFill>
                <a:latin typeface="Rubik"/>
                <a:ea typeface="Rubik"/>
                <a:cs typeface="Rubik"/>
                <a:sym typeface="Rubik"/>
              </a:rPr>
              <a:t> ↔ </a:t>
            </a:r>
            <a:r>
              <a:rPr lang="cs" sz="1200" dirty="0">
                <a:solidFill>
                  <a:schemeClr val="dk1"/>
                </a:solidFill>
                <a:latin typeface="Rubik"/>
                <a:ea typeface="Rubik"/>
                <a:cs typeface="Rubik"/>
                <a:sym typeface="Rubik"/>
              </a:rPr>
              <a:t> disordered eating</a:t>
            </a:r>
            <a:endParaRPr sz="1200" dirty="0">
              <a:solidFill>
                <a:schemeClr val="dk1"/>
              </a:solidFill>
              <a:latin typeface="Rubik"/>
              <a:ea typeface="Rubik"/>
              <a:cs typeface="Rubik"/>
              <a:sym typeface="Rubik"/>
            </a:endParaRPr>
          </a:p>
          <a:p>
            <a:pPr marL="0" lvl="0" indent="0" algn="l" rtl="0">
              <a:lnSpc>
                <a:spcPct val="150000"/>
              </a:lnSpc>
              <a:spcBef>
                <a:spcPts val="3800"/>
              </a:spcBef>
              <a:spcAft>
                <a:spcPts val="3800"/>
              </a:spcAft>
              <a:buNone/>
            </a:pPr>
            <a:endParaRPr sz="1300" dirty="0">
              <a:solidFill>
                <a:schemeClr val="dk1"/>
              </a:solidFill>
              <a:latin typeface="Rubik"/>
              <a:ea typeface="Rubik"/>
              <a:cs typeface="Rubik"/>
              <a:sym typeface="Rubik"/>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0E5"/>
        </a:solidFill>
        <a:effectLst/>
      </p:bgPr>
    </p:bg>
    <p:spTree>
      <p:nvGrpSpPr>
        <p:cNvPr id="1" name="Shape 124"/>
        <p:cNvGrpSpPr/>
        <p:nvPr/>
      </p:nvGrpSpPr>
      <p:grpSpPr>
        <a:xfrm>
          <a:off x="0" y="0"/>
          <a:ext cx="0" cy="0"/>
          <a:chOff x="0" y="0"/>
          <a:chExt cx="0" cy="0"/>
        </a:xfrm>
      </p:grpSpPr>
      <p:sp>
        <p:nvSpPr>
          <p:cNvPr id="125" name="Google Shape;125;p24"/>
          <p:cNvSpPr txBox="1"/>
          <p:nvPr/>
        </p:nvSpPr>
        <p:spPr>
          <a:xfrm>
            <a:off x="220671" y="108314"/>
            <a:ext cx="8007600" cy="624918"/>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Clr>
                <a:schemeClr val="dk1"/>
              </a:buClr>
              <a:buSzPts val="1100"/>
              <a:buFont typeface="Arial"/>
              <a:buNone/>
            </a:pPr>
            <a:r>
              <a:rPr lang="cs-CZ" sz="2000" dirty="0">
                <a:solidFill>
                  <a:schemeClr val="dk1"/>
                </a:solidFill>
                <a:latin typeface="Rubik" panose="020B0604020202020204" charset="-79"/>
                <a:ea typeface="PT Serif"/>
                <a:cs typeface="Rubik" panose="020B0604020202020204" charset="-79"/>
                <a:sym typeface="PT Serif"/>
              </a:rPr>
              <a:t>AKTUÁLNÍ TRENDY V DIAGNOSTICE PPP (MKN-11) - SHRNUTÍ </a:t>
            </a:r>
            <a:endParaRPr lang="cs-CZ" sz="1200" dirty="0">
              <a:latin typeface="Rubik" panose="020B0604020202020204" charset="-79"/>
              <a:cs typeface="Rubik" panose="020B0604020202020204" charset="-79"/>
            </a:endParaRPr>
          </a:p>
        </p:txBody>
      </p:sp>
      <p:sp>
        <p:nvSpPr>
          <p:cNvPr id="126" name="Google Shape;126;p24"/>
          <p:cNvSpPr txBox="1"/>
          <p:nvPr/>
        </p:nvSpPr>
        <p:spPr>
          <a:xfrm>
            <a:off x="46669" y="637949"/>
            <a:ext cx="8876660" cy="4505551"/>
          </a:xfrm>
          <a:prstGeom prst="rect">
            <a:avLst/>
          </a:prstGeom>
          <a:noFill/>
          <a:ln>
            <a:noFill/>
          </a:ln>
        </p:spPr>
        <p:txBody>
          <a:bodyPr spcFirstLastPara="1" wrap="square" lIns="91425" tIns="91425" rIns="91425" bIns="91425" anchor="t" anchorCtr="0">
            <a:noAutofit/>
          </a:bodyPr>
          <a:lstStyle/>
          <a:p>
            <a:pPr marL="457200" lvl="0" indent="-311150" algn="l" rtl="0">
              <a:lnSpc>
                <a:spcPct val="150000"/>
              </a:lnSpc>
              <a:spcBef>
                <a:spcPts val="1200"/>
              </a:spcBef>
              <a:spcAft>
                <a:spcPts val="0"/>
              </a:spcAft>
              <a:buClr>
                <a:schemeClr val="dk1"/>
              </a:buClr>
              <a:buSzPts val="1300"/>
              <a:buFont typeface="Rubik"/>
              <a:buChar char="●"/>
            </a:pPr>
            <a:r>
              <a:rPr lang="cs" sz="1200" dirty="0">
                <a:solidFill>
                  <a:schemeClr val="dk1"/>
                </a:solidFill>
                <a:latin typeface="Rubik"/>
                <a:ea typeface="Rubik"/>
                <a:cs typeface="Rubik"/>
                <a:sym typeface="Rubik"/>
              </a:rPr>
              <a:t>PPP dětského a dospělého věku stejně jako v DSM-V sdruženy do kategorie Feeding and eating disorders</a:t>
            </a:r>
            <a:endParaRPr sz="1200" dirty="0">
              <a:solidFill>
                <a:schemeClr val="dk1"/>
              </a:solidFill>
              <a:latin typeface="Rubik"/>
              <a:ea typeface="Rubik"/>
              <a:cs typeface="Rubik"/>
              <a:sym typeface="Rubik"/>
            </a:endParaRPr>
          </a:p>
          <a:p>
            <a:pPr marL="457200" lvl="0" indent="-311150" algn="l" rtl="0">
              <a:lnSpc>
                <a:spcPct val="115000"/>
              </a:lnSpc>
              <a:spcBef>
                <a:spcPts val="0"/>
              </a:spcBef>
              <a:spcAft>
                <a:spcPts val="0"/>
              </a:spcAft>
              <a:buClr>
                <a:schemeClr val="dk1"/>
              </a:buClr>
              <a:buSzPts val="1300"/>
              <a:buFont typeface="Rubik"/>
              <a:buChar char="●"/>
            </a:pPr>
            <a:r>
              <a:rPr lang="cs" sz="1200" dirty="0">
                <a:solidFill>
                  <a:schemeClr val="dk1"/>
                </a:solidFill>
                <a:latin typeface="Rubik"/>
                <a:ea typeface="Rubik"/>
                <a:cs typeface="Rubik"/>
                <a:sym typeface="Rubik"/>
              </a:rPr>
              <a:t>jednotky vymezeny jako Mentální anorexie (purgativní a restriktivní symptomatika</a:t>
            </a:r>
            <a:r>
              <a:rPr lang="cs" sz="1200" i="1" dirty="0">
                <a:solidFill>
                  <a:schemeClr val="dk1"/>
                </a:solidFill>
                <a:latin typeface="Rubik"/>
                <a:ea typeface="Rubik"/>
                <a:cs typeface="Rubik"/>
                <a:sym typeface="Rubik"/>
              </a:rPr>
              <a:t>)</a:t>
            </a:r>
            <a:br>
              <a:rPr lang="cs" sz="1200" dirty="0">
                <a:solidFill>
                  <a:schemeClr val="dk1"/>
                </a:solidFill>
                <a:latin typeface="Rubik"/>
                <a:ea typeface="Rubik"/>
                <a:cs typeface="Rubik"/>
                <a:sym typeface="Rubik"/>
              </a:rPr>
            </a:br>
            <a:r>
              <a:rPr lang="cs" sz="1200" dirty="0">
                <a:solidFill>
                  <a:schemeClr val="dk1"/>
                </a:solidFill>
                <a:latin typeface="Rubik"/>
                <a:ea typeface="Rubik"/>
                <a:cs typeface="Rubik"/>
                <a:sym typeface="Rubik"/>
              </a:rPr>
              <a:t>                                               Mentální bulimie</a:t>
            </a:r>
            <a:br>
              <a:rPr lang="cs" sz="1200" dirty="0">
                <a:solidFill>
                  <a:schemeClr val="dk1"/>
                </a:solidFill>
                <a:latin typeface="Rubik"/>
                <a:ea typeface="Rubik"/>
                <a:cs typeface="Rubik"/>
                <a:sym typeface="Rubik"/>
              </a:rPr>
            </a:br>
            <a:r>
              <a:rPr lang="cs" sz="1200" dirty="0">
                <a:solidFill>
                  <a:schemeClr val="dk1"/>
                </a:solidFill>
                <a:latin typeface="Rubik"/>
                <a:ea typeface="Rubik"/>
                <a:cs typeface="Rubik"/>
                <a:sym typeface="Rubik"/>
              </a:rPr>
              <a:t>                                               Psychogenní/záchvatovité přejídání</a:t>
            </a:r>
            <a:br>
              <a:rPr lang="cs" sz="1200" dirty="0">
                <a:solidFill>
                  <a:schemeClr val="dk1"/>
                </a:solidFill>
                <a:latin typeface="Rubik"/>
                <a:ea typeface="Rubik"/>
                <a:cs typeface="Rubik"/>
                <a:sym typeface="Rubik"/>
              </a:rPr>
            </a:br>
            <a:r>
              <a:rPr lang="cs" sz="1200" dirty="0">
                <a:solidFill>
                  <a:schemeClr val="dk1"/>
                </a:solidFill>
                <a:latin typeface="Rubik"/>
                <a:ea typeface="Rubik"/>
                <a:cs typeface="Rubik"/>
                <a:sym typeface="Rubik"/>
              </a:rPr>
              <a:t>                                               Pika</a:t>
            </a:r>
            <a:br>
              <a:rPr lang="cs" sz="1200" dirty="0">
                <a:solidFill>
                  <a:schemeClr val="dk1"/>
                </a:solidFill>
                <a:latin typeface="Rubik"/>
                <a:ea typeface="Rubik"/>
                <a:cs typeface="Rubik"/>
                <a:sym typeface="Rubik"/>
              </a:rPr>
            </a:br>
            <a:r>
              <a:rPr lang="cs" sz="1200" dirty="0">
                <a:solidFill>
                  <a:schemeClr val="dk1"/>
                </a:solidFill>
                <a:latin typeface="Rubik"/>
                <a:ea typeface="Rubik"/>
                <a:cs typeface="Rubik"/>
                <a:sym typeface="Rubik"/>
              </a:rPr>
              <a:t>                                               Ruminace-regurgitace</a:t>
            </a:r>
            <a:br>
              <a:rPr lang="cs" sz="1200" dirty="0">
                <a:solidFill>
                  <a:schemeClr val="dk1"/>
                </a:solidFill>
                <a:latin typeface="Rubik"/>
                <a:ea typeface="Rubik"/>
                <a:cs typeface="Rubik"/>
                <a:sym typeface="Rubik"/>
              </a:rPr>
            </a:br>
            <a:r>
              <a:rPr lang="cs" sz="1200" dirty="0">
                <a:solidFill>
                  <a:schemeClr val="dk1"/>
                </a:solidFill>
                <a:latin typeface="Rubik"/>
                <a:ea typeface="Rubik"/>
                <a:cs typeface="Rubik"/>
                <a:sym typeface="Rubik"/>
              </a:rPr>
              <a:t>                                               ARFID (Avoidant-restrictive food intake disorder) - zaobírání se hmotností či </a:t>
            </a:r>
            <a:br>
              <a:rPr lang="cs" sz="1200" dirty="0">
                <a:solidFill>
                  <a:schemeClr val="dk1"/>
                </a:solidFill>
                <a:latin typeface="Rubik"/>
                <a:ea typeface="Rubik"/>
                <a:cs typeface="Rubik"/>
                <a:sym typeface="Rubik"/>
              </a:rPr>
            </a:br>
            <a:r>
              <a:rPr lang="cs" sz="1200" dirty="0">
                <a:solidFill>
                  <a:schemeClr val="dk1"/>
                </a:solidFill>
                <a:latin typeface="Rubik"/>
                <a:ea typeface="Rubik"/>
                <a:cs typeface="Rubik"/>
                <a:sym typeface="Rubik"/>
              </a:rPr>
              <a:t>                                                                                                                                              tvarem těla není primární,</a:t>
            </a:r>
            <a:br>
              <a:rPr lang="cs" sz="1200" dirty="0">
                <a:solidFill>
                  <a:schemeClr val="dk1"/>
                </a:solidFill>
                <a:latin typeface="Rubik"/>
                <a:ea typeface="Rubik"/>
                <a:cs typeface="Rubik"/>
                <a:sym typeface="Rubik"/>
              </a:rPr>
            </a:br>
            <a:r>
              <a:rPr lang="cs" sz="1200" dirty="0">
                <a:solidFill>
                  <a:schemeClr val="dk1"/>
                </a:solidFill>
                <a:latin typeface="Rubik"/>
                <a:ea typeface="Rubik"/>
                <a:cs typeface="Rubik"/>
                <a:sym typeface="Rubik"/>
              </a:rPr>
              <a:t>                                                                                                                                              často úzkostná podstata</a:t>
            </a:r>
            <a:endParaRPr sz="1200" dirty="0">
              <a:solidFill>
                <a:schemeClr val="dk1"/>
              </a:solidFill>
              <a:latin typeface="Rubik"/>
              <a:ea typeface="Rubik"/>
              <a:cs typeface="Rubik"/>
              <a:sym typeface="Rubik"/>
            </a:endParaRPr>
          </a:p>
          <a:p>
            <a:pPr marL="457200" lvl="0" indent="-311150" algn="l" rtl="0">
              <a:lnSpc>
                <a:spcPct val="115000"/>
              </a:lnSpc>
              <a:spcBef>
                <a:spcPts val="0"/>
              </a:spcBef>
              <a:spcAft>
                <a:spcPts val="0"/>
              </a:spcAft>
              <a:buClr>
                <a:schemeClr val="dk1"/>
              </a:buClr>
              <a:buSzPts val="1300"/>
              <a:buFont typeface="Rubik"/>
              <a:buChar char="●"/>
            </a:pPr>
            <a:r>
              <a:rPr lang="cs" sz="1200" dirty="0">
                <a:solidFill>
                  <a:schemeClr val="dk1"/>
                </a:solidFill>
                <a:latin typeface="Rubik"/>
                <a:ea typeface="Rubik"/>
                <a:cs typeface="Rubik"/>
                <a:sym typeface="Rubik"/>
              </a:rPr>
              <a:t>povšechné zmírnění dg. kritérií pro možnost včasnější diagnostiky, tedy i léčby</a:t>
            </a:r>
            <a:endParaRPr sz="1200" dirty="0">
              <a:solidFill>
                <a:schemeClr val="dk1"/>
              </a:solidFill>
              <a:latin typeface="Rubik"/>
              <a:ea typeface="Rubik"/>
              <a:cs typeface="Rubik"/>
              <a:sym typeface="Rubik"/>
            </a:endParaRPr>
          </a:p>
          <a:p>
            <a:pPr marL="457200" lvl="0" indent="-311150" algn="l" rtl="0">
              <a:lnSpc>
                <a:spcPct val="115000"/>
              </a:lnSpc>
              <a:spcBef>
                <a:spcPts val="0"/>
              </a:spcBef>
              <a:spcAft>
                <a:spcPts val="0"/>
              </a:spcAft>
              <a:buClr>
                <a:schemeClr val="dk1"/>
              </a:buClr>
              <a:buSzPts val="1300"/>
              <a:buFont typeface="Rubik"/>
              <a:buChar char="●"/>
            </a:pPr>
            <a:r>
              <a:rPr lang="cs" sz="1200" dirty="0">
                <a:solidFill>
                  <a:schemeClr val="dk1"/>
                </a:solidFill>
                <a:latin typeface="Rubik"/>
                <a:ea typeface="Rubik"/>
                <a:cs typeface="Rubik"/>
                <a:sym typeface="Rubik"/>
              </a:rPr>
              <a:t>větší fokus na pozorovatelné chování, objektivní hodnocení vyšetřujícím klinikem </a:t>
            </a:r>
            <a:endParaRPr sz="1200" dirty="0">
              <a:solidFill>
                <a:schemeClr val="dk1"/>
              </a:solidFill>
              <a:latin typeface="Rubik"/>
              <a:ea typeface="Rubik"/>
              <a:cs typeface="Rubik"/>
              <a:sym typeface="Rubik"/>
            </a:endParaRPr>
          </a:p>
          <a:p>
            <a:pPr marL="457200" lvl="0" indent="-311150" algn="l" rtl="0">
              <a:lnSpc>
                <a:spcPct val="115000"/>
              </a:lnSpc>
              <a:spcBef>
                <a:spcPts val="0"/>
              </a:spcBef>
              <a:spcAft>
                <a:spcPts val="0"/>
              </a:spcAft>
              <a:buClr>
                <a:schemeClr val="dk1"/>
              </a:buClr>
              <a:buSzPts val="1300"/>
              <a:buFont typeface="Rubik"/>
              <a:buChar char="●"/>
            </a:pPr>
            <a:r>
              <a:rPr lang="cs" sz="1200" dirty="0">
                <a:solidFill>
                  <a:schemeClr val="dk1"/>
                </a:solidFill>
                <a:latin typeface="Rubik"/>
                <a:ea typeface="Rubik"/>
                <a:cs typeface="Rubik"/>
                <a:sym typeface="Rubik"/>
              </a:rPr>
              <a:t>diferenciace dle závažnosti (míra úbytku hmotnosti, frekvence epizod apod.)</a:t>
            </a:r>
            <a:endParaRPr sz="1200" dirty="0">
              <a:solidFill>
                <a:schemeClr val="dk1"/>
              </a:solidFill>
              <a:latin typeface="Rubik"/>
              <a:ea typeface="Rubik"/>
              <a:cs typeface="Rubik"/>
              <a:sym typeface="Rubik"/>
            </a:endParaRPr>
          </a:p>
          <a:p>
            <a:pPr marL="457200" lvl="0" indent="-311150" algn="l" rtl="0">
              <a:lnSpc>
                <a:spcPct val="115000"/>
              </a:lnSpc>
              <a:spcBef>
                <a:spcPts val="0"/>
              </a:spcBef>
              <a:spcAft>
                <a:spcPts val="0"/>
              </a:spcAft>
              <a:buClr>
                <a:schemeClr val="dk1"/>
              </a:buClr>
              <a:buSzPts val="1300"/>
              <a:buFont typeface="Rubik"/>
              <a:buChar char="●"/>
            </a:pPr>
            <a:r>
              <a:rPr lang="cs" sz="1200" dirty="0">
                <a:solidFill>
                  <a:schemeClr val="dk1"/>
                </a:solidFill>
                <a:latin typeface="Rubik"/>
                <a:ea typeface="Rubik"/>
                <a:cs typeface="Rubik"/>
                <a:sym typeface="Rubik"/>
              </a:rPr>
              <a:t>důraz na psychosociální fungování</a:t>
            </a:r>
            <a:br>
              <a:rPr lang="cs" sz="1200" dirty="0">
                <a:solidFill>
                  <a:schemeClr val="dk1"/>
                </a:solidFill>
                <a:latin typeface="Rubik"/>
                <a:ea typeface="Rubik"/>
                <a:cs typeface="Rubik"/>
                <a:sym typeface="Rubik"/>
              </a:rPr>
            </a:br>
            <a:endParaRPr sz="1200" dirty="0">
              <a:solidFill>
                <a:schemeClr val="dk1"/>
              </a:solidFill>
              <a:latin typeface="Rubik"/>
              <a:ea typeface="Rubik"/>
              <a:cs typeface="Rubik"/>
              <a:sym typeface="Rubik"/>
            </a:endParaRPr>
          </a:p>
          <a:p>
            <a:pPr marL="457200" lvl="0" indent="-311150" algn="l" rtl="0">
              <a:lnSpc>
                <a:spcPct val="115000"/>
              </a:lnSpc>
              <a:spcBef>
                <a:spcPts val="0"/>
              </a:spcBef>
              <a:spcAft>
                <a:spcPts val="0"/>
              </a:spcAft>
              <a:buClr>
                <a:schemeClr val="dk1"/>
              </a:buClr>
              <a:buSzPts val="1300"/>
              <a:buFont typeface="Rubik"/>
              <a:buChar char="●"/>
            </a:pPr>
            <a:r>
              <a:rPr lang="cs" sz="1200" u="sng" dirty="0">
                <a:solidFill>
                  <a:schemeClr val="dk1"/>
                </a:solidFill>
                <a:latin typeface="Rubik"/>
                <a:ea typeface="Rubik"/>
                <a:cs typeface="Rubik"/>
                <a:sym typeface="Rubik"/>
              </a:rPr>
              <a:t>koncepty </a:t>
            </a:r>
            <a:r>
              <a:rPr lang="cs" sz="1200" b="1" u="sng" dirty="0">
                <a:solidFill>
                  <a:schemeClr val="dk1"/>
                </a:solidFill>
                <a:latin typeface="Rubik"/>
                <a:ea typeface="Rubik"/>
                <a:cs typeface="Rubik"/>
                <a:sym typeface="Rubik"/>
              </a:rPr>
              <a:t>úzdravy X zotavení („recovery“)</a:t>
            </a:r>
            <a:br>
              <a:rPr lang="cs" sz="1200" b="1" dirty="0">
                <a:solidFill>
                  <a:schemeClr val="dk1"/>
                </a:solidFill>
                <a:latin typeface="Rubik"/>
                <a:ea typeface="Rubik"/>
                <a:cs typeface="Rubik"/>
                <a:sym typeface="Rubik"/>
              </a:rPr>
            </a:br>
            <a:r>
              <a:rPr lang="cs" sz="1200" b="1" dirty="0">
                <a:solidFill>
                  <a:schemeClr val="dk1"/>
                </a:solidFill>
                <a:latin typeface="Rubik"/>
                <a:ea typeface="Rubik"/>
                <a:cs typeface="Rubik"/>
                <a:sym typeface="Rubik"/>
              </a:rPr>
              <a:t>- úzdrava: </a:t>
            </a:r>
            <a:r>
              <a:rPr lang="cs" sz="1200" dirty="0">
                <a:solidFill>
                  <a:schemeClr val="dk1"/>
                </a:solidFill>
                <a:latin typeface="Rubik"/>
                <a:ea typeface="Rubik"/>
                <a:cs typeface="Rubik"/>
                <a:sym typeface="Rubik"/>
              </a:rPr>
              <a:t>posouzení více v roli experta, biomarkery, u PPP zdravá hmotnost, schopnost prevence relapsu</a:t>
            </a:r>
            <a:br>
              <a:rPr lang="cs" sz="1200" dirty="0">
                <a:solidFill>
                  <a:schemeClr val="dk1"/>
                </a:solidFill>
                <a:latin typeface="Rubik"/>
                <a:ea typeface="Rubik"/>
                <a:cs typeface="Rubik"/>
                <a:sym typeface="Rubik"/>
              </a:rPr>
            </a:br>
            <a:r>
              <a:rPr lang="cs" sz="1200" b="1" dirty="0">
                <a:solidFill>
                  <a:schemeClr val="dk1"/>
                </a:solidFill>
                <a:latin typeface="Rubik"/>
                <a:ea typeface="Rubik"/>
                <a:cs typeface="Rubik"/>
                <a:sym typeface="Rubik"/>
              </a:rPr>
              <a:t>- zotavení: </a:t>
            </a:r>
            <a:r>
              <a:rPr lang="cs" sz="1200" dirty="0">
                <a:solidFill>
                  <a:schemeClr val="dk1"/>
                </a:solidFill>
                <a:latin typeface="Rubik"/>
                <a:ea typeface="Rubik"/>
                <a:cs typeface="Rubik"/>
                <a:sym typeface="Rubik"/>
              </a:rPr>
              <a:t> důraz na psychosociální fungování, životní spokojenost, vede ke zkompetentňování člověka uvědomovat si a přebírat zodpovědnost za svůj život, více prostoru pro individualitu </a:t>
            </a:r>
            <a:br>
              <a:rPr lang="cs" sz="1200" dirty="0">
                <a:solidFill>
                  <a:schemeClr val="dk1"/>
                </a:solidFill>
                <a:latin typeface="Rubik"/>
                <a:ea typeface="Rubik"/>
                <a:cs typeface="Rubik"/>
                <a:sym typeface="Rubik"/>
              </a:rPr>
            </a:br>
            <a:r>
              <a:rPr lang="cs" sz="1300" dirty="0">
                <a:solidFill>
                  <a:schemeClr val="dk1"/>
                </a:solidFill>
                <a:latin typeface="Rubik"/>
                <a:ea typeface="Rubik"/>
                <a:cs typeface="Rubik"/>
                <a:sym typeface="Rubik"/>
              </a:rPr>
              <a:t>                                                           </a:t>
            </a:r>
            <a:br>
              <a:rPr lang="cs" sz="1300" dirty="0">
                <a:solidFill>
                  <a:schemeClr val="dk1"/>
                </a:solidFill>
                <a:latin typeface="Rubik"/>
                <a:ea typeface="Rubik"/>
                <a:cs typeface="Rubik"/>
                <a:sym typeface="Rubik"/>
              </a:rPr>
            </a:br>
            <a:r>
              <a:rPr lang="cs" sz="1300" dirty="0">
                <a:solidFill>
                  <a:schemeClr val="dk1"/>
                </a:solidFill>
                <a:latin typeface="Rubik"/>
                <a:ea typeface="Rubik"/>
                <a:cs typeface="Rubik"/>
                <a:sym typeface="Rubik"/>
              </a:rPr>
              <a:t>                                                           </a:t>
            </a:r>
            <a:br>
              <a:rPr lang="cs" sz="1300" dirty="0">
                <a:solidFill>
                  <a:schemeClr val="dk1"/>
                </a:solidFill>
                <a:latin typeface="Rubik"/>
                <a:ea typeface="Rubik"/>
                <a:cs typeface="Rubik"/>
                <a:sym typeface="Rubik"/>
              </a:rPr>
            </a:br>
            <a:br>
              <a:rPr lang="cs" sz="1300" dirty="0">
                <a:solidFill>
                  <a:schemeClr val="dk1"/>
                </a:solidFill>
                <a:latin typeface="Rubik"/>
                <a:ea typeface="Rubik"/>
                <a:cs typeface="Rubik"/>
                <a:sym typeface="Rubik"/>
              </a:rPr>
            </a:br>
            <a:endParaRPr sz="1300" dirty="0">
              <a:solidFill>
                <a:schemeClr val="dk1"/>
              </a:solidFill>
              <a:latin typeface="Rubik"/>
              <a:ea typeface="Rubik"/>
              <a:cs typeface="Rubik"/>
              <a:sym typeface="Rubi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6">
                                            <p:txEl>
                                              <p:pRg st="0" end="0"/>
                                            </p:txEl>
                                          </p:spTgt>
                                        </p:tgtEl>
                                        <p:attrNameLst>
                                          <p:attrName>style.visibility</p:attrName>
                                        </p:attrNameLst>
                                      </p:cBhvr>
                                      <p:to>
                                        <p:strVal val="visible"/>
                                      </p:to>
                                    </p:set>
                                    <p:anim calcmode="lin" valueType="num">
                                      <p:cBhvr additive="base">
                                        <p:cTn id="7" dur="500" fill="hold"/>
                                        <p:tgtEl>
                                          <p:spTgt spid="1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6">
                                            <p:txEl>
                                              <p:pRg st="1" end="1"/>
                                            </p:txEl>
                                          </p:spTgt>
                                        </p:tgtEl>
                                        <p:attrNameLst>
                                          <p:attrName>style.visibility</p:attrName>
                                        </p:attrNameLst>
                                      </p:cBhvr>
                                      <p:to>
                                        <p:strVal val="visible"/>
                                      </p:to>
                                    </p:set>
                                    <p:anim calcmode="lin" valueType="num">
                                      <p:cBhvr additive="base">
                                        <p:cTn id="11" dur="500" fill="hold"/>
                                        <p:tgtEl>
                                          <p:spTgt spid="12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6">
                                            <p:txEl>
                                              <p:pRg st="2" end="2"/>
                                            </p:txEl>
                                          </p:spTgt>
                                        </p:tgtEl>
                                        <p:attrNameLst>
                                          <p:attrName>style.visibility</p:attrName>
                                        </p:attrNameLst>
                                      </p:cBhvr>
                                      <p:to>
                                        <p:strVal val="visible"/>
                                      </p:to>
                                    </p:set>
                                    <p:anim calcmode="lin" valueType="num">
                                      <p:cBhvr additive="base">
                                        <p:cTn id="17" dur="500" fill="hold"/>
                                        <p:tgtEl>
                                          <p:spTgt spid="12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26">
                                            <p:txEl>
                                              <p:pRg st="3" end="3"/>
                                            </p:txEl>
                                          </p:spTgt>
                                        </p:tgtEl>
                                        <p:attrNameLst>
                                          <p:attrName>style.visibility</p:attrName>
                                        </p:attrNameLst>
                                      </p:cBhvr>
                                      <p:to>
                                        <p:strVal val="visible"/>
                                      </p:to>
                                    </p:set>
                                    <p:anim calcmode="lin" valueType="num">
                                      <p:cBhvr additive="base">
                                        <p:cTn id="21" dur="500" fill="hold"/>
                                        <p:tgtEl>
                                          <p:spTgt spid="12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26">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26">
                                            <p:txEl>
                                              <p:pRg st="4" end="4"/>
                                            </p:txEl>
                                          </p:spTgt>
                                        </p:tgtEl>
                                        <p:attrNameLst>
                                          <p:attrName>style.visibility</p:attrName>
                                        </p:attrNameLst>
                                      </p:cBhvr>
                                      <p:to>
                                        <p:strVal val="visible"/>
                                      </p:to>
                                    </p:set>
                                    <p:anim calcmode="lin" valueType="num">
                                      <p:cBhvr additive="base">
                                        <p:cTn id="25" dur="500" fill="hold"/>
                                        <p:tgtEl>
                                          <p:spTgt spid="12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6">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26">
                                            <p:txEl>
                                              <p:pRg st="5" end="5"/>
                                            </p:txEl>
                                          </p:spTgt>
                                        </p:tgtEl>
                                        <p:attrNameLst>
                                          <p:attrName>style.visibility</p:attrName>
                                        </p:attrNameLst>
                                      </p:cBhvr>
                                      <p:to>
                                        <p:strVal val="visible"/>
                                      </p:to>
                                    </p:set>
                                    <p:anim calcmode="lin" valueType="num">
                                      <p:cBhvr additive="base">
                                        <p:cTn id="29" dur="500" fill="hold"/>
                                        <p:tgtEl>
                                          <p:spTgt spid="126">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26">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26">
                                            <p:txEl>
                                              <p:pRg st="6" end="6"/>
                                            </p:txEl>
                                          </p:spTgt>
                                        </p:tgtEl>
                                        <p:attrNameLst>
                                          <p:attrName>style.visibility</p:attrName>
                                        </p:attrNameLst>
                                      </p:cBhvr>
                                      <p:to>
                                        <p:strVal val="visible"/>
                                      </p:to>
                                    </p:set>
                                    <p:anim calcmode="lin" valueType="num">
                                      <p:cBhvr additive="base">
                                        <p:cTn id="33" dur="500" fill="hold"/>
                                        <p:tgtEl>
                                          <p:spTgt spid="126">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2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0E5"/>
        </a:solidFill>
        <a:effectLst/>
      </p:bgPr>
    </p:bg>
    <p:spTree>
      <p:nvGrpSpPr>
        <p:cNvPr id="1" name="Shape 118"/>
        <p:cNvGrpSpPr/>
        <p:nvPr/>
      </p:nvGrpSpPr>
      <p:grpSpPr>
        <a:xfrm>
          <a:off x="0" y="0"/>
          <a:ext cx="0" cy="0"/>
          <a:chOff x="0" y="0"/>
          <a:chExt cx="0" cy="0"/>
        </a:xfrm>
      </p:grpSpPr>
      <p:sp>
        <p:nvSpPr>
          <p:cNvPr id="119" name="Google Shape;119;p23"/>
          <p:cNvSpPr txBox="1"/>
          <p:nvPr/>
        </p:nvSpPr>
        <p:spPr>
          <a:xfrm>
            <a:off x="379500" y="201630"/>
            <a:ext cx="8078700" cy="9390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cs-CZ" sz="2400" dirty="0">
                <a:latin typeface="Rubik" panose="020B0604020202020204" charset="-79"/>
                <a:ea typeface="PT Serif"/>
                <a:cs typeface="Rubik" panose="020B0604020202020204" charset="-79"/>
                <a:sym typeface="PT Serif"/>
              </a:rPr>
              <a:t>„MODERNÍ“ , zatím NEOFICIÁLNÍ SUBTYPY PPP</a:t>
            </a:r>
          </a:p>
        </p:txBody>
      </p:sp>
      <p:sp>
        <p:nvSpPr>
          <p:cNvPr id="120" name="Google Shape;120;p23"/>
          <p:cNvSpPr txBox="1"/>
          <p:nvPr/>
        </p:nvSpPr>
        <p:spPr>
          <a:xfrm>
            <a:off x="441600" y="1140630"/>
            <a:ext cx="7954500" cy="3082255"/>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br>
              <a:rPr lang="cs-CZ" sz="1100" dirty="0">
                <a:solidFill>
                  <a:schemeClr val="dk1"/>
                </a:solidFill>
                <a:latin typeface="Rubik"/>
                <a:ea typeface="Rubik"/>
                <a:cs typeface="Rubik"/>
                <a:sym typeface="Rubik"/>
              </a:rPr>
            </a:br>
            <a:r>
              <a:rPr lang="cs-CZ" sz="1200" dirty="0">
                <a:solidFill>
                  <a:schemeClr val="dk1"/>
                </a:solidFill>
                <a:latin typeface="Rubik"/>
                <a:ea typeface="Rubik"/>
                <a:cs typeface="Rubik"/>
                <a:sym typeface="Rubik"/>
              </a:rPr>
              <a:t>ORTOREXIE – zdravá/čistá strava, u disponovaných jedinců se často jedná o prodromální fázi anorexie</a:t>
            </a:r>
            <a:br>
              <a:rPr lang="cs-CZ" sz="1200" dirty="0">
                <a:solidFill>
                  <a:schemeClr val="dk1"/>
                </a:solidFill>
                <a:latin typeface="Rubik"/>
                <a:ea typeface="Rubik"/>
                <a:cs typeface="Rubik"/>
                <a:sym typeface="Rubik"/>
              </a:rPr>
            </a:br>
            <a:br>
              <a:rPr lang="cs-CZ" sz="1200" dirty="0">
                <a:solidFill>
                  <a:schemeClr val="dk1"/>
                </a:solidFill>
                <a:latin typeface="Rubik"/>
                <a:ea typeface="Rubik"/>
                <a:cs typeface="Rubik"/>
                <a:sym typeface="Rubik"/>
              </a:rPr>
            </a:br>
            <a:r>
              <a:rPr lang="cs-CZ" sz="1200" dirty="0">
                <a:solidFill>
                  <a:schemeClr val="dk1"/>
                </a:solidFill>
                <a:latin typeface="Rubik"/>
                <a:ea typeface="Rubik"/>
                <a:cs typeface="Rubik"/>
                <a:sym typeface="Rubik"/>
              </a:rPr>
              <a:t>DRUNKOREXIE – náhrada jídla alkoholem</a:t>
            </a:r>
            <a:br>
              <a:rPr lang="cs-CZ" sz="1200" dirty="0">
                <a:solidFill>
                  <a:schemeClr val="dk1"/>
                </a:solidFill>
                <a:latin typeface="Rubik"/>
                <a:ea typeface="Rubik"/>
                <a:cs typeface="Rubik"/>
                <a:sym typeface="Rubik"/>
              </a:rPr>
            </a:br>
            <a:br>
              <a:rPr lang="cs-CZ" sz="1200" dirty="0">
                <a:solidFill>
                  <a:schemeClr val="dk1"/>
                </a:solidFill>
                <a:latin typeface="Rubik"/>
                <a:ea typeface="Rubik"/>
                <a:cs typeface="Rubik"/>
                <a:sym typeface="Rubik"/>
              </a:rPr>
            </a:br>
            <a:r>
              <a:rPr lang="cs-CZ" sz="1200" dirty="0">
                <a:solidFill>
                  <a:schemeClr val="dk1"/>
                </a:solidFill>
                <a:latin typeface="Rubik"/>
                <a:ea typeface="Rubik"/>
                <a:cs typeface="Rubik"/>
                <a:sym typeface="Rubik"/>
              </a:rPr>
              <a:t>PREGOREXIE – PPP v těhotenství</a:t>
            </a:r>
            <a:br>
              <a:rPr lang="cs-CZ" sz="1200" dirty="0">
                <a:solidFill>
                  <a:schemeClr val="dk1"/>
                </a:solidFill>
                <a:latin typeface="Rubik"/>
                <a:ea typeface="Rubik"/>
                <a:cs typeface="Rubik"/>
                <a:sym typeface="Rubik"/>
              </a:rPr>
            </a:br>
            <a:br>
              <a:rPr lang="cs-CZ" sz="1200" dirty="0">
                <a:solidFill>
                  <a:schemeClr val="dk1"/>
                </a:solidFill>
                <a:latin typeface="Rubik"/>
                <a:ea typeface="Rubik"/>
                <a:cs typeface="Rubik"/>
                <a:sym typeface="Rubik"/>
              </a:rPr>
            </a:br>
            <a:r>
              <a:rPr lang="cs-CZ" sz="1200" dirty="0">
                <a:solidFill>
                  <a:schemeClr val="dk1"/>
                </a:solidFill>
                <a:latin typeface="Rubik"/>
                <a:ea typeface="Rubik"/>
                <a:cs typeface="Rubik"/>
                <a:sym typeface="Rubik"/>
              </a:rPr>
              <a:t>DIABULIMIE – zejména manipulace s inzulinem (snižování dávek) u diabetu 1. typu, což vede k hubnutí</a:t>
            </a:r>
            <a:endParaRPr lang="cs-CZ" sz="1100" dirty="0">
              <a:solidFill>
                <a:schemeClr val="dk1"/>
              </a:solidFill>
              <a:latin typeface="Rubik"/>
              <a:ea typeface="Rubik"/>
              <a:cs typeface="Rubik"/>
              <a:sym typeface="Rubik"/>
            </a:endParaRPr>
          </a:p>
          <a:p>
            <a:pPr marL="0" lvl="0" indent="0" algn="l" rtl="0">
              <a:lnSpc>
                <a:spcPct val="150000"/>
              </a:lnSpc>
              <a:spcBef>
                <a:spcPts val="3800"/>
              </a:spcBef>
              <a:spcAft>
                <a:spcPts val="3800"/>
              </a:spcAft>
              <a:buNone/>
            </a:pPr>
            <a:br>
              <a:rPr lang="cs-CZ" sz="1100" dirty="0">
                <a:solidFill>
                  <a:schemeClr val="dk1"/>
                </a:solidFill>
                <a:latin typeface="Rubik"/>
                <a:ea typeface="Rubik"/>
                <a:cs typeface="Rubik"/>
                <a:sym typeface="Rubik"/>
              </a:rPr>
            </a:br>
            <a:br>
              <a:rPr lang="cs-CZ" sz="1100" dirty="0">
                <a:solidFill>
                  <a:schemeClr val="dk1"/>
                </a:solidFill>
                <a:latin typeface="Rubik"/>
                <a:ea typeface="Rubik"/>
                <a:cs typeface="Rubik"/>
                <a:sym typeface="Rubik"/>
              </a:rPr>
            </a:br>
            <a:endParaRPr lang="cs-CZ" sz="1100" dirty="0">
              <a:solidFill>
                <a:schemeClr val="dk1"/>
              </a:solidFill>
              <a:latin typeface="Rubik"/>
              <a:ea typeface="Rubik"/>
              <a:cs typeface="Rubik"/>
              <a:sym typeface="Rubik"/>
            </a:endParaRPr>
          </a:p>
          <a:p>
            <a:pPr marL="0" lvl="0" indent="0" algn="l" rtl="0">
              <a:lnSpc>
                <a:spcPct val="150000"/>
              </a:lnSpc>
              <a:spcBef>
                <a:spcPts val="3800"/>
              </a:spcBef>
              <a:spcAft>
                <a:spcPts val="3800"/>
              </a:spcAft>
              <a:buNone/>
            </a:pPr>
            <a:endParaRPr sz="1100" dirty="0">
              <a:solidFill>
                <a:schemeClr val="dk1"/>
              </a:solidFill>
              <a:latin typeface="Rubik"/>
              <a:ea typeface="Rubik"/>
              <a:cs typeface="Rubik"/>
              <a:sym typeface="Rubik"/>
            </a:endParaRPr>
          </a:p>
        </p:txBody>
      </p:sp>
    </p:spTree>
    <p:extLst>
      <p:ext uri="{BB962C8B-B14F-4D97-AF65-F5344CB8AC3E}">
        <p14:creationId xmlns:p14="http://schemas.microsoft.com/office/powerpoint/2010/main" val="2680507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0E5"/>
        </a:solidFill>
        <a:effectLst/>
      </p:bgPr>
    </p:bg>
    <p:spTree>
      <p:nvGrpSpPr>
        <p:cNvPr id="1" name="Shape 130"/>
        <p:cNvGrpSpPr/>
        <p:nvPr/>
      </p:nvGrpSpPr>
      <p:grpSpPr>
        <a:xfrm>
          <a:off x="0" y="0"/>
          <a:ext cx="0" cy="0"/>
          <a:chOff x="0" y="0"/>
          <a:chExt cx="0" cy="0"/>
        </a:xfrm>
      </p:grpSpPr>
      <p:sp>
        <p:nvSpPr>
          <p:cNvPr id="131" name="Google Shape;131;p25"/>
          <p:cNvSpPr txBox="1"/>
          <p:nvPr/>
        </p:nvSpPr>
        <p:spPr>
          <a:xfrm>
            <a:off x="-585904" y="191599"/>
            <a:ext cx="7629900" cy="5859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cs" sz="2400" dirty="0">
                <a:latin typeface="Rubik" panose="020B0604020202020204" charset="-79"/>
                <a:ea typeface="PT Serif"/>
                <a:cs typeface="Rubik" panose="020B0604020202020204" charset="-79"/>
                <a:sym typeface="PT Serif"/>
              </a:rPr>
              <a:t>TROCHA ČÍSEL (EPIDEMIOLOGIE) I. </a:t>
            </a:r>
            <a:endParaRPr sz="2400" dirty="0">
              <a:latin typeface="Rubik" panose="020B0604020202020204" charset="-79"/>
              <a:ea typeface="PT Serif"/>
              <a:cs typeface="Rubik" panose="020B0604020202020204" charset="-79"/>
              <a:sym typeface="PT Serif"/>
            </a:endParaRPr>
          </a:p>
        </p:txBody>
      </p:sp>
      <p:sp>
        <p:nvSpPr>
          <p:cNvPr id="132" name="Google Shape;132;p25"/>
          <p:cNvSpPr txBox="1"/>
          <p:nvPr/>
        </p:nvSpPr>
        <p:spPr>
          <a:xfrm>
            <a:off x="603225" y="856622"/>
            <a:ext cx="8190000" cy="3585900"/>
          </a:xfrm>
          <a:prstGeom prst="rect">
            <a:avLst/>
          </a:prstGeom>
          <a:noFill/>
          <a:ln>
            <a:noFill/>
          </a:ln>
        </p:spPr>
        <p:txBody>
          <a:bodyPr spcFirstLastPara="1" wrap="square" lIns="91425" tIns="91425" rIns="91425" bIns="91425" anchor="t" anchorCtr="0">
            <a:noAutofit/>
          </a:bodyPr>
          <a:lstStyle/>
          <a:p>
            <a:pPr marL="457200" lvl="0" indent="-311150" algn="just" rtl="0">
              <a:spcBef>
                <a:spcPts val="0"/>
              </a:spcBef>
              <a:spcAft>
                <a:spcPts val="0"/>
              </a:spcAft>
              <a:buClr>
                <a:schemeClr val="dk1"/>
              </a:buClr>
              <a:buSzPts val="1300"/>
              <a:buFont typeface="Rubik"/>
              <a:buChar char="●"/>
            </a:pPr>
            <a:r>
              <a:rPr lang="cs" sz="1200" dirty="0">
                <a:solidFill>
                  <a:schemeClr val="dk1"/>
                </a:solidFill>
                <a:latin typeface="Rubik"/>
                <a:ea typeface="Rubik"/>
                <a:cs typeface="Rubik"/>
                <a:sym typeface="Rubik"/>
              </a:rPr>
              <a:t>vznik nejčastěji v dospívání, vrcholy incidence okolo 13-15 let a 17-18 let, mentální anorexie zpravidla o něco dříve než mentální bulimie, event. MA přechází v MB</a:t>
            </a:r>
            <a:endParaRPr sz="1200" dirty="0">
              <a:solidFill>
                <a:schemeClr val="dk1"/>
              </a:solidFill>
              <a:latin typeface="Rubik"/>
              <a:ea typeface="Rubik"/>
              <a:cs typeface="Rubik"/>
              <a:sym typeface="Rubik"/>
            </a:endParaRPr>
          </a:p>
          <a:p>
            <a:pPr marL="457200" lvl="0" indent="-311150" algn="just" rtl="0">
              <a:lnSpc>
                <a:spcPct val="150000"/>
              </a:lnSpc>
              <a:spcBef>
                <a:spcPts val="0"/>
              </a:spcBef>
              <a:spcAft>
                <a:spcPts val="0"/>
              </a:spcAft>
              <a:buClr>
                <a:schemeClr val="dk1"/>
              </a:buClr>
              <a:buSzPts val="1300"/>
              <a:buFont typeface="Rubik"/>
              <a:buChar char="●"/>
            </a:pPr>
            <a:r>
              <a:rPr lang="cs" sz="1200" dirty="0">
                <a:solidFill>
                  <a:schemeClr val="dk1"/>
                </a:solidFill>
                <a:latin typeface="Rubik"/>
                <a:ea typeface="Rubik"/>
                <a:cs typeface="Rubik"/>
                <a:sym typeface="Rubik"/>
              </a:rPr>
              <a:t>v posledních letech ale rozšiřování oběma směry (propuknutí před 10. rokem nebo po 30. roce)</a:t>
            </a:r>
            <a:endParaRPr sz="1200" dirty="0">
              <a:solidFill>
                <a:schemeClr val="dk1"/>
              </a:solidFill>
              <a:latin typeface="Rubik"/>
              <a:ea typeface="Rubik"/>
              <a:cs typeface="Rubik"/>
              <a:sym typeface="Rubik"/>
            </a:endParaRPr>
          </a:p>
          <a:p>
            <a:pPr marL="457200" lvl="0" indent="-311150" algn="just" rtl="0">
              <a:lnSpc>
                <a:spcPct val="150000"/>
              </a:lnSpc>
              <a:spcBef>
                <a:spcPts val="0"/>
              </a:spcBef>
              <a:spcAft>
                <a:spcPts val="0"/>
              </a:spcAft>
              <a:buClr>
                <a:schemeClr val="dk1"/>
              </a:buClr>
              <a:buSzPts val="1300"/>
              <a:buFont typeface="Rubik"/>
              <a:buChar char="●"/>
            </a:pPr>
            <a:r>
              <a:rPr lang="cs" sz="1200" dirty="0">
                <a:solidFill>
                  <a:schemeClr val="dk1"/>
                </a:solidFill>
                <a:latin typeface="Rubik"/>
                <a:ea typeface="Rubik"/>
                <a:cs typeface="Rubik"/>
                <a:sym typeface="Rubik"/>
              </a:rPr>
              <a:t>90-95 % ženy, 5-10 % muži</a:t>
            </a:r>
            <a:endParaRPr sz="1200" dirty="0">
              <a:solidFill>
                <a:schemeClr val="dk1"/>
              </a:solidFill>
              <a:latin typeface="Rubik"/>
              <a:ea typeface="Rubik"/>
              <a:cs typeface="Rubik"/>
              <a:sym typeface="Rubik"/>
            </a:endParaRPr>
          </a:p>
          <a:p>
            <a:pPr marL="457200" lvl="0" indent="-311150" algn="just" rtl="0">
              <a:lnSpc>
                <a:spcPct val="150000"/>
              </a:lnSpc>
              <a:spcBef>
                <a:spcPts val="0"/>
              </a:spcBef>
              <a:spcAft>
                <a:spcPts val="0"/>
              </a:spcAft>
              <a:buClr>
                <a:schemeClr val="dk1"/>
              </a:buClr>
              <a:buSzPts val="1300"/>
              <a:buFont typeface="Rubik"/>
              <a:buChar char="●"/>
            </a:pPr>
            <a:r>
              <a:rPr lang="cs" sz="1200" dirty="0">
                <a:solidFill>
                  <a:schemeClr val="dk1"/>
                </a:solidFill>
                <a:latin typeface="Rubik"/>
                <a:ea typeface="Rubik"/>
                <a:cs typeface="Rubik"/>
                <a:sym typeface="Rubik"/>
              </a:rPr>
              <a:t>v rizikové populaci 0,8-6,3 % MA, 1,2-3,4 % MB</a:t>
            </a:r>
            <a:endParaRPr sz="1200" dirty="0">
              <a:solidFill>
                <a:schemeClr val="dk1"/>
              </a:solidFill>
              <a:latin typeface="Rubik"/>
              <a:ea typeface="Rubik"/>
              <a:cs typeface="Rubik"/>
              <a:sym typeface="Rubik"/>
            </a:endParaRPr>
          </a:p>
          <a:p>
            <a:pPr marL="457200" lvl="0" indent="-311150" algn="just" rtl="0">
              <a:lnSpc>
                <a:spcPct val="150000"/>
              </a:lnSpc>
              <a:spcBef>
                <a:spcPts val="0"/>
              </a:spcBef>
              <a:spcAft>
                <a:spcPts val="0"/>
              </a:spcAft>
              <a:buClr>
                <a:schemeClr val="dk1"/>
              </a:buClr>
              <a:buSzPts val="1300"/>
              <a:buFont typeface="Rubik"/>
              <a:buChar char="●"/>
            </a:pPr>
            <a:r>
              <a:rPr lang="cs" sz="1200" dirty="0">
                <a:solidFill>
                  <a:schemeClr val="dk1"/>
                </a:solidFill>
                <a:latin typeface="Rubik"/>
                <a:ea typeface="Rubik"/>
                <a:cs typeface="Rubik"/>
                <a:sym typeface="Rubik"/>
              </a:rPr>
              <a:t>atypické formy onemocnění diagnostikujeme u 7-36 % pacientů, kteří vyhledají léčbu</a:t>
            </a:r>
            <a:endParaRPr sz="1200" dirty="0">
              <a:solidFill>
                <a:schemeClr val="dk1"/>
              </a:solidFill>
              <a:latin typeface="Rubik"/>
              <a:ea typeface="Rubik"/>
              <a:cs typeface="Rubik"/>
              <a:sym typeface="Rubik"/>
            </a:endParaRPr>
          </a:p>
          <a:p>
            <a:pPr marL="457200" lvl="0" indent="-311150" algn="just" rtl="0">
              <a:lnSpc>
                <a:spcPct val="150000"/>
              </a:lnSpc>
              <a:spcBef>
                <a:spcPts val="0"/>
              </a:spcBef>
              <a:spcAft>
                <a:spcPts val="0"/>
              </a:spcAft>
              <a:buClr>
                <a:schemeClr val="dk1"/>
              </a:buClr>
              <a:buSzPts val="1300"/>
              <a:buFont typeface="Rubik"/>
              <a:buChar char="●"/>
            </a:pPr>
            <a:r>
              <a:rPr lang="cs" sz="1200" dirty="0">
                <a:solidFill>
                  <a:schemeClr val="dk1"/>
                </a:solidFill>
                <a:latin typeface="Rubik"/>
                <a:ea typeface="Rubik"/>
                <a:cs typeface="Rubik"/>
                <a:sym typeface="Rubik"/>
              </a:rPr>
              <a:t>největší skupina však skryta v obecné populaci (kde již začíná psychopatologie?)</a:t>
            </a:r>
            <a:endParaRPr sz="1200" dirty="0">
              <a:solidFill>
                <a:schemeClr val="dk1"/>
              </a:solidFill>
              <a:latin typeface="Rubik"/>
              <a:ea typeface="Rubik"/>
              <a:cs typeface="Rubik"/>
              <a:sym typeface="Rubik"/>
            </a:endParaRPr>
          </a:p>
          <a:p>
            <a:pPr marL="457200" lvl="0" indent="-311150" algn="just" rtl="0">
              <a:lnSpc>
                <a:spcPct val="150000"/>
              </a:lnSpc>
              <a:spcBef>
                <a:spcPts val="0"/>
              </a:spcBef>
              <a:spcAft>
                <a:spcPts val="0"/>
              </a:spcAft>
              <a:buClr>
                <a:schemeClr val="dk1"/>
              </a:buClr>
              <a:buSzPts val="1300"/>
              <a:buFont typeface="Rubik"/>
              <a:buChar char="●"/>
            </a:pPr>
            <a:r>
              <a:rPr lang="cs" sz="1200" dirty="0">
                <a:solidFill>
                  <a:schemeClr val="dk1"/>
                </a:solidFill>
                <a:latin typeface="Rubik"/>
                <a:ea typeface="Rubik"/>
                <a:cs typeface="Rubik"/>
                <a:sym typeface="Rubik"/>
              </a:rPr>
              <a:t>výskyt stále narůstá a rozšiřuje se mezi všechny etnické skupiny, socioekonomické úrovně</a:t>
            </a:r>
            <a:endParaRPr sz="1200" dirty="0">
              <a:solidFill>
                <a:schemeClr val="dk1"/>
              </a:solidFill>
              <a:latin typeface="Rubik"/>
              <a:ea typeface="Rubik"/>
              <a:cs typeface="Rubik"/>
              <a:sym typeface="Rubik"/>
            </a:endParaRPr>
          </a:p>
          <a:p>
            <a:pPr marL="457200" indent="-311150" algn="just">
              <a:lnSpc>
                <a:spcPct val="150000"/>
              </a:lnSpc>
              <a:buClr>
                <a:schemeClr val="dk1"/>
              </a:buClr>
              <a:buSzPts val="1300"/>
              <a:buFont typeface="Rubik"/>
              <a:buChar char="●"/>
            </a:pPr>
            <a:r>
              <a:rPr lang="cs-CZ" sz="1200" dirty="0">
                <a:solidFill>
                  <a:schemeClr val="dk1"/>
                </a:solidFill>
                <a:latin typeface="Rubik"/>
                <a:ea typeface="Rubik"/>
                <a:cs typeface="Rubik"/>
                <a:sym typeface="Rubik"/>
              </a:rPr>
              <a:t>onemocnění se závažným dopadem na psychosociální fungování i somatický stav, riziko </a:t>
            </a:r>
            <a:r>
              <a:rPr lang="cs-CZ" sz="1200" dirty="0" err="1">
                <a:solidFill>
                  <a:schemeClr val="dk1"/>
                </a:solidFill>
                <a:latin typeface="Rubik"/>
                <a:ea typeface="Rubik"/>
                <a:cs typeface="Rubik"/>
                <a:sym typeface="Rubik"/>
              </a:rPr>
              <a:t>chronifikace</a:t>
            </a:r>
            <a:r>
              <a:rPr lang="cs-CZ" sz="1200" dirty="0">
                <a:solidFill>
                  <a:schemeClr val="dk1"/>
                </a:solidFill>
                <a:latin typeface="Rubik"/>
                <a:ea typeface="Rubik"/>
                <a:cs typeface="Rubik"/>
                <a:sym typeface="Rubik"/>
              </a:rPr>
              <a:t>, </a:t>
            </a:r>
            <a:r>
              <a:rPr lang="cs" sz="1200" b="1" dirty="0">
                <a:solidFill>
                  <a:schemeClr val="dk1"/>
                </a:solidFill>
                <a:latin typeface="Rubik"/>
                <a:ea typeface="Rubik"/>
                <a:cs typeface="Rubik"/>
                <a:sym typeface="Rubik"/>
              </a:rPr>
              <a:t>terapie plně rozvinutého onemocnění v řádu let</a:t>
            </a:r>
          </a:p>
          <a:p>
            <a:pPr marL="457200" lvl="0" indent="-311150" algn="just" rtl="0">
              <a:lnSpc>
                <a:spcPct val="150000"/>
              </a:lnSpc>
              <a:spcBef>
                <a:spcPts val="0"/>
              </a:spcBef>
              <a:spcAft>
                <a:spcPts val="0"/>
              </a:spcAft>
              <a:buClr>
                <a:schemeClr val="dk1"/>
              </a:buClr>
              <a:buSzPts val="1300"/>
              <a:buFont typeface="Rubik"/>
              <a:buChar char="●"/>
            </a:pPr>
            <a:r>
              <a:rPr lang="cs" sz="1200" dirty="0">
                <a:solidFill>
                  <a:schemeClr val="dk1"/>
                </a:solidFill>
                <a:latin typeface="Rubik"/>
                <a:ea typeface="Rubik"/>
                <a:cs typeface="Rubik"/>
                <a:sym typeface="Rubik"/>
              </a:rPr>
              <a:t>PPP v praxi vnímat spíše v rámci SPEKTRA (jednotlivé typy a subtypy se mohou střídat, vyvíjet) + nové „moderní“ subtypy (ortorexie, bigorexie, drunkorexie)</a:t>
            </a:r>
            <a:endParaRPr sz="1200" dirty="0">
              <a:solidFill>
                <a:schemeClr val="dk1"/>
              </a:solidFill>
              <a:latin typeface="Rubik"/>
              <a:ea typeface="Rubik"/>
              <a:cs typeface="Rubik"/>
              <a:sym typeface="Rubik"/>
            </a:endParaRPr>
          </a:p>
          <a:p>
            <a:pPr marL="457200" lvl="0" indent="-311150" algn="just" rtl="0">
              <a:lnSpc>
                <a:spcPct val="150000"/>
              </a:lnSpc>
              <a:spcBef>
                <a:spcPts val="0"/>
              </a:spcBef>
              <a:spcAft>
                <a:spcPts val="0"/>
              </a:spcAft>
              <a:buClr>
                <a:schemeClr val="dk1"/>
              </a:buClr>
              <a:buSzPts val="1300"/>
              <a:buFont typeface="Rubik"/>
              <a:buChar char="●"/>
            </a:pPr>
            <a:r>
              <a:rPr lang="cs" sz="1200" dirty="0">
                <a:solidFill>
                  <a:schemeClr val="dk1"/>
                </a:solidFill>
                <a:latin typeface="Rubik"/>
                <a:ea typeface="Rubik"/>
                <a:cs typeface="Rubik"/>
                <a:sym typeface="Rubik"/>
              </a:rPr>
              <a:t>mentální anorexie je DUŠEVNÍ ONEMOCNĚNÍ S NEJVYŠŠÍ LETALITOU (5-15 %, soma příčiny, TS)</a:t>
            </a:r>
            <a:endParaRPr sz="1200" dirty="0">
              <a:solidFill>
                <a:schemeClr val="dk1"/>
              </a:solidFill>
              <a:latin typeface="Rubik"/>
              <a:ea typeface="Rubik"/>
              <a:cs typeface="Rubik"/>
              <a:sym typeface="Rubik"/>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0E5"/>
        </a:solidFill>
        <a:effectLst/>
      </p:bgPr>
    </p:bg>
    <p:spTree>
      <p:nvGrpSpPr>
        <p:cNvPr id="1" name="Shape 130"/>
        <p:cNvGrpSpPr/>
        <p:nvPr/>
      </p:nvGrpSpPr>
      <p:grpSpPr>
        <a:xfrm>
          <a:off x="0" y="0"/>
          <a:ext cx="0" cy="0"/>
          <a:chOff x="0" y="0"/>
          <a:chExt cx="0" cy="0"/>
        </a:xfrm>
      </p:grpSpPr>
      <p:sp>
        <p:nvSpPr>
          <p:cNvPr id="131" name="Google Shape;131;p25"/>
          <p:cNvSpPr txBox="1"/>
          <p:nvPr/>
        </p:nvSpPr>
        <p:spPr>
          <a:xfrm>
            <a:off x="-845999" y="290978"/>
            <a:ext cx="7629900" cy="5859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cs" sz="2400" dirty="0">
                <a:latin typeface="Rubik" panose="020B0604020202020204" charset="-79"/>
                <a:ea typeface="PT Serif"/>
                <a:cs typeface="Rubik" panose="020B0604020202020204" charset="-79"/>
                <a:sym typeface="PT Serif"/>
              </a:rPr>
              <a:t>TROCHA ČÍSEL (EPIDEMIOLOGIE) II.</a:t>
            </a:r>
            <a:endParaRPr sz="2400" dirty="0">
              <a:latin typeface="Rubik" panose="020B0604020202020204" charset="-79"/>
              <a:ea typeface="PT Serif"/>
              <a:cs typeface="Rubik" panose="020B0604020202020204" charset="-79"/>
              <a:sym typeface="PT Serif"/>
            </a:endParaRPr>
          </a:p>
        </p:txBody>
      </p:sp>
      <p:sp>
        <p:nvSpPr>
          <p:cNvPr id="132" name="Google Shape;132;p25"/>
          <p:cNvSpPr txBox="1"/>
          <p:nvPr/>
        </p:nvSpPr>
        <p:spPr>
          <a:xfrm>
            <a:off x="309530" y="1154032"/>
            <a:ext cx="8190000" cy="3585900"/>
          </a:xfrm>
          <a:prstGeom prst="rect">
            <a:avLst/>
          </a:prstGeom>
          <a:noFill/>
          <a:ln>
            <a:noFill/>
          </a:ln>
        </p:spPr>
        <p:txBody>
          <a:bodyPr spcFirstLastPara="1" wrap="square" lIns="91425" tIns="91425" rIns="91425" bIns="91425" anchor="t" anchorCtr="0">
            <a:noAutofit/>
          </a:bodyPr>
          <a:lstStyle/>
          <a:p>
            <a:pPr marL="457200" lvl="0" indent="-311150" rtl="0">
              <a:spcBef>
                <a:spcPts val="0"/>
              </a:spcBef>
              <a:spcAft>
                <a:spcPts val="0"/>
              </a:spcAft>
              <a:buClr>
                <a:schemeClr val="dk1"/>
              </a:buClr>
              <a:buSzPts val="1300"/>
              <a:buFont typeface="Rubik"/>
              <a:buChar char="●"/>
            </a:pPr>
            <a:r>
              <a:rPr lang="cs-CZ" sz="1200" dirty="0">
                <a:solidFill>
                  <a:schemeClr val="tx1"/>
                </a:solidFill>
                <a:latin typeface="Rubik"/>
                <a:ea typeface="Rubik"/>
                <a:cs typeface="Rubik"/>
                <a:sym typeface="Rubik"/>
              </a:rPr>
              <a:t>Metaanalýzy v zemích západního světa ukazují, že až 8 % populace (15 % žen) zažije v průběhu života epizodu PPP </a:t>
            </a:r>
            <a:br>
              <a:rPr lang="cs-CZ" sz="1200" dirty="0">
                <a:solidFill>
                  <a:schemeClr val="tx1"/>
                </a:solidFill>
                <a:latin typeface="Rubik"/>
                <a:ea typeface="Rubik"/>
                <a:cs typeface="Rubik"/>
                <a:sym typeface="Rubik"/>
              </a:rPr>
            </a:br>
            <a:endParaRPr lang="cs-CZ" sz="1200" dirty="0">
              <a:solidFill>
                <a:schemeClr val="tx1"/>
              </a:solidFill>
              <a:latin typeface="Rubik"/>
              <a:ea typeface="Rubik"/>
              <a:cs typeface="Rubik"/>
              <a:sym typeface="Rubik"/>
            </a:endParaRPr>
          </a:p>
          <a:p>
            <a:pPr marL="457200" lvl="0" indent="-311150" rtl="0">
              <a:spcBef>
                <a:spcPts val="0"/>
              </a:spcBef>
              <a:spcAft>
                <a:spcPts val="0"/>
              </a:spcAft>
              <a:buClr>
                <a:schemeClr val="dk1"/>
              </a:buClr>
              <a:buSzPts val="1300"/>
              <a:buFont typeface="Rubik"/>
              <a:buChar char="●"/>
            </a:pPr>
            <a:r>
              <a:rPr lang="cs-CZ" sz="1200" dirty="0">
                <a:solidFill>
                  <a:schemeClr val="tx1"/>
                </a:solidFill>
                <a:latin typeface="Rubik"/>
                <a:ea typeface="Rubik"/>
                <a:cs typeface="Rubik"/>
                <a:sym typeface="Rubik"/>
              </a:rPr>
              <a:t>Téměř 50 % lidí s PPP si není jisto, zda si zaslouží pomoc a až 75 % pacientům se adekvátní léčby nedostává</a:t>
            </a:r>
            <a:br>
              <a:rPr lang="cs-CZ" sz="1200" dirty="0">
                <a:solidFill>
                  <a:schemeClr val="tx1"/>
                </a:solidFill>
                <a:latin typeface="Rubik"/>
                <a:ea typeface="Rubik"/>
                <a:cs typeface="Rubik"/>
                <a:sym typeface="Rubik"/>
              </a:rPr>
            </a:br>
            <a:endParaRPr lang="cs-CZ" sz="1200" dirty="0">
              <a:solidFill>
                <a:schemeClr val="tx1"/>
              </a:solidFill>
              <a:latin typeface="Rubik"/>
              <a:ea typeface="Rubik"/>
              <a:cs typeface="Rubik"/>
              <a:sym typeface="Rubik"/>
            </a:endParaRPr>
          </a:p>
          <a:p>
            <a:pPr marL="457200" lvl="0" indent="-311150" rtl="0">
              <a:spcBef>
                <a:spcPts val="0"/>
              </a:spcBef>
              <a:spcAft>
                <a:spcPts val="0"/>
              </a:spcAft>
              <a:buClr>
                <a:schemeClr val="dk1"/>
              </a:buClr>
              <a:buSzPts val="1300"/>
              <a:buFont typeface="Rubik"/>
              <a:buChar char="●"/>
            </a:pPr>
            <a:r>
              <a:rPr lang="cs-CZ" sz="1200" dirty="0">
                <a:solidFill>
                  <a:schemeClr val="tx1"/>
                </a:solidFill>
                <a:latin typeface="Rubik"/>
                <a:ea typeface="Rubik"/>
                <a:cs typeface="Rubik"/>
                <a:sym typeface="Rubik"/>
              </a:rPr>
              <a:t>Celosvětově: každých 52 minut nastane úmrtí 1 člověka v souvislosti s následky PPP</a:t>
            </a:r>
            <a:br>
              <a:rPr lang="cs-CZ" sz="1200" dirty="0">
                <a:solidFill>
                  <a:schemeClr val="tx1"/>
                </a:solidFill>
                <a:latin typeface="Rubik"/>
                <a:ea typeface="Rubik"/>
                <a:cs typeface="Rubik"/>
                <a:sym typeface="Rubik"/>
              </a:rPr>
            </a:br>
            <a:endParaRPr lang="cs-CZ" sz="1200" dirty="0">
              <a:solidFill>
                <a:schemeClr val="tx1"/>
              </a:solidFill>
              <a:latin typeface="Rubik"/>
              <a:ea typeface="Rubik"/>
              <a:cs typeface="Rubik"/>
              <a:sym typeface="Rubik"/>
            </a:endParaRPr>
          </a:p>
          <a:p>
            <a:pPr marL="457200" lvl="0" indent="-311150" rtl="0">
              <a:spcBef>
                <a:spcPts val="0"/>
              </a:spcBef>
              <a:spcAft>
                <a:spcPts val="0"/>
              </a:spcAft>
              <a:buClr>
                <a:schemeClr val="dk1"/>
              </a:buClr>
              <a:buSzPts val="1300"/>
              <a:buFont typeface="Rubik"/>
              <a:buChar char="●"/>
            </a:pPr>
            <a:r>
              <a:rPr lang="cs-CZ" sz="1200" dirty="0">
                <a:solidFill>
                  <a:schemeClr val="tx1"/>
                </a:solidFill>
                <a:latin typeface="Rubik"/>
                <a:ea typeface="Rubik"/>
                <a:cs typeface="Rubik"/>
                <a:sym typeface="Rubik"/>
              </a:rPr>
              <a:t>Ve sportu: až 25 % sportovců vykazuje příznaky PPP/RED-S (</a:t>
            </a:r>
            <a:r>
              <a:rPr lang="cs-CZ" sz="1200" dirty="0" err="1">
                <a:solidFill>
                  <a:schemeClr val="tx1"/>
                </a:solidFill>
                <a:latin typeface="Rubik"/>
                <a:ea typeface="Rubik"/>
                <a:cs typeface="Rubik"/>
                <a:sym typeface="Rubik"/>
              </a:rPr>
              <a:t>relative</a:t>
            </a:r>
            <a:r>
              <a:rPr lang="cs-CZ" sz="1200" dirty="0">
                <a:solidFill>
                  <a:schemeClr val="tx1"/>
                </a:solidFill>
                <a:latin typeface="Rubik"/>
                <a:ea typeface="Rubik"/>
                <a:cs typeface="Rubik"/>
                <a:sym typeface="Rubik"/>
              </a:rPr>
              <a:t> </a:t>
            </a:r>
            <a:r>
              <a:rPr lang="cs-CZ" sz="1200" dirty="0" err="1">
                <a:solidFill>
                  <a:schemeClr val="tx1"/>
                </a:solidFill>
                <a:latin typeface="Rubik"/>
                <a:ea typeface="Rubik"/>
                <a:cs typeface="Rubik"/>
                <a:sym typeface="Rubik"/>
              </a:rPr>
              <a:t>energy</a:t>
            </a:r>
            <a:r>
              <a:rPr lang="cs-CZ" sz="1200" dirty="0">
                <a:solidFill>
                  <a:schemeClr val="tx1"/>
                </a:solidFill>
                <a:latin typeface="Rubik"/>
                <a:ea typeface="Rubik"/>
                <a:cs typeface="Rubik"/>
                <a:sym typeface="Rubik"/>
              </a:rPr>
              <a:t> </a:t>
            </a:r>
            <a:r>
              <a:rPr lang="cs-CZ" sz="1200" dirty="0" err="1">
                <a:solidFill>
                  <a:schemeClr val="tx1"/>
                </a:solidFill>
                <a:latin typeface="Rubik"/>
                <a:ea typeface="Rubik"/>
                <a:cs typeface="Rubik"/>
                <a:sym typeface="Rubik"/>
              </a:rPr>
              <a:t>deficiency</a:t>
            </a:r>
            <a:r>
              <a:rPr lang="cs-CZ" sz="1200" dirty="0">
                <a:solidFill>
                  <a:schemeClr val="tx1"/>
                </a:solidFill>
                <a:latin typeface="Rubik"/>
                <a:ea typeface="Rubik"/>
                <a:cs typeface="Rubik"/>
                <a:sym typeface="Rubik"/>
              </a:rPr>
              <a:t> in sport)</a:t>
            </a:r>
            <a:br>
              <a:rPr lang="cs-CZ" sz="1200" dirty="0">
                <a:solidFill>
                  <a:schemeClr val="tx1"/>
                </a:solidFill>
                <a:latin typeface="Rubik"/>
                <a:ea typeface="Rubik"/>
                <a:cs typeface="Rubik"/>
                <a:sym typeface="Rubik"/>
              </a:rPr>
            </a:br>
            <a:endParaRPr lang="cs-CZ" sz="1200" dirty="0">
              <a:solidFill>
                <a:schemeClr val="tx1"/>
              </a:solidFill>
              <a:latin typeface="Rubik"/>
              <a:ea typeface="Rubik"/>
              <a:cs typeface="Rubik"/>
              <a:sym typeface="Rubik"/>
            </a:endParaRPr>
          </a:p>
          <a:p>
            <a:pPr marL="457200" lvl="0" indent="-311150" rtl="0">
              <a:spcBef>
                <a:spcPts val="0"/>
              </a:spcBef>
              <a:spcAft>
                <a:spcPts val="0"/>
              </a:spcAft>
              <a:buClr>
                <a:schemeClr val="dk1"/>
              </a:buClr>
              <a:buSzPts val="1300"/>
              <a:buFont typeface="Rubik"/>
              <a:buChar char="●"/>
            </a:pPr>
            <a:r>
              <a:rPr lang="cs-CZ" sz="1200" dirty="0">
                <a:solidFill>
                  <a:schemeClr val="tx1"/>
                </a:solidFill>
                <a:latin typeface="Rubik"/>
                <a:ea typeface="Rubik"/>
                <a:cs typeface="Rubik"/>
                <a:sym typeface="Rubik"/>
              </a:rPr>
              <a:t>Menšina lidí s PPP (6-15 %) má klinicky diagnostikovanou podváhu (přejídání, obézní pacienti s rychlým úbytkem hmotnosti atd.)</a:t>
            </a:r>
          </a:p>
          <a:p>
            <a:pPr marL="457200" lvl="0" indent="-311150" rtl="0">
              <a:spcBef>
                <a:spcPts val="0"/>
              </a:spcBef>
              <a:spcAft>
                <a:spcPts val="0"/>
              </a:spcAft>
              <a:buClr>
                <a:schemeClr val="dk1"/>
              </a:buClr>
              <a:buSzPts val="1300"/>
              <a:buFont typeface="Rubik"/>
              <a:buChar char="●"/>
            </a:pPr>
            <a:endParaRPr lang="cs-CZ" sz="1200" dirty="0">
              <a:solidFill>
                <a:schemeClr val="tx1"/>
              </a:solidFill>
              <a:latin typeface="Rubik"/>
              <a:ea typeface="Rubik"/>
              <a:cs typeface="Rubik"/>
              <a:sym typeface="Rubik"/>
            </a:endParaRPr>
          </a:p>
          <a:p>
            <a:pPr marL="146050" lvl="0" rtl="0">
              <a:spcBef>
                <a:spcPts val="0"/>
              </a:spcBef>
              <a:spcAft>
                <a:spcPts val="0"/>
              </a:spcAft>
              <a:buClr>
                <a:schemeClr val="dk1"/>
              </a:buClr>
              <a:buSzPts val="1300"/>
            </a:pPr>
            <a:r>
              <a:rPr lang="cs-CZ" sz="1200" dirty="0">
                <a:solidFill>
                  <a:srgbClr val="C00000"/>
                </a:solidFill>
                <a:latin typeface="Rubik"/>
                <a:ea typeface="Rubik"/>
                <a:cs typeface="Rubik"/>
                <a:sym typeface="Rubik"/>
              </a:rPr>
              <a:t>                            </a:t>
            </a:r>
          </a:p>
          <a:p>
            <a:pPr marL="146050" lvl="0" rtl="0">
              <a:spcBef>
                <a:spcPts val="0"/>
              </a:spcBef>
              <a:spcAft>
                <a:spcPts val="0"/>
              </a:spcAft>
              <a:buClr>
                <a:schemeClr val="dk1"/>
              </a:buClr>
              <a:buSzPts val="1300"/>
            </a:pPr>
            <a:r>
              <a:rPr lang="cs-CZ" sz="1200" dirty="0">
                <a:solidFill>
                  <a:schemeClr val="tx1"/>
                </a:solidFill>
                <a:latin typeface="Rubik"/>
                <a:ea typeface="Rubik"/>
                <a:cs typeface="Rubik"/>
                <a:sym typeface="Rubik"/>
              </a:rPr>
              <a:t>                              (Zdroje: ÚZIS, ANAD.org; národní asociace pro PPP Velké Británie, Francie, USA)</a:t>
            </a:r>
          </a:p>
          <a:p>
            <a:pPr marL="146050" lvl="0" algn="just" rtl="0">
              <a:lnSpc>
                <a:spcPct val="150000"/>
              </a:lnSpc>
              <a:spcBef>
                <a:spcPts val="0"/>
              </a:spcBef>
              <a:spcAft>
                <a:spcPts val="0"/>
              </a:spcAft>
              <a:buClr>
                <a:schemeClr val="dk1"/>
              </a:buClr>
              <a:buSzPts val="1300"/>
            </a:pPr>
            <a:endParaRPr sz="1300" dirty="0">
              <a:solidFill>
                <a:schemeClr val="dk1"/>
              </a:solidFill>
              <a:latin typeface="Rubik"/>
              <a:ea typeface="Rubik"/>
              <a:cs typeface="Rubik"/>
              <a:sym typeface="Rubik"/>
            </a:endParaRPr>
          </a:p>
        </p:txBody>
      </p:sp>
    </p:spTree>
    <p:extLst>
      <p:ext uri="{BB962C8B-B14F-4D97-AF65-F5344CB8AC3E}">
        <p14:creationId xmlns:p14="http://schemas.microsoft.com/office/powerpoint/2010/main" val="3387821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0E5"/>
        </a:solidFill>
        <a:effectLst/>
      </p:bgPr>
    </p:bg>
    <p:spTree>
      <p:nvGrpSpPr>
        <p:cNvPr id="1" name="Shape 136"/>
        <p:cNvGrpSpPr/>
        <p:nvPr/>
      </p:nvGrpSpPr>
      <p:grpSpPr>
        <a:xfrm>
          <a:off x="0" y="0"/>
          <a:ext cx="0" cy="0"/>
          <a:chOff x="0" y="0"/>
          <a:chExt cx="0" cy="0"/>
        </a:xfrm>
      </p:grpSpPr>
      <p:sp>
        <p:nvSpPr>
          <p:cNvPr id="137" name="Google Shape;137;p26"/>
          <p:cNvSpPr txBox="1"/>
          <p:nvPr/>
        </p:nvSpPr>
        <p:spPr>
          <a:xfrm>
            <a:off x="340250" y="229575"/>
            <a:ext cx="8211000" cy="9675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cs" sz="2200" dirty="0">
                <a:latin typeface="Rubik" panose="020B0604020202020204" charset="-79"/>
                <a:ea typeface="PT Serif"/>
                <a:cs typeface="Rubik" panose="020B0604020202020204" charset="-79"/>
                <a:sym typeface="PT Serif"/>
              </a:rPr>
              <a:t>PORUCHY PŘÍJMU POTRAVY (od diagnostiky k léčbě) </a:t>
            </a:r>
            <a:endParaRPr sz="2200" dirty="0">
              <a:latin typeface="Rubik" panose="020B0604020202020204" charset="-79"/>
              <a:ea typeface="PT Serif"/>
              <a:cs typeface="Rubik" panose="020B0604020202020204" charset="-79"/>
              <a:sym typeface="PT Serif"/>
            </a:endParaRPr>
          </a:p>
          <a:p>
            <a:pPr marL="0" lvl="0" indent="0" algn="l" rtl="0">
              <a:lnSpc>
                <a:spcPct val="90000"/>
              </a:lnSpc>
              <a:spcBef>
                <a:spcPts val="0"/>
              </a:spcBef>
              <a:spcAft>
                <a:spcPts val="0"/>
              </a:spcAft>
              <a:buNone/>
            </a:pPr>
            <a:endParaRPr sz="2000" dirty="0">
              <a:latin typeface="PT Serif"/>
              <a:ea typeface="PT Serif"/>
              <a:cs typeface="PT Serif"/>
              <a:sym typeface="PT Serif"/>
            </a:endParaRPr>
          </a:p>
        </p:txBody>
      </p:sp>
      <p:sp>
        <p:nvSpPr>
          <p:cNvPr id="138" name="Google Shape;138;p26"/>
          <p:cNvSpPr txBox="1"/>
          <p:nvPr/>
        </p:nvSpPr>
        <p:spPr>
          <a:xfrm>
            <a:off x="340250" y="964976"/>
            <a:ext cx="8763600" cy="3202988"/>
          </a:xfrm>
          <a:prstGeom prst="rect">
            <a:avLst/>
          </a:prstGeom>
          <a:noFill/>
          <a:ln>
            <a:noFill/>
          </a:ln>
        </p:spPr>
        <p:txBody>
          <a:bodyPr spcFirstLastPara="1" wrap="square" lIns="91425" tIns="91425" rIns="91425" bIns="91425" anchor="t" anchorCtr="0">
            <a:noAutofit/>
          </a:bodyPr>
          <a:lstStyle/>
          <a:p>
            <a:pPr lvl="0">
              <a:lnSpc>
                <a:spcPct val="150000"/>
              </a:lnSpc>
              <a:spcBef>
                <a:spcPts val="1200"/>
              </a:spcBef>
            </a:pPr>
            <a:r>
              <a:rPr lang="cs" sz="1200" b="1" dirty="0">
                <a:solidFill>
                  <a:schemeClr val="dk1"/>
                </a:solidFill>
                <a:latin typeface="Rubik"/>
                <a:ea typeface="Rubik"/>
                <a:cs typeface="Rubik"/>
                <a:sym typeface="Rubik"/>
              </a:rPr>
              <a:t>ZÁSADNÍ OTÁZKY</a:t>
            </a:r>
            <a:br>
              <a:rPr lang="cs" sz="1200" dirty="0">
                <a:solidFill>
                  <a:schemeClr val="dk1"/>
                </a:solidFill>
                <a:latin typeface="Rubik"/>
                <a:ea typeface="Rubik"/>
                <a:cs typeface="Rubik"/>
                <a:sym typeface="Rubik"/>
              </a:rPr>
            </a:br>
            <a:r>
              <a:rPr lang="cs" sz="1200" dirty="0">
                <a:solidFill>
                  <a:schemeClr val="dk1"/>
                </a:solidFill>
                <a:latin typeface="Rubik"/>
                <a:ea typeface="Rubik"/>
                <a:cs typeface="Rubik"/>
                <a:sym typeface="Rubik"/>
              </a:rPr>
              <a:t>- co je třeba pro kvalitní a včasnou diagnostiku?</a:t>
            </a:r>
            <a:br>
              <a:rPr lang="cs" sz="1200" dirty="0">
                <a:solidFill>
                  <a:schemeClr val="dk1"/>
                </a:solidFill>
                <a:latin typeface="Rubik"/>
                <a:ea typeface="Rubik"/>
                <a:cs typeface="Rubik"/>
                <a:sym typeface="Rubik"/>
              </a:rPr>
            </a:br>
            <a:r>
              <a:rPr lang="cs" sz="1200" dirty="0">
                <a:solidFill>
                  <a:schemeClr val="dk1"/>
                </a:solidFill>
                <a:latin typeface="Rubik"/>
                <a:ea typeface="Rubik"/>
                <a:cs typeface="Rubik"/>
                <a:sym typeface="Rubik"/>
              </a:rPr>
              <a:t>- implikuje kvalitní a včasná diagnostika efektivní terapii? </a:t>
            </a:r>
            <a:br>
              <a:rPr lang="cs" sz="1200" dirty="0">
                <a:solidFill>
                  <a:schemeClr val="dk1"/>
                </a:solidFill>
                <a:latin typeface="Rubik"/>
                <a:ea typeface="Rubik"/>
                <a:cs typeface="Rubik"/>
                <a:sym typeface="Rubik"/>
              </a:rPr>
            </a:br>
            <a:r>
              <a:rPr lang="cs" sz="1200" dirty="0">
                <a:solidFill>
                  <a:schemeClr val="dk1"/>
                </a:solidFill>
                <a:latin typeface="Rubik"/>
                <a:ea typeface="Rubik"/>
                <a:cs typeface="Rubik"/>
                <a:sym typeface="Rubik"/>
              </a:rPr>
              <a:t>- jsme v léčbě úspěšní? Můžeme být úspěšnější? Jak? (rezistence pacientů X neoptimální léčba?)</a:t>
            </a:r>
            <a:br>
              <a:rPr lang="cs" sz="1200" dirty="0">
                <a:solidFill>
                  <a:schemeClr val="dk1"/>
                </a:solidFill>
                <a:latin typeface="Rubik"/>
                <a:ea typeface="Rubik"/>
                <a:cs typeface="Rubik"/>
                <a:sym typeface="Rubik"/>
              </a:rPr>
            </a:br>
            <a:br>
              <a:rPr lang="cs" sz="1200" dirty="0">
                <a:solidFill>
                  <a:schemeClr val="dk1"/>
                </a:solidFill>
                <a:latin typeface="Rubik"/>
                <a:ea typeface="Rubik"/>
                <a:cs typeface="Rubik"/>
                <a:sym typeface="Rubik"/>
              </a:rPr>
            </a:br>
            <a:r>
              <a:rPr lang="cs" sz="1200" b="1" dirty="0">
                <a:solidFill>
                  <a:schemeClr val="dk1"/>
                </a:solidFill>
                <a:latin typeface="Rubik"/>
                <a:ea typeface="Rubik"/>
                <a:cs typeface="Rubik"/>
                <a:sym typeface="Rubik"/>
              </a:rPr>
              <a:t>Z DEFINICE PPP </a:t>
            </a:r>
            <a:br>
              <a:rPr lang="cs" sz="1200" b="1" dirty="0">
                <a:solidFill>
                  <a:schemeClr val="dk1"/>
                </a:solidFill>
                <a:latin typeface="Rubik"/>
                <a:ea typeface="Rubik"/>
                <a:cs typeface="Rubik"/>
                <a:sym typeface="Rubik"/>
              </a:rPr>
            </a:br>
            <a:r>
              <a:rPr lang="cs" sz="1200" dirty="0">
                <a:solidFill>
                  <a:schemeClr val="dk1"/>
                </a:solidFill>
                <a:latin typeface="Rubik"/>
                <a:ea typeface="Rubik"/>
                <a:cs typeface="Rubik"/>
                <a:sym typeface="Rubik"/>
              </a:rPr>
              <a:t>„Spektrum primárně psychiatrických onemocnění charakterizovaných patologickým jídelním chováním a zdravotními následky spojenými s malnutricí.”</a:t>
            </a:r>
            <a:br>
              <a:rPr lang="cs" sz="1200" dirty="0">
                <a:solidFill>
                  <a:schemeClr val="dk1"/>
                </a:solidFill>
                <a:latin typeface="Rubik"/>
                <a:ea typeface="Rubik"/>
                <a:cs typeface="Rubik"/>
                <a:sym typeface="Rubik"/>
              </a:rPr>
            </a:br>
            <a:br>
              <a:rPr lang="cs" sz="1200" dirty="0">
                <a:solidFill>
                  <a:schemeClr val="dk1"/>
                </a:solidFill>
                <a:latin typeface="Rubik"/>
                <a:ea typeface="Rubik"/>
                <a:cs typeface="Rubik"/>
                <a:sym typeface="Rubik"/>
              </a:rPr>
            </a:br>
            <a:r>
              <a:rPr lang="cs" sz="1200" dirty="0">
                <a:solidFill>
                  <a:schemeClr val="dk1"/>
                </a:solidFill>
                <a:latin typeface="Rubik"/>
                <a:ea typeface="Rubik"/>
                <a:cs typeface="Rubik"/>
                <a:sym typeface="Rubik"/>
              </a:rPr>
              <a:t>                            ➔ co vše je ale třeba léčit? Jídlo... </a:t>
            </a:r>
            <a:r>
              <a:rPr lang="cs-CZ" sz="1200" dirty="0">
                <a:solidFill>
                  <a:schemeClr val="dk1"/>
                </a:solidFill>
                <a:latin typeface="Rubik"/>
                <a:ea typeface="Rubik"/>
                <a:cs typeface="Rubik"/>
                <a:sym typeface="Rubik"/>
              </a:rPr>
              <a:t>A</a:t>
            </a:r>
            <a:r>
              <a:rPr lang="cs" sz="1200" dirty="0">
                <a:solidFill>
                  <a:schemeClr val="dk1"/>
                </a:solidFill>
                <a:latin typeface="Rubik"/>
                <a:ea typeface="Rubik"/>
                <a:cs typeface="Rubik"/>
                <a:sym typeface="Rubik"/>
              </a:rPr>
              <a:t> co dál?</a:t>
            </a:r>
            <a:br>
              <a:rPr lang="cs" sz="1200" dirty="0">
                <a:solidFill>
                  <a:schemeClr val="dk1"/>
                </a:solidFill>
                <a:latin typeface="Rubik"/>
                <a:ea typeface="Rubik"/>
                <a:cs typeface="Rubik"/>
                <a:sym typeface="Rubik"/>
              </a:rPr>
            </a:br>
            <a:r>
              <a:rPr lang="cs" dirty="0">
                <a:solidFill>
                  <a:schemeClr val="dk1"/>
                </a:solidFill>
                <a:latin typeface="Rubik"/>
                <a:ea typeface="Rubik"/>
                <a:cs typeface="Rubik"/>
                <a:sym typeface="Rubik"/>
              </a:rPr>
              <a:t>            </a:t>
            </a:r>
            <a:br>
              <a:rPr lang="cs" dirty="0">
                <a:solidFill>
                  <a:schemeClr val="dk1"/>
                </a:solidFill>
                <a:latin typeface="Rubik"/>
                <a:ea typeface="Rubik"/>
                <a:cs typeface="Rubik"/>
                <a:sym typeface="Rubik"/>
              </a:rPr>
            </a:br>
            <a:r>
              <a:rPr lang="cs" dirty="0">
                <a:solidFill>
                  <a:schemeClr val="dk1"/>
                </a:solidFill>
                <a:latin typeface="Rubik"/>
                <a:ea typeface="Rubik"/>
                <a:cs typeface="Rubik"/>
                <a:sym typeface="Rubik"/>
              </a:rPr>
              <a:t>         </a:t>
            </a:r>
            <a:br>
              <a:rPr lang="cs" dirty="0">
                <a:solidFill>
                  <a:schemeClr val="dk1"/>
                </a:solidFill>
                <a:latin typeface="Rubik"/>
                <a:ea typeface="Rubik"/>
                <a:cs typeface="Rubik"/>
                <a:sym typeface="Rubik"/>
              </a:rPr>
            </a:br>
            <a:r>
              <a:rPr lang="cs" dirty="0">
                <a:solidFill>
                  <a:schemeClr val="dk1"/>
                </a:solidFill>
                <a:latin typeface="Rubik"/>
                <a:ea typeface="Rubik"/>
                <a:cs typeface="Rubik"/>
                <a:sym typeface="Rubik"/>
              </a:rPr>
              <a:t>     </a:t>
            </a:r>
            <a:endParaRPr dirty="0">
              <a:solidFill>
                <a:schemeClr val="dk1"/>
              </a:solidFill>
              <a:latin typeface="Rubik"/>
              <a:ea typeface="Rubik"/>
              <a:cs typeface="Rubik"/>
              <a:sym typeface="Rubik"/>
            </a:endParaRPr>
          </a:p>
          <a:p>
            <a:pPr marL="0" lvl="0" indent="0" algn="l" rtl="0">
              <a:lnSpc>
                <a:spcPct val="150000"/>
              </a:lnSpc>
              <a:spcBef>
                <a:spcPts val="3800"/>
              </a:spcBef>
              <a:spcAft>
                <a:spcPts val="3800"/>
              </a:spcAft>
              <a:buNone/>
            </a:pPr>
            <a:br>
              <a:rPr lang="cs" sz="1300" dirty="0">
                <a:solidFill>
                  <a:schemeClr val="dk1"/>
                </a:solidFill>
                <a:latin typeface="Rubik"/>
                <a:ea typeface="Rubik"/>
                <a:cs typeface="Rubik"/>
                <a:sym typeface="Rubik"/>
              </a:rPr>
            </a:br>
            <a:br>
              <a:rPr lang="cs" sz="1300" dirty="0">
                <a:solidFill>
                  <a:schemeClr val="dk1"/>
                </a:solidFill>
                <a:latin typeface="Rubik"/>
                <a:ea typeface="Rubik"/>
                <a:cs typeface="Rubik"/>
                <a:sym typeface="Rubik"/>
              </a:rPr>
            </a:br>
            <a:endParaRPr sz="1300" dirty="0">
              <a:solidFill>
                <a:schemeClr val="dk1"/>
              </a:solidFill>
              <a:latin typeface="Rubik"/>
              <a:ea typeface="Rubik"/>
              <a:cs typeface="Rubik"/>
              <a:sym typeface="Rubi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8"/>
                                        </p:tgtEl>
                                        <p:attrNameLst>
                                          <p:attrName>style.visibility</p:attrName>
                                        </p:attrNameLst>
                                      </p:cBhvr>
                                      <p:to>
                                        <p:strVal val="visible"/>
                                      </p:to>
                                    </p:set>
                                    <p:anim calcmode="lin" valueType="num">
                                      <p:cBhvr additive="base">
                                        <p:cTn id="7" dur="500" fill="hold"/>
                                        <p:tgtEl>
                                          <p:spTgt spid="138"/>
                                        </p:tgtEl>
                                        <p:attrNameLst>
                                          <p:attrName>ppt_x</p:attrName>
                                        </p:attrNameLst>
                                      </p:cBhvr>
                                      <p:tavLst>
                                        <p:tav tm="0">
                                          <p:val>
                                            <p:strVal val="#ppt_x"/>
                                          </p:val>
                                        </p:tav>
                                        <p:tav tm="100000">
                                          <p:val>
                                            <p:strVal val="#ppt_x"/>
                                          </p:val>
                                        </p:tav>
                                      </p:tavLst>
                                    </p:anim>
                                    <p:anim calcmode="lin" valueType="num">
                                      <p:cBhvr additive="base">
                                        <p:cTn id="8" dur="500" fill="hold"/>
                                        <p:tgtEl>
                                          <p:spTgt spid="1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0E5"/>
        </a:solidFill>
        <a:effectLst/>
      </p:bgPr>
    </p:bg>
    <p:spTree>
      <p:nvGrpSpPr>
        <p:cNvPr id="1" name="Shape 62"/>
        <p:cNvGrpSpPr/>
        <p:nvPr/>
      </p:nvGrpSpPr>
      <p:grpSpPr>
        <a:xfrm>
          <a:off x="0" y="0"/>
          <a:ext cx="0" cy="0"/>
          <a:chOff x="0" y="0"/>
          <a:chExt cx="0" cy="0"/>
        </a:xfrm>
      </p:grpSpPr>
      <p:sp>
        <p:nvSpPr>
          <p:cNvPr id="63" name="Google Shape;63;p14"/>
          <p:cNvSpPr txBox="1"/>
          <p:nvPr/>
        </p:nvSpPr>
        <p:spPr>
          <a:xfrm>
            <a:off x="685800" y="1511400"/>
            <a:ext cx="2824200" cy="21207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cs" sz="2800" dirty="0">
                <a:latin typeface="Rubik" panose="020B0604020202020204" charset="-79"/>
                <a:ea typeface="PT Serif"/>
                <a:cs typeface="Rubik" panose="020B0604020202020204" charset="-79"/>
                <a:sym typeface="PT Serif"/>
              </a:rPr>
              <a:t>Cíle přednášky</a:t>
            </a:r>
            <a:endParaRPr sz="2800" dirty="0">
              <a:latin typeface="Rubik" panose="020B0604020202020204" charset="-79"/>
              <a:ea typeface="PT Serif"/>
              <a:cs typeface="Rubik" panose="020B0604020202020204" charset="-79"/>
              <a:sym typeface="PT Serif"/>
            </a:endParaRPr>
          </a:p>
        </p:txBody>
      </p:sp>
      <p:sp>
        <p:nvSpPr>
          <p:cNvPr id="64" name="Google Shape;64;p14"/>
          <p:cNvSpPr txBox="1"/>
          <p:nvPr/>
        </p:nvSpPr>
        <p:spPr>
          <a:xfrm>
            <a:off x="4341250" y="1706250"/>
            <a:ext cx="4209900" cy="1731000"/>
          </a:xfrm>
          <a:prstGeom prst="rect">
            <a:avLst/>
          </a:prstGeom>
          <a:noFill/>
          <a:ln>
            <a:noFill/>
          </a:ln>
        </p:spPr>
        <p:txBody>
          <a:bodyPr spcFirstLastPara="1" wrap="square" lIns="91425" tIns="91425" rIns="91425" bIns="91425" anchor="ctr" anchorCtr="0">
            <a:noAutofit/>
          </a:bodyPr>
          <a:lstStyle/>
          <a:p>
            <a:pPr marL="457200" lvl="0" indent="-330200" algn="l" rtl="0">
              <a:lnSpc>
                <a:spcPct val="125000"/>
              </a:lnSpc>
              <a:spcBef>
                <a:spcPts val="0"/>
              </a:spcBef>
              <a:spcAft>
                <a:spcPts val="0"/>
              </a:spcAft>
              <a:buSzPts val="1600"/>
              <a:buFont typeface="Rubik"/>
              <a:buChar char="●"/>
            </a:pPr>
            <a:r>
              <a:rPr lang="cs" sz="1600" dirty="0">
                <a:latin typeface="Rubik"/>
                <a:ea typeface="Rubik"/>
                <a:cs typeface="Rubik"/>
                <a:sym typeface="Rubik"/>
              </a:rPr>
              <a:t>MOJE</a:t>
            </a:r>
            <a:endParaRPr sz="1600" dirty="0">
              <a:latin typeface="Rubik"/>
              <a:ea typeface="Rubik"/>
              <a:cs typeface="Rubik"/>
              <a:sym typeface="Rubik"/>
            </a:endParaRPr>
          </a:p>
          <a:p>
            <a:pPr marL="457200" lvl="0" indent="0" algn="l" rtl="0">
              <a:lnSpc>
                <a:spcPct val="125000"/>
              </a:lnSpc>
              <a:spcBef>
                <a:spcPts val="0"/>
              </a:spcBef>
              <a:spcAft>
                <a:spcPts val="0"/>
              </a:spcAft>
              <a:buNone/>
            </a:pPr>
            <a:endParaRPr sz="1600" dirty="0">
              <a:latin typeface="Rubik"/>
              <a:ea typeface="Rubik"/>
              <a:cs typeface="Rubik"/>
              <a:sym typeface="Rubik"/>
            </a:endParaRPr>
          </a:p>
          <a:p>
            <a:pPr marL="457200" lvl="0" indent="0" algn="l" rtl="0">
              <a:lnSpc>
                <a:spcPct val="125000"/>
              </a:lnSpc>
              <a:spcBef>
                <a:spcPts val="0"/>
              </a:spcBef>
              <a:spcAft>
                <a:spcPts val="0"/>
              </a:spcAft>
              <a:buNone/>
            </a:pPr>
            <a:endParaRPr sz="1600" dirty="0">
              <a:latin typeface="Rubik"/>
              <a:ea typeface="Rubik"/>
              <a:cs typeface="Rubik"/>
              <a:sym typeface="Rubik"/>
            </a:endParaRPr>
          </a:p>
          <a:p>
            <a:pPr marL="457200" lvl="0" indent="-330200" algn="l" rtl="0">
              <a:lnSpc>
                <a:spcPct val="125000"/>
              </a:lnSpc>
              <a:spcBef>
                <a:spcPts val="0"/>
              </a:spcBef>
              <a:spcAft>
                <a:spcPts val="0"/>
              </a:spcAft>
              <a:buSzPts val="1600"/>
              <a:buFont typeface="Rubik"/>
              <a:buChar char="●"/>
            </a:pPr>
            <a:r>
              <a:rPr lang="cs" sz="1600" dirty="0">
                <a:latin typeface="Rubik"/>
                <a:ea typeface="Rubik"/>
                <a:cs typeface="Rubik"/>
                <a:sym typeface="Rubik"/>
              </a:rPr>
              <a:t>VAŠE?</a:t>
            </a:r>
            <a:endParaRPr sz="1600" dirty="0">
              <a:latin typeface="Rubik"/>
              <a:ea typeface="Rubik"/>
              <a:cs typeface="Rubik"/>
              <a:sym typeface="Rubik"/>
            </a:endParaRPr>
          </a:p>
        </p:txBody>
      </p:sp>
      <p:pic>
        <p:nvPicPr>
          <p:cNvPr id="65" name="Google Shape;65;p14"/>
          <p:cNvPicPr preferRelativeResize="0"/>
          <p:nvPr/>
        </p:nvPicPr>
        <p:blipFill>
          <a:blip r:embed="rId3">
            <a:alphaModFix/>
          </a:blip>
          <a:stretch>
            <a:fillRect/>
          </a:stretch>
        </p:blipFill>
        <p:spPr>
          <a:xfrm rot="-365586">
            <a:off x="3196838" y="1956414"/>
            <a:ext cx="891100" cy="308025"/>
          </a:xfrm>
          <a:prstGeom prst="rect">
            <a:avLst/>
          </a:prstGeom>
          <a:noFill/>
          <a:ln>
            <a:noFill/>
          </a:ln>
        </p:spPr>
      </p:pic>
      <p:pic>
        <p:nvPicPr>
          <p:cNvPr id="5" name="Google Shape;65;p14">
            <a:extLst>
              <a:ext uri="{FF2B5EF4-FFF2-40B4-BE49-F238E27FC236}">
                <a16:creationId xmlns:a16="http://schemas.microsoft.com/office/drawing/2014/main" id="{56F83943-41C6-4B31-9E78-FA1805E21E9D}"/>
              </a:ext>
            </a:extLst>
          </p:cNvPr>
          <p:cNvPicPr preferRelativeResize="0"/>
          <p:nvPr/>
        </p:nvPicPr>
        <p:blipFill>
          <a:blip r:embed="rId3">
            <a:alphaModFix/>
          </a:blip>
          <a:stretch>
            <a:fillRect/>
          </a:stretch>
        </p:blipFill>
        <p:spPr>
          <a:xfrm rot="-365586">
            <a:off x="3196839" y="2959623"/>
            <a:ext cx="891100" cy="3080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0E5"/>
        </a:solidFill>
        <a:effectLst/>
      </p:bgPr>
    </p:bg>
    <p:spTree>
      <p:nvGrpSpPr>
        <p:cNvPr id="1" name="Shape 142"/>
        <p:cNvGrpSpPr/>
        <p:nvPr/>
      </p:nvGrpSpPr>
      <p:grpSpPr>
        <a:xfrm>
          <a:off x="0" y="0"/>
          <a:ext cx="0" cy="0"/>
          <a:chOff x="0" y="0"/>
          <a:chExt cx="0" cy="0"/>
        </a:xfrm>
      </p:grpSpPr>
      <p:sp>
        <p:nvSpPr>
          <p:cNvPr id="143" name="Google Shape;143;p27"/>
          <p:cNvSpPr txBox="1"/>
          <p:nvPr/>
        </p:nvSpPr>
        <p:spPr>
          <a:xfrm>
            <a:off x="328050" y="410543"/>
            <a:ext cx="7269300" cy="858482"/>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cs" sz="2400" dirty="0">
                <a:latin typeface="Rubik" panose="020B0604020202020204" charset="-79"/>
                <a:ea typeface="PT Serif"/>
                <a:cs typeface="Rubik" panose="020B0604020202020204" charset="-79"/>
                <a:sym typeface="PT Serif"/>
              </a:rPr>
              <a:t>ETIOLOGIE (zn. multifaktoriální) I.</a:t>
            </a:r>
          </a:p>
          <a:p>
            <a:pPr marL="0" lvl="0" indent="0" algn="l" rtl="0">
              <a:lnSpc>
                <a:spcPct val="90000"/>
              </a:lnSpc>
              <a:spcBef>
                <a:spcPts val="0"/>
              </a:spcBef>
              <a:spcAft>
                <a:spcPts val="0"/>
              </a:spcAft>
              <a:buNone/>
            </a:pPr>
            <a:r>
              <a:rPr lang="cs" sz="1600" i="1" dirty="0">
                <a:latin typeface="Rubik" panose="020B0604020202020204" charset="-79"/>
                <a:ea typeface="PT Serif"/>
                <a:cs typeface="Rubik" panose="020B0604020202020204" charset="-79"/>
                <a:sym typeface="PT Serif"/>
              </a:rPr>
              <a:t>GENETIKA NABÍJÍ ZBRAŇ, PROSTŘEDÍ MAČKÁ SPOUŠŤ</a:t>
            </a:r>
          </a:p>
          <a:p>
            <a:pPr marL="0" lvl="0" indent="0" algn="l" rtl="0">
              <a:lnSpc>
                <a:spcPct val="90000"/>
              </a:lnSpc>
              <a:spcBef>
                <a:spcPts val="0"/>
              </a:spcBef>
              <a:spcAft>
                <a:spcPts val="0"/>
              </a:spcAft>
              <a:buNone/>
            </a:pPr>
            <a:endParaRPr sz="2400" dirty="0">
              <a:latin typeface="Rubik" panose="020B0604020202020204" charset="-79"/>
              <a:ea typeface="PT Serif"/>
              <a:cs typeface="Rubik" panose="020B0604020202020204" charset="-79"/>
              <a:sym typeface="PT Serif"/>
            </a:endParaRPr>
          </a:p>
        </p:txBody>
      </p:sp>
      <p:sp>
        <p:nvSpPr>
          <p:cNvPr id="144" name="Google Shape;144;p27"/>
          <p:cNvSpPr txBox="1"/>
          <p:nvPr/>
        </p:nvSpPr>
        <p:spPr>
          <a:xfrm>
            <a:off x="460742" y="1114220"/>
            <a:ext cx="449400" cy="3705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3800"/>
              </a:spcAft>
              <a:buNone/>
            </a:pPr>
            <a:br>
              <a:rPr lang="cs" sz="1300">
                <a:solidFill>
                  <a:schemeClr val="dk1"/>
                </a:solidFill>
                <a:latin typeface="Rubik"/>
                <a:ea typeface="Rubik"/>
                <a:cs typeface="Rubik"/>
                <a:sym typeface="Rubik"/>
              </a:rPr>
            </a:br>
            <a:br>
              <a:rPr lang="cs" sz="1300">
                <a:solidFill>
                  <a:schemeClr val="dk1"/>
                </a:solidFill>
                <a:latin typeface="Rubik"/>
                <a:ea typeface="Rubik"/>
                <a:cs typeface="Rubik"/>
                <a:sym typeface="Rubik"/>
              </a:rPr>
            </a:br>
            <a:endParaRPr sz="1300">
              <a:solidFill>
                <a:schemeClr val="dk1"/>
              </a:solidFill>
              <a:latin typeface="Rubik"/>
              <a:ea typeface="Rubik"/>
              <a:cs typeface="Rubik"/>
              <a:sym typeface="Rubik"/>
            </a:endParaRPr>
          </a:p>
        </p:txBody>
      </p:sp>
      <p:sp>
        <p:nvSpPr>
          <p:cNvPr id="145" name="Google Shape;145;p27"/>
          <p:cNvSpPr txBox="1">
            <a:spLocks noGrp="1"/>
          </p:cNvSpPr>
          <p:nvPr>
            <p:ph type="title"/>
          </p:nvPr>
        </p:nvSpPr>
        <p:spPr>
          <a:xfrm>
            <a:off x="328050" y="255738"/>
            <a:ext cx="8487900" cy="85848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br>
              <a:rPr lang="cs-CZ" dirty="0"/>
            </a:br>
            <a:r>
              <a:rPr lang="cs-CZ" dirty="0"/>
              <a:t> </a:t>
            </a:r>
            <a:br>
              <a:rPr lang="cs-CZ" dirty="0"/>
            </a:br>
            <a:endParaRPr dirty="0"/>
          </a:p>
          <a:p>
            <a:pPr marL="0" lvl="0" indent="0" algn="l" rtl="0">
              <a:spcBef>
                <a:spcPts val="0"/>
              </a:spcBef>
              <a:spcAft>
                <a:spcPts val="0"/>
              </a:spcAft>
              <a:buNone/>
            </a:pPr>
            <a:endParaRPr dirty="0"/>
          </a:p>
        </p:txBody>
      </p:sp>
      <p:sp>
        <p:nvSpPr>
          <p:cNvPr id="146" name="Google Shape;146;p27"/>
          <p:cNvSpPr txBox="1">
            <a:spLocks noGrp="1"/>
          </p:cNvSpPr>
          <p:nvPr>
            <p:ph type="body" idx="1"/>
          </p:nvPr>
        </p:nvSpPr>
        <p:spPr>
          <a:xfrm>
            <a:off x="460741" y="1042121"/>
            <a:ext cx="8083651" cy="3507350"/>
          </a:xfrm>
          <a:prstGeom prst="rect">
            <a:avLst/>
          </a:prstGeom>
        </p:spPr>
        <p:txBody>
          <a:bodyPr spcFirstLastPara="1" wrap="square" lIns="91425" tIns="91425" rIns="91425" bIns="91425" anchor="t" anchorCtr="0">
            <a:noAutofit/>
          </a:bodyPr>
          <a:lstStyle/>
          <a:p>
            <a:pPr marL="0" lvl="0" indent="0" algn="l" rtl="0">
              <a:lnSpc>
                <a:spcPct val="100000"/>
              </a:lnSpc>
              <a:spcBef>
                <a:spcPts val="1200"/>
              </a:spcBef>
              <a:spcAft>
                <a:spcPts val="0"/>
              </a:spcAft>
              <a:buClr>
                <a:schemeClr val="dk1"/>
              </a:buClr>
              <a:buSzPts val="1100"/>
              <a:buFont typeface="Arial"/>
              <a:buNone/>
            </a:pPr>
            <a:r>
              <a:rPr lang="cs" sz="1200" dirty="0">
                <a:solidFill>
                  <a:schemeClr val="dk1"/>
                </a:solidFill>
                <a:latin typeface="Rubik"/>
                <a:ea typeface="Rubik"/>
                <a:cs typeface="Rubik"/>
                <a:sym typeface="Rubik"/>
              </a:rPr>
              <a:t>RIZIKOVÉ FAKTORY</a:t>
            </a:r>
            <a:endParaRPr sz="1200" dirty="0">
              <a:solidFill>
                <a:schemeClr val="dk1"/>
              </a:solidFill>
              <a:latin typeface="Rubik"/>
              <a:ea typeface="Rubik"/>
              <a:cs typeface="Rubik"/>
              <a:sym typeface="Rubik"/>
            </a:endParaRPr>
          </a:p>
          <a:p>
            <a:pPr indent="-311150">
              <a:lnSpc>
                <a:spcPct val="100000"/>
              </a:lnSpc>
              <a:spcBef>
                <a:spcPts val="1200"/>
              </a:spcBef>
              <a:buClr>
                <a:schemeClr val="dk1"/>
              </a:buClr>
              <a:buSzPts val="1300"/>
              <a:buFont typeface="Rubik"/>
              <a:buChar char="●"/>
            </a:pPr>
            <a:r>
              <a:rPr lang="cs" sz="1200" dirty="0">
                <a:solidFill>
                  <a:schemeClr val="dk1"/>
                </a:solidFill>
                <a:latin typeface="Rubik"/>
                <a:ea typeface="Rubik"/>
                <a:cs typeface="Rubik"/>
                <a:sym typeface="Rubik"/>
              </a:rPr>
              <a:t>biologické (ženské pohlaví, geneticky podmíněná vulnerabilita, narušení stresové osy)</a:t>
            </a:r>
            <a:br>
              <a:rPr lang="cs" sz="1200" dirty="0">
                <a:solidFill>
                  <a:schemeClr val="dk1"/>
                </a:solidFill>
                <a:latin typeface="Rubik"/>
                <a:ea typeface="Rubik"/>
                <a:cs typeface="Rubik"/>
                <a:sym typeface="Rubik"/>
              </a:rPr>
            </a:br>
            <a:r>
              <a:rPr lang="cs-CZ" sz="1200" dirty="0">
                <a:solidFill>
                  <a:srgbClr val="C00000"/>
                </a:solidFill>
                <a:latin typeface="Rubik"/>
                <a:ea typeface="Rubik"/>
                <a:cs typeface="Rubik"/>
                <a:sym typeface="Rubik"/>
              </a:rPr>
              <a:t>MINNESOTSKÝ EXPERIMENT (</a:t>
            </a:r>
            <a:r>
              <a:rPr lang="cs-CZ" sz="1200" dirty="0" err="1">
                <a:solidFill>
                  <a:srgbClr val="C00000"/>
                </a:solidFill>
                <a:latin typeface="Rubik"/>
                <a:ea typeface="Rubik"/>
                <a:cs typeface="Rubik"/>
                <a:sym typeface="Rubik"/>
              </a:rPr>
              <a:t>Ancel</a:t>
            </a:r>
            <a:r>
              <a:rPr lang="cs-CZ" sz="1200" dirty="0">
                <a:solidFill>
                  <a:srgbClr val="C00000"/>
                </a:solidFill>
                <a:latin typeface="Rubik"/>
                <a:ea typeface="Rubik"/>
                <a:cs typeface="Rubik"/>
                <a:sym typeface="Rubik"/>
              </a:rPr>
              <a:t> </a:t>
            </a:r>
            <a:r>
              <a:rPr lang="cs-CZ" sz="1200" dirty="0" err="1">
                <a:solidFill>
                  <a:srgbClr val="C00000"/>
                </a:solidFill>
                <a:latin typeface="Rubik"/>
                <a:ea typeface="Rubik"/>
                <a:cs typeface="Rubik"/>
                <a:sym typeface="Rubik"/>
              </a:rPr>
              <a:t>Keys</a:t>
            </a:r>
            <a:r>
              <a:rPr lang="cs-CZ" sz="1200" dirty="0">
                <a:solidFill>
                  <a:srgbClr val="C00000"/>
                </a:solidFill>
                <a:latin typeface="Rubik"/>
                <a:ea typeface="Rubik"/>
                <a:cs typeface="Rubik"/>
                <a:sym typeface="Rubik"/>
              </a:rPr>
              <a:t>)</a:t>
            </a:r>
            <a:br>
              <a:rPr lang="cs-CZ" sz="1200" dirty="0">
                <a:solidFill>
                  <a:srgbClr val="C00000"/>
                </a:solidFill>
                <a:latin typeface="Rubik"/>
                <a:ea typeface="Rubik"/>
                <a:cs typeface="Rubik"/>
                <a:sym typeface="Rubik"/>
              </a:rPr>
            </a:br>
            <a:r>
              <a:rPr lang="cs-CZ" sz="1200" dirty="0">
                <a:solidFill>
                  <a:srgbClr val="C00000"/>
                </a:solidFill>
                <a:latin typeface="Rubik"/>
                <a:ea typeface="Rubik"/>
                <a:cs typeface="Rubik"/>
                <a:sym typeface="Rubik"/>
              </a:rPr>
              <a:t>MIGRAČNÍ TEORIE (</a:t>
            </a:r>
            <a:r>
              <a:rPr lang="cs-CZ" sz="1200" dirty="0" err="1">
                <a:solidFill>
                  <a:srgbClr val="C00000"/>
                </a:solidFill>
                <a:latin typeface="Rubik"/>
                <a:ea typeface="Rubik"/>
                <a:cs typeface="Rubik"/>
                <a:sym typeface="Rubik"/>
              </a:rPr>
              <a:t>Shan</a:t>
            </a:r>
            <a:r>
              <a:rPr lang="cs-CZ" sz="1200" dirty="0">
                <a:solidFill>
                  <a:srgbClr val="C00000"/>
                </a:solidFill>
                <a:latin typeface="Rubik"/>
                <a:ea typeface="Rubik"/>
                <a:cs typeface="Rubik"/>
                <a:sym typeface="Rubik"/>
              </a:rPr>
              <a:t> </a:t>
            </a:r>
            <a:r>
              <a:rPr lang="cs-CZ" sz="1200" dirty="0" err="1">
                <a:solidFill>
                  <a:srgbClr val="C00000"/>
                </a:solidFill>
                <a:latin typeface="Rubik"/>
                <a:ea typeface="Rubik"/>
                <a:cs typeface="Rubik"/>
                <a:sym typeface="Rubik"/>
              </a:rPr>
              <a:t>Guisinger</a:t>
            </a:r>
            <a:r>
              <a:rPr lang="cs-CZ" sz="1200" dirty="0">
                <a:solidFill>
                  <a:srgbClr val="C00000"/>
                </a:solidFill>
                <a:latin typeface="Rubik"/>
                <a:ea typeface="Rubik"/>
                <a:cs typeface="Rubik"/>
                <a:sym typeface="Rubik"/>
              </a:rPr>
              <a:t>)</a:t>
            </a:r>
            <a:br>
              <a:rPr lang="cs" sz="1200" dirty="0">
                <a:solidFill>
                  <a:schemeClr val="dk1"/>
                </a:solidFill>
                <a:latin typeface="Rubik"/>
                <a:ea typeface="Rubik"/>
                <a:cs typeface="Rubik"/>
                <a:sym typeface="Rubik"/>
              </a:rPr>
            </a:br>
            <a:endParaRPr sz="1200" dirty="0">
              <a:solidFill>
                <a:schemeClr val="dk1"/>
              </a:solidFill>
              <a:latin typeface="Rubik"/>
              <a:ea typeface="Rubik"/>
              <a:cs typeface="Rubik"/>
              <a:sym typeface="Rubik"/>
            </a:endParaRPr>
          </a:p>
          <a:p>
            <a:pPr marL="457200" lvl="0" indent="-311150" algn="l" rtl="0">
              <a:lnSpc>
                <a:spcPct val="100000"/>
              </a:lnSpc>
              <a:spcBef>
                <a:spcPts val="0"/>
              </a:spcBef>
              <a:spcAft>
                <a:spcPts val="0"/>
              </a:spcAft>
              <a:buClr>
                <a:schemeClr val="dk1"/>
              </a:buClr>
              <a:buSzPts val="1300"/>
              <a:buFont typeface="Rubik"/>
              <a:buChar char="●"/>
            </a:pPr>
            <a:r>
              <a:rPr lang="cs-CZ" sz="1200" dirty="0">
                <a:solidFill>
                  <a:schemeClr val="dk1"/>
                </a:solidFill>
                <a:latin typeface="Rubik"/>
                <a:ea typeface="Rubik"/>
                <a:cs typeface="Rubik"/>
                <a:sym typeface="Rubik"/>
              </a:rPr>
              <a:t>psychologické/I</a:t>
            </a:r>
            <a:r>
              <a:rPr lang="cs" sz="1200" dirty="0">
                <a:solidFill>
                  <a:schemeClr val="dk1"/>
                </a:solidFill>
                <a:latin typeface="Rubik"/>
                <a:ea typeface="Rubik"/>
                <a:cs typeface="Rubik"/>
                <a:sym typeface="Rubik"/>
              </a:rPr>
              <a:t>ndividuálně-osobnostní (nejistý attachment, raná ztráta, trauma, osobnostní specifika - cílevědomost, senzitivita)</a:t>
            </a:r>
            <a:br>
              <a:rPr lang="cs" sz="1200" dirty="0">
                <a:solidFill>
                  <a:schemeClr val="dk1"/>
                </a:solidFill>
                <a:latin typeface="Rubik"/>
                <a:ea typeface="Rubik"/>
                <a:cs typeface="Rubik"/>
                <a:sym typeface="Rubik"/>
              </a:rPr>
            </a:br>
            <a:endParaRPr sz="1200" dirty="0">
              <a:solidFill>
                <a:schemeClr val="dk1"/>
              </a:solidFill>
              <a:latin typeface="Rubik"/>
              <a:ea typeface="Rubik"/>
              <a:cs typeface="Rubik"/>
              <a:sym typeface="Rubik"/>
            </a:endParaRPr>
          </a:p>
          <a:p>
            <a:pPr marL="457200" lvl="0" indent="-311150" algn="l" rtl="0">
              <a:lnSpc>
                <a:spcPct val="100000"/>
              </a:lnSpc>
              <a:spcBef>
                <a:spcPts val="0"/>
              </a:spcBef>
              <a:spcAft>
                <a:spcPts val="0"/>
              </a:spcAft>
              <a:buClr>
                <a:schemeClr val="dk1"/>
              </a:buClr>
              <a:buSzPts val="1300"/>
              <a:buFont typeface="Rubik"/>
              <a:buChar char="●"/>
            </a:pPr>
            <a:r>
              <a:rPr lang="cs" sz="1200" dirty="0">
                <a:solidFill>
                  <a:schemeClr val="dk1"/>
                </a:solidFill>
                <a:latin typeface="Rubik"/>
                <a:ea typeface="Rubik"/>
                <a:cs typeface="Rubik"/>
                <a:sym typeface="Rubik"/>
              </a:rPr>
              <a:t>demografické (pohlaví, věk,... )</a:t>
            </a:r>
            <a:br>
              <a:rPr lang="cs" sz="1200" dirty="0">
                <a:solidFill>
                  <a:schemeClr val="dk1"/>
                </a:solidFill>
                <a:latin typeface="Rubik"/>
                <a:ea typeface="Rubik"/>
                <a:cs typeface="Rubik"/>
                <a:sym typeface="Rubik"/>
              </a:rPr>
            </a:br>
            <a:endParaRPr sz="1200" dirty="0">
              <a:solidFill>
                <a:schemeClr val="dk1"/>
              </a:solidFill>
              <a:latin typeface="Rubik"/>
              <a:ea typeface="Rubik"/>
              <a:cs typeface="Rubik"/>
              <a:sym typeface="Rubik"/>
            </a:endParaRPr>
          </a:p>
          <a:p>
            <a:pPr marL="457200" lvl="0" indent="-311150" algn="l" rtl="0">
              <a:lnSpc>
                <a:spcPct val="100000"/>
              </a:lnSpc>
              <a:spcBef>
                <a:spcPts val="0"/>
              </a:spcBef>
              <a:spcAft>
                <a:spcPts val="0"/>
              </a:spcAft>
              <a:buClr>
                <a:schemeClr val="dk1"/>
              </a:buClr>
              <a:buSzPts val="1300"/>
              <a:buFont typeface="Rubik"/>
              <a:buChar char="●"/>
            </a:pPr>
            <a:r>
              <a:rPr lang="cs" sz="1200" dirty="0">
                <a:solidFill>
                  <a:schemeClr val="dk1"/>
                </a:solidFill>
                <a:latin typeface="Rubik"/>
                <a:ea typeface="Rubik"/>
                <a:cs typeface="Rubik"/>
                <a:sym typeface="Rubik"/>
              </a:rPr>
              <a:t>sociálně-environmentální (rodinné a interpersonální vztahy, stravovací návyky v rodině, vliv médií a sociálních sítí, proana a promia komunit; riziková povolání a sporty</a:t>
            </a:r>
          </a:p>
          <a:p>
            <a:pPr marL="457200" lvl="0" indent="-311150" algn="l" rtl="0">
              <a:lnSpc>
                <a:spcPct val="100000"/>
              </a:lnSpc>
              <a:spcBef>
                <a:spcPts val="0"/>
              </a:spcBef>
              <a:spcAft>
                <a:spcPts val="0"/>
              </a:spcAft>
              <a:buClr>
                <a:schemeClr val="dk1"/>
              </a:buClr>
              <a:buSzPts val="1300"/>
              <a:buFont typeface="Rubik"/>
              <a:buChar char="●"/>
            </a:pPr>
            <a:endParaRPr lang="cs" sz="1200" dirty="0">
              <a:solidFill>
                <a:schemeClr val="dk1"/>
              </a:solidFill>
              <a:latin typeface="Rubik"/>
              <a:ea typeface="Rubik"/>
              <a:cs typeface="Rubik"/>
              <a:sym typeface="Rubik"/>
            </a:endParaRPr>
          </a:p>
          <a:p>
            <a:pPr marL="146050" lvl="0" indent="0">
              <a:lnSpc>
                <a:spcPct val="100000"/>
              </a:lnSpc>
              <a:buClr>
                <a:schemeClr val="dk1"/>
              </a:buClr>
              <a:buSzPts val="1300"/>
              <a:buNone/>
            </a:pPr>
            <a:r>
              <a:rPr lang="cs-CZ" sz="1200" dirty="0">
                <a:solidFill>
                  <a:schemeClr val="dk1"/>
                </a:solidFill>
                <a:latin typeface="Rubik"/>
                <a:ea typeface="Rubik"/>
                <a:cs typeface="Rubik"/>
                <a:sym typeface="Rubik"/>
              </a:rPr>
              <a:t>-------------------------------------------------------------------------------------------------</a:t>
            </a:r>
            <a:br>
              <a:rPr lang="cs-CZ" sz="1200" dirty="0">
                <a:solidFill>
                  <a:schemeClr val="dk1"/>
                </a:solidFill>
                <a:latin typeface="Rubik"/>
                <a:ea typeface="Rubik"/>
                <a:cs typeface="Rubik"/>
                <a:sym typeface="Rubik"/>
              </a:rPr>
            </a:br>
            <a:endParaRPr lang="cs-CZ" sz="1200" dirty="0">
              <a:solidFill>
                <a:schemeClr val="dk1"/>
              </a:solidFill>
              <a:latin typeface="Rubik"/>
              <a:ea typeface="Rubik"/>
              <a:cs typeface="Rubik"/>
              <a:sym typeface="Rubik"/>
            </a:endParaRPr>
          </a:p>
          <a:p>
            <a:pPr lvl="0" indent="-311150">
              <a:lnSpc>
                <a:spcPct val="100000"/>
              </a:lnSpc>
              <a:buClr>
                <a:schemeClr val="dk1"/>
              </a:buClr>
              <a:buSzPts val="1300"/>
              <a:buFont typeface="Rubik"/>
              <a:buChar char="●"/>
            </a:pPr>
            <a:r>
              <a:rPr lang="cs-CZ" sz="1200" b="1" dirty="0">
                <a:solidFill>
                  <a:schemeClr val="dk1"/>
                </a:solidFill>
                <a:latin typeface="Rubik"/>
                <a:ea typeface="Rubik"/>
                <a:cs typeface="Rubik"/>
                <a:sym typeface="Rubik"/>
              </a:rPr>
              <a:t>spouštěče </a:t>
            </a:r>
            <a:r>
              <a:rPr lang="cs-CZ" sz="1200" dirty="0">
                <a:solidFill>
                  <a:schemeClr val="dk1"/>
                </a:solidFill>
                <a:latin typeface="Rubik"/>
                <a:ea typeface="Rubik"/>
                <a:cs typeface="Rubik"/>
                <a:sym typeface="Rubik"/>
              </a:rPr>
              <a:t>(</a:t>
            </a:r>
            <a:r>
              <a:rPr lang="cs-CZ" sz="1200" dirty="0" err="1">
                <a:solidFill>
                  <a:schemeClr val="dk1"/>
                </a:solidFill>
                <a:latin typeface="Rubik"/>
                <a:ea typeface="Rubik"/>
                <a:cs typeface="Rubik"/>
                <a:sym typeface="Rubik"/>
              </a:rPr>
              <a:t>triggers</a:t>
            </a:r>
            <a:r>
              <a:rPr lang="cs-CZ" sz="1200" dirty="0">
                <a:solidFill>
                  <a:schemeClr val="dk1"/>
                </a:solidFill>
                <a:latin typeface="Rubik"/>
                <a:ea typeface="Rubik"/>
                <a:cs typeface="Rubik"/>
                <a:sym typeface="Rubik"/>
              </a:rPr>
              <a:t>) – nevhodný komentář, vliv sociálních sítí, náhlá těžkost  v životě,...</a:t>
            </a:r>
            <a:endParaRPr lang="cs-CZ" sz="1200" b="1" dirty="0">
              <a:solidFill>
                <a:schemeClr val="dk1"/>
              </a:solidFill>
              <a:latin typeface="Rubik"/>
              <a:ea typeface="Rubik"/>
              <a:cs typeface="Rubik"/>
              <a:sym typeface="Rubik"/>
            </a:endParaRPr>
          </a:p>
          <a:p>
            <a:pPr marL="457200" lvl="0" indent="-311150" algn="l" rtl="0">
              <a:lnSpc>
                <a:spcPct val="100000"/>
              </a:lnSpc>
              <a:spcBef>
                <a:spcPts val="0"/>
              </a:spcBef>
              <a:spcAft>
                <a:spcPts val="0"/>
              </a:spcAft>
              <a:buClr>
                <a:schemeClr val="dk1"/>
              </a:buClr>
              <a:buSzPts val="1300"/>
              <a:buFont typeface="Rubik"/>
              <a:buChar char="●"/>
            </a:pPr>
            <a:endParaRPr sz="1300" dirty="0">
              <a:solidFill>
                <a:schemeClr val="dk1"/>
              </a:solidFill>
              <a:latin typeface="Rubik"/>
              <a:ea typeface="Rubik"/>
              <a:cs typeface="Rubik"/>
              <a:sym typeface="Rubik"/>
            </a:endParaRPr>
          </a:p>
          <a:p>
            <a:pPr marL="457200" lvl="0" indent="0" algn="l" rtl="0">
              <a:lnSpc>
                <a:spcPct val="100000"/>
              </a:lnSpc>
              <a:spcBef>
                <a:spcPts val="3800"/>
              </a:spcBef>
              <a:spcAft>
                <a:spcPts val="3800"/>
              </a:spcAft>
              <a:buNone/>
            </a:pPr>
            <a:endParaRPr dirty="0"/>
          </a:p>
        </p:txBody>
      </p:sp>
      <p:sp>
        <p:nvSpPr>
          <p:cNvPr id="147" name="Google Shape;147;p27"/>
          <p:cNvSpPr txBox="1">
            <a:spLocks noGrp="1"/>
          </p:cNvSpPr>
          <p:nvPr>
            <p:ph type="body" idx="2"/>
          </p:nvPr>
        </p:nvSpPr>
        <p:spPr>
          <a:xfrm>
            <a:off x="4816050" y="814752"/>
            <a:ext cx="3999900" cy="3416400"/>
          </a:xfrm>
          <a:prstGeom prst="rect">
            <a:avLst/>
          </a:prstGeom>
        </p:spPr>
        <p:txBody>
          <a:bodyPr spcFirstLastPara="1" wrap="square" lIns="91425" tIns="91425" rIns="91425" bIns="91425" anchor="t" anchorCtr="0">
            <a:noAutofit/>
          </a:bodyPr>
          <a:lstStyle/>
          <a:p>
            <a:pPr marL="0" lvl="0" indent="0" algn="l" rtl="0">
              <a:lnSpc>
                <a:spcPct val="100000"/>
              </a:lnSpc>
              <a:spcBef>
                <a:spcPts val="1200"/>
              </a:spcBef>
              <a:spcAft>
                <a:spcPts val="0"/>
              </a:spcAft>
              <a:buNone/>
            </a:pPr>
            <a:br>
              <a:rPr lang="cs" sz="1300" dirty="0">
                <a:solidFill>
                  <a:schemeClr val="dk1"/>
                </a:solidFill>
                <a:latin typeface="Rubik"/>
                <a:ea typeface="Rubik"/>
                <a:cs typeface="Rubik"/>
                <a:sym typeface="Rubik"/>
              </a:rPr>
            </a:br>
            <a:endParaRPr sz="1300" dirty="0">
              <a:solidFill>
                <a:schemeClr val="dk1"/>
              </a:solidFill>
              <a:latin typeface="Rubik"/>
              <a:ea typeface="Rubik"/>
              <a:cs typeface="Rubik"/>
              <a:sym typeface="Rubi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
                                            <p:txEl>
                                              <p:pRg st="0" end="0"/>
                                            </p:txEl>
                                          </p:spTgt>
                                        </p:tgtEl>
                                        <p:attrNameLst>
                                          <p:attrName>style.visibility</p:attrName>
                                        </p:attrNameLst>
                                      </p:cBhvr>
                                      <p:to>
                                        <p:strVal val="visible"/>
                                      </p:to>
                                    </p:set>
                                    <p:animEffect transition="in" filter="fade">
                                      <p:cBhvr>
                                        <p:cTn id="7" dur="500"/>
                                        <p:tgtEl>
                                          <p:spTgt spid="14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6">
                                            <p:txEl>
                                              <p:pRg st="1" end="1"/>
                                            </p:txEl>
                                          </p:spTgt>
                                        </p:tgtEl>
                                        <p:attrNameLst>
                                          <p:attrName>style.visibility</p:attrName>
                                        </p:attrNameLst>
                                      </p:cBhvr>
                                      <p:to>
                                        <p:strVal val="visible"/>
                                      </p:to>
                                    </p:set>
                                    <p:animEffect transition="in" filter="fade">
                                      <p:cBhvr>
                                        <p:cTn id="10" dur="500"/>
                                        <p:tgtEl>
                                          <p:spTgt spid="14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46">
                                            <p:txEl>
                                              <p:pRg st="2" end="2"/>
                                            </p:txEl>
                                          </p:spTgt>
                                        </p:tgtEl>
                                        <p:attrNameLst>
                                          <p:attrName>style.visibility</p:attrName>
                                        </p:attrNameLst>
                                      </p:cBhvr>
                                      <p:to>
                                        <p:strVal val="visible"/>
                                      </p:to>
                                    </p:set>
                                    <p:animEffect transition="in" filter="fade">
                                      <p:cBhvr>
                                        <p:cTn id="13" dur="500"/>
                                        <p:tgtEl>
                                          <p:spTgt spid="14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46">
                                            <p:txEl>
                                              <p:pRg st="3" end="3"/>
                                            </p:txEl>
                                          </p:spTgt>
                                        </p:tgtEl>
                                        <p:attrNameLst>
                                          <p:attrName>style.visibility</p:attrName>
                                        </p:attrNameLst>
                                      </p:cBhvr>
                                      <p:to>
                                        <p:strVal val="visible"/>
                                      </p:to>
                                    </p:set>
                                    <p:animEffect transition="in" filter="fade">
                                      <p:cBhvr>
                                        <p:cTn id="16" dur="500"/>
                                        <p:tgtEl>
                                          <p:spTgt spid="146">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46">
                                            <p:txEl>
                                              <p:pRg st="4" end="4"/>
                                            </p:txEl>
                                          </p:spTgt>
                                        </p:tgtEl>
                                        <p:attrNameLst>
                                          <p:attrName>style.visibility</p:attrName>
                                        </p:attrNameLst>
                                      </p:cBhvr>
                                      <p:to>
                                        <p:strVal val="visible"/>
                                      </p:to>
                                    </p:set>
                                    <p:animEffect transition="in" filter="fade">
                                      <p:cBhvr>
                                        <p:cTn id="19" dur="500"/>
                                        <p:tgtEl>
                                          <p:spTgt spid="146">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46">
                                            <p:txEl>
                                              <p:pRg st="6" end="6"/>
                                            </p:txEl>
                                          </p:spTgt>
                                        </p:tgtEl>
                                        <p:attrNameLst>
                                          <p:attrName>style.visibility</p:attrName>
                                        </p:attrNameLst>
                                      </p:cBhvr>
                                      <p:to>
                                        <p:strVal val="visible"/>
                                      </p:to>
                                    </p:set>
                                    <p:animEffect transition="in" filter="fade">
                                      <p:cBhvr>
                                        <p:cTn id="22" dur="500"/>
                                        <p:tgtEl>
                                          <p:spTgt spid="146">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46">
                                            <p:txEl>
                                              <p:pRg st="7" end="7"/>
                                            </p:txEl>
                                          </p:spTgt>
                                        </p:tgtEl>
                                        <p:attrNameLst>
                                          <p:attrName>style.visibility</p:attrName>
                                        </p:attrNameLst>
                                      </p:cBhvr>
                                      <p:to>
                                        <p:strVal val="visible"/>
                                      </p:to>
                                    </p:set>
                                    <p:animEffect transition="in" filter="fade">
                                      <p:cBhvr>
                                        <p:cTn id="25" dur="500"/>
                                        <p:tgtEl>
                                          <p:spTgt spid="146">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47">
                                            <p:txEl>
                                              <p:pRg st="0" end="0"/>
                                            </p:txEl>
                                          </p:spTgt>
                                        </p:tgtEl>
                                        <p:attrNameLst>
                                          <p:attrName>style.visibility</p:attrName>
                                        </p:attrNameLst>
                                      </p:cBhvr>
                                      <p:to>
                                        <p:strVal val="visible"/>
                                      </p:to>
                                    </p:set>
                                    <p:animEffect transition="in" filter="fade">
                                      <p:cBhvr>
                                        <p:cTn id="30" dur="500"/>
                                        <p:tgtEl>
                                          <p:spTgt spid="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0E5"/>
        </a:solidFill>
        <a:effectLst/>
      </p:bgPr>
    </p:bg>
    <p:spTree>
      <p:nvGrpSpPr>
        <p:cNvPr id="1" name="Shape 142"/>
        <p:cNvGrpSpPr/>
        <p:nvPr/>
      </p:nvGrpSpPr>
      <p:grpSpPr>
        <a:xfrm>
          <a:off x="0" y="0"/>
          <a:ext cx="0" cy="0"/>
          <a:chOff x="0" y="0"/>
          <a:chExt cx="0" cy="0"/>
        </a:xfrm>
      </p:grpSpPr>
      <p:sp>
        <p:nvSpPr>
          <p:cNvPr id="143" name="Google Shape;143;p27"/>
          <p:cNvSpPr txBox="1"/>
          <p:nvPr/>
        </p:nvSpPr>
        <p:spPr>
          <a:xfrm>
            <a:off x="328050" y="410543"/>
            <a:ext cx="7269300" cy="858482"/>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cs" sz="2400" dirty="0">
                <a:latin typeface="Rubik" panose="020B0604020202020204" charset="-79"/>
                <a:ea typeface="PT Serif"/>
                <a:cs typeface="Rubik" panose="020B0604020202020204" charset="-79"/>
                <a:sym typeface="PT Serif"/>
              </a:rPr>
              <a:t>ETIOLOGIE (zn. multifaktoriální) II.</a:t>
            </a:r>
          </a:p>
          <a:p>
            <a:pPr marL="0" lvl="0" indent="0" algn="l" rtl="0">
              <a:lnSpc>
                <a:spcPct val="90000"/>
              </a:lnSpc>
              <a:spcBef>
                <a:spcPts val="0"/>
              </a:spcBef>
              <a:spcAft>
                <a:spcPts val="0"/>
              </a:spcAft>
              <a:buNone/>
            </a:pPr>
            <a:r>
              <a:rPr lang="cs" sz="1600" i="1" dirty="0">
                <a:latin typeface="Rubik" panose="020B0604020202020204" charset="-79"/>
                <a:ea typeface="PT Serif"/>
                <a:cs typeface="Rubik" panose="020B0604020202020204" charset="-79"/>
                <a:sym typeface="PT Serif"/>
              </a:rPr>
              <a:t>GENETIKA NABÍJÍ ZBRAŇ, PROSTŘEDÍ MAČKÁ SPOUŠŤ</a:t>
            </a:r>
          </a:p>
          <a:p>
            <a:pPr marL="0" lvl="0" indent="0" algn="l" rtl="0">
              <a:lnSpc>
                <a:spcPct val="90000"/>
              </a:lnSpc>
              <a:spcBef>
                <a:spcPts val="0"/>
              </a:spcBef>
              <a:spcAft>
                <a:spcPts val="0"/>
              </a:spcAft>
              <a:buNone/>
            </a:pPr>
            <a:endParaRPr sz="2400" dirty="0">
              <a:latin typeface="Rubik" panose="020B0604020202020204" charset="-79"/>
              <a:ea typeface="PT Serif"/>
              <a:cs typeface="Rubik" panose="020B0604020202020204" charset="-79"/>
              <a:sym typeface="PT Serif"/>
            </a:endParaRPr>
          </a:p>
        </p:txBody>
      </p:sp>
      <p:sp>
        <p:nvSpPr>
          <p:cNvPr id="144" name="Google Shape;144;p27"/>
          <p:cNvSpPr txBox="1"/>
          <p:nvPr/>
        </p:nvSpPr>
        <p:spPr>
          <a:xfrm>
            <a:off x="460742" y="1114220"/>
            <a:ext cx="449400" cy="370500"/>
          </a:xfrm>
          <a:prstGeom prst="rect">
            <a:avLst/>
          </a:prstGeom>
          <a:noFill/>
          <a:ln>
            <a:noFill/>
          </a:ln>
        </p:spPr>
        <p:txBody>
          <a:bodyPr spcFirstLastPara="1" wrap="square" lIns="91425" tIns="91425" rIns="91425" bIns="91425" anchor="t" anchorCtr="0">
            <a:noAutofit/>
          </a:bodyPr>
          <a:lstStyle/>
          <a:p>
            <a:pPr marL="457200" lvl="0" indent="0" algn="l" rtl="0">
              <a:lnSpc>
                <a:spcPct val="100000"/>
              </a:lnSpc>
              <a:spcBef>
                <a:spcPts val="0"/>
              </a:spcBef>
              <a:spcAft>
                <a:spcPts val="3800"/>
              </a:spcAft>
              <a:buNone/>
            </a:pPr>
            <a:br>
              <a:rPr lang="cs" sz="1300">
                <a:solidFill>
                  <a:schemeClr val="dk1"/>
                </a:solidFill>
                <a:latin typeface="Rubik"/>
                <a:ea typeface="Rubik"/>
                <a:cs typeface="Rubik"/>
                <a:sym typeface="Rubik"/>
              </a:rPr>
            </a:br>
            <a:br>
              <a:rPr lang="cs" sz="1300">
                <a:solidFill>
                  <a:schemeClr val="dk1"/>
                </a:solidFill>
                <a:latin typeface="Rubik"/>
                <a:ea typeface="Rubik"/>
                <a:cs typeface="Rubik"/>
                <a:sym typeface="Rubik"/>
              </a:rPr>
            </a:br>
            <a:endParaRPr sz="1300">
              <a:solidFill>
                <a:schemeClr val="dk1"/>
              </a:solidFill>
              <a:latin typeface="Rubik"/>
              <a:ea typeface="Rubik"/>
              <a:cs typeface="Rubik"/>
              <a:sym typeface="Rubik"/>
            </a:endParaRPr>
          </a:p>
        </p:txBody>
      </p:sp>
      <p:sp>
        <p:nvSpPr>
          <p:cNvPr id="145" name="Google Shape;145;p27"/>
          <p:cNvSpPr txBox="1">
            <a:spLocks noGrp="1"/>
          </p:cNvSpPr>
          <p:nvPr>
            <p:ph type="title"/>
          </p:nvPr>
        </p:nvSpPr>
        <p:spPr>
          <a:xfrm>
            <a:off x="328050" y="255738"/>
            <a:ext cx="8487900" cy="85848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br>
              <a:rPr lang="cs-CZ" dirty="0"/>
            </a:br>
            <a:r>
              <a:rPr lang="cs-CZ" dirty="0"/>
              <a:t> </a:t>
            </a:r>
            <a:br>
              <a:rPr lang="cs-CZ" dirty="0"/>
            </a:br>
            <a:endParaRPr dirty="0"/>
          </a:p>
          <a:p>
            <a:pPr marL="0" lvl="0" indent="0" algn="l" rtl="0">
              <a:spcBef>
                <a:spcPts val="0"/>
              </a:spcBef>
              <a:spcAft>
                <a:spcPts val="0"/>
              </a:spcAft>
              <a:buNone/>
            </a:pPr>
            <a:endParaRPr dirty="0"/>
          </a:p>
        </p:txBody>
      </p:sp>
      <p:sp>
        <p:nvSpPr>
          <p:cNvPr id="147" name="Google Shape;147;p27"/>
          <p:cNvSpPr txBox="1">
            <a:spLocks noGrp="1"/>
          </p:cNvSpPr>
          <p:nvPr>
            <p:ph type="body" idx="2"/>
          </p:nvPr>
        </p:nvSpPr>
        <p:spPr>
          <a:xfrm>
            <a:off x="328050" y="1114220"/>
            <a:ext cx="8487900" cy="3116932"/>
          </a:xfrm>
          <a:prstGeom prst="rect">
            <a:avLst/>
          </a:prstGeom>
        </p:spPr>
        <p:txBody>
          <a:bodyPr spcFirstLastPara="1" wrap="square" lIns="91425" tIns="91425" rIns="91425" bIns="91425" anchor="t" anchorCtr="0">
            <a:noAutofit/>
          </a:bodyPr>
          <a:lstStyle/>
          <a:p>
            <a:pPr marL="0" lvl="0" indent="0" algn="l" rtl="0">
              <a:lnSpc>
                <a:spcPct val="100000"/>
              </a:lnSpc>
              <a:spcBef>
                <a:spcPts val="1200"/>
              </a:spcBef>
              <a:spcAft>
                <a:spcPts val="0"/>
              </a:spcAft>
              <a:buNone/>
            </a:pPr>
            <a:br>
              <a:rPr lang="cs" sz="1300" dirty="0">
                <a:solidFill>
                  <a:schemeClr val="dk1"/>
                </a:solidFill>
                <a:latin typeface="Rubik"/>
                <a:ea typeface="Rubik"/>
                <a:cs typeface="Rubik"/>
                <a:sym typeface="Rubik"/>
              </a:rPr>
            </a:br>
            <a:r>
              <a:rPr lang="cs" sz="1200" dirty="0">
                <a:solidFill>
                  <a:schemeClr val="dk1"/>
                </a:solidFill>
                <a:latin typeface="Rubik"/>
                <a:ea typeface="Rubik"/>
                <a:cs typeface="Rubik"/>
                <a:sym typeface="Rubik"/>
              </a:rPr>
              <a:t>MODELY VZNIKU</a:t>
            </a:r>
            <a:br>
              <a:rPr lang="cs" sz="1200" dirty="0">
                <a:solidFill>
                  <a:schemeClr val="dk1"/>
                </a:solidFill>
                <a:latin typeface="Rubik"/>
                <a:ea typeface="Rubik"/>
                <a:cs typeface="Rubik"/>
                <a:sym typeface="Rubik"/>
              </a:rPr>
            </a:br>
            <a:endParaRPr sz="1200" dirty="0">
              <a:solidFill>
                <a:schemeClr val="dk1"/>
              </a:solidFill>
              <a:latin typeface="Rubik"/>
              <a:ea typeface="Rubik"/>
              <a:cs typeface="Rubik"/>
              <a:sym typeface="Rubik"/>
            </a:endParaRPr>
          </a:p>
          <a:p>
            <a:pPr marL="457200" lvl="0" indent="-311150" algn="l" rtl="0">
              <a:lnSpc>
                <a:spcPct val="100000"/>
              </a:lnSpc>
              <a:spcBef>
                <a:spcPts val="1000"/>
              </a:spcBef>
              <a:spcAft>
                <a:spcPts val="0"/>
              </a:spcAft>
              <a:buClr>
                <a:schemeClr val="dk1"/>
              </a:buClr>
              <a:buSzPts val="1300"/>
              <a:buFont typeface="Rubik"/>
              <a:buChar char="●"/>
            </a:pPr>
            <a:r>
              <a:rPr lang="cs" sz="1200" dirty="0">
                <a:solidFill>
                  <a:schemeClr val="dk1"/>
                </a:solidFill>
                <a:latin typeface="Rubik"/>
                <a:ea typeface="Rubik"/>
                <a:cs typeface="Rubik"/>
                <a:sym typeface="Rubik"/>
              </a:rPr>
              <a:t>traumatický</a:t>
            </a:r>
            <a:br>
              <a:rPr lang="cs" sz="1200" dirty="0">
                <a:solidFill>
                  <a:schemeClr val="dk1"/>
                </a:solidFill>
                <a:latin typeface="Rubik"/>
                <a:ea typeface="Rubik"/>
                <a:cs typeface="Rubik"/>
                <a:sym typeface="Rubik"/>
              </a:rPr>
            </a:br>
            <a:endParaRPr sz="1200" dirty="0">
              <a:solidFill>
                <a:schemeClr val="dk1"/>
              </a:solidFill>
              <a:latin typeface="Rubik"/>
              <a:ea typeface="Rubik"/>
              <a:cs typeface="Rubik"/>
              <a:sym typeface="Rubik"/>
            </a:endParaRPr>
          </a:p>
          <a:p>
            <a:pPr marL="457200" lvl="0" indent="-311150" algn="l" rtl="0">
              <a:lnSpc>
                <a:spcPct val="100000"/>
              </a:lnSpc>
              <a:spcBef>
                <a:spcPts val="0"/>
              </a:spcBef>
              <a:spcAft>
                <a:spcPts val="0"/>
              </a:spcAft>
              <a:buClr>
                <a:schemeClr val="dk1"/>
              </a:buClr>
              <a:buSzPts val="1300"/>
              <a:buFont typeface="Rubik"/>
              <a:buChar char="●"/>
            </a:pPr>
            <a:r>
              <a:rPr lang="cs" sz="1200" dirty="0">
                <a:solidFill>
                  <a:schemeClr val="dk1"/>
                </a:solidFill>
                <a:latin typeface="Rubik"/>
                <a:ea typeface="Rubik"/>
                <a:cs typeface="Rubik"/>
                <a:sym typeface="Rubik"/>
              </a:rPr>
              <a:t>separační (rodinná problematika)</a:t>
            </a:r>
            <a:br>
              <a:rPr lang="cs" sz="1200" dirty="0">
                <a:solidFill>
                  <a:schemeClr val="dk1"/>
                </a:solidFill>
                <a:latin typeface="Rubik"/>
                <a:ea typeface="Rubik"/>
                <a:cs typeface="Rubik"/>
                <a:sym typeface="Rubik"/>
              </a:rPr>
            </a:br>
            <a:endParaRPr sz="1200" dirty="0">
              <a:solidFill>
                <a:schemeClr val="dk1"/>
              </a:solidFill>
              <a:latin typeface="Rubik"/>
              <a:ea typeface="Rubik"/>
              <a:cs typeface="Rubik"/>
              <a:sym typeface="Rubik"/>
            </a:endParaRPr>
          </a:p>
          <a:p>
            <a:pPr marL="457200" lvl="0" indent="-311150" algn="l" rtl="0">
              <a:lnSpc>
                <a:spcPct val="100000"/>
              </a:lnSpc>
              <a:spcBef>
                <a:spcPts val="0"/>
              </a:spcBef>
              <a:spcAft>
                <a:spcPts val="0"/>
              </a:spcAft>
              <a:buClr>
                <a:schemeClr val="dk1"/>
              </a:buClr>
              <a:buSzPts val="1300"/>
              <a:buFont typeface="Rubik"/>
              <a:buChar char="●"/>
            </a:pPr>
            <a:r>
              <a:rPr lang="cs" sz="1200" dirty="0">
                <a:solidFill>
                  <a:schemeClr val="dk1"/>
                </a:solidFill>
                <a:latin typeface="Rubik"/>
                <a:ea typeface="Rubik"/>
                <a:cs typeface="Rubik"/>
                <a:sym typeface="Rubik"/>
              </a:rPr>
              <a:t>kognitivní deficit jako forma úniku</a:t>
            </a:r>
            <a:br>
              <a:rPr lang="cs" sz="1200" dirty="0">
                <a:solidFill>
                  <a:schemeClr val="dk1"/>
                </a:solidFill>
                <a:latin typeface="Rubik"/>
                <a:ea typeface="Rubik"/>
                <a:cs typeface="Rubik"/>
                <a:sym typeface="Rubik"/>
              </a:rPr>
            </a:br>
            <a:endParaRPr sz="1200" dirty="0">
              <a:solidFill>
                <a:schemeClr val="dk1"/>
              </a:solidFill>
              <a:latin typeface="Rubik"/>
              <a:ea typeface="Rubik"/>
              <a:cs typeface="Rubik"/>
              <a:sym typeface="Rubik"/>
            </a:endParaRPr>
          </a:p>
          <a:p>
            <a:pPr marL="457200" lvl="0" indent="-311150" algn="l" rtl="0">
              <a:lnSpc>
                <a:spcPct val="100000"/>
              </a:lnSpc>
              <a:spcBef>
                <a:spcPts val="0"/>
              </a:spcBef>
              <a:spcAft>
                <a:spcPts val="0"/>
              </a:spcAft>
              <a:buClr>
                <a:schemeClr val="dk1"/>
              </a:buClr>
              <a:buSzPts val="1300"/>
              <a:buFont typeface="Rubik"/>
              <a:buChar char="●"/>
            </a:pPr>
            <a:r>
              <a:rPr lang="cs" sz="1200" dirty="0">
                <a:solidFill>
                  <a:schemeClr val="dk1"/>
                </a:solidFill>
                <a:latin typeface="Rubik"/>
                <a:ea typeface="Rubik"/>
                <a:cs typeface="Rubik"/>
                <a:sym typeface="Rubik"/>
              </a:rPr>
              <a:t>závislostní </a:t>
            </a:r>
            <a:br>
              <a:rPr lang="cs" sz="1200" dirty="0">
                <a:solidFill>
                  <a:schemeClr val="dk1"/>
                </a:solidFill>
                <a:latin typeface="Rubik"/>
                <a:ea typeface="Rubik"/>
                <a:cs typeface="Rubik"/>
                <a:sym typeface="Rubik"/>
              </a:rPr>
            </a:br>
            <a:endParaRPr sz="1200" dirty="0">
              <a:solidFill>
                <a:schemeClr val="dk1"/>
              </a:solidFill>
              <a:latin typeface="Rubik"/>
              <a:ea typeface="Rubik"/>
              <a:cs typeface="Rubik"/>
              <a:sym typeface="Rubik"/>
            </a:endParaRPr>
          </a:p>
          <a:p>
            <a:pPr marL="457200" lvl="0" indent="-311150" algn="l" rtl="0">
              <a:lnSpc>
                <a:spcPct val="100000"/>
              </a:lnSpc>
              <a:spcBef>
                <a:spcPts val="0"/>
              </a:spcBef>
              <a:spcAft>
                <a:spcPts val="1000"/>
              </a:spcAft>
              <a:buClr>
                <a:schemeClr val="dk1"/>
              </a:buClr>
              <a:buSzPts val="1300"/>
              <a:buFont typeface="Rubik"/>
              <a:buChar char="●"/>
            </a:pPr>
            <a:r>
              <a:rPr lang="cs" sz="1200" dirty="0">
                <a:solidFill>
                  <a:schemeClr val="dk1"/>
                </a:solidFill>
                <a:latin typeface="Rubik"/>
                <a:ea typeface="Rubik"/>
                <a:cs typeface="Rubik"/>
                <a:sym typeface="Rubik"/>
              </a:rPr>
              <a:t>deprivační</a:t>
            </a:r>
            <a:endParaRPr sz="1200" dirty="0">
              <a:solidFill>
                <a:schemeClr val="dk1"/>
              </a:solidFill>
              <a:latin typeface="Rubik"/>
              <a:ea typeface="Rubik"/>
              <a:cs typeface="Rubik"/>
              <a:sym typeface="Rubik"/>
            </a:endParaRPr>
          </a:p>
        </p:txBody>
      </p:sp>
    </p:spTree>
    <p:extLst>
      <p:ext uri="{BB962C8B-B14F-4D97-AF65-F5344CB8AC3E}">
        <p14:creationId xmlns:p14="http://schemas.microsoft.com/office/powerpoint/2010/main" val="386206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7">
                                            <p:txEl>
                                              <p:pRg st="0" end="0"/>
                                            </p:txEl>
                                          </p:spTgt>
                                        </p:tgtEl>
                                        <p:attrNameLst>
                                          <p:attrName>style.visibility</p:attrName>
                                        </p:attrNameLst>
                                      </p:cBhvr>
                                      <p:to>
                                        <p:strVal val="visible"/>
                                      </p:to>
                                    </p:set>
                                    <p:animEffect transition="in" filter="fade">
                                      <p:cBhvr>
                                        <p:cTn id="7" dur="500"/>
                                        <p:tgtEl>
                                          <p:spTgt spid="14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7">
                                            <p:txEl>
                                              <p:pRg st="1" end="1"/>
                                            </p:txEl>
                                          </p:spTgt>
                                        </p:tgtEl>
                                        <p:attrNameLst>
                                          <p:attrName>style.visibility</p:attrName>
                                        </p:attrNameLst>
                                      </p:cBhvr>
                                      <p:to>
                                        <p:strVal val="visible"/>
                                      </p:to>
                                    </p:set>
                                    <p:animEffect transition="in" filter="fade">
                                      <p:cBhvr>
                                        <p:cTn id="10" dur="500"/>
                                        <p:tgtEl>
                                          <p:spTgt spid="147">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47">
                                            <p:txEl>
                                              <p:pRg st="2" end="2"/>
                                            </p:txEl>
                                          </p:spTgt>
                                        </p:tgtEl>
                                        <p:attrNameLst>
                                          <p:attrName>style.visibility</p:attrName>
                                        </p:attrNameLst>
                                      </p:cBhvr>
                                      <p:to>
                                        <p:strVal val="visible"/>
                                      </p:to>
                                    </p:set>
                                    <p:animEffect transition="in" filter="fade">
                                      <p:cBhvr>
                                        <p:cTn id="13" dur="500"/>
                                        <p:tgtEl>
                                          <p:spTgt spid="147">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47">
                                            <p:txEl>
                                              <p:pRg st="3" end="3"/>
                                            </p:txEl>
                                          </p:spTgt>
                                        </p:tgtEl>
                                        <p:attrNameLst>
                                          <p:attrName>style.visibility</p:attrName>
                                        </p:attrNameLst>
                                      </p:cBhvr>
                                      <p:to>
                                        <p:strVal val="visible"/>
                                      </p:to>
                                    </p:set>
                                    <p:animEffect transition="in" filter="fade">
                                      <p:cBhvr>
                                        <p:cTn id="16" dur="500"/>
                                        <p:tgtEl>
                                          <p:spTgt spid="147">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47">
                                            <p:txEl>
                                              <p:pRg st="4" end="4"/>
                                            </p:txEl>
                                          </p:spTgt>
                                        </p:tgtEl>
                                        <p:attrNameLst>
                                          <p:attrName>style.visibility</p:attrName>
                                        </p:attrNameLst>
                                      </p:cBhvr>
                                      <p:to>
                                        <p:strVal val="visible"/>
                                      </p:to>
                                    </p:set>
                                    <p:animEffect transition="in" filter="fade">
                                      <p:cBhvr>
                                        <p:cTn id="19" dur="500"/>
                                        <p:tgtEl>
                                          <p:spTgt spid="147">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47">
                                            <p:txEl>
                                              <p:pRg st="5" end="5"/>
                                            </p:txEl>
                                          </p:spTgt>
                                        </p:tgtEl>
                                        <p:attrNameLst>
                                          <p:attrName>style.visibility</p:attrName>
                                        </p:attrNameLst>
                                      </p:cBhvr>
                                      <p:to>
                                        <p:strVal val="visible"/>
                                      </p:to>
                                    </p:set>
                                    <p:animEffect transition="in" filter="fade">
                                      <p:cBhvr>
                                        <p:cTn id="22" dur="500"/>
                                        <p:tgtEl>
                                          <p:spTgt spid="1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C8848A1-F154-C68A-0956-6E3ACE55791A}"/>
              </a:ext>
            </a:extLst>
          </p:cNvPr>
          <p:cNvSpPr>
            <a:spLocks noGrp="1"/>
          </p:cNvSpPr>
          <p:nvPr>
            <p:ph type="title"/>
          </p:nvPr>
        </p:nvSpPr>
        <p:spPr/>
        <p:txBody>
          <a:bodyPr/>
          <a:lstStyle/>
          <a:p>
            <a:endParaRPr lang="cs-CZ"/>
          </a:p>
        </p:txBody>
      </p:sp>
      <p:pic>
        <p:nvPicPr>
          <p:cNvPr id="3" name="Obrázek 2">
            <a:extLst>
              <a:ext uri="{FF2B5EF4-FFF2-40B4-BE49-F238E27FC236}">
                <a16:creationId xmlns:a16="http://schemas.microsoft.com/office/drawing/2014/main" id="{0082568D-DEBA-0760-50A0-CBE5A95FA72D}"/>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886861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0E5"/>
        </a:solidFill>
        <a:effectLst/>
      </p:bgPr>
    </p:bg>
    <p:spTree>
      <p:nvGrpSpPr>
        <p:cNvPr id="1" name="Shape 151"/>
        <p:cNvGrpSpPr/>
        <p:nvPr/>
      </p:nvGrpSpPr>
      <p:grpSpPr>
        <a:xfrm>
          <a:off x="0" y="0"/>
          <a:ext cx="0" cy="0"/>
          <a:chOff x="0" y="0"/>
          <a:chExt cx="0" cy="0"/>
        </a:xfrm>
      </p:grpSpPr>
      <p:sp>
        <p:nvSpPr>
          <p:cNvPr id="152" name="Google Shape;152;p28"/>
          <p:cNvSpPr txBox="1"/>
          <p:nvPr/>
        </p:nvSpPr>
        <p:spPr>
          <a:xfrm>
            <a:off x="155991" y="503449"/>
            <a:ext cx="7269300" cy="5859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cs" sz="2400" dirty="0">
                <a:latin typeface="Rubik" panose="020B0604020202020204" charset="-79"/>
                <a:ea typeface="PT Serif"/>
                <a:cs typeface="Rubik" panose="020B0604020202020204" charset="-79"/>
                <a:sym typeface="PT Serif"/>
              </a:rPr>
              <a:t>PSYCHOSOMATICKÉ PRINCIPY</a:t>
            </a:r>
            <a:endParaRPr sz="2400" dirty="0">
              <a:latin typeface="Rubik" panose="020B0604020202020204" charset="-79"/>
              <a:ea typeface="PT Serif"/>
              <a:cs typeface="Rubik" panose="020B0604020202020204" charset="-79"/>
              <a:sym typeface="PT Serif"/>
            </a:endParaRPr>
          </a:p>
        </p:txBody>
      </p:sp>
      <p:sp>
        <p:nvSpPr>
          <p:cNvPr id="153" name="Google Shape;153;p28"/>
          <p:cNvSpPr txBox="1"/>
          <p:nvPr/>
        </p:nvSpPr>
        <p:spPr>
          <a:xfrm>
            <a:off x="485775" y="1223450"/>
            <a:ext cx="8212200" cy="3585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0"/>
              </a:spcAft>
              <a:buClr>
                <a:schemeClr val="dk1"/>
              </a:buClr>
              <a:buSzPts val="1100"/>
              <a:buFont typeface="Arial"/>
              <a:buNone/>
            </a:pPr>
            <a:r>
              <a:rPr lang="cs" sz="1200" u="sng" dirty="0">
                <a:latin typeface="Rubik"/>
                <a:ea typeface="Rubik"/>
                <a:cs typeface="Rubik"/>
                <a:sym typeface="Rubik"/>
              </a:rPr>
              <a:t>KTERÁ ONEMOCNĚNÍ JSOU PSYCHOSOMATICKÁ?</a:t>
            </a:r>
            <a:endParaRPr sz="1200" u="sng" dirty="0">
              <a:latin typeface="Rubik"/>
              <a:ea typeface="Rubik"/>
              <a:cs typeface="Rubik"/>
              <a:sym typeface="Rubik"/>
            </a:endParaRPr>
          </a:p>
          <a:p>
            <a:pPr marL="457200" lvl="0" indent="-311150" algn="l" rtl="0">
              <a:lnSpc>
                <a:spcPct val="115000"/>
              </a:lnSpc>
              <a:spcBef>
                <a:spcPts val="1000"/>
              </a:spcBef>
              <a:spcAft>
                <a:spcPts val="0"/>
              </a:spcAft>
              <a:buSzPts val="1300"/>
              <a:buFont typeface="Rubik"/>
              <a:buChar char="●"/>
            </a:pPr>
            <a:r>
              <a:rPr lang="cs" sz="1200" b="1" dirty="0">
                <a:latin typeface="Rubik"/>
                <a:ea typeface="Rubik"/>
                <a:cs typeface="Rubik"/>
                <a:sym typeface="Rubik"/>
              </a:rPr>
              <a:t>ŠIROCE</a:t>
            </a:r>
            <a:r>
              <a:rPr lang="cs" sz="1200" dirty="0">
                <a:latin typeface="Rubik"/>
                <a:ea typeface="Rubik"/>
                <a:cs typeface="Rubik"/>
                <a:sym typeface="Rubik"/>
              </a:rPr>
              <a:t>: VŠECHNA onemocnění jsou v jistém smyslu psychosomatická (bio-psycho-socio-spirituální roviny) a všechny intervence jsou psychosomatické (př. </a:t>
            </a:r>
            <a:r>
              <a:rPr lang="cs-CZ" sz="1200" dirty="0">
                <a:latin typeface="Rubik"/>
                <a:ea typeface="Rubik"/>
                <a:cs typeface="Rubik"/>
                <a:sym typeface="Rubik"/>
              </a:rPr>
              <a:t>proces léče</a:t>
            </a:r>
            <a:r>
              <a:rPr lang="cs" sz="1200" dirty="0">
                <a:latin typeface="Rubik"/>
                <a:ea typeface="Rubik"/>
                <a:cs typeface="Rubik"/>
                <a:sym typeface="Rubik"/>
              </a:rPr>
              <a:t>ní chřipky u matky samoživitelky malého dítěte bude probíhat odlišně od člověka, který stoná v klidu bez dalších povinností)</a:t>
            </a:r>
            <a:br>
              <a:rPr lang="cs" sz="1200" dirty="0">
                <a:latin typeface="Rubik"/>
                <a:ea typeface="Rubik"/>
                <a:cs typeface="Rubik"/>
                <a:sym typeface="Rubik"/>
              </a:rPr>
            </a:br>
            <a:endParaRPr sz="1200" dirty="0">
              <a:latin typeface="Rubik"/>
              <a:ea typeface="Rubik"/>
              <a:cs typeface="Rubik"/>
              <a:sym typeface="Rubik"/>
            </a:endParaRPr>
          </a:p>
          <a:p>
            <a:pPr marL="457200" lvl="0" indent="-311150" algn="l" rtl="0">
              <a:lnSpc>
                <a:spcPct val="115000"/>
              </a:lnSpc>
              <a:spcBef>
                <a:spcPts val="0"/>
              </a:spcBef>
              <a:spcAft>
                <a:spcPts val="0"/>
              </a:spcAft>
              <a:buSzPts val="1300"/>
              <a:buFont typeface="Rubik"/>
              <a:buChar char="●"/>
            </a:pPr>
            <a:r>
              <a:rPr lang="cs" sz="1200" b="1" dirty="0">
                <a:latin typeface="Rubik"/>
                <a:ea typeface="Rubik"/>
                <a:cs typeface="Rubik"/>
                <a:sym typeface="Rubik"/>
              </a:rPr>
              <a:t>NA PŮL CESTY:</a:t>
            </a:r>
            <a:r>
              <a:rPr lang="cs" sz="1200" dirty="0">
                <a:latin typeface="Rubik"/>
                <a:ea typeface="Rubik"/>
                <a:cs typeface="Rubik"/>
                <a:sym typeface="Rubik"/>
              </a:rPr>
              <a:t> některá onemocnění vyžadují </a:t>
            </a:r>
            <a:r>
              <a:rPr lang="cs" sz="1200" b="1" dirty="0">
                <a:latin typeface="Rubik"/>
                <a:ea typeface="Rubik"/>
                <a:cs typeface="Rubik"/>
                <a:sym typeface="Rubik"/>
              </a:rPr>
              <a:t>práci s psychosomatickými principy </a:t>
            </a:r>
            <a:r>
              <a:rPr lang="cs" sz="1200" dirty="0">
                <a:latin typeface="Rubik"/>
                <a:ea typeface="Rubik"/>
                <a:cs typeface="Rubik"/>
                <a:sym typeface="Rubik"/>
              </a:rPr>
              <a:t>více než jiná </a:t>
            </a:r>
            <a:br>
              <a:rPr lang="cs" sz="1200" dirty="0">
                <a:latin typeface="Rubik"/>
                <a:ea typeface="Rubik"/>
                <a:cs typeface="Rubik"/>
                <a:sym typeface="Rubik"/>
              </a:rPr>
            </a:br>
            <a:r>
              <a:rPr lang="cs" sz="1200" b="1" dirty="0">
                <a:solidFill>
                  <a:schemeClr val="dk1"/>
                </a:solidFill>
                <a:latin typeface="Rubik"/>
                <a:ea typeface="Rubik"/>
                <a:cs typeface="Rubik"/>
                <a:sym typeface="Rubik"/>
              </a:rPr>
              <a:t>→ </a:t>
            </a:r>
            <a:r>
              <a:rPr lang="cs" sz="1200" b="1" dirty="0">
                <a:solidFill>
                  <a:srgbClr val="DD7E6B"/>
                </a:solidFill>
                <a:latin typeface="Rubik"/>
                <a:ea typeface="Rubik"/>
                <a:cs typeface="Rubik"/>
                <a:sym typeface="Rubik"/>
              </a:rPr>
              <a:t>př. PPP</a:t>
            </a:r>
            <a:br>
              <a:rPr lang="cs" sz="1200" b="1" dirty="0">
                <a:latin typeface="Rubik"/>
                <a:ea typeface="Rubik"/>
                <a:cs typeface="Rubik"/>
                <a:sym typeface="Rubik"/>
              </a:rPr>
            </a:br>
            <a:endParaRPr sz="1200" dirty="0">
              <a:latin typeface="Rubik"/>
              <a:ea typeface="Rubik"/>
              <a:cs typeface="Rubik"/>
              <a:sym typeface="Rubik"/>
            </a:endParaRPr>
          </a:p>
          <a:p>
            <a:pPr marL="457200" lvl="0" indent="-311150" algn="l" rtl="0">
              <a:lnSpc>
                <a:spcPct val="115000"/>
              </a:lnSpc>
              <a:spcBef>
                <a:spcPts val="0"/>
              </a:spcBef>
              <a:spcAft>
                <a:spcPts val="0"/>
              </a:spcAft>
              <a:buSzPts val="1300"/>
              <a:buFont typeface="Rubik"/>
              <a:buChar char="●"/>
            </a:pPr>
            <a:r>
              <a:rPr lang="cs" sz="1200" b="1" dirty="0">
                <a:latin typeface="Rubik"/>
                <a:ea typeface="Rubik"/>
                <a:cs typeface="Rubik"/>
                <a:sym typeface="Rubik"/>
              </a:rPr>
              <a:t>V NEJUŽŠÍM </a:t>
            </a:r>
            <a:r>
              <a:rPr lang="cs" sz="1200" dirty="0">
                <a:latin typeface="Rubik"/>
                <a:ea typeface="Rubik"/>
                <a:cs typeface="Rubik"/>
                <a:sym typeface="Rubik"/>
              </a:rPr>
              <a:t>slova smyslu se jedná o KONKRÉTNÍ onemocnění, pro která platí, že:  </a:t>
            </a:r>
            <a:endParaRPr sz="1200" dirty="0">
              <a:latin typeface="Rubik"/>
              <a:ea typeface="Rubik"/>
              <a:cs typeface="Rubik"/>
              <a:sym typeface="Rubik"/>
            </a:endParaRPr>
          </a:p>
          <a:p>
            <a:pPr marL="0" lvl="0" indent="0" algn="l" rtl="0">
              <a:lnSpc>
                <a:spcPct val="100000"/>
              </a:lnSpc>
              <a:spcBef>
                <a:spcPts val="1000"/>
              </a:spcBef>
              <a:spcAft>
                <a:spcPts val="0"/>
              </a:spcAft>
              <a:buClr>
                <a:schemeClr val="dk1"/>
              </a:buClr>
              <a:buSzPts val="1100"/>
              <a:buFont typeface="Arial"/>
              <a:buNone/>
            </a:pPr>
            <a:r>
              <a:rPr lang="cs" sz="1200" b="1" dirty="0">
                <a:latin typeface="Rubik"/>
                <a:ea typeface="Rubik"/>
                <a:cs typeface="Rubik"/>
                <a:sym typeface="Rubik"/>
              </a:rPr>
              <a:t>            →</a:t>
            </a:r>
            <a:r>
              <a:rPr lang="cs" sz="1200" dirty="0">
                <a:latin typeface="Rubik"/>
                <a:ea typeface="Rubik"/>
                <a:cs typeface="Rubik"/>
                <a:sym typeface="Rubik"/>
              </a:rPr>
              <a:t> pro stanovení diagnózy je nutná </a:t>
            </a:r>
            <a:r>
              <a:rPr lang="cs" sz="1200" u="sng" dirty="0">
                <a:latin typeface="Rubik"/>
                <a:ea typeface="Rubik"/>
                <a:cs typeface="Rubik"/>
                <a:sym typeface="Rubik"/>
              </a:rPr>
              <a:t>interakce</a:t>
            </a:r>
            <a:r>
              <a:rPr lang="cs" sz="1200" dirty="0">
                <a:latin typeface="Rubik"/>
                <a:ea typeface="Rubik"/>
                <a:cs typeface="Rubik"/>
                <a:sym typeface="Rubik"/>
              </a:rPr>
              <a:t> faktorů fyziologických a psychosociálních, porucha </a:t>
            </a:r>
            <a:br>
              <a:rPr lang="cs" sz="1200" dirty="0">
                <a:latin typeface="Rubik"/>
                <a:ea typeface="Rubik"/>
                <a:cs typeface="Rubik"/>
                <a:sym typeface="Rubik"/>
              </a:rPr>
            </a:br>
            <a:r>
              <a:rPr lang="cs" sz="1200" dirty="0">
                <a:latin typeface="Rubik"/>
                <a:ea typeface="Rubik"/>
                <a:cs typeface="Rubik"/>
                <a:sym typeface="Rubik"/>
              </a:rPr>
              <a:t>            </a:t>
            </a:r>
            <a:r>
              <a:rPr lang="cs" sz="1200" dirty="0">
                <a:solidFill>
                  <a:schemeClr val="dk1"/>
                </a:solidFill>
                <a:latin typeface="Rubik"/>
                <a:ea typeface="Rubik"/>
                <a:cs typeface="Rubik"/>
                <a:sym typeface="Rubik"/>
              </a:rPr>
              <a:t>    se projevuje především v oblasti </a:t>
            </a:r>
            <a:r>
              <a:rPr lang="cs" sz="1200" u="sng" dirty="0">
                <a:solidFill>
                  <a:schemeClr val="dk1"/>
                </a:solidFill>
                <a:latin typeface="Rubik"/>
                <a:ea typeface="Rubik"/>
                <a:cs typeface="Rubik"/>
                <a:sym typeface="Rubik"/>
              </a:rPr>
              <a:t>tělesných funkcí nebo struktur</a:t>
            </a:r>
            <a:r>
              <a:rPr lang="cs" sz="1200" dirty="0">
                <a:latin typeface="Rubik"/>
                <a:ea typeface="Rubik"/>
                <a:cs typeface="Rubik"/>
                <a:sym typeface="Rubik"/>
              </a:rPr>
              <a:t> (př. žaludeční vřed, dráždivý </a:t>
            </a:r>
            <a:br>
              <a:rPr lang="cs" sz="1200" dirty="0">
                <a:latin typeface="Rubik"/>
                <a:ea typeface="Rubik"/>
                <a:cs typeface="Rubik"/>
                <a:sym typeface="Rubik"/>
              </a:rPr>
            </a:br>
            <a:r>
              <a:rPr lang="cs" sz="1200" dirty="0">
                <a:latin typeface="Rubik"/>
                <a:ea typeface="Rubik"/>
                <a:cs typeface="Rubik"/>
                <a:sym typeface="Rubik"/>
              </a:rPr>
              <a:t>                tračník, ulcerózní kolitida, astma bronchiale, ekzémy apod)</a:t>
            </a:r>
            <a:endParaRPr sz="1200" dirty="0">
              <a:latin typeface="Rubik"/>
              <a:ea typeface="Rubik"/>
              <a:cs typeface="Rubik"/>
              <a:sym typeface="Rubik"/>
            </a:endParaRPr>
          </a:p>
          <a:p>
            <a:pPr marL="0" lvl="0" indent="0" algn="l" rtl="0">
              <a:spcBef>
                <a:spcPts val="1000"/>
              </a:spcBef>
              <a:spcAft>
                <a:spcPts val="0"/>
              </a:spcAft>
              <a:buNone/>
            </a:pPr>
            <a:endParaRPr sz="1300" dirty="0">
              <a:solidFill>
                <a:srgbClr val="404040"/>
              </a:solidFill>
              <a:latin typeface="Rubik"/>
              <a:ea typeface="Rubik"/>
              <a:cs typeface="Rubik"/>
              <a:sym typeface="Rubik"/>
            </a:endParaRPr>
          </a:p>
          <a:p>
            <a:pPr marL="0" lvl="0" indent="0" algn="l" rtl="0">
              <a:lnSpc>
                <a:spcPct val="100000"/>
              </a:lnSpc>
              <a:spcBef>
                <a:spcPts val="1000"/>
              </a:spcBef>
              <a:spcAft>
                <a:spcPts val="0"/>
              </a:spcAft>
              <a:buNone/>
            </a:pPr>
            <a:br>
              <a:rPr lang="cs" sz="1300" dirty="0">
                <a:solidFill>
                  <a:schemeClr val="dk1"/>
                </a:solidFill>
                <a:latin typeface="Rubik"/>
                <a:ea typeface="Rubik"/>
                <a:cs typeface="Rubik"/>
                <a:sym typeface="Rubik"/>
              </a:rPr>
            </a:br>
            <a:br>
              <a:rPr lang="cs" sz="1300" dirty="0">
                <a:solidFill>
                  <a:schemeClr val="dk1"/>
                </a:solidFill>
                <a:latin typeface="Rubik"/>
                <a:ea typeface="Rubik"/>
                <a:cs typeface="Rubik"/>
                <a:sym typeface="Rubik"/>
              </a:rPr>
            </a:br>
            <a:endParaRPr sz="1300" dirty="0">
              <a:solidFill>
                <a:schemeClr val="dk1"/>
              </a:solidFill>
              <a:latin typeface="Rubik"/>
              <a:ea typeface="Rubik"/>
              <a:cs typeface="Rubik"/>
              <a:sym typeface="Rubik"/>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0E5"/>
        </a:solidFill>
        <a:effectLst/>
      </p:bgPr>
    </p:bg>
    <p:spTree>
      <p:nvGrpSpPr>
        <p:cNvPr id="1" name="Shape 157"/>
        <p:cNvGrpSpPr/>
        <p:nvPr/>
      </p:nvGrpSpPr>
      <p:grpSpPr>
        <a:xfrm>
          <a:off x="0" y="0"/>
          <a:ext cx="0" cy="0"/>
          <a:chOff x="0" y="0"/>
          <a:chExt cx="0" cy="0"/>
        </a:xfrm>
      </p:grpSpPr>
      <p:sp>
        <p:nvSpPr>
          <p:cNvPr id="158" name="Google Shape;158;p29"/>
          <p:cNvSpPr txBox="1"/>
          <p:nvPr/>
        </p:nvSpPr>
        <p:spPr>
          <a:xfrm>
            <a:off x="485775" y="578400"/>
            <a:ext cx="7269300" cy="5859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Clr>
                <a:schemeClr val="dk1"/>
              </a:buClr>
              <a:buSzPts val="1100"/>
              <a:buFont typeface="Arial"/>
              <a:buNone/>
            </a:pPr>
            <a:r>
              <a:rPr lang="cs" sz="2400" dirty="0">
                <a:latin typeface="Rubik" panose="020B0604020202020204" charset="-79"/>
                <a:ea typeface="PT Serif"/>
                <a:cs typeface="Rubik" panose="020B0604020202020204" charset="-79"/>
                <a:sym typeface="PT Serif"/>
              </a:rPr>
              <a:t>PSYCHOSOMATICKÉ PRINCIPY</a:t>
            </a:r>
            <a:endParaRPr sz="2400" dirty="0">
              <a:latin typeface="Rubik" panose="020B0604020202020204" charset="-79"/>
              <a:ea typeface="PT Serif"/>
              <a:cs typeface="Rubik" panose="020B0604020202020204" charset="-79"/>
              <a:sym typeface="PT Serif"/>
            </a:endParaRPr>
          </a:p>
          <a:p>
            <a:pPr marL="0" lvl="0" indent="0" algn="l" rtl="0">
              <a:lnSpc>
                <a:spcPct val="90000"/>
              </a:lnSpc>
              <a:spcBef>
                <a:spcPts val="0"/>
              </a:spcBef>
              <a:spcAft>
                <a:spcPts val="0"/>
              </a:spcAft>
              <a:buNone/>
            </a:pPr>
            <a:r>
              <a:rPr lang="cs" sz="2400" dirty="0">
                <a:latin typeface="Rubik" panose="020B0604020202020204" charset="-79"/>
                <a:ea typeface="PT Serif"/>
                <a:cs typeface="Rubik" panose="020B0604020202020204" charset="-79"/>
                <a:sym typeface="PT Serif"/>
              </a:rPr>
              <a:t>predispozice – spouštěč - udržování</a:t>
            </a:r>
            <a:endParaRPr sz="1200" b="1" dirty="0">
              <a:latin typeface="Rubik" panose="020B0604020202020204" charset="-79"/>
              <a:ea typeface="PT Serif"/>
              <a:cs typeface="Rubik" panose="020B0604020202020204" charset="-79"/>
              <a:sym typeface="PT Serif"/>
            </a:endParaRPr>
          </a:p>
        </p:txBody>
      </p:sp>
      <p:sp>
        <p:nvSpPr>
          <p:cNvPr id="159" name="Google Shape;159;p29"/>
          <p:cNvSpPr txBox="1"/>
          <p:nvPr/>
        </p:nvSpPr>
        <p:spPr>
          <a:xfrm>
            <a:off x="399500" y="1309175"/>
            <a:ext cx="7954500" cy="35859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1200"/>
              </a:spcBef>
              <a:spcAft>
                <a:spcPts val="0"/>
              </a:spcAft>
              <a:buClr>
                <a:schemeClr val="dk1"/>
              </a:buClr>
              <a:buSzPts val="1100"/>
              <a:buFont typeface="Arial"/>
              <a:buNone/>
            </a:pPr>
            <a:endParaRPr sz="3600">
              <a:solidFill>
                <a:srgbClr val="90C226"/>
              </a:solidFill>
              <a:latin typeface="Trebuchet MS"/>
              <a:ea typeface="Trebuchet MS"/>
              <a:cs typeface="Trebuchet MS"/>
              <a:sym typeface="Trebuchet MS"/>
            </a:endParaRPr>
          </a:p>
          <a:p>
            <a:pPr marL="0" lvl="0" indent="0" algn="l" rtl="0">
              <a:lnSpc>
                <a:spcPct val="150000"/>
              </a:lnSpc>
              <a:spcBef>
                <a:spcPts val="3800"/>
              </a:spcBef>
              <a:spcAft>
                <a:spcPts val="3800"/>
              </a:spcAft>
              <a:buNone/>
            </a:pPr>
            <a:br>
              <a:rPr lang="cs" sz="1300">
                <a:solidFill>
                  <a:schemeClr val="dk1"/>
                </a:solidFill>
                <a:latin typeface="Rubik"/>
                <a:ea typeface="Rubik"/>
                <a:cs typeface="Rubik"/>
                <a:sym typeface="Rubik"/>
              </a:rPr>
            </a:br>
            <a:br>
              <a:rPr lang="cs" sz="1300">
                <a:solidFill>
                  <a:schemeClr val="dk1"/>
                </a:solidFill>
                <a:latin typeface="Rubik"/>
                <a:ea typeface="Rubik"/>
                <a:cs typeface="Rubik"/>
                <a:sym typeface="Rubik"/>
              </a:rPr>
            </a:br>
            <a:endParaRPr sz="1300">
              <a:solidFill>
                <a:schemeClr val="dk1"/>
              </a:solidFill>
              <a:latin typeface="Rubik"/>
              <a:ea typeface="Rubik"/>
              <a:cs typeface="Rubik"/>
              <a:sym typeface="Rubik"/>
            </a:endParaRPr>
          </a:p>
        </p:txBody>
      </p:sp>
      <p:pic>
        <p:nvPicPr>
          <p:cNvPr id="160" name="Google Shape;160;p29"/>
          <p:cNvPicPr preferRelativeResize="0"/>
          <p:nvPr/>
        </p:nvPicPr>
        <p:blipFill>
          <a:blip r:embed="rId3">
            <a:alphaModFix/>
          </a:blip>
          <a:stretch>
            <a:fillRect/>
          </a:stretch>
        </p:blipFill>
        <p:spPr>
          <a:xfrm>
            <a:off x="485786" y="1508950"/>
            <a:ext cx="6954275" cy="33196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0E5"/>
        </a:solidFill>
        <a:effectLst/>
      </p:bgPr>
    </p:bg>
    <p:spTree>
      <p:nvGrpSpPr>
        <p:cNvPr id="1" name="Shape 164"/>
        <p:cNvGrpSpPr/>
        <p:nvPr/>
      </p:nvGrpSpPr>
      <p:grpSpPr>
        <a:xfrm>
          <a:off x="0" y="0"/>
          <a:ext cx="0" cy="0"/>
          <a:chOff x="0" y="0"/>
          <a:chExt cx="0" cy="0"/>
        </a:xfrm>
      </p:grpSpPr>
      <p:sp>
        <p:nvSpPr>
          <p:cNvPr id="165" name="Google Shape;165;p30"/>
          <p:cNvSpPr txBox="1"/>
          <p:nvPr/>
        </p:nvSpPr>
        <p:spPr>
          <a:xfrm>
            <a:off x="485775" y="578400"/>
            <a:ext cx="7269300" cy="5859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cs" sz="2400" dirty="0">
                <a:latin typeface="Rubik" panose="020B0604020202020204" charset="-79"/>
                <a:ea typeface="PT Serif"/>
                <a:cs typeface="Rubik" panose="020B0604020202020204" charset="-79"/>
                <a:sym typeface="PT Serif"/>
              </a:rPr>
              <a:t>PSYCHOSOMATICKÉ PRINCIPY - triáda</a:t>
            </a:r>
            <a:endParaRPr sz="2400" dirty="0">
              <a:latin typeface="Rubik" panose="020B0604020202020204" charset="-79"/>
              <a:ea typeface="PT Serif"/>
              <a:cs typeface="Rubik" panose="020B0604020202020204" charset="-79"/>
              <a:sym typeface="PT Serif"/>
            </a:endParaRPr>
          </a:p>
        </p:txBody>
      </p:sp>
      <p:sp>
        <p:nvSpPr>
          <p:cNvPr id="166" name="Google Shape;166;p30"/>
          <p:cNvSpPr txBox="1"/>
          <p:nvPr/>
        </p:nvSpPr>
        <p:spPr>
          <a:xfrm>
            <a:off x="333375" y="1223450"/>
            <a:ext cx="8593200" cy="3585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sz="1300" b="1" dirty="0">
              <a:solidFill>
                <a:srgbClr val="404040"/>
              </a:solidFill>
              <a:latin typeface="Rubik"/>
              <a:ea typeface="Rubik"/>
              <a:cs typeface="Rubik"/>
              <a:sym typeface="Rubik"/>
            </a:endParaRPr>
          </a:p>
          <a:p>
            <a:pPr marL="457200" lvl="0" indent="-311150" algn="l" rtl="0">
              <a:lnSpc>
                <a:spcPct val="100000"/>
              </a:lnSpc>
              <a:spcBef>
                <a:spcPts val="0"/>
              </a:spcBef>
              <a:spcAft>
                <a:spcPts val="0"/>
              </a:spcAft>
              <a:buSzPts val="1300"/>
              <a:buFont typeface="Rubik"/>
              <a:buChar char="●"/>
            </a:pPr>
            <a:r>
              <a:rPr lang="cs" sz="1200" b="1" dirty="0">
                <a:latin typeface="Rubik"/>
                <a:ea typeface="Rubik"/>
                <a:cs typeface="Rubik"/>
                <a:sym typeface="Rubik"/>
              </a:rPr>
              <a:t>EMOČNÍ KOMPETENCE</a:t>
            </a:r>
            <a:endParaRPr sz="1200" b="1" dirty="0">
              <a:latin typeface="Rubik"/>
              <a:ea typeface="Rubik"/>
              <a:cs typeface="Rubik"/>
              <a:sym typeface="Rubik"/>
            </a:endParaRPr>
          </a:p>
          <a:p>
            <a:pPr marL="0" lvl="0" indent="0" algn="l" rtl="0">
              <a:lnSpc>
                <a:spcPct val="100000"/>
              </a:lnSpc>
              <a:spcBef>
                <a:spcPts val="0"/>
              </a:spcBef>
              <a:spcAft>
                <a:spcPts val="0"/>
              </a:spcAft>
              <a:buNone/>
            </a:pPr>
            <a:r>
              <a:rPr lang="cs" sz="1200" dirty="0">
                <a:latin typeface="Rubik"/>
                <a:ea typeface="Rubik"/>
                <a:cs typeface="Rubik"/>
                <a:sym typeface="Rubik"/>
              </a:rPr>
              <a:t>            - nedostatky v orientaci ve vlastních emočních stavech vedou k nedostatkům v  uspokojování vlastních </a:t>
            </a:r>
            <a:br>
              <a:rPr lang="cs" sz="1200" dirty="0">
                <a:latin typeface="Rubik"/>
                <a:ea typeface="Rubik"/>
                <a:cs typeface="Rubik"/>
                <a:sym typeface="Rubik"/>
              </a:rPr>
            </a:br>
            <a:r>
              <a:rPr lang="cs" sz="1200" dirty="0">
                <a:latin typeface="Rubik"/>
                <a:ea typeface="Rubik"/>
                <a:cs typeface="Rubik"/>
                <a:sym typeface="Rubik"/>
              </a:rPr>
              <a:t>               potřeb; těžká porucha orientace v emocích = alexithymie</a:t>
            </a:r>
            <a:endParaRPr sz="1200" dirty="0">
              <a:latin typeface="Rubik"/>
              <a:ea typeface="Rubik"/>
              <a:cs typeface="Rubik"/>
              <a:sym typeface="Rubik"/>
            </a:endParaRPr>
          </a:p>
          <a:p>
            <a:pPr marL="0" lvl="0" indent="0" algn="l" rtl="0">
              <a:lnSpc>
                <a:spcPct val="100000"/>
              </a:lnSpc>
              <a:spcBef>
                <a:spcPts val="0"/>
              </a:spcBef>
              <a:spcAft>
                <a:spcPts val="0"/>
              </a:spcAft>
              <a:buNone/>
            </a:pPr>
            <a:endParaRPr sz="1200" dirty="0">
              <a:latin typeface="Rubik"/>
              <a:ea typeface="Rubik"/>
              <a:cs typeface="Rubik"/>
              <a:sym typeface="Rubik"/>
            </a:endParaRPr>
          </a:p>
          <a:p>
            <a:pPr marL="0" lvl="0" indent="0" algn="l" rtl="0">
              <a:lnSpc>
                <a:spcPct val="100000"/>
              </a:lnSpc>
              <a:spcBef>
                <a:spcPts val="0"/>
              </a:spcBef>
              <a:spcAft>
                <a:spcPts val="0"/>
              </a:spcAft>
              <a:buNone/>
            </a:pPr>
            <a:r>
              <a:rPr lang="cs" sz="1200" dirty="0">
                <a:latin typeface="Rubik"/>
                <a:ea typeface="Rubik"/>
                <a:cs typeface="Rubik"/>
                <a:sym typeface="Rubik"/>
              </a:rPr>
              <a:t>                  ROZPOZNÁNÍ EMOCE (co cítím)</a:t>
            </a:r>
            <a:endParaRPr sz="1200" dirty="0">
              <a:latin typeface="Rubik"/>
              <a:ea typeface="Rubik"/>
              <a:cs typeface="Rubik"/>
              <a:sym typeface="Rubik"/>
            </a:endParaRPr>
          </a:p>
          <a:p>
            <a:pPr marL="0" lvl="0" indent="0" algn="l" rtl="0">
              <a:lnSpc>
                <a:spcPct val="100000"/>
              </a:lnSpc>
              <a:spcBef>
                <a:spcPts val="0"/>
              </a:spcBef>
              <a:spcAft>
                <a:spcPts val="0"/>
              </a:spcAft>
              <a:buNone/>
            </a:pPr>
            <a:r>
              <a:rPr lang="cs" sz="1200" dirty="0">
                <a:latin typeface="Rubik"/>
                <a:ea typeface="Rubik"/>
                <a:cs typeface="Rubik"/>
                <a:sym typeface="Rubik"/>
              </a:rPr>
              <a:t>                  PŘIŘAZENÍ EMOCE (z čeho to je, odkud to přišlo)</a:t>
            </a:r>
            <a:endParaRPr sz="1200" dirty="0">
              <a:latin typeface="Rubik"/>
              <a:ea typeface="Rubik"/>
              <a:cs typeface="Rubik"/>
              <a:sym typeface="Rubik"/>
            </a:endParaRPr>
          </a:p>
          <a:p>
            <a:pPr marL="0" lvl="0" indent="0" algn="l" rtl="0">
              <a:lnSpc>
                <a:spcPct val="100000"/>
              </a:lnSpc>
              <a:spcBef>
                <a:spcPts val="0"/>
              </a:spcBef>
              <a:spcAft>
                <a:spcPts val="0"/>
              </a:spcAft>
              <a:buNone/>
            </a:pPr>
            <a:r>
              <a:rPr lang="cs" sz="1200" dirty="0">
                <a:latin typeface="Rubik"/>
                <a:ea typeface="Rubik"/>
                <a:cs typeface="Rubik"/>
                <a:sym typeface="Rubik"/>
              </a:rPr>
              <a:t>                  REGULACE EMOCE (k čemu mě to vede, co to po mě chce)</a:t>
            </a:r>
            <a:br>
              <a:rPr lang="cs" sz="1200" dirty="0">
                <a:latin typeface="Rubik"/>
                <a:ea typeface="Rubik"/>
                <a:cs typeface="Rubik"/>
                <a:sym typeface="Rubik"/>
              </a:rPr>
            </a:br>
            <a:endParaRPr sz="1200" dirty="0">
              <a:latin typeface="Rubik"/>
              <a:ea typeface="Rubik"/>
              <a:cs typeface="Rubik"/>
              <a:sym typeface="Rubik"/>
            </a:endParaRPr>
          </a:p>
          <a:p>
            <a:pPr marL="0" lvl="0" indent="0" algn="l" rtl="0">
              <a:lnSpc>
                <a:spcPct val="100000"/>
              </a:lnSpc>
              <a:spcBef>
                <a:spcPts val="0"/>
              </a:spcBef>
              <a:spcAft>
                <a:spcPts val="0"/>
              </a:spcAft>
              <a:buNone/>
            </a:pPr>
            <a:endParaRPr sz="1200" dirty="0">
              <a:latin typeface="Rubik"/>
              <a:ea typeface="Rubik"/>
              <a:cs typeface="Rubik"/>
              <a:sym typeface="Rubik"/>
            </a:endParaRPr>
          </a:p>
          <a:p>
            <a:pPr marL="457200" lvl="0" indent="-311150" algn="l" rtl="0">
              <a:lnSpc>
                <a:spcPct val="100000"/>
              </a:lnSpc>
              <a:spcBef>
                <a:spcPts val="0"/>
              </a:spcBef>
              <a:spcAft>
                <a:spcPts val="0"/>
              </a:spcAft>
              <a:buSzPts val="1300"/>
              <a:buFont typeface="Rubik"/>
              <a:buChar char="●"/>
            </a:pPr>
            <a:r>
              <a:rPr lang="cs" sz="1200" dirty="0">
                <a:latin typeface="Rubik"/>
                <a:ea typeface="Rubik"/>
                <a:cs typeface="Rubik"/>
                <a:sym typeface="Rubik"/>
              </a:rPr>
              <a:t>míra </a:t>
            </a:r>
            <a:r>
              <a:rPr lang="cs" sz="1200" b="1" dirty="0">
                <a:latin typeface="Rubik"/>
                <a:ea typeface="Rubik"/>
                <a:cs typeface="Rubik"/>
                <a:sym typeface="Rubik"/>
              </a:rPr>
              <a:t>STRESU </a:t>
            </a:r>
            <a:r>
              <a:rPr lang="cs" sz="1200" dirty="0">
                <a:latin typeface="Rubik"/>
                <a:ea typeface="Rubik"/>
                <a:cs typeface="Rubik"/>
                <a:sym typeface="Rubik"/>
              </a:rPr>
              <a:t>a in/suficience zvládacích strategií pro stresovou zátěž</a:t>
            </a:r>
            <a:br>
              <a:rPr lang="cs" sz="1200" dirty="0">
                <a:latin typeface="Rubik"/>
                <a:ea typeface="Rubik"/>
                <a:cs typeface="Rubik"/>
                <a:sym typeface="Rubik"/>
              </a:rPr>
            </a:br>
            <a:endParaRPr sz="1200" dirty="0">
              <a:latin typeface="Rubik"/>
              <a:ea typeface="Rubik"/>
              <a:cs typeface="Rubik"/>
              <a:sym typeface="Rubik"/>
            </a:endParaRPr>
          </a:p>
          <a:p>
            <a:pPr marL="457200" lvl="0" indent="0" algn="l" rtl="0">
              <a:lnSpc>
                <a:spcPct val="100000"/>
              </a:lnSpc>
              <a:spcBef>
                <a:spcPts val="0"/>
              </a:spcBef>
              <a:spcAft>
                <a:spcPts val="0"/>
              </a:spcAft>
              <a:buNone/>
            </a:pPr>
            <a:endParaRPr sz="1200" dirty="0">
              <a:latin typeface="Rubik"/>
              <a:ea typeface="Rubik"/>
              <a:cs typeface="Rubik"/>
              <a:sym typeface="Rubik"/>
            </a:endParaRPr>
          </a:p>
          <a:p>
            <a:pPr marL="457200" lvl="0" indent="-311150" algn="l" rtl="0">
              <a:lnSpc>
                <a:spcPct val="100000"/>
              </a:lnSpc>
              <a:spcBef>
                <a:spcPts val="0"/>
              </a:spcBef>
              <a:spcAft>
                <a:spcPts val="0"/>
              </a:spcAft>
              <a:buSzPts val="1300"/>
              <a:buFont typeface="Rubik"/>
              <a:buChar char="●"/>
            </a:pPr>
            <a:r>
              <a:rPr lang="cs" sz="1200" dirty="0">
                <a:latin typeface="Rubik"/>
                <a:ea typeface="Rubik"/>
                <a:cs typeface="Rubik"/>
                <a:sym typeface="Rubik"/>
              </a:rPr>
              <a:t>predisponující → precipitující → udržující </a:t>
            </a:r>
            <a:r>
              <a:rPr lang="cs" sz="1200" b="1" dirty="0">
                <a:latin typeface="Rubik"/>
                <a:ea typeface="Rubik"/>
                <a:cs typeface="Rubik"/>
                <a:sym typeface="Rubik"/>
              </a:rPr>
              <a:t>FAKTORY</a:t>
            </a:r>
            <a:br>
              <a:rPr lang="cs" sz="1200" b="1" dirty="0">
                <a:latin typeface="Rubik"/>
                <a:ea typeface="Rubik"/>
                <a:cs typeface="Rubik"/>
                <a:sym typeface="Rubik"/>
              </a:rPr>
            </a:br>
            <a:r>
              <a:rPr lang="cs" sz="1200" dirty="0">
                <a:latin typeface="Rubik"/>
                <a:ea typeface="Rubik"/>
                <a:cs typeface="Rubik"/>
                <a:sym typeface="Rubik"/>
              </a:rPr>
              <a:t>(sekundární zisky, absence dovedností, kvůli které to jedinec nemůže/neumí </a:t>
            </a:r>
            <a:r>
              <a:rPr lang="cs" sz="1200" dirty="0">
                <a:solidFill>
                  <a:schemeClr val="dk1"/>
                </a:solidFill>
                <a:latin typeface="Rubik"/>
                <a:ea typeface="Rubik"/>
                <a:cs typeface="Rubik"/>
                <a:sym typeface="Rubik"/>
              </a:rPr>
              <a:t>dělat jinak)</a:t>
            </a:r>
            <a:br>
              <a:rPr lang="cs" sz="1300" dirty="0">
                <a:latin typeface="Rubik"/>
                <a:ea typeface="Rubik"/>
                <a:cs typeface="Rubik"/>
                <a:sym typeface="Rubik"/>
              </a:rPr>
            </a:br>
            <a:r>
              <a:rPr lang="cs" sz="1300" dirty="0">
                <a:latin typeface="Rubik"/>
                <a:ea typeface="Rubik"/>
                <a:cs typeface="Rubik"/>
                <a:sym typeface="Rubik"/>
              </a:rPr>
              <a:t>                                                                                             </a:t>
            </a:r>
            <a:endParaRPr sz="1300" dirty="0">
              <a:latin typeface="Rubik"/>
              <a:ea typeface="Rubik"/>
              <a:cs typeface="Rubik"/>
              <a:sym typeface="Rubik"/>
            </a:endParaRPr>
          </a:p>
          <a:p>
            <a:pPr marL="0" lvl="0" indent="0" algn="l" rtl="0">
              <a:lnSpc>
                <a:spcPct val="100000"/>
              </a:lnSpc>
              <a:spcBef>
                <a:spcPts val="0"/>
              </a:spcBef>
              <a:spcAft>
                <a:spcPts val="0"/>
              </a:spcAft>
              <a:buNone/>
            </a:pPr>
            <a:r>
              <a:rPr lang="cs" sz="1300" dirty="0">
                <a:solidFill>
                  <a:srgbClr val="404040"/>
                </a:solidFill>
                <a:latin typeface="Rubik"/>
                <a:ea typeface="Rubik"/>
                <a:cs typeface="Rubik"/>
                <a:sym typeface="Rubik"/>
              </a:rPr>
              <a:t>                                                                                      </a:t>
            </a:r>
            <a:endParaRPr sz="1300" dirty="0">
              <a:solidFill>
                <a:srgbClr val="404040"/>
              </a:solidFill>
              <a:latin typeface="Rubik"/>
              <a:ea typeface="Rubik"/>
              <a:cs typeface="Rubik"/>
              <a:sym typeface="Rubik"/>
            </a:endParaRPr>
          </a:p>
          <a:p>
            <a:pPr marL="0" lvl="0" indent="0" algn="l" rtl="0">
              <a:lnSpc>
                <a:spcPct val="100000"/>
              </a:lnSpc>
              <a:spcBef>
                <a:spcPts val="0"/>
              </a:spcBef>
              <a:spcAft>
                <a:spcPts val="0"/>
              </a:spcAft>
              <a:buNone/>
            </a:pPr>
            <a:endParaRPr sz="1300" dirty="0">
              <a:solidFill>
                <a:schemeClr val="dk1"/>
              </a:solidFill>
              <a:latin typeface="Rubik"/>
              <a:ea typeface="Rubik"/>
              <a:cs typeface="Rubik"/>
              <a:sym typeface="Rubik"/>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0E5"/>
        </a:solidFill>
        <a:effectLst/>
      </p:bgPr>
    </p:bg>
    <p:spTree>
      <p:nvGrpSpPr>
        <p:cNvPr id="1" name="Shape 170"/>
        <p:cNvGrpSpPr/>
        <p:nvPr/>
      </p:nvGrpSpPr>
      <p:grpSpPr>
        <a:xfrm>
          <a:off x="0" y="0"/>
          <a:ext cx="0" cy="0"/>
          <a:chOff x="0" y="0"/>
          <a:chExt cx="0" cy="0"/>
        </a:xfrm>
      </p:grpSpPr>
      <p:sp>
        <p:nvSpPr>
          <p:cNvPr id="171" name="Google Shape;171;p31"/>
          <p:cNvSpPr txBox="1"/>
          <p:nvPr/>
        </p:nvSpPr>
        <p:spPr>
          <a:xfrm>
            <a:off x="662100" y="237400"/>
            <a:ext cx="3909900" cy="5859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Clr>
                <a:schemeClr val="dk1"/>
              </a:buClr>
              <a:buSzPts val="1100"/>
              <a:buFont typeface="Arial"/>
              <a:buNone/>
            </a:pPr>
            <a:r>
              <a:rPr lang="cs" sz="2400" dirty="0">
                <a:solidFill>
                  <a:schemeClr val="dk1"/>
                </a:solidFill>
                <a:latin typeface="Rubik" panose="020B0604020202020204" charset="-79"/>
                <a:ea typeface="PT Serif"/>
                <a:cs typeface="Rubik" panose="020B0604020202020204" charset="-79"/>
                <a:sym typeface="PT Serif"/>
              </a:rPr>
              <a:t>LÉČBA</a:t>
            </a:r>
            <a:endParaRPr sz="2400" dirty="0">
              <a:solidFill>
                <a:schemeClr val="dk1"/>
              </a:solidFill>
              <a:latin typeface="Rubik" panose="020B0604020202020204" charset="-79"/>
              <a:ea typeface="PT Serif"/>
              <a:cs typeface="Rubik" panose="020B0604020202020204" charset="-79"/>
              <a:sym typeface="PT Serif"/>
            </a:endParaRPr>
          </a:p>
          <a:p>
            <a:pPr marL="0" lvl="0" indent="0" algn="l" rtl="0">
              <a:lnSpc>
                <a:spcPct val="90000"/>
              </a:lnSpc>
              <a:spcBef>
                <a:spcPts val="0"/>
              </a:spcBef>
              <a:spcAft>
                <a:spcPts val="0"/>
              </a:spcAft>
              <a:buNone/>
            </a:pPr>
            <a:endParaRPr sz="2400" b="1" dirty="0">
              <a:latin typeface="PT Serif"/>
              <a:ea typeface="PT Serif"/>
              <a:cs typeface="PT Serif"/>
              <a:sym typeface="PT Serif"/>
            </a:endParaRPr>
          </a:p>
        </p:txBody>
      </p:sp>
      <p:sp>
        <p:nvSpPr>
          <p:cNvPr id="172" name="Google Shape;172;p31"/>
          <p:cNvSpPr txBox="1"/>
          <p:nvPr/>
        </p:nvSpPr>
        <p:spPr>
          <a:xfrm>
            <a:off x="662100" y="530350"/>
            <a:ext cx="8193000" cy="3791400"/>
          </a:xfrm>
          <a:prstGeom prst="rect">
            <a:avLst/>
          </a:prstGeom>
          <a:noFill/>
          <a:ln>
            <a:noFill/>
          </a:ln>
        </p:spPr>
        <p:txBody>
          <a:bodyPr spcFirstLastPara="1" wrap="square" lIns="91425" tIns="91425" rIns="91425" bIns="91425" anchor="t" anchorCtr="0">
            <a:noAutofit/>
          </a:bodyPr>
          <a:lstStyle/>
          <a:p>
            <a:pPr marL="457200" lvl="0" indent="-311150" algn="l" rtl="0">
              <a:lnSpc>
                <a:spcPct val="115000"/>
              </a:lnSpc>
              <a:spcBef>
                <a:spcPts val="1200"/>
              </a:spcBef>
              <a:spcAft>
                <a:spcPts val="0"/>
              </a:spcAft>
              <a:buClr>
                <a:schemeClr val="dk1"/>
              </a:buClr>
              <a:buSzPts val="1300"/>
              <a:buFont typeface="Rubik"/>
              <a:buChar char="●"/>
            </a:pPr>
            <a:r>
              <a:rPr lang="cs" sz="1200" u="sng" dirty="0">
                <a:solidFill>
                  <a:schemeClr val="dk1"/>
                </a:solidFill>
                <a:latin typeface="Rubik"/>
                <a:ea typeface="Rubik"/>
                <a:cs typeface="Rubik"/>
                <a:sym typeface="Rubik"/>
              </a:rPr>
              <a:t>AMBULANTNÍ: </a:t>
            </a:r>
            <a:r>
              <a:rPr lang="cs" sz="1200" b="1" dirty="0">
                <a:solidFill>
                  <a:schemeClr val="dk1"/>
                </a:solidFill>
                <a:latin typeface="Rubik"/>
                <a:ea typeface="Rubik"/>
                <a:cs typeface="Rubik"/>
                <a:sym typeface="Rubik"/>
              </a:rPr>
              <a:t>MEZIOBOROVÁ SPOLUPRÁCE + KOMUNIKACE</a:t>
            </a:r>
            <a:br>
              <a:rPr lang="cs" sz="1200" dirty="0">
                <a:solidFill>
                  <a:schemeClr val="dk1"/>
                </a:solidFill>
                <a:latin typeface="Rubik"/>
                <a:ea typeface="Rubik"/>
                <a:cs typeface="Rubik"/>
                <a:sym typeface="Rubik"/>
              </a:rPr>
            </a:br>
            <a:r>
              <a:rPr lang="cs" sz="1200" dirty="0">
                <a:solidFill>
                  <a:schemeClr val="dk1"/>
                </a:solidFill>
                <a:latin typeface="Rubik"/>
                <a:ea typeface="Rubik"/>
                <a:cs typeface="Rubik"/>
                <a:sym typeface="Rubik"/>
              </a:rPr>
              <a:t>- psychoterapie (INDIVIDUÁLNÍ, skupinová, rodinná, vícerodinná, motivační rozhovory)</a:t>
            </a:r>
            <a:br>
              <a:rPr lang="cs" sz="1200" dirty="0">
                <a:solidFill>
                  <a:schemeClr val="dk1"/>
                </a:solidFill>
                <a:latin typeface="Rubik"/>
                <a:ea typeface="Rubik"/>
                <a:cs typeface="Rubik"/>
                <a:sym typeface="Rubik"/>
              </a:rPr>
            </a:br>
            <a:r>
              <a:rPr lang="cs" sz="1200" dirty="0">
                <a:solidFill>
                  <a:schemeClr val="dk1"/>
                </a:solidFill>
                <a:latin typeface="Rubik"/>
                <a:ea typeface="Rubik"/>
                <a:cs typeface="Rubik"/>
                <a:sym typeface="Rubik"/>
              </a:rPr>
              <a:t>- psychiatrie (psychofarmakologická léčba komorbidit - nejčastěji depresivní a úzkostné prožívání, </a:t>
            </a:r>
            <a:br>
              <a:rPr lang="cs" sz="1200" dirty="0">
                <a:solidFill>
                  <a:schemeClr val="dk1"/>
                </a:solidFill>
                <a:latin typeface="Rubik"/>
                <a:ea typeface="Rubik"/>
                <a:cs typeface="Rubik"/>
                <a:sym typeface="Rubik"/>
              </a:rPr>
            </a:br>
            <a:r>
              <a:rPr lang="cs" sz="1200" dirty="0">
                <a:solidFill>
                  <a:schemeClr val="dk1"/>
                </a:solidFill>
                <a:latin typeface="Rubik"/>
                <a:ea typeface="Rubik"/>
                <a:cs typeface="Rubik"/>
                <a:sym typeface="Rubik"/>
              </a:rPr>
              <a:t>   OCD symptomatika, medikace nejčastěji antidepresiva, event. atypická antipsychotika)</a:t>
            </a:r>
            <a:br>
              <a:rPr lang="cs" sz="1200" dirty="0">
                <a:solidFill>
                  <a:schemeClr val="dk1"/>
                </a:solidFill>
                <a:latin typeface="Rubik"/>
                <a:ea typeface="Rubik"/>
                <a:cs typeface="Rubik"/>
                <a:sym typeface="Rubik"/>
              </a:rPr>
            </a:br>
            <a:r>
              <a:rPr lang="cs" sz="1200" dirty="0">
                <a:solidFill>
                  <a:schemeClr val="dk1"/>
                </a:solidFill>
                <a:latin typeface="Rubik"/>
                <a:ea typeface="Rubik"/>
                <a:cs typeface="Rubik"/>
                <a:sym typeface="Rubik"/>
              </a:rPr>
              <a:t>- praktický lékař nebo internista</a:t>
            </a:r>
            <a:br>
              <a:rPr lang="cs" sz="1200" dirty="0">
                <a:solidFill>
                  <a:schemeClr val="dk1"/>
                </a:solidFill>
                <a:latin typeface="Rubik"/>
                <a:ea typeface="Rubik"/>
                <a:cs typeface="Rubik"/>
                <a:sym typeface="Rubik"/>
              </a:rPr>
            </a:br>
            <a:r>
              <a:rPr lang="cs" sz="1200" dirty="0">
                <a:solidFill>
                  <a:schemeClr val="dk1"/>
                </a:solidFill>
                <a:latin typeface="Rubik"/>
                <a:ea typeface="Rubik"/>
                <a:cs typeface="Rubik"/>
                <a:sym typeface="Rubik"/>
              </a:rPr>
              <a:t>- nutriční terapeut</a:t>
            </a:r>
            <a:br>
              <a:rPr lang="cs" sz="1200" dirty="0">
                <a:solidFill>
                  <a:schemeClr val="dk1"/>
                </a:solidFill>
                <a:latin typeface="Rubik"/>
                <a:ea typeface="Rubik"/>
                <a:cs typeface="Rubik"/>
                <a:sym typeface="Rubik"/>
              </a:rPr>
            </a:br>
            <a:endParaRPr sz="1200" dirty="0">
              <a:solidFill>
                <a:schemeClr val="dk1"/>
              </a:solidFill>
              <a:latin typeface="Rubik"/>
              <a:ea typeface="Rubik"/>
              <a:cs typeface="Rubik"/>
              <a:sym typeface="Rubik"/>
            </a:endParaRPr>
          </a:p>
          <a:p>
            <a:pPr marL="457200" lvl="0" indent="-311150" algn="l" rtl="0">
              <a:lnSpc>
                <a:spcPct val="115000"/>
              </a:lnSpc>
              <a:spcBef>
                <a:spcPts val="0"/>
              </a:spcBef>
              <a:spcAft>
                <a:spcPts val="0"/>
              </a:spcAft>
              <a:buClr>
                <a:schemeClr val="dk1"/>
              </a:buClr>
              <a:buSzPts val="1300"/>
              <a:buFont typeface="Rubik"/>
              <a:buChar char="●"/>
            </a:pPr>
            <a:r>
              <a:rPr lang="cs" sz="1200" u="sng" dirty="0">
                <a:solidFill>
                  <a:schemeClr val="dk1"/>
                </a:solidFill>
                <a:latin typeface="Rubik"/>
                <a:ea typeface="Rubik"/>
                <a:cs typeface="Rubik"/>
                <a:sym typeface="Rubik"/>
              </a:rPr>
              <a:t>STACIONÁŘ</a:t>
            </a:r>
            <a:br>
              <a:rPr lang="cs" sz="1200" dirty="0">
                <a:solidFill>
                  <a:schemeClr val="dk1"/>
                </a:solidFill>
                <a:latin typeface="Rubik"/>
                <a:ea typeface="Rubik"/>
                <a:cs typeface="Rubik"/>
                <a:sym typeface="Rubik"/>
              </a:rPr>
            </a:br>
            <a:endParaRPr sz="1200" dirty="0">
              <a:solidFill>
                <a:schemeClr val="dk1"/>
              </a:solidFill>
              <a:latin typeface="Rubik"/>
              <a:ea typeface="Rubik"/>
              <a:cs typeface="Rubik"/>
              <a:sym typeface="Rubik"/>
            </a:endParaRPr>
          </a:p>
          <a:p>
            <a:pPr marL="457200" lvl="0" indent="-311150" algn="l" rtl="0">
              <a:lnSpc>
                <a:spcPct val="115000"/>
              </a:lnSpc>
              <a:spcBef>
                <a:spcPts val="0"/>
              </a:spcBef>
              <a:spcAft>
                <a:spcPts val="0"/>
              </a:spcAft>
              <a:buClr>
                <a:schemeClr val="dk1"/>
              </a:buClr>
              <a:buSzPts val="1300"/>
              <a:buFont typeface="Rubik"/>
              <a:buChar char="●"/>
            </a:pPr>
            <a:r>
              <a:rPr lang="cs" sz="1200" u="sng" dirty="0">
                <a:solidFill>
                  <a:schemeClr val="dk1"/>
                </a:solidFill>
                <a:latin typeface="Rubik"/>
                <a:ea typeface="Rubik"/>
                <a:cs typeface="Rubik"/>
                <a:sym typeface="Rubik"/>
              </a:rPr>
              <a:t>HOSPITALIZACE</a:t>
            </a:r>
            <a:br>
              <a:rPr lang="cs" sz="1200" dirty="0">
                <a:solidFill>
                  <a:schemeClr val="dk1"/>
                </a:solidFill>
                <a:latin typeface="Rubik"/>
                <a:ea typeface="Rubik"/>
                <a:cs typeface="Rubik"/>
                <a:sym typeface="Rubik"/>
              </a:rPr>
            </a:br>
            <a:r>
              <a:rPr lang="cs" sz="1200" dirty="0">
                <a:solidFill>
                  <a:schemeClr val="dk1"/>
                </a:solidFill>
                <a:latin typeface="Rubik"/>
                <a:ea typeface="Rubik"/>
                <a:cs typeface="Rubik"/>
                <a:sym typeface="Rubik"/>
              </a:rPr>
              <a:t>- dobrovolná X nedobrovolná</a:t>
            </a:r>
            <a:br>
              <a:rPr lang="cs" sz="1200" dirty="0">
                <a:solidFill>
                  <a:schemeClr val="dk1"/>
                </a:solidFill>
                <a:latin typeface="Rubik"/>
                <a:ea typeface="Rubik"/>
                <a:cs typeface="Rubik"/>
                <a:sym typeface="Rubik"/>
              </a:rPr>
            </a:br>
            <a:r>
              <a:rPr lang="cs" sz="1200" dirty="0">
                <a:solidFill>
                  <a:schemeClr val="dk1"/>
                </a:solidFill>
                <a:latin typeface="Rubik"/>
                <a:ea typeface="Rubik"/>
                <a:cs typeface="Rubik"/>
                <a:sym typeface="Rubik"/>
              </a:rPr>
              <a:t>- realimentační vs. psychoterapeutická </a:t>
            </a:r>
            <a:br>
              <a:rPr lang="cs" sz="1200" dirty="0">
                <a:solidFill>
                  <a:schemeClr val="dk1"/>
                </a:solidFill>
                <a:latin typeface="Rubik"/>
                <a:ea typeface="Rubik"/>
                <a:cs typeface="Rubik"/>
                <a:sym typeface="Rubik"/>
              </a:rPr>
            </a:br>
            <a:r>
              <a:rPr lang="cs" sz="1200" dirty="0">
                <a:solidFill>
                  <a:schemeClr val="dk1"/>
                </a:solidFill>
                <a:latin typeface="Rubik"/>
                <a:ea typeface="Rubik"/>
                <a:cs typeface="Rubik"/>
                <a:sym typeface="Rubik"/>
              </a:rPr>
              <a:t>- interní oddělení </a:t>
            </a:r>
            <a:r>
              <a:rPr lang="cs" sz="1200" b="1" dirty="0">
                <a:solidFill>
                  <a:schemeClr val="dk1"/>
                </a:solidFill>
                <a:latin typeface="Rubik"/>
                <a:ea typeface="Rubik"/>
                <a:cs typeface="Rubik"/>
                <a:sym typeface="Rubik"/>
              </a:rPr>
              <a:t>→ </a:t>
            </a:r>
            <a:r>
              <a:rPr lang="cs" sz="1200" dirty="0">
                <a:solidFill>
                  <a:schemeClr val="dk1"/>
                </a:solidFill>
                <a:latin typeface="Rubik"/>
                <a:ea typeface="Rubik"/>
                <a:cs typeface="Rubik"/>
                <a:sym typeface="Rubik"/>
              </a:rPr>
              <a:t>psychiatrie</a:t>
            </a:r>
            <a:br>
              <a:rPr lang="cs" sz="1200" dirty="0">
                <a:solidFill>
                  <a:schemeClr val="dk1"/>
                </a:solidFill>
                <a:latin typeface="Rubik"/>
                <a:ea typeface="Rubik"/>
                <a:cs typeface="Rubik"/>
                <a:sym typeface="Rubik"/>
              </a:rPr>
            </a:br>
            <a:r>
              <a:rPr lang="cs" sz="1200" dirty="0">
                <a:solidFill>
                  <a:schemeClr val="dk1"/>
                </a:solidFill>
                <a:latin typeface="Rubik"/>
                <a:ea typeface="Rubik"/>
                <a:cs typeface="Rubik"/>
                <a:sym typeface="Rubik"/>
              </a:rPr>
              <a:t>- návaznost na AMBULANTNÍ LÉČBU nutná</a:t>
            </a:r>
            <a:br>
              <a:rPr lang="cs" sz="1200" dirty="0">
                <a:solidFill>
                  <a:schemeClr val="dk1"/>
                </a:solidFill>
                <a:latin typeface="Rubik"/>
                <a:ea typeface="Rubik"/>
                <a:cs typeface="Rubik"/>
                <a:sym typeface="Rubik"/>
              </a:rPr>
            </a:br>
            <a:endParaRPr sz="1200" dirty="0">
              <a:solidFill>
                <a:schemeClr val="dk1"/>
              </a:solidFill>
              <a:latin typeface="Rubik"/>
              <a:ea typeface="Rubik"/>
              <a:cs typeface="Rubik"/>
              <a:sym typeface="Rubik"/>
            </a:endParaRPr>
          </a:p>
          <a:p>
            <a:pPr marL="457200" lvl="0" indent="-311150" algn="l" rtl="0">
              <a:lnSpc>
                <a:spcPct val="115000"/>
              </a:lnSpc>
              <a:spcBef>
                <a:spcPts val="0"/>
              </a:spcBef>
              <a:spcAft>
                <a:spcPts val="0"/>
              </a:spcAft>
              <a:buClr>
                <a:schemeClr val="dk1"/>
              </a:buClr>
              <a:buSzPts val="1300"/>
              <a:buFont typeface="Rubik"/>
              <a:buChar char="●"/>
            </a:pPr>
            <a:r>
              <a:rPr lang="cs" sz="1200" u="sng" dirty="0">
                <a:solidFill>
                  <a:schemeClr val="dk1"/>
                </a:solidFill>
                <a:latin typeface="Rubik"/>
                <a:ea typeface="Rubik"/>
                <a:cs typeface="Rubik"/>
                <a:sym typeface="Rubik"/>
              </a:rPr>
              <a:t>CHRÁNĚNÉ BYDLENÍ</a:t>
            </a:r>
            <a:r>
              <a:rPr lang="cs" sz="1200" dirty="0">
                <a:solidFill>
                  <a:schemeClr val="dk1"/>
                </a:solidFill>
                <a:latin typeface="Rubik"/>
                <a:ea typeface="Rubik"/>
                <a:cs typeface="Rubik"/>
                <a:sym typeface="Rubik"/>
              </a:rPr>
              <a:t> (v ČR zatím nedostupné)</a:t>
            </a:r>
            <a:br>
              <a:rPr lang="cs" sz="1200" dirty="0">
                <a:solidFill>
                  <a:schemeClr val="dk1"/>
                </a:solidFill>
                <a:latin typeface="Rubik"/>
                <a:ea typeface="Rubik"/>
                <a:cs typeface="Rubik"/>
                <a:sym typeface="Rubik"/>
              </a:rPr>
            </a:br>
            <a:endParaRPr sz="1200" dirty="0">
              <a:solidFill>
                <a:schemeClr val="dk1"/>
              </a:solidFill>
              <a:latin typeface="Rubik"/>
              <a:ea typeface="Rubik"/>
              <a:cs typeface="Rubik"/>
              <a:sym typeface="Rubik"/>
            </a:endParaRPr>
          </a:p>
          <a:p>
            <a:pPr marL="457200" lvl="0" indent="-311150" algn="l" rtl="0">
              <a:lnSpc>
                <a:spcPct val="115000"/>
              </a:lnSpc>
              <a:spcBef>
                <a:spcPts val="0"/>
              </a:spcBef>
              <a:spcAft>
                <a:spcPts val="0"/>
              </a:spcAft>
              <a:buClr>
                <a:schemeClr val="dk1"/>
              </a:buClr>
              <a:buSzPts val="1300"/>
              <a:buFont typeface="Rubik"/>
              <a:buChar char="●"/>
            </a:pPr>
            <a:r>
              <a:rPr lang="cs" sz="1200" u="sng" dirty="0">
                <a:solidFill>
                  <a:schemeClr val="dk1"/>
                </a:solidFill>
                <a:latin typeface="Rubik"/>
                <a:ea typeface="Rubik"/>
                <a:cs typeface="Rubik"/>
                <a:sym typeface="Rubik"/>
              </a:rPr>
              <a:t>SVÉPOMOCNÉ SKUPINY, PEER PODPORA</a:t>
            </a:r>
            <a:endParaRPr sz="1200" u="sng" dirty="0">
              <a:solidFill>
                <a:schemeClr val="dk1"/>
              </a:solidFill>
              <a:latin typeface="Rubik"/>
              <a:ea typeface="Rubik"/>
              <a:cs typeface="Rubik"/>
              <a:sym typeface="Rubik"/>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0E5"/>
        </a:solidFill>
        <a:effectLst/>
      </p:bgPr>
    </p:bg>
    <p:spTree>
      <p:nvGrpSpPr>
        <p:cNvPr id="1" name="Shape 176"/>
        <p:cNvGrpSpPr/>
        <p:nvPr/>
      </p:nvGrpSpPr>
      <p:grpSpPr>
        <a:xfrm>
          <a:off x="0" y="0"/>
          <a:ext cx="0" cy="0"/>
          <a:chOff x="0" y="0"/>
          <a:chExt cx="0" cy="0"/>
        </a:xfrm>
      </p:grpSpPr>
      <p:sp>
        <p:nvSpPr>
          <p:cNvPr id="177" name="Google Shape;177;p32"/>
          <p:cNvSpPr txBox="1"/>
          <p:nvPr/>
        </p:nvSpPr>
        <p:spPr>
          <a:xfrm>
            <a:off x="685800" y="637450"/>
            <a:ext cx="6288000" cy="5859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Clr>
                <a:schemeClr val="dk1"/>
              </a:buClr>
              <a:buSzPts val="1100"/>
              <a:buFont typeface="Arial"/>
              <a:buNone/>
            </a:pPr>
            <a:r>
              <a:rPr lang="cs" sz="2400" dirty="0">
                <a:solidFill>
                  <a:schemeClr val="dk1"/>
                </a:solidFill>
                <a:latin typeface="Rubik" panose="020B0604020202020204" charset="-79"/>
                <a:ea typeface="PT Serif"/>
                <a:cs typeface="Rubik" panose="020B0604020202020204" charset="-79"/>
                <a:sym typeface="PT Serif"/>
              </a:rPr>
              <a:t>Léčba PPP v ideálním světě</a:t>
            </a:r>
            <a:endParaRPr sz="2400" dirty="0">
              <a:solidFill>
                <a:schemeClr val="dk1"/>
              </a:solidFill>
              <a:latin typeface="Rubik" panose="020B0604020202020204" charset="-79"/>
              <a:ea typeface="PT Serif"/>
              <a:cs typeface="Rubik" panose="020B0604020202020204" charset="-79"/>
              <a:sym typeface="PT Serif"/>
            </a:endParaRPr>
          </a:p>
          <a:p>
            <a:pPr marL="0" lvl="0" indent="0" algn="l" rtl="0">
              <a:lnSpc>
                <a:spcPct val="90000"/>
              </a:lnSpc>
              <a:spcBef>
                <a:spcPts val="0"/>
              </a:spcBef>
              <a:spcAft>
                <a:spcPts val="0"/>
              </a:spcAft>
              <a:buNone/>
            </a:pPr>
            <a:endParaRPr sz="2400" b="1" dirty="0">
              <a:latin typeface="PT Serif"/>
              <a:ea typeface="PT Serif"/>
              <a:cs typeface="PT Serif"/>
              <a:sym typeface="PT Serif"/>
            </a:endParaRPr>
          </a:p>
        </p:txBody>
      </p:sp>
      <p:sp>
        <p:nvSpPr>
          <p:cNvPr id="178" name="Google Shape;178;p32"/>
          <p:cNvSpPr txBox="1"/>
          <p:nvPr/>
        </p:nvSpPr>
        <p:spPr>
          <a:xfrm>
            <a:off x="585023" y="1129316"/>
            <a:ext cx="8122200" cy="3585900"/>
          </a:xfrm>
          <a:prstGeom prst="rect">
            <a:avLst/>
          </a:prstGeom>
          <a:noFill/>
          <a:ln>
            <a:noFill/>
          </a:ln>
        </p:spPr>
        <p:txBody>
          <a:bodyPr spcFirstLastPara="1" wrap="square" lIns="91425" tIns="91425" rIns="91425" bIns="91425" anchor="t" anchorCtr="0">
            <a:noAutofit/>
          </a:bodyPr>
          <a:lstStyle/>
          <a:p>
            <a:pPr marL="457200" lvl="0" indent="-311150" algn="l" rtl="0">
              <a:lnSpc>
                <a:spcPct val="150000"/>
              </a:lnSpc>
              <a:spcBef>
                <a:spcPts val="1200"/>
              </a:spcBef>
              <a:spcAft>
                <a:spcPts val="0"/>
              </a:spcAft>
              <a:buClr>
                <a:schemeClr val="dk1"/>
              </a:buClr>
              <a:buSzPts val="1300"/>
              <a:buFont typeface="Rubik"/>
              <a:buChar char="-"/>
            </a:pPr>
            <a:r>
              <a:rPr lang="cs" sz="1200" dirty="0">
                <a:solidFill>
                  <a:schemeClr val="dk1"/>
                </a:solidFill>
                <a:latin typeface="Rubik"/>
                <a:ea typeface="Rubik"/>
                <a:cs typeface="Rubik"/>
                <a:sym typeface="Rubik"/>
              </a:rPr>
              <a:t>dostatek času pro pacienta, ale i pro jeho blízké (potřeba opakované edukace, podpory)</a:t>
            </a:r>
            <a:endParaRPr sz="1200" dirty="0">
              <a:solidFill>
                <a:schemeClr val="dk1"/>
              </a:solidFill>
              <a:latin typeface="Rubik"/>
              <a:ea typeface="Rubik"/>
              <a:cs typeface="Rubik"/>
              <a:sym typeface="Rubik"/>
            </a:endParaRPr>
          </a:p>
          <a:p>
            <a:pPr marL="457200" lvl="0" indent="-311150" algn="l" rtl="0">
              <a:lnSpc>
                <a:spcPct val="150000"/>
              </a:lnSpc>
              <a:spcBef>
                <a:spcPts val="0"/>
              </a:spcBef>
              <a:spcAft>
                <a:spcPts val="0"/>
              </a:spcAft>
              <a:buClr>
                <a:schemeClr val="dk1"/>
              </a:buClr>
              <a:buSzPts val="1300"/>
              <a:buFont typeface="Rubik"/>
              <a:buChar char="-"/>
            </a:pPr>
            <a:r>
              <a:rPr lang="cs" sz="1200" dirty="0">
                <a:solidFill>
                  <a:schemeClr val="dk1"/>
                </a:solidFill>
                <a:latin typeface="Rubik"/>
                <a:ea typeface="Rubik"/>
                <a:cs typeface="Rubik"/>
                <a:sym typeface="Rubik"/>
              </a:rPr>
              <a:t>týmová spolupráce mezioborového rázu</a:t>
            </a:r>
            <a:endParaRPr sz="1200" dirty="0">
              <a:solidFill>
                <a:schemeClr val="dk1"/>
              </a:solidFill>
              <a:latin typeface="Rubik"/>
              <a:ea typeface="Rubik"/>
              <a:cs typeface="Rubik"/>
              <a:sym typeface="Rubik"/>
            </a:endParaRPr>
          </a:p>
          <a:p>
            <a:pPr marL="457200" lvl="0" indent="-311150" algn="l" rtl="0">
              <a:lnSpc>
                <a:spcPct val="150000"/>
              </a:lnSpc>
              <a:spcBef>
                <a:spcPts val="0"/>
              </a:spcBef>
              <a:spcAft>
                <a:spcPts val="0"/>
              </a:spcAft>
              <a:buClr>
                <a:schemeClr val="dk1"/>
              </a:buClr>
              <a:buSzPts val="1300"/>
              <a:buFont typeface="Rubik"/>
              <a:buChar char="-"/>
            </a:pPr>
            <a:r>
              <a:rPr lang="cs" sz="1200" dirty="0">
                <a:solidFill>
                  <a:schemeClr val="dk1"/>
                </a:solidFill>
                <a:latin typeface="Rubik"/>
                <a:ea typeface="Rubik"/>
                <a:cs typeface="Rubik"/>
                <a:sym typeface="Rubik"/>
              </a:rPr>
              <a:t>respekt a zájem o individualitu člověka, šití terapeutického přístupu na míru</a:t>
            </a:r>
            <a:br>
              <a:rPr lang="cs" sz="1200" dirty="0">
                <a:solidFill>
                  <a:schemeClr val="dk1"/>
                </a:solidFill>
                <a:latin typeface="Rubik"/>
                <a:ea typeface="Rubik"/>
                <a:cs typeface="Rubik"/>
                <a:sym typeface="Rubik"/>
              </a:rPr>
            </a:br>
            <a:br>
              <a:rPr lang="cs" sz="1200" dirty="0">
                <a:solidFill>
                  <a:schemeClr val="dk1"/>
                </a:solidFill>
                <a:latin typeface="Rubik"/>
                <a:ea typeface="Rubik"/>
                <a:cs typeface="Rubik"/>
                <a:sym typeface="Rubik"/>
              </a:rPr>
            </a:br>
            <a:r>
              <a:rPr lang="cs" sz="1200" b="1" dirty="0">
                <a:solidFill>
                  <a:schemeClr val="dk1"/>
                </a:solidFill>
                <a:latin typeface="Rubik" panose="020B0604020202020204" charset="-79"/>
                <a:ea typeface="PT Serif"/>
                <a:cs typeface="Rubik" panose="020B0604020202020204" charset="-79"/>
                <a:sym typeface="PT Serif"/>
              </a:rPr>
              <a:t>ZPĚT K DEFINICI PPP</a:t>
            </a:r>
            <a:br>
              <a:rPr lang="cs" sz="1200" b="1" dirty="0">
                <a:solidFill>
                  <a:schemeClr val="dk1"/>
                </a:solidFill>
                <a:latin typeface="Rubik"/>
                <a:ea typeface="Rubik"/>
                <a:cs typeface="Rubik"/>
                <a:sym typeface="Rubik"/>
              </a:rPr>
            </a:br>
            <a:r>
              <a:rPr lang="cs" sz="1200" b="1" dirty="0">
                <a:solidFill>
                  <a:schemeClr val="dk1"/>
                </a:solidFill>
                <a:latin typeface="Rubik"/>
                <a:ea typeface="Rubik"/>
                <a:cs typeface="Rubik"/>
                <a:sym typeface="Rubik"/>
              </a:rPr>
              <a:t>“</a:t>
            </a:r>
            <a:r>
              <a:rPr lang="cs" sz="1200" dirty="0">
                <a:solidFill>
                  <a:schemeClr val="dk1"/>
                </a:solidFill>
                <a:latin typeface="Rubik"/>
                <a:ea typeface="Rubik"/>
                <a:cs typeface="Rubik"/>
                <a:sym typeface="Rubik"/>
              </a:rPr>
              <a:t>Spektrum primárně psychiatrických onemocnění charakterizovaných patologickým jídelním chováním a zdravotními následky spojenými s malnutricí.”</a:t>
            </a:r>
            <a:br>
              <a:rPr lang="cs" sz="1200" dirty="0">
                <a:solidFill>
                  <a:schemeClr val="dk1"/>
                </a:solidFill>
                <a:latin typeface="Rubik"/>
                <a:ea typeface="Rubik"/>
                <a:cs typeface="Rubik"/>
                <a:sym typeface="Rubik"/>
              </a:rPr>
            </a:br>
            <a:r>
              <a:rPr lang="cs" sz="1200" dirty="0">
                <a:solidFill>
                  <a:schemeClr val="dk1"/>
                </a:solidFill>
                <a:latin typeface="Rubik"/>
                <a:ea typeface="Rubik"/>
                <a:cs typeface="Rubik"/>
                <a:sym typeface="Rubik"/>
              </a:rPr>
              <a:t>             ➔ co vše je ale třeba léčit? </a:t>
            </a:r>
            <a:br>
              <a:rPr lang="cs" sz="1200" dirty="0">
                <a:solidFill>
                  <a:schemeClr val="dk1"/>
                </a:solidFill>
                <a:latin typeface="Rubik"/>
                <a:ea typeface="Rubik"/>
                <a:cs typeface="Rubik"/>
                <a:sym typeface="Rubik"/>
              </a:rPr>
            </a:br>
            <a:r>
              <a:rPr lang="cs" sz="1200" dirty="0">
                <a:solidFill>
                  <a:schemeClr val="dk1"/>
                </a:solidFill>
                <a:latin typeface="Rubik"/>
                <a:ea typeface="Rubik"/>
                <a:cs typeface="Rubik"/>
                <a:sym typeface="Rubik"/>
              </a:rPr>
              <a:t>             ➔ proces realimentace musí doprovázet a po něm nadále přetrvávat </a:t>
            </a:r>
            <a:br>
              <a:rPr lang="cs" sz="1200" dirty="0">
                <a:solidFill>
                  <a:schemeClr val="dk1"/>
                </a:solidFill>
                <a:latin typeface="Rubik"/>
                <a:ea typeface="Rubik"/>
                <a:cs typeface="Rubik"/>
                <a:sym typeface="Rubik"/>
              </a:rPr>
            </a:br>
            <a:r>
              <a:rPr lang="cs" sz="1200" dirty="0">
                <a:solidFill>
                  <a:schemeClr val="dk1"/>
                </a:solidFill>
                <a:latin typeface="Rubik"/>
                <a:ea typeface="Rubik"/>
                <a:cs typeface="Rubik"/>
                <a:sym typeface="Rubik"/>
              </a:rPr>
              <a:t>                  psychoterapie, event. též nutriční terapie</a:t>
            </a:r>
            <a:br>
              <a:rPr lang="cs" dirty="0">
                <a:solidFill>
                  <a:schemeClr val="dk1"/>
                </a:solidFill>
                <a:latin typeface="Rubik"/>
                <a:ea typeface="Rubik"/>
                <a:cs typeface="Rubik"/>
                <a:sym typeface="Rubik"/>
              </a:rPr>
            </a:br>
            <a:br>
              <a:rPr lang="cs" sz="1300" dirty="0">
                <a:solidFill>
                  <a:schemeClr val="dk1"/>
                </a:solidFill>
                <a:latin typeface="Rubik"/>
                <a:ea typeface="Rubik"/>
                <a:cs typeface="Rubik"/>
                <a:sym typeface="Rubik"/>
              </a:rPr>
            </a:br>
            <a:br>
              <a:rPr lang="cs" sz="1300" dirty="0">
                <a:solidFill>
                  <a:schemeClr val="dk1"/>
                </a:solidFill>
                <a:latin typeface="Rubik"/>
                <a:ea typeface="Rubik"/>
                <a:cs typeface="Rubik"/>
                <a:sym typeface="Rubik"/>
              </a:rPr>
            </a:br>
            <a:endParaRPr sz="1300" dirty="0">
              <a:solidFill>
                <a:schemeClr val="dk1"/>
              </a:solidFill>
              <a:latin typeface="Rubik"/>
              <a:ea typeface="Rubik"/>
              <a:cs typeface="Rubik"/>
              <a:sym typeface="Rubi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8">
                                            <p:txEl>
                                              <p:pRg st="0" end="0"/>
                                            </p:txEl>
                                          </p:spTgt>
                                        </p:tgtEl>
                                        <p:attrNameLst>
                                          <p:attrName>style.visibility</p:attrName>
                                        </p:attrNameLst>
                                      </p:cBhvr>
                                      <p:to>
                                        <p:strVal val="visible"/>
                                      </p:to>
                                    </p:set>
                                    <p:animEffect transition="in" filter="fade">
                                      <p:cBhvr>
                                        <p:cTn id="7" dur="500"/>
                                        <p:tgtEl>
                                          <p:spTgt spid="17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78">
                                            <p:txEl>
                                              <p:pRg st="1" end="1"/>
                                            </p:txEl>
                                          </p:spTgt>
                                        </p:tgtEl>
                                        <p:attrNameLst>
                                          <p:attrName>style.visibility</p:attrName>
                                        </p:attrNameLst>
                                      </p:cBhvr>
                                      <p:to>
                                        <p:strVal val="visible"/>
                                      </p:to>
                                    </p:set>
                                    <p:animEffect transition="in" filter="fade">
                                      <p:cBhvr>
                                        <p:cTn id="10" dur="500"/>
                                        <p:tgtEl>
                                          <p:spTgt spid="178">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78">
                                            <p:txEl>
                                              <p:pRg st="2" end="2"/>
                                            </p:txEl>
                                          </p:spTgt>
                                        </p:tgtEl>
                                        <p:attrNameLst>
                                          <p:attrName>style.visibility</p:attrName>
                                        </p:attrNameLst>
                                      </p:cBhvr>
                                      <p:to>
                                        <p:strVal val="visible"/>
                                      </p:to>
                                    </p:set>
                                    <p:animEffect transition="in" filter="fade">
                                      <p:cBhvr>
                                        <p:cTn id="13" dur="500"/>
                                        <p:tgtEl>
                                          <p:spTgt spid="17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0E5"/>
        </a:solidFill>
        <a:effectLst/>
      </p:bgPr>
    </p:bg>
    <p:spTree>
      <p:nvGrpSpPr>
        <p:cNvPr id="1" name="Shape 182"/>
        <p:cNvGrpSpPr/>
        <p:nvPr/>
      </p:nvGrpSpPr>
      <p:grpSpPr>
        <a:xfrm>
          <a:off x="0" y="0"/>
          <a:ext cx="0" cy="0"/>
          <a:chOff x="0" y="0"/>
          <a:chExt cx="0" cy="0"/>
        </a:xfrm>
      </p:grpSpPr>
      <p:sp>
        <p:nvSpPr>
          <p:cNvPr id="183" name="Google Shape;183;p33"/>
          <p:cNvSpPr txBox="1"/>
          <p:nvPr/>
        </p:nvSpPr>
        <p:spPr>
          <a:xfrm>
            <a:off x="111260" y="163793"/>
            <a:ext cx="8269200" cy="465706"/>
          </a:xfrm>
          <a:prstGeom prst="rect">
            <a:avLst/>
          </a:prstGeom>
          <a:noFill/>
          <a:ln>
            <a:noFill/>
          </a:ln>
        </p:spPr>
        <p:txBody>
          <a:bodyPr spcFirstLastPara="1" wrap="square" lIns="91425" tIns="91425" rIns="91425" bIns="91425" anchor="ctr" anchorCtr="0">
            <a:noAutofit/>
          </a:bodyPr>
          <a:lstStyle/>
          <a:p>
            <a:pPr marL="0" lvl="0" indent="0" rtl="0">
              <a:lnSpc>
                <a:spcPct val="90000"/>
              </a:lnSpc>
              <a:spcBef>
                <a:spcPts val="0"/>
              </a:spcBef>
              <a:spcAft>
                <a:spcPts val="0"/>
              </a:spcAft>
              <a:buNone/>
            </a:pPr>
            <a:r>
              <a:rPr lang="cs" sz="2000" dirty="0">
                <a:solidFill>
                  <a:schemeClr val="dk1"/>
                </a:solidFill>
                <a:latin typeface="PT Serif"/>
                <a:ea typeface="PT Serif"/>
                <a:cs typeface="PT Serif"/>
                <a:sym typeface="PT Serif"/>
              </a:rPr>
              <a:t>    </a:t>
            </a:r>
            <a:r>
              <a:rPr lang="cs" sz="2000" dirty="0">
                <a:solidFill>
                  <a:schemeClr val="dk1"/>
                </a:solidFill>
                <a:latin typeface="Rubik" panose="020B0604020202020204" charset="-79"/>
                <a:ea typeface="PT Serif"/>
                <a:cs typeface="Rubik" panose="020B0604020202020204" charset="-79"/>
                <a:sym typeface="PT Serif"/>
              </a:rPr>
              <a:t>PSYCHOTERAPIE</a:t>
            </a:r>
            <a:r>
              <a:rPr lang="cs" sz="2000" dirty="0">
                <a:solidFill>
                  <a:schemeClr val="dk1"/>
                </a:solidFill>
                <a:latin typeface="PT Serif"/>
                <a:ea typeface="PT Serif"/>
                <a:cs typeface="PT Serif"/>
                <a:sym typeface="PT Serif"/>
              </a:rPr>
              <a:t>   </a:t>
            </a:r>
            <a:endParaRPr sz="2000" dirty="0">
              <a:latin typeface="PT Serif"/>
              <a:ea typeface="PT Serif"/>
              <a:cs typeface="PT Serif"/>
              <a:sym typeface="PT Serif"/>
            </a:endParaRPr>
          </a:p>
        </p:txBody>
      </p:sp>
      <p:sp>
        <p:nvSpPr>
          <p:cNvPr id="184" name="Google Shape;184;p33"/>
          <p:cNvSpPr txBox="1"/>
          <p:nvPr/>
        </p:nvSpPr>
        <p:spPr>
          <a:xfrm>
            <a:off x="257175" y="396646"/>
            <a:ext cx="8886825" cy="4812029"/>
          </a:xfrm>
          <a:prstGeom prst="rect">
            <a:avLst/>
          </a:prstGeom>
          <a:noFill/>
          <a:ln>
            <a:noFill/>
          </a:ln>
        </p:spPr>
        <p:txBody>
          <a:bodyPr spcFirstLastPara="1" wrap="square" lIns="91425" tIns="91425" rIns="91425" bIns="91425" anchor="t" anchorCtr="0">
            <a:noAutofit/>
          </a:bodyPr>
          <a:lstStyle/>
          <a:p>
            <a:pPr marL="317500" lvl="0" indent="-171450" algn="l" rtl="0">
              <a:lnSpc>
                <a:spcPct val="115000"/>
              </a:lnSpc>
              <a:spcBef>
                <a:spcPts val="1200"/>
              </a:spcBef>
              <a:spcAft>
                <a:spcPts val="0"/>
              </a:spcAft>
              <a:buClr>
                <a:schemeClr val="dk1"/>
              </a:buClr>
              <a:buSzPts val="1300"/>
              <a:buFont typeface="Arial" panose="020B0604020202020204" pitchFamily="34" charset="0"/>
              <a:buChar char="•"/>
            </a:pPr>
            <a:r>
              <a:rPr lang="cs" sz="1200" b="1" dirty="0">
                <a:solidFill>
                  <a:schemeClr val="dk1"/>
                </a:solidFill>
                <a:latin typeface="Rubik"/>
                <a:ea typeface="Rubik"/>
                <a:cs typeface="Rubik"/>
                <a:sym typeface="Rubik"/>
              </a:rPr>
              <a:t>   </a:t>
            </a:r>
            <a:r>
              <a:rPr lang="cs" sz="1200" b="1" u="sng" dirty="0">
                <a:solidFill>
                  <a:schemeClr val="dk1"/>
                </a:solidFill>
                <a:latin typeface="Rubik"/>
                <a:ea typeface="Rubik"/>
                <a:cs typeface="Rubik"/>
                <a:sym typeface="Rubik"/>
              </a:rPr>
              <a:t>stran typu/formy</a:t>
            </a:r>
            <a:r>
              <a:rPr lang="cs" sz="1200" dirty="0">
                <a:solidFill>
                  <a:schemeClr val="dk1"/>
                </a:solidFill>
                <a:latin typeface="Rubik"/>
                <a:ea typeface="Rubik"/>
                <a:cs typeface="Rubik"/>
                <a:sym typeface="Rubik"/>
              </a:rPr>
              <a:t>: INDIVIDUÁLNÍ / RODINNÁ / (skupinová, vícerodinná)</a:t>
            </a:r>
          </a:p>
          <a:p>
            <a:pPr marL="431800" indent="-285750">
              <a:lnSpc>
                <a:spcPct val="115000"/>
              </a:lnSpc>
              <a:spcBef>
                <a:spcPts val="1200"/>
              </a:spcBef>
              <a:buClr>
                <a:schemeClr val="dk1"/>
              </a:buClr>
              <a:buSzPts val="1300"/>
              <a:buFont typeface="Arial" panose="020B0604020202020204" pitchFamily="34" charset="0"/>
              <a:buChar char="•"/>
            </a:pPr>
            <a:r>
              <a:rPr lang="cs" sz="1200" b="1" u="sng" dirty="0">
                <a:solidFill>
                  <a:schemeClr val="dk1"/>
                </a:solidFill>
                <a:latin typeface="Rubik"/>
                <a:ea typeface="Rubik"/>
                <a:cs typeface="Rubik"/>
                <a:sym typeface="Rubik"/>
              </a:rPr>
              <a:t>stran přístupu</a:t>
            </a:r>
            <a:br>
              <a:rPr lang="cs" sz="1200" dirty="0">
                <a:solidFill>
                  <a:schemeClr val="dk1"/>
                </a:solidFill>
                <a:latin typeface="Rubik"/>
                <a:ea typeface="Rubik"/>
                <a:cs typeface="Rubik"/>
                <a:sym typeface="Rubik"/>
              </a:rPr>
            </a:br>
            <a:r>
              <a:rPr lang="cs" sz="1200" dirty="0">
                <a:solidFill>
                  <a:schemeClr val="dk1"/>
                </a:solidFill>
                <a:latin typeface="Rubik"/>
                <a:ea typeface="Rubik"/>
                <a:cs typeface="Rubik"/>
                <a:sym typeface="Rubik"/>
              </a:rPr>
              <a:t>- neexistuje jednoznačně preferovaná psychoterapeutická škola, klíčové je navázání důvěryplného terapeutického vztahu a upřímný zájem o člověka</a:t>
            </a:r>
            <a:br>
              <a:rPr lang="cs" sz="1200" dirty="0">
                <a:solidFill>
                  <a:schemeClr val="dk1"/>
                </a:solidFill>
                <a:latin typeface="Rubik"/>
                <a:ea typeface="Rubik"/>
                <a:cs typeface="Rubik"/>
                <a:sym typeface="Rubik"/>
              </a:rPr>
            </a:br>
            <a:r>
              <a:rPr lang="cs" sz="1200" dirty="0">
                <a:solidFill>
                  <a:schemeClr val="dk1"/>
                </a:solidFill>
                <a:latin typeface="Rubik"/>
                <a:ea typeface="Rubik"/>
                <a:cs typeface="Rubik"/>
                <a:sym typeface="Rubik"/>
              </a:rPr>
              <a:t>- v akutních fázích je užitečná opora o </a:t>
            </a:r>
            <a:r>
              <a:rPr lang="cs-CZ" sz="1200" dirty="0">
                <a:solidFill>
                  <a:schemeClr val="dk1"/>
                </a:solidFill>
                <a:latin typeface="Rubik"/>
                <a:ea typeface="Rubik"/>
                <a:cs typeface="Rubik"/>
                <a:sym typeface="Rubik"/>
              </a:rPr>
              <a:t>NEUROVĚDNÍ principy (pro </a:t>
            </a:r>
            <a:r>
              <a:rPr lang="cs" sz="1200" dirty="0">
                <a:solidFill>
                  <a:schemeClr val="dk1"/>
                </a:solidFill>
                <a:latin typeface="Rubik"/>
                <a:ea typeface="Rubik"/>
                <a:cs typeface="Rubik"/>
                <a:sym typeface="Rubik"/>
              </a:rPr>
              <a:t>porozumění a rozrušení patologických vzorců </a:t>
            </a:r>
            <a:br>
              <a:rPr lang="cs" sz="1200" dirty="0">
                <a:solidFill>
                  <a:schemeClr val="dk1"/>
                </a:solidFill>
                <a:latin typeface="Rubik"/>
                <a:ea typeface="Rubik"/>
                <a:cs typeface="Rubik"/>
                <a:sym typeface="Rubik"/>
              </a:rPr>
            </a:br>
            <a:r>
              <a:rPr lang="cs" sz="1200" dirty="0">
                <a:solidFill>
                  <a:schemeClr val="dk1"/>
                </a:solidFill>
                <a:latin typeface="Rubik"/>
                <a:ea typeface="Rubik"/>
                <a:cs typeface="Rubik"/>
                <a:sym typeface="Rubik"/>
              </a:rPr>
              <a:t>v chování), dále práce s ambivalencí (např. </a:t>
            </a:r>
            <a:r>
              <a:rPr lang="cs" sz="1200" cap="all" dirty="0">
                <a:solidFill>
                  <a:schemeClr val="dk1"/>
                </a:solidFill>
                <a:latin typeface="Rubik"/>
                <a:ea typeface="Rubik"/>
                <a:cs typeface="Rubik"/>
                <a:sym typeface="Rubik"/>
              </a:rPr>
              <a:t>motivační rozhovory, externalizační techniky</a:t>
            </a:r>
            <a:r>
              <a:rPr lang="cs" sz="1200" dirty="0">
                <a:solidFill>
                  <a:schemeClr val="dk1"/>
                </a:solidFill>
                <a:latin typeface="Rubik"/>
                <a:ea typeface="Rubik"/>
                <a:cs typeface="Rubik"/>
                <a:sym typeface="Rubik"/>
              </a:rPr>
              <a:t>)</a:t>
            </a:r>
            <a:br>
              <a:rPr lang="cs" sz="1200" dirty="0">
                <a:solidFill>
                  <a:schemeClr val="dk1"/>
                </a:solidFill>
                <a:latin typeface="Rubik"/>
                <a:ea typeface="Rubik"/>
                <a:cs typeface="Rubik"/>
                <a:sym typeface="Rubik"/>
              </a:rPr>
            </a:br>
            <a:r>
              <a:rPr lang="cs" sz="1200" dirty="0">
                <a:solidFill>
                  <a:schemeClr val="dk1"/>
                </a:solidFill>
                <a:latin typeface="Rubik"/>
                <a:ea typeface="Rubik"/>
                <a:cs typeface="Rubik"/>
                <a:sym typeface="Rubik"/>
              </a:rPr>
              <a:t>- postupně se otevírá více prostoru pro individualizovanější přístup a „šití terapie na míru“ danému člověku, jeho potřebám a životnímu příběhu</a:t>
            </a:r>
            <a:br>
              <a:rPr lang="cs" sz="1200" dirty="0">
                <a:solidFill>
                  <a:schemeClr val="dk1"/>
                </a:solidFill>
                <a:latin typeface="Rubik"/>
                <a:ea typeface="Rubik"/>
                <a:cs typeface="Rubik"/>
                <a:sym typeface="Rubik"/>
              </a:rPr>
            </a:br>
            <a:r>
              <a:rPr lang="cs" sz="1200" dirty="0">
                <a:solidFill>
                  <a:schemeClr val="dk1"/>
                </a:solidFill>
                <a:latin typeface="Rubik"/>
                <a:ea typeface="Rubik"/>
                <a:cs typeface="Rubik"/>
                <a:sym typeface="Rubik"/>
              </a:rPr>
              <a:t>- užitečné bývá zaměření na rozvoj SEBECITU &amp; MENTALIZACE, na práci se </a:t>
            </a:r>
            <a:r>
              <a:rPr lang="cs" sz="1200" cap="all" dirty="0">
                <a:solidFill>
                  <a:schemeClr val="dk1"/>
                </a:solidFill>
                <a:latin typeface="Rubik"/>
                <a:ea typeface="Rubik"/>
                <a:cs typeface="Rubik"/>
                <a:sym typeface="Rubik"/>
              </a:rPr>
              <a:t>sebepojetím</a:t>
            </a:r>
            <a:r>
              <a:rPr lang="cs" sz="1200" dirty="0">
                <a:solidFill>
                  <a:schemeClr val="dk1"/>
                </a:solidFill>
                <a:latin typeface="Rubik"/>
                <a:ea typeface="Rubik"/>
                <a:cs typeface="Rubik"/>
                <a:sym typeface="Rubik"/>
              </a:rPr>
              <a:t>, posílení </a:t>
            </a:r>
            <a:r>
              <a:rPr lang="cs" sz="1200" cap="all" dirty="0">
                <a:solidFill>
                  <a:schemeClr val="dk1"/>
                </a:solidFill>
                <a:latin typeface="Rubik"/>
                <a:ea typeface="Rubik"/>
                <a:cs typeface="Rubik"/>
                <a:sym typeface="Rubik"/>
              </a:rPr>
              <a:t>emočních kompetencí (</a:t>
            </a:r>
            <a:r>
              <a:rPr lang="cs" sz="1200" dirty="0">
                <a:solidFill>
                  <a:schemeClr val="dk1"/>
                </a:solidFill>
                <a:latin typeface="Rubik"/>
                <a:ea typeface="Rubik"/>
                <a:cs typeface="Rubik"/>
                <a:sym typeface="Rubik"/>
              </a:rPr>
              <a:t>s principy DBT zejména u emoční nestability, impulzivity) a </a:t>
            </a:r>
            <a:r>
              <a:rPr lang="cs" sz="1200" cap="all" dirty="0">
                <a:solidFill>
                  <a:schemeClr val="dk1"/>
                </a:solidFill>
                <a:latin typeface="Rubik"/>
                <a:ea typeface="Rubik"/>
                <a:cs typeface="Rubik"/>
                <a:sym typeface="Rubik"/>
              </a:rPr>
              <a:t>sociálních dovedností</a:t>
            </a:r>
            <a:r>
              <a:rPr lang="cs" sz="1200" dirty="0">
                <a:solidFill>
                  <a:schemeClr val="dk1"/>
                </a:solidFill>
                <a:latin typeface="Rubik"/>
                <a:ea typeface="Rubik"/>
                <a:cs typeface="Rubik"/>
                <a:sym typeface="Rubik"/>
              </a:rPr>
              <a:t>, postupný </a:t>
            </a:r>
            <a:r>
              <a:rPr lang="cs" sz="1200" cap="all" dirty="0">
                <a:solidFill>
                  <a:schemeClr val="dk1"/>
                </a:solidFill>
                <a:latin typeface="Rubik"/>
                <a:ea typeface="Rubik"/>
                <a:cs typeface="Rubik"/>
                <a:sym typeface="Rubik"/>
              </a:rPr>
              <a:t>fokus na tělo </a:t>
            </a:r>
            <a:r>
              <a:rPr lang="cs" sz="1200" dirty="0">
                <a:solidFill>
                  <a:schemeClr val="dk1"/>
                </a:solidFill>
                <a:latin typeface="Rubik"/>
                <a:ea typeface="Rubik"/>
                <a:cs typeface="Rubik"/>
                <a:sym typeface="Rubik"/>
              </a:rPr>
              <a:t>(uvědomění tělesného prožívání, embodiment, expresivní přístupy)</a:t>
            </a:r>
          </a:p>
          <a:p>
            <a:pPr marL="431800" indent="-285750">
              <a:lnSpc>
                <a:spcPct val="115000"/>
              </a:lnSpc>
              <a:spcBef>
                <a:spcPts val="1200"/>
              </a:spcBef>
              <a:buClr>
                <a:schemeClr val="dk1"/>
              </a:buClr>
              <a:buSzPts val="1300"/>
              <a:buFont typeface="Arial" panose="020B0604020202020204" pitchFamily="34" charset="0"/>
              <a:buChar char="•"/>
            </a:pPr>
            <a:r>
              <a:rPr lang="cs" sz="1200" b="1" u="sng" dirty="0">
                <a:solidFill>
                  <a:schemeClr val="dk1"/>
                </a:solidFill>
                <a:latin typeface="Rubik"/>
                <a:ea typeface="Rubik"/>
                <a:cs typeface="Rubik"/>
                <a:sym typeface="Rubik"/>
              </a:rPr>
              <a:t>stran časování</a:t>
            </a:r>
            <a:r>
              <a:rPr lang="cs" sz="1200" u="sng" dirty="0">
                <a:solidFill>
                  <a:schemeClr val="dk1"/>
                </a:solidFill>
                <a:latin typeface="Rubik"/>
                <a:ea typeface="Rubik"/>
                <a:cs typeface="Rubik"/>
                <a:sym typeface="Rubik"/>
              </a:rPr>
              <a:t>  </a:t>
            </a:r>
            <a:r>
              <a:rPr lang="cs" sz="1200" dirty="0">
                <a:solidFill>
                  <a:schemeClr val="dk1"/>
                </a:solidFill>
                <a:latin typeface="Rubik"/>
                <a:ea typeface="Rubik"/>
                <a:cs typeface="Rubik"/>
                <a:sym typeface="Rubik"/>
              </a:rPr>
              <a:t>- různé názory a postoje (dle BMI? dle typu diagnózy? dle věku?)</a:t>
            </a:r>
            <a:br>
              <a:rPr lang="cs" sz="1200" dirty="0">
                <a:solidFill>
                  <a:schemeClr val="dk1"/>
                </a:solidFill>
                <a:latin typeface="Rubik"/>
                <a:ea typeface="Rubik"/>
                <a:cs typeface="Rubik"/>
                <a:sym typeface="Rubik"/>
              </a:rPr>
            </a:br>
            <a:r>
              <a:rPr lang="cs" sz="1200" dirty="0">
                <a:solidFill>
                  <a:schemeClr val="dk1"/>
                </a:solidFill>
                <a:latin typeface="Rubik"/>
                <a:ea typeface="Rubik"/>
                <a:cs typeface="Rubik"/>
                <a:sym typeface="Rubik"/>
              </a:rPr>
              <a:t> </a:t>
            </a:r>
            <a:r>
              <a:rPr lang="cs" sz="1200" u="sng" dirty="0">
                <a:solidFill>
                  <a:schemeClr val="dk1"/>
                </a:solidFill>
                <a:latin typeface="Rubik"/>
                <a:ea typeface="Rubik"/>
                <a:cs typeface="Rubik"/>
                <a:sym typeface="Rubik"/>
              </a:rPr>
              <a:t>Moje zkušenost</a:t>
            </a:r>
            <a:r>
              <a:rPr lang="cs" sz="1200" dirty="0">
                <a:solidFill>
                  <a:schemeClr val="dk1"/>
                </a:solidFill>
                <a:latin typeface="Rubik"/>
                <a:ea typeface="Rubik"/>
                <a:cs typeface="Rubik"/>
                <a:sym typeface="Rubik"/>
              </a:rPr>
              <a:t> - u dětí rodinná terapie (+ edukace), individuální psychoterapie dle zralosti a potřeb dítěte</a:t>
            </a:r>
            <a:br>
              <a:rPr lang="cs" sz="1200" dirty="0">
                <a:solidFill>
                  <a:schemeClr val="dk1"/>
                </a:solidFill>
                <a:latin typeface="Rubik"/>
                <a:ea typeface="Rubik"/>
                <a:cs typeface="Rubik"/>
                <a:sym typeface="Rubik"/>
              </a:rPr>
            </a:br>
            <a:r>
              <a:rPr lang="cs" sz="1200" dirty="0">
                <a:solidFill>
                  <a:schemeClr val="dk1"/>
                </a:solidFill>
                <a:latin typeface="Rubik"/>
                <a:ea typeface="Rubik"/>
                <a:cs typeface="Rubik"/>
                <a:sym typeface="Rubik"/>
              </a:rPr>
              <a:t>                              - u dospívajících individuální + rodinná psychoterapie (při zájmu a spolupráci rodičů)                   </a:t>
            </a:r>
            <a:br>
              <a:rPr lang="cs" sz="1200" dirty="0">
                <a:solidFill>
                  <a:schemeClr val="dk1"/>
                </a:solidFill>
                <a:latin typeface="Rubik"/>
                <a:ea typeface="Rubik"/>
                <a:cs typeface="Rubik"/>
                <a:sym typeface="Rubik"/>
              </a:rPr>
            </a:br>
            <a:r>
              <a:rPr lang="cs" sz="1200" dirty="0">
                <a:solidFill>
                  <a:schemeClr val="dk1"/>
                </a:solidFill>
                <a:latin typeface="Rubik"/>
                <a:ea typeface="Rubik"/>
                <a:cs typeface="Rubik"/>
                <a:sym typeface="Rubik"/>
              </a:rPr>
              <a:t>                              - u dospělých individuální psychoterapie (+ rodinná terapie dle potřeby)</a:t>
            </a:r>
            <a:br>
              <a:rPr lang="cs" sz="1200" dirty="0">
                <a:solidFill>
                  <a:schemeClr val="dk1"/>
                </a:solidFill>
                <a:latin typeface="Rubik"/>
                <a:ea typeface="Rubik"/>
                <a:cs typeface="Rubik"/>
                <a:sym typeface="Rubik"/>
              </a:rPr>
            </a:br>
            <a:r>
              <a:rPr lang="cs" sz="1200" dirty="0">
                <a:solidFill>
                  <a:schemeClr val="dk1"/>
                </a:solidFill>
                <a:latin typeface="Rubik"/>
                <a:ea typeface="Rubik"/>
                <a:cs typeface="Rubik"/>
                <a:sym typeface="Rubik"/>
              </a:rPr>
              <a:t>                              - psychoterapie má smysl vždy (i při nízkém BMI), pokud nemocný o kontakt alespoň   </a:t>
            </a:r>
            <a:br>
              <a:rPr lang="cs" sz="1200" dirty="0">
                <a:solidFill>
                  <a:schemeClr val="dk1"/>
                </a:solidFill>
                <a:latin typeface="Rubik"/>
                <a:ea typeface="Rubik"/>
                <a:cs typeface="Rubik"/>
                <a:sym typeface="Rubik"/>
              </a:rPr>
            </a:br>
            <a:r>
              <a:rPr lang="cs" sz="1200" dirty="0">
                <a:solidFill>
                  <a:schemeClr val="dk1"/>
                </a:solidFill>
                <a:latin typeface="Rubik"/>
                <a:ea typeface="Rubik"/>
                <a:cs typeface="Rubik"/>
                <a:sym typeface="Rubik"/>
              </a:rPr>
              <a:t>                                 trochu stojí; v akutních fázích jde zejména o podporu ve zvládání náročného období (psychicky </a:t>
            </a:r>
            <a:br>
              <a:rPr lang="cs" sz="1200" dirty="0">
                <a:solidFill>
                  <a:schemeClr val="dk1"/>
                </a:solidFill>
                <a:latin typeface="Rubik"/>
                <a:ea typeface="Rubik"/>
                <a:cs typeface="Rubik"/>
                <a:sym typeface="Rubik"/>
              </a:rPr>
            </a:br>
            <a:r>
              <a:rPr lang="cs" sz="1200" dirty="0">
                <a:solidFill>
                  <a:schemeClr val="dk1"/>
                </a:solidFill>
                <a:latin typeface="Rubik"/>
                <a:ea typeface="Rubik"/>
                <a:cs typeface="Rubik"/>
                <a:sym typeface="Rubik"/>
              </a:rPr>
              <a:t>                                 i tělesně náročný proces realimentace), budování důvěry, otevírání prostoru pro sdílení</a:t>
            </a:r>
            <a:br>
              <a:rPr lang="cs" sz="1200" dirty="0">
                <a:solidFill>
                  <a:schemeClr val="dk1"/>
                </a:solidFill>
                <a:latin typeface="Rubik"/>
                <a:ea typeface="Rubik"/>
                <a:cs typeface="Rubik"/>
                <a:sym typeface="Rubik"/>
              </a:rPr>
            </a:br>
            <a:r>
              <a:rPr lang="cs" sz="1200" dirty="0">
                <a:solidFill>
                  <a:schemeClr val="dk1"/>
                </a:solidFill>
                <a:latin typeface="Rubik"/>
                <a:ea typeface="Rubik"/>
                <a:cs typeface="Rubik"/>
                <a:sym typeface="Rubik"/>
              </a:rPr>
              <a:t>                               </a:t>
            </a:r>
            <a:br>
              <a:rPr lang="cs" sz="1200" u="sng" dirty="0">
                <a:solidFill>
                  <a:schemeClr val="dk1"/>
                </a:solidFill>
                <a:latin typeface="Rubik"/>
                <a:ea typeface="Rubik"/>
                <a:cs typeface="Rubik"/>
                <a:sym typeface="Rubik"/>
              </a:rPr>
            </a:br>
            <a:endParaRPr sz="1200" dirty="0">
              <a:solidFill>
                <a:schemeClr val="dk1"/>
              </a:solidFill>
              <a:latin typeface="Rubik"/>
              <a:ea typeface="Rubik"/>
              <a:cs typeface="Rubik"/>
              <a:sym typeface="Rubik"/>
            </a:endParaRPr>
          </a:p>
          <a:p>
            <a:pPr marL="0" lvl="0" indent="0" algn="l" rtl="0">
              <a:lnSpc>
                <a:spcPct val="100000"/>
              </a:lnSpc>
              <a:spcBef>
                <a:spcPts val="3800"/>
              </a:spcBef>
              <a:spcAft>
                <a:spcPts val="3800"/>
              </a:spcAft>
              <a:buNone/>
            </a:pPr>
            <a:br>
              <a:rPr lang="cs" sz="1200" b="1" dirty="0">
                <a:solidFill>
                  <a:schemeClr val="dk1"/>
                </a:solidFill>
                <a:latin typeface="Rubik"/>
                <a:ea typeface="Rubik"/>
                <a:cs typeface="Rubik"/>
                <a:sym typeface="Rubik"/>
              </a:rPr>
            </a:br>
            <a:r>
              <a:rPr lang="cs" sz="1200" b="1" dirty="0">
                <a:solidFill>
                  <a:schemeClr val="dk1"/>
                </a:solidFill>
                <a:latin typeface="Rubik"/>
                <a:ea typeface="Rubik"/>
                <a:cs typeface="Rubik"/>
                <a:sym typeface="Rubik"/>
              </a:rPr>
              <a:t>                 </a:t>
            </a:r>
            <a:endParaRPr sz="1200" b="1" dirty="0">
              <a:solidFill>
                <a:schemeClr val="dk1"/>
              </a:solidFill>
              <a:latin typeface="Rubik"/>
              <a:ea typeface="Rubik"/>
              <a:cs typeface="Rubik"/>
              <a:sym typeface="Rubi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
                                            <p:txEl>
                                              <p:pRg st="0" end="0"/>
                                            </p:txEl>
                                          </p:spTgt>
                                        </p:tgtEl>
                                        <p:attrNameLst>
                                          <p:attrName>style.visibility</p:attrName>
                                        </p:attrNameLst>
                                      </p:cBhvr>
                                      <p:to>
                                        <p:strVal val="visible"/>
                                      </p:to>
                                    </p:set>
                                    <p:animEffect transition="in" filter="fade">
                                      <p:cBhvr>
                                        <p:cTn id="7" dur="500"/>
                                        <p:tgtEl>
                                          <p:spTgt spid="1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
                                            <p:txEl>
                                              <p:pRg st="1" end="1"/>
                                            </p:txEl>
                                          </p:spTgt>
                                        </p:tgtEl>
                                        <p:attrNameLst>
                                          <p:attrName>style.visibility</p:attrName>
                                        </p:attrNameLst>
                                      </p:cBhvr>
                                      <p:to>
                                        <p:strVal val="visible"/>
                                      </p:to>
                                    </p:set>
                                    <p:animEffect transition="in" filter="fade">
                                      <p:cBhvr>
                                        <p:cTn id="12" dur="500"/>
                                        <p:tgtEl>
                                          <p:spTgt spid="18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4">
                                            <p:txEl>
                                              <p:pRg st="2" end="2"/>
                                            </p:txEl>
                                          </p:spTgt>
                                        </p:tgtEl>
                                        <p:attrNameLst>
                                          <p:attrName>style.visibility</p:attrName>
                                        </p:attrNameLst>
                                      </p:cBhvr>
                                      <p:to>
                                        <p:strVal val="visible"/>
                                      </p:to>
                                    </p:set>
                                    <p:animEffect transition="in" filter="fade">
                                      <p:cBhvr>
                                        <p:cTn id="17" dur="500"/>
                                        <p:tgtEl>
                                          <p:spTgt spid="18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0E5"/>
        </a:solidFill>
        <a:effectLst/>
      </p:bgPr>
    </p:bg>
    <p:spTree>
      <p:nvGrpSpPr>
        <p:cNvPr id="1" name="Shape 201"/>
        <p:cNvGrpSpPr/>
        <p:nvPr/>
      </p:nvGrpSpPr>
      <p:grpSpPr>
        <a:xfrm>
          <a:off x="0" y="0"/>
          <a:ext cx="0" cy="0"/>
          <a:chOff x="0" y="0"/>
          <a:chExt cx="0" cy="0"/>
        </a:xfrm>
      </p:grpSpPr>
      <p:sp>
        <p:nvSpPr>
          <p:cNvPr id="202" name="Google Shape;202;p36"/>
          <p:cNvSpPr txBox="1"/>
          <p:nvPr/>
        </p:nvSpPr>
        <p:spPr>
          <a:xfrm>
            <a:off x="285750" y="342175"/>
            <a:ext cx="7574100" cy="380839"/>
          </a:xfrm>
          <a:prstGeom prst="rect">
            <a:avLst/>
          </a:prstGeom>
          <a:noFill/>
          <a:ln>
            <a:noFill/>
          </a:ln>
        </p:spPr>
        <p:txBody>
          <a:bodyPr spcFirstLastPara="1" wrap="square" lIns="91425" tIns="91425" rIns="91425" bIns="91425" anchor="ctr" anchorCtr="0">
            <a:noAutofit/>
          </a:bodyPr>
          <a:lstStyle/>
          <a:p>
            <a:pPr marL="0" lvl="0" indent="0" rtl="0">
              <a:lnSpc>
                <a:spcPct val="90000"/>
              </a:lnSpc>
              <a:spcBef>
                <a:spcPts val="0"/>
              </a:spcBef>
              <a:spcAft>
                <a:spcPts val="0"/>
              </a:spcAft>
              <a:buNone/>
            </a:pPr>
            <a:r>
              <a:rPr lang="cs" sz="2100" dirty="0">
                <a:solidFill>
                  <a:schemeClr val="dk1"/>
                </a:solidFill>
                <a:latin typeface="Rubik" panose="020B0604020202020204" charset="-79"/>
                <a:ea typeface="PT Serif"/>
                <a:cs typeface="Rubik" panose="020B0604020202020204" charset="-79"/>
                <a:sym typeface="PT Serif"/>
              </a:rPr>
              <a:t>PSYCHOTERAPIE U PPP - specifika  </a:t>
            </a:r>
            <a:endParaRPr sz="2200" dirty="0">
              <a:latin typeface="Rubik" panose="020B0604020202020204" charset="-79"/>
              <a:ea typeface="PT Serif"/>
              <a:cs typeface="Rubik" panose="020B0604020202020204" charset="-79"/>
              <a:sym typeface="PT Serif"/>
            </a:endParaRPr>
          </a:p>
        </p:txBody>
      </p:sp>
      <p:sp>
        <p:nvSpPr>
          <p:cNvPr id="203" name="Google Shape;203;p36"/>
          <p:cNvSpPr txBox="1"/>
          <p:nvPr/>
        </p:nvSpPr>
        <p:spPr>
          <a:xfrm>
            <a:off x="285750" y="635124"/>
            <a:ext cx="8572500" cy="4321077"/>
          </a:xfrm>
          <a:prstGeom prst="rect">
            <a:avLst/>
          </a:prstGeom>
          <a:noFill/>
          <a:ln>
            <a:noFill/>
          </a:ln>
        </p:spPr>
        <p:txBody>
          <a:bodyPr spcFirstLastPara="1" wrap="square" lIns="91425" tIns="91425" rIns="91425" bIns="91425" anchor="t" anchorCtr="0">
            <a:noAutofit/>
          </a:bodyPr>
          <a:lstStyle/>
          <a:p>
            <a:pPr marL="457200" lvl="0" indent="-311150" algn="l" rtl="0">
              <a:lnSpc>
                <a:spcPct val="115000"/>
              </a:lnSpc>
              <a:spcBef>
                <a:spcPts val="1200"/>
              </a:spcBef>
              <a:spcAft>
                <a:spcPts val="0"/>
              </a:spcAft>
              <a:buClr>
                <a:schemeClr val="dk1"/>
              </a:buClr>
              <a:buSzPts val="1300"/>
              <a:buFont typeface="Rubik"/>
              <a:buChar char="●"/>
            </a:pPr>
            <a:r>
              <a:rPr lang="cs" sz="1200" dirty="0">
                <a:solidFill>
                  <a:schemeClr val="dk1"/>
                </a:solidFill>
                <a:latin typeface="Rubik"/>
                <a:ea typeface="Rubik"/>
                <a:cs typeface="Rubik"/>
                <a:sym typeface="Rubik"/>
              </a:rPr>
              <a:t>nízká hmotnost a restrikce bývají u mentální anorexie zpočátku tzv. EGOSYNTONNÍ (přesto lze hledat, kde se dá s pacientem setkat), postupně více AMBIVALENCE (chci i nechci, mohu i nemohu, zdravá X nemocná část člověka)</a:t>
            </a:r>
          </a:p>
          <a:p>
            <a:pPr marL="457200" lvl="0" indent="-311150" algn="l" rtl="0">
              <a:lnSpc>
                <a:spcPct val="115000"/>
              </a:lnSpc>
              <a:spcBef>
                <a:spcPts val="1200"/>
              </a:spcBef>
              <a:spcAft>
                <a:spcPts val="0"/>
              </a:spcAft>
              <a:buClr>
                <a:schemeClr val="dk1"/>
              </a:buClr>
              <a:buSzPts val="1300"/>
              <a:buFont typeface="Rubik"/>
              <a:buChar char="●"/>
            </a:pPr>
            <a:r>
              <a:rPr lang="cs-CZ" sz="1200" dirty="0">
                <a:solidFill>
                  <a:schemeClr val="dk1"/>
                </a:solidFill>
                <a:latin typeface="Rubik"/>
                <a:ea typeface="Rubik"/>
                <a:cs typeface="Rubik"/>
                <a:sym typeface="Rubik"/>
              </a:rPr>
              <a:t>p</a:t>
            </a:r>
            <a:r>
              <a:rPr lang="cs" sz="1200" dirty="0">
                <a:solidFill>
                  <a:schemeClr val="dk1"/>
                </a:solidFill>
                <a:latin typeface="Rubik"/>
                <a:ea typeface="Rubik"/>
                <a:cs typeface="Rubik"/>
                <a:sym typeface="Rubik"/>
              </a:rPr>
              <a:t>ro závažnější formy mentální anorexie je typická ANOZOGNOZIE (neuvědomování si závažnosti vlastní nemoci), souvisí s malnutricí mozku a egosyntonností nemoci. Upraví se společně s vyživením mozku a zvyšováním důvěry v léčebný proces. I anozognostický člověk si zaslouží psychoterapii.</a:t>
            </a:r>
            <a:br>
              <a:rPr lang="cs" sz="1200" dirty="0">
                <a:solidFill>
                  <a:schemeClr val="dk1"/>
                </a:solidFill>
                <a:latin typeface="Rubik"/>
                <a:ea typeface="Rubik"/>
                <a:cs typeface="Rubik"/>
                <a:sym typeface="Rubik"/>
              </a:rPr>
            </a:br>
            <a:endParaRPr lang="cs" sz="1200" dirty="0">
              <a:solidFill>
                <a:schemeClr val="dk1"/>
              </a:solidFill>
              <a:latin typeface="Rubik"/>
              <a:ea typeface="Rubik"/>
              <a:cs typeface="Rubik"/>
              <a:sym typeface="Rubik"/>
            </a:endParaRPr>
          </a:p>
          <a:p>
            <a:pPr marL="457200" lvl="0" indent="-311150" algn="l" rtl="0">
              <a:lnSpc>
                <a:spcPct val="115000"/>
              </a:lnSpc>
              <a:spcBef>
                <a:spcPts val="0"/>
              </a:spcBef>
              <a:spcAft>
                <a:spcPts val="0"/>
              </a:spcAft>
              <a:buClr>
                <a:schemeClr val="dk1"/>
              </a:buClr>
              <a:buSzPts val="1300"/>
              <a:buFont typeface="Rubik"/>
              <a:buChar char="●"/>
            </a:pPr>
            <a:r>
              <a:rPr lang="cs" sz="1200" u="sng" dirty="0">
                <a:solidFill>
                  <a:schemeClr val="dk1"/>
                </a:solidFill>
                <a:latin typeface="Rubik"/>
                <a:ea typeface="Rubik"/>
                <a:cs typeface="Rubik"/>
                <a:sym typeface="Rubik"/>
              </a:rPr>
              <a:t>co zvyšuje naději na úspěch? </a:t>
            </a:r>
            <a:r>
              <a:rPr lang="cs" sz="1200" dirty="0">
                <a:solidFill>
                  <a:schemeClr val="dk1"/>
                </a:solidFill>
                <a:latin typeface="Rubik"/>
                <a:ea typeface="Rubik"/>
                <a:cs typeface="Rubik"/>
                <a:sym typeface="Rubik"/>
              </a:rPr>
              <a:t>– kvalitní terapeutická aliance, vřelost a trpělivost, mezioborový tým (moci být spíš za psychoterapeuta než za kontrolora), externalizace nemoci (rodina včetně nemocného jako jeden tým proti nemoci), supervize/intervize</a:t>
            </a:r>
            <a:br>
              <a:rPr lang="cs" sz="1200" dirty="0">
                <a:solidFill>
                  <a:schemeClr val="dk1"/>
                </a:solidFill>
                <a:latin typeface="Rubik"/>
                <a:ea typeface="Rubik"/>
                <a:cs typeface="Rubik"/>
                <a:sym typeface="Rubik"/>
              </a:rPr>
            </a:br>
            <a:endParaRPr sz="1200" dirty="0">
              <a:solidFill>
                <a:schemeClr val="dk1"/>
              </a:solidFill>
              <a:latin typeface="Rubik"/>
              <a:ea typeface="Rubik"/>
              <a:cs typeface="Rubik"/>
              <a:sym typeface="Rubik"/>
            </a:endParaRPr>
          </a:p>
          <a:p>
            <a:pPr marL="457200" lvl="0" indent="-311150" algn="l" rtl="0">
              <a:lnSpc>
                <a:spcPct val="115000"/>
              </a:lnSpc>
              <a:spcBef>
                <a:spcPts val="0"/>
              </a:spcBef>
              <a:spcAft>
                <a:spcPts val="0"/>
              </a:spcAft>
              <a:buClr>
                <a:schemeClr val="dk1"/>
              </a:buClr>
              <a:buSzPts val="1300"/>
              <a:buFont typeface="Rubik"/>
              <a:buChar char="●"/>
            </a:pPr>
            <a:r>
              <a:rPr lang="cs" sz="1200" u="sng" dirty="0">
                <a:solidFill>
                  <a:schemeClr val="dk1"/>
                </a:solidFill>
                <a:latin typeface="Rubik"/>
                <a:ea typeface="Rubik"/>
                <a:cs typeface="Rubik"/>
                <a:sym typeface="Rubik"/>
              </a:rPr>
              <a:t>Role psychologa na somatickém vs. psychiatrickém oddělení při práci s lidmi s PPP</a:t>
            </a:r>
            <a:br>
              <a:rPr lang="cs" sz="1200" dirty="0">
                <a:solidFill>
                  <a:schemeClr val="dk1"/>
                </a:solidFill>
                <a:latin typeface="Rubik"/>
                <a:ea typeface="Rubik"/>
                <a:cs typeface="Rubik"/>
                <a:sym typeface="Rubik"/>
              </a:rPr>
            </a:br>
            <a:r>
              <a:rPr lang="cs" sz="1200" dirty="0">
                <a:solidFill>
                  <a:schemeClr val="dk1"/>
                </a:solidFill>
                <a:latin typeface="Rubik"/>
                <a:ea typeface="Rubik"/>
                <a:cs typeface="Rubik"/>
                <a:sym typeface="Rubik"/>
              </a:rPr>
              <a:t>- </a:t>
            </a:r>
            <a:r>
              <a:rPr lang="cs" sz="1200" u="sng" dirty="0">
                <a:solidFill>
                  <a:schemeClr val="dk1"/>
                </a:solidFill>
                <a:latin typeface="Rubik"/>
                <a:ea typeface="Rubik"/>
                <a:cs typeface="Rubik"/>
                <a:sym typeface="Rubik"/>
              </a:rPr>
              <a:t>interna, pediatrie </a:t>
            </a:r>
            <a:r>
              <a:rPr lang="cs" sz="1200" dirty="0">
                <a:solidFill>
                  <a:schemeClr val="dk1"/>
                </a:solidFill>
                <a:latin typeface="Rubik"/>
                <a:ea typeface="Rubik"/>
                <a:cs typeface="Rubik"/>
                <a:sym typeface="Rubik"/>
              </a:rPr>
              <a:t>– somatické stabilizační pobyty, jeden z cílů = zažít „dobrou zkušenost z psychologem“</a:t>
            </a:r>
            <a:br>
              <a:rPr lang="cs" sz="1200" dirty="0">
                <a:solidFill>
                  <a:schemeClr val="dk1"/>
                </a:solidFill>
                <a:latin typeface="Rubik"/>
                <a:ea typeface="Rubik"/>
                <a:cs typeface="Rubik"/>
                <a:sym typeface="Rubik"/>
              </a:rPr>
            </a:br>
            <a:r>
              <a:rPr lang="cs" sz="1200" dirty="0">
                <a:solidFill>
                  <a:schemeClr val="dk1"/>
                </a:solidFill>
                <a:latin typeface="Rubik"/>
                <a:ea typeface="Rubik"/>
                <a:cs typeface="Rubik"/>
                <a:sym typeface="Rubik"/>
              </a:rPr>
              <a:t>- </a:t>
            </a:r>
            <a:r>
              <a:rPr lang="cs" sz="1200" u="sng" dirty="0">
                <a:solidFill>
                  <a:schemeClr val="dk1"/>
                </a:solidFill>
                <a:latin typeface="Rubik"/>
                <a:ea typeface="Rubik"/>
                <a:cs typeface="Rubik"/>
                <a:sym typeface="Rubik"/>
              </a:rPr>
              <a:t>psychiatrické odd</a:t>
            </a:r>
            <a:r>
              <a:rPr lang="cs" sz="1200" dirty="0">
                <a:solidFill>
                  <a:schemeClr val="dk1"/>
                </a:solidFill>
                <a:latin typeface="Rubik"/>
                <a:ea typeface="Rubik"/>
                <a:cs typeface="Rubik"/>
                <a:sym typeface="Rubik"/>
              </a:rPr>
              <a:t>. – krátkodobá práce, optimální cíl = podpora v náročném procesu realimentace, psychoedukace, podpora přijetí závazku k uzdravení, navázání pacienta na konkrétní ambulantní péči, nepropouštět z nemocnice „do prázdna“</a:t>
            </a:r>
          </a:p>
          <a:p>
            <a:pPr marL="457200" lvl="0" indent="-311150" algn="l" rtl="0">
              <a:lnSpc>
                <a:spcPct val="115000"/>
              </a:lnSpc>
              <a:spcBef>
                <a:spcPts val="0"/>
              </a:spcBef>
              <a:spcAft>
                <a:spcPts val="0"/>
              </a:spcAft>
              <a:buClr>
                <a:schemeClr val="dk1"/>
              </a:buClr>
              <a:buSzPts val="1300"/>
              <a:buFont typeface="Rubik"/>
              <a:buChar char="●"/>
            </a:pPr>
            <a:endParaRPr lang="cs" sz="1300" dirty="0">
              <a:solidFill>
                <a:schemeClr val="dk1"/>
              </a:solidFill>
              <a:latin typeface="Rubik"/>
              <a:ea typeface="Rubik"/>
              <a:cs typeface="Rubik"/>
              <a:sym typeface="Rubik"/>
            </a:endParaRPr>
          </a:p>
          <a:p>
            <a:pPr marL="457200" lvl="0" indent="-311150" algn="l" rtl="0">
              <a:lnSpc>
                <a:spcPct val="115000"/>
              </a:lnSpc>
              <a:spcBef>
                <a:spcPts val="0"/>
              </a:spcBef>
              <a:spcAft>
                <a:spcPts val="0"/>
              </a:spcAft>
              <a:buClr>
                <a:schemeClr val="dk1"/>
              </a:buClr>
              <a:buSzPts val="1300"/>
              <a:buFont typeface="Rubik"/>
              <a:buChar char="●"/>
            </a:pPr>
            <a:endParaRPr lang="cs" sz="1300" dirty="0">
              <a:solidFill>
                <a:schemeClr val="dk1"/>
              </a:solidFill>
              <a:latin typeface="Rubik"/>
              <a:ea typeface="Rubik"/>
              <a:cs typeface="Rubik"/>
              <a:sym typeface="Rubik"/>
            </a:endParaRPr>
          </a:p>
          <a:p>
            <a:pPr marL="146050" lvl="0" algn="l" rtl="0">
              <a:lnSpc>
                <a:spcPct val="115000"/>
              </a:lnSpc>
              <a:spcBef>
                <a:spcPts val="0"/>
              </a:spcBef>
              <a:spcAft>
                <a:spcPts val="0"/>
              </a:spcAft>
              <a:buClr>
                <a:schemeClr val="dk1"/>
              </a:buClr>
              <a:buSzPts val="1300"/>
            </a:pPr>
            <a:endParaRPr lang="cs" sz="1300" dirty="0">
              <a:solidFill>
                <a:schemeClr val="dk1"/>
              </a:solidFill>
              <a:latin typeface="Rubik"/>
              <a:ea typeface="Rubik"/>
              <a:cs typeface="Rubik"/>
              <a:sym typeface="Rubik"/>
            </a:endParaRPr>
          </a:p>
          <a:p>
            <a:pPr marL="146050" lvl="0" algn="l" rtl="0">
              <a:lnSpc>
                <a:spcPct val="115000"/>
              </a:lnSpc>
              <a:spcBef>
                <a:spcPts val="0"/>
              </a:spcBef>
              <a:spcAft>
                <a:spcPts val="0"/>
              </a:spcAft>
              <a:buClr>
                <a:schemeClr val="dk1"/>
              </a:buClr>
              <a:buSzPts val="1300"/>
            </a:pPr>
            <a:endParaRPr sz="1300" dirty="0">
              <a:solidFill>
                <a:schemeClr val="dk1"/>
              </a:solidFill>
              <a:latin typeface="Rubik"/>
              <a:ea typeface="Rubik"/>
              <a:cs typeface="Rubik"/>
              <a:sym typeface="Rubik"/>
            </a:endParaRPr>
          </a:p>
          <a:p>
            <a:pPr marL="0" lvl="0" indent="0" algn="l" rtl="0">
              <a:lnSpc>
                <a:spcPct val="100000"/>
              </a:lnSpc>
              <a:spcBef>
                <a:spcPts val="3800"/>
              </a:spcBef>
              <a:spcAft>
                <a:spcPts val="3800"/>
              </a:spcAft>
              <a:buNone/>
            </a:pPr>
            <a:br>
              <a:rPr lang="cs" sz="1300" b="1" dirty="0">
                <a:solidFill>
                  <a:schemeClr val="dk1"/>
                </a:solidFill>
                <a:latin typeface="Rubik"/>
                <a:ea typeface="Rubik"/>
                <a:cs typeface="Rubik"/>
                <a:sym typeface="Rubik"/>
              </a:rPr>
            </a:br>
            <a:r>
              <a:rPr lang="cs" sz="1300" b="1" dirty="0">
                <a:solidFill>
                  <a:schemeClr val="dk1"/>
                </a:solidFill>
                <a:latin typeface="Rubik"/>
                <a:ea typeface="Rubik"/>
                <a:cs typeface="Rubik"/>
                <a:sym typeface="Rubik"/>
              </a:rPr>
              <a:t>                 </a:t>
            </a:r>
            <a:endParaRPr sz="1300" b="1" dirty="0">
              <a:solidFill>
                <a:schemeClr val="dk1"/>
              </a:solidFill>
              <a:latin typeface="Rubik"/>
              <a:ea typeface="Rubik"/>
              <a:cs typeface="Rubik"/>
              <a:sym typeface="Rubi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3">
                                            <p:txEl>
                                              <p:pRg st="0" end="0"/>
                                            </p:txEl>
                                          </p:spTgt>
                                        </p:tgtEl>
                                        <p:attrNameLst>
                                          <p:attrName>style.visibility</p:attrName>
                                        </p:attrNameLst>
                                      </p:cBhvr>
                                      <p:to>
                                        <p:strVal val="visible"/>
                                      </p:to>
                                    </p:set>
                                    <p:anim calcmode="lin" valueType="num">
                                      <p:cBhvr additive="base">
                                        <p:cTn id="7" dur="500" fill="hold"/>
                                        <p:tgtEl>
                                          <p:spTgt spid="2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3">
                                            <p:txEl>
                                              <p:pRg st="1" end="1"/>
                                            </p:txEl>
                                          </p:spTgt>
                                        </p:tgtEl>
                                        <p:attrNameLst>
                                          <p:attrName>style.visibility</p:attrName>
                                        </p:attrNameLst>
                                      </p:cBhvr>
                                      <p:to>
                                        <p:strVal val="visible"/>
                                      </p:to>
                                    </p:set>
                                    <p:anim calcmode="lin" valueType="num">
                                      <p:cBhvr additive="base">
                                        <p:cTn id="13" dur="500" fill="hold"/>
                                        <p:tgtEl>
                                          <p:spTgt spid="2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3">
                                            <p:txEl>
                                              <p:pRg st="2" end="2"/>
                                            </p:txEl>
                                          </p:spTgt>
                                        </p:tgtEl>
                                        <p:attrNameLst>
                                          <p:attrName>style.visibility</p:attrName>
                                        </p:attrNameLst>
                                      </p:cBhvr>
                                      <p:to>
                                        <p:strVal val="visible"/>
                                      </p:to>
                                    </p:set>
                                    <p:anim calcmode="lin" valueType="num">
                                      <p:cBhvr additive="base">
                                        <p:cTn id="19" dur="500" fill="hold"/>
                                        <p:tgtEl>
                                          <p:spTgt spid="2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3">
                                            <p:txEl>
                                              <p:pRg st="3" end="3"/>
                                            </p:txEl>
                                          </p:spTgt>
                                        </p:tgtEl>
                                        <p:attrNameLst>
                                          <p:attrName>style.visibility</p:attrName>
                                        </p:attrNameLst>
                                      </p:cBhvr>
                                      <p:to>
                                        <p:strVal val="visible"/>
                                      </p:to>
                                    </p:set>
                                    <p:anim calcmode="lin" valueType="num">
                                      <p:cBhvr additive="base">
                                        <p:cTn id="25" dur="500" fill="hold"/>
                                        <p:tgtEl>
                                          <p:spTgt spid="20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0E5"/>
        </a:solidFill>
        <a:effectLst/>
      </p:bgPr>
    </p:bg>
    <p:spTree>
      <p:nvGrpSpPr>
        <p:cNvPr id="1" name="Shape 69"/>
        <p:cNvGrpSpPr/>
        <p:nvPr/>
      </p:nvGrpSpPr>
      <p:grpSpPr>
        <a:xfrm>
          <a:off x="0" y="0"/>
          <a:ext cx="0" cy="0"/>
          <a:chOff x="0" y="0"/>
          <a:chExt cx="0" cy="0"/>
        </a:xfrm>
      </p:grpSpPr>
      <p:sp>
        <p:nvSpPr>
          <p:cNvPr id="70" name="Google Shape;70;p15"/>
          <p:cNvSpPr txBox="1"/>
          <p:nvPr/>
        </p:nvSpPr>
        <p:spPr>
          <a:xfrm>
            <a:off x="380682" y="1415117"/>
            <a:ext cx="2160000" cy="21066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cs" sz="2800" dirty="0">
                <a:latin typeface="Rubik" panose="020B0604020202020204" charset="-79"/>
                <a:ea typeface="PT Serif"/>
                <a:cs typeface="Rubik" panose="020B0604020202020204" charset="-79"/>
                <a:sym typeface="PT Serif"/>
              </a:rPr>
              <a:t>Obsah </a:t>
            </a:r>
            <a:endParaRPr sz="2800" dirty="0">
              <a:latin typeface="Rubik" panose="020B0604020202020204" charset="-79"/>
              <a:ea typeface="PT Serif"/>
              <a:cs typeface="Rubik" panose="020B0604020202020204" charset="-79"/>
              <a:sym typeface="PT Serif"/>
            </a:endParaRPr>
          </a:p>
          <a:p>
            <a:pPr marL="0" lvl="0" indent="0" algn="l" rtl="0">
              <a:lnSpc>
                <a:spcPct val="90000"/>
              </a:lnSpc>
              <a:spcBef>
                <a:spcPts val="0"/>
              </a:spcBef>
              <a:spcAft>
                <a:spcPts val="0"/>
              </a:spcAft>
              <a:buNone/>
            </a:pPr>
            <a:r>
              <a:rPr lang="cs" sz="2800" dirty="0">
                <a:latin typeface="Rubik" panose="020B0604020202020204" charset="-79"/>
                <a:ea typeface="PT Serif"/>
                <a:cs typeface="Rubik" panose="020B0604020202020204" charset="-79"/>
                <a:sym typeface="PT Serif"/>
              </a:rPr>
              <a:t>přednášky</a:t>
            </a:r>
            <a:endParaRPr sz="2800" dirty="0">
              <a:latin typeface="Rubik" panose="020B0604020202020204" charset="-79"/>
              <a:ea typeface="PT Serif"/>
              <a:cs typeface="Rubik" panose="020B0604020202020204" charset="-79"/>
              <a:sym typeface="PT Serif"/>
            </a:endParaRPr>
          </a:p>
        </p:txBody>
      </p:sp>
      <p:sp>
        <p:nvSpPr>
          <p:cNvPr id="71" name="Google Shape;71;p15"/>
          <p:cNvSpPr txBox="1"/>
          <p:nvPr/>
        </p:nvSpPr>
        <p:spPr>
          <a:xfrm>
            <a:off x="3000063" y="883251"/>
            <a:ext cx="6084300" cy="3676800"/>
          </a:xfrm>
          <a:prstGeom prst="rect">
            <a:avLst/>
          </a:prstGeom>
          <a:noFill/>
          <a:ln>
            <a:noFill/>
          </a:ln>
        </p:spPr>
        <p:txBody>
          <a:bodyPr spcFirstLastPara="1" wrap="square" lIns="91425" tIns="91425" rIns="91425" bIns="91425" anchor="ctr" anchorCtr="0">
            <a:noAutofit/>
          </a:bodyPr>
          <a:lstStyle/>
          <a:p>
            <a:pPr marL="127000" lvl="0" algn="l" rtl="0">
              <a:lnSpc>
                <a:spcPct val="125000"/>
              </a:lnSpc>
              <a:spcBef>
                <a:spcPts val="0"/>
              </a:spcBef>
              <a:spcAft>
                <a:spcPts val="0"/>
              </a:spcAft>
              <a:buSzPts val="1600"/>
            </a:pPr>
            <a:r>
              <a:rPr lang="cs" sz="1600" dirty="0">
                <a:latin typeface="Rubik"/>
                <a:ea typeface="Rubik"/>
                <a:cs typeface="Rubik"/>
                <a:sym typeface="Rubik"/>
              </a:rPr>
              <a:t>PŘEHLED PORUCH PŘÍJMU POTRAVY</a:t>
            </a:r>
            <a:endParaRPr sz="1600" dirty="0">
              <a:latin typeface="Rubik"/>
              <a:ea typeface="Rubik"/>
              <a:cs typeface="Rubik"/>
              <a:sym typeface="Rubik"/>
            </a:endParaRPr>
          </a:p>
          <a:p>
            <a:pPr marL="0" lvl="0" indent="0" algn="l" rtl="0">
              <a:lnSpc>
                <a:spcPct val="125000"/>
              </a:lnSpc>
              <a:spcBef>
                <a:spcPts val="0"/>
              </a:spcBef>
              <a:spcAft>
                <a:spcPts val="0"/>
              </a:spcAft>
              <a:buNone/>
            </a:pPr>
            <a:r>
              <a:rPr lang="cs" sz="1600" dirty="0">
                <a:latin typeface="Rubik"/>
                <a:ea typeface="Rubik"/>
                <a:cs typeface="Rubik"/>
                <a:sym typeface="Rubik"/>
              </a:rPr>
              <a:t>          1. nozologické jednotky (X spektrum PPP), dg. kritéria</a:t>
            </a:r>
            <a:br>
              <a:rPr lang="cs" sz="1600" dirty="0">
                <a:latin typeface="Rubik"/>
                <a:ea typeface="Rubik"/>
                <a:cs typeface="Rubik"/>
                <a:sym typeface="Rubik"/>
              </a:rPr>
            </a:br>
            <a:r>
              <a:rPr lang="cs" sz="1600" dirty="0">
                <a:latin typeface="Rubik"/>
                <a:ea typeface="Rubik"/>
                <a:cs typeface="Rubik"/>
                <a:sym typeface="Rubik"/>
              </a:rPr>
              <a:t>          2. epidemiologie</a:t>
            </a:r>
            <a:endParaRPr sz="1600" dirty="0">
              <a:latin typeface="Rubik"/>
              <a:ea typeface="Rubik"/>
              <a:cs typeface="Rubik"/>
              <a:sym typeface="Rubik"/>
            </a:endParaRPr>
          </a:p>
          <a:p>
            <a:pPr marL="0" lvl="0" indent="0" algn="l" rtl="0">
              <a:lnSpc>
                <a:spcPct val="125000"/>
              </a:lnSpc>
              <a:spcBef>
                <a:spcPts val="0"/>
              </a:spcBef>
              <a:spcAft>
                <a:spcPts val="0"/>
              </a:spcAft>
              <a:buNone/>
            </a:pPr>
            <a:r>
              <a:rPr lang="cs" sz="1600" dirty="0">
                <a:latin typeface="Rubik"/>
                <a:ea typeface="Rubik"/>
                <a:cs typeface="Rubik"/>
                <a:sym typeface="Rubik"/>
              </a:rPr>
              <a:t>          3. etiologie, faktory a modely vzniku</a:t>
            </a:r>
            <a:endParaRPr sz="1600" dirty="0">
              <a:latin typeface="Rubik"/>
              <a:ea typeface="Rubik"/>
              <a:cs typeface="Rubik"/>
              <a:sym typeface="Rubik"/>
            </a:endParaRPr>
          </a:p>
          <a:p>
            <a:pPr marL="0" lvl="0" indent="0" algn="l" rtl="0">
              <a:lnSpc>
                <a:spcPct val="125000"/>
              </a:lnSpc>
              <a:spcBef>
                <a:spcPts val="0"/>
              </a:spcBef>
              <a:spcAft>
                <a:spcPts val="0"/>
              </a:spcAft>
              <a:buNone/>
            </a:pPr>
            <a:r>
              <a:rPr lang="cs" sz="1600" dirty="0">
                <a:latin typeface="Rubik"/>
                <a:ea typeface="Rubik"/>
                <a:cs typeface="Rubik"/>
                <a:sym typeface="Rubik"/>
              </a:rPr>
              <a:t>          4. aktuální trendy </a:t>
            </a:r>
          </a:p>
          <a:p>
            <a:pPr marL="0" lvl="0" indent="0" algn="l" rtl="0">
              <a:lnSpc>
                <a:spcPct val="125000"/>
              </a:lnSpc>
              <a:spcBef>
                <a:spcPts val="0"/>
              </a:spcBef>
              <a:spcAft>
                <a:spcPts val="0"/>
              </a:spcAft>
              <a:buNone/>
            </a:pPr>
            <a:r>
              <a:rPr lang="cs" sz="1600" dirty="0">
                <a:latin typeface="Rubik"/>
                <a:ea typeface="Rubik"/>
                <a:cs typeface="Rubik"/>
                <a:sym typeface="Rubik"/>
              </a:rPr>
              <a:t>          5. stereotypy a mýty</a:t>
            </a:r>
            <a:endParaRPr sz="1600" dirty="0">
              <a:latin typeface="Rubik"/>
              <a:ea typeface="Rubik"/>
              <a:cs typeface="Rubik"/>
              <a:sym typeface="Rubik"/>
            </a:endParaRPr>
          </a:p>
          <a:p>
            <a:pPr marL="0" lvl="0" indent="0" algn="l" rtl="0">
              <a:lnSpc>
                <a:spcPct val="125000"/>
              </a:lnSpc>
              <a:spcBef>
                <a:spcPts val="0"/>
              </a:spcBef>
              <a:spcAft>
                <a:spcPts val="0"/>
              </a:spcAft>
              <a:buNone/>
            </a:pPr>
            <a:endParaRPr sz="1600" dirty="0">
              <a:latin typeface="Rubik"/>
              <a:ea typeface="Rubik"/>
              <a:cs typeface="Rubik"/>
              <a:sym typeface="Rubik"/>
            </a:endParaRPr>
          </a:p>
          <a:p>
            <a:pPr marL="127000" lvl="0" algn="l" rtl="0">
              <a:lnSpc>
                <a:spcPct val="125000"/>
              </a:lnSpc>
              <a:spcBef>
                <a:spcPts val="0"/>
              </a:spcBef>
              <a:spcAft>
                <a:spcPts val="0"/>
              </a:spcAft>
              <a:buSzPts val="1600"/>
            </a:pPr>
            <a:r>
              <a:rPr lang="cs" sz="1600" dirty="0">
                <a:latin typeface="Rubik"/>
                <a:ea typeface="Rubik"/>
                <a:cs typeface="Rubik"/>
                <a:sym typeface="Rubik"/>
              </a:rPr>
              <a:t>TERAPIE </a:t>
            </a:r>
            <a:br>
              <a:rPr lang="cs" sz="1600" dirty="0">
                <a:latin typeface="Rubik"/>
                <a:ea typeface="Rubik"/>
                <a:cs typeface="Rubik"/>
                <a:sym typeface="Rubik"/>
              </a:rPr>
            </a:br>
            <a:r>
              <a:rPr lang="cs" sz="1600" dirty="0">
                <a:latin typeface="Rubik"/>
                <a:ea typeface="Rubik"/>
                <a:cs typeface="Rubik"/>
                <a:sym typeface="Rubik"/>
              </a:rPr>
              <a:t>       1. formy a strategie léčby v kontextu dynamiky vývoje  </a:t>
            </a:r>
            <a:br>
              <a:rPr lang="cs" sz="1600" dirty="0">
                <a:latin typeface="Rubik"/>
                <a:ea typeface="Rubik"/>
                <a:cs typeface="Rubik"/>
                <a:sym typeface="Rubik"/>
              </a:rPr>
            </a:br>
            <a:r>
              <a:rPr lang="cs" sz="1600" dirty="0">
                <a:latin typeface="Rubik"/>
                <a:ea typeface="Rubik"/>
                <a:cs typeface="Rubik"/>
                <a:sym typeface="Rubik"/>
              </a:rPr>
              <a:t>           onemocnění (multidisciplinarita, individualizace)</a:t>
            </a:r>
            <a:br>
              <a:rPr lang="cs" sz="1600" dirty="0">
                <a:latin typeface="Rubik"/>
                <a:ea typeface="Rubik"/>
                <a:cs typeface="Rubik"/>
                <a:sym typeface="Rubik"/>
              </a:rPr>
            </a:br>
            <a:r>
              <a:rPr lang="cs" sz="1600" dirty="0">
                <a:latin typeface="Rubik"/>
                <a:ea typeface="Rubik"/>
                <a:cs typeface="Rubik"/>
                <a:sym typeface="Rubik"/>
              </a:rPr>
              <a:t>       2. psychoterapeutické principy</a:t>
            </a:r>
          </a:p>
          <a:p>
            <a:pPr marL="127000" lvl="0" algn="l" rtl="0">
              <a:lnSpc>
                <a:spcPct val="125000"/>
              </a:lnSpc>
              <a:spcBef>
                <a:spcPts val="0"/>
              </a:spcBef>
              <a:spcAft>
                <a:spcPts val="0"/>
              </a:spcAft>
              <a:buSzPts val="1600"/>
            </a:pPr>
            <a:r>
              <a:rPr lang="cs" sz="1600" dirty="0">
                <a:latin typeface="Rubik"/>
                <a:ea typeface="Rubik"/>
                <a:cs typeface="Rubik"/>
                <a:sym typeface="Rubik"/>
              </a:rPr>
              <a:t>       3. prevence? </a:t>
            </a:r>
          </a:p>
          <a:p>
            <a:pPr marL="127000" lvl="0" algn="l" rtl="0">
              <a:lnSpc>
                <a:spcPct val="125000"/>
              </a:lnSpc>
              <a:spcBef>
                <a:spcPts val="0"/>
              </a:spcBef>
              <a:spcAft>
                <a:spcPts val="0"/>
              </a:spcAft>
              <a:buSzPts val="1600"/>
            </a:pPr>
            <a:r>
              <a:rPr lang="cs" sz="1600" dirty="0">
                <a:latin typeface="Rubik"/>
                <a:ea typeface="Rubik"/>
                <a:cs typeface="Rubik"/>
                <a:sym typeface="Rubik"/>
              </a:rPr>
              <a:t>      (4. mini-kazuistiky)</a:t>
            </a:r>
            <a:endParaRPr sz="1600" dirty="0">
              <a:latin typeface="Rubik"/>
              <a:ea typeface="Rubik"/>
              <a:cs typeface="Rubik"/>
              <a:sym typeface="Rubik"/>
            </a:endParaRPr>
          </a:p>
          <a:p>
            <a:pPr marL="914400" lvl="0" indent="0" algn="l" rtl="0">
              <a:lnSpc>
                <a:spcPct val="125000"/>
              </a:lnSpc>
              <a:spcBef>
                <a:spcPts val="0"/>
              </a:spcBef>
              <a:spcAft>
                <a:spcPts val="0"/>
              </a:spcAft>
              <a:buNone/>
            </a:pPr>
            <a:endParaRPr sz="1600" dirty="0">
              <a:latin typeface="Rubik"/>
              <a:ea typeface="Rubik"/>
              <a:cs typeface="Rubik"/>
              <a:sym typeface="Rubik"/>
            </a:endParaRPr>
          </a:p>
        </p:txBody>
      </p:sp>
      <p:pic>
        <p:nvPicPr>
          <p:cNvPr id="72" name="Google Shape;72;p15"/>
          <p:cNvPicPr preferRelativeResize="0"/>
          <p:nvPr/>
        </p:nvPicPr>
        <p:blipFill>
          <a:blip r:embed="rId3">
            <a:alphaModFix/>
          </a:blip>
          <a:stretch>
            <a:fillRect/>
          </a:stretch>
        </p:blipFill>
        <p:spPr>
          <a:xfrm rot="-365586">
            <a:off x="2095132" y="2113969"/>
            <a:ext cx="891100" cy="3080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
                                            <p:txEl>
                                              <p:pRg st="0" end="0"/>
                                            </p:txEl>
                                          </p:spTgt>
                                        </p:tgtEl>
                                        <p:attrNameLst>
                                          <p:attrName>style.visibility</p:attrName>
                                        </p:attrNameLst>
                                      </p:cBhvr>
                                      <p:to>
                                        <p:strVal val="visible"/>
                                      </p:to>
                                    </p:set>
                                    <p:anim calcmode="lin" valueType="num">
                                      <p:cBhvr additive="base">
                                        <p:cTn id="7" dur="500" fill="hold"/>
                                        <p:tgtEl>
                                          <p:spTgt spid="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1">
                                            <p:txEl>
                                              <p:pRg st="1" end="1"/>
                                            </p:txEl>
                                          </p:spTgt>
                                        </p:tgtEl>
                                        <p:attrNameLst>
                                          <p:attrName>style.visibility</p:attrName>
                                        </p:attrNameLst>
                                      </p:cBhvr>
                                      <p:to>
                                        <p:strVal val="visible"/>
                                      </p:to>
                                    </p:set>
                                    <p:anim calcmode="lin" valueType="num">
                                      <p:cBhvr additive="base">
                                        <p:cTn id="11" dur="500" fill="hold"/>
                                        <p:tgtEl>
                                          <p:spTgt spid="7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1">
                                            <p:txEl>
                                              <p:pRg st="2" end="2"/>
                                            </p:txEl>
                                          </p:spTgt>
                                        </p:tgtEl>
                                        <p:attrNameLst>
                                          <p:attrName>style.visibility</p:attrName>
                                        </p:attrNameLst>
                                      </p:cBhvr>
                                      <p:to>
                                        <p:strVal val="visible"/>
                                      </p:to>
                                    </p:set>
                                    <p:anim calcmode="lin" valueType="num">
                                      <p:cBhvr additive="base">
                                        <p:cTn id="15" dur="500" fill="hold"/>
                                        <p:tgtEl>
                                          <p:spTgt spid="7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1">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1">
                                            <p:txEl>
                                              <p:pRg st="3" end="3"/>
                                            </p:txEl>
                                          </p:spTgt>
                                        </p:tgtEl>
                                        <p:attrNameLst>
                                          <p:attrName>style.visibility</p:attrName>
                                        </p:attrNameLst>
                                      </p:cBhvr>
                                      <p:to>
                                        <p:strVal val="visible"/>
                                      </p:to>
                                    </p:set>
                                    <p:anim calcmode="lin" valueType="num">
                                      <p:cBhvr additive="base">
                                        <p:cTn id="19" dur="500" fill="hold"/>
                                        <p:tgtEl>
                                          <p:spTgt spid="7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1">
                                            <p:txEl>
                                              <p:pRg st="4" end="4"/>
                                            </p:txEl>
                                          </p:spTgt>
                                        </p:tgtEl>
                                        <p:attrNameLst>
                                          <p:attrName>style.visibility</p:attrName>
                                        </p:attrNameLst>
                                      </p:cBhvr>
                                      <p:to>
                                        <p:strVal val="visible"/>
                                      </p:to>
                                    </p:set>
                                    <p:anim calcmode="lin" valueType="num">
                                      <p:cBhvr additive="base">
                                        <p:cTn id="23" dur="500" fill="hold"/>
                                        <p:tgtEl>
                                          <p:spTgt spid="71">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1">
                                            <p:txEl>
                                              <p:pRg st="6" end="6"/>
                                            </p:txEl>
                                          </p:spTgt>
                                        </p:tgtEl>
                                        <p:attrNameLst>
                                          <p:attrName>style.visibility</p:attrName>
                                        </p:attrNameLst>
                                      </p:cBhvr>
                                      <p:to>
                                        <p:strVal val="visible"/>
                                      </p:to>
                                    </p:set>
                                    <p:anim calcmode="lin" valueType="num">
                                      <p:cBhvr additive="base">
                                        <p:cTn id="29" dur="500" fill="hold"/>
                                        <p:tgtEl>
                                          <p:spTgt spid="71">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1">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1">
                                            <p:txEl>
                                              <p:pRg st="7" end="7"/>
                                            </p:txEl>
                                          </p:spTgt>
                                        </p:tgtEl>
                                        <p:attrNameLst>
                                          <p:attrName>style.visibility</p:attrName>
                                        </p:attrNameLst>
                                      </p:cBhvr>
                                      <p:to>
                                        <p:strVal val="visible"/>
                                      </p:to>
                                    </p:set>
                                    <p:anim calcmode="lin" valueType="num">
                                      <p:cBhvr additive="base">
                                        <p:cTn id="33" dur="500" fill="hold"/>
                                        <p:tgtEl>
                                          <p:spTgt spid="71">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1">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71">
                                            <p:txEl>
                                              <p:pRg st="8" end="8"/>
                                            </p:txEl>
                                          </p:spTgt>
                                        </p:tgtEl>
                                        <p:attrNameLst>
                                          <p:attrName>style.visibility</p:attrName>
                                        </p:attrNameLst>
                                      </p:cBhvr>
                                      <p:to>
                                        <p:strVal val="visible"/>
                                      </p:to>
                                    </p:set>
                                    <p:anim calcmode="lin" valueType="num">
                                      <p:cBhvr additive="base">
                                        <p:cTn id="37" dur="500" fill="hold"/>
                                        <p:tgtEl>
                                          <p:spTgt spid="71">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0E5"/>
        </a:solidFill>
        <a:effectLst/>
      </p:bgPr>
    </p:bg>
    <p:spTree>
      <p:nvGrpSpPr>
        <p:cNvPr id="1" name="Shape 188"/>
        <p:cNvGrpSpPr/>
        <p:nvPr/>
      </p:nvGrpSpPr>
      <p:grpSpPr>
        <a:xfrm>
          <a:off x="0" y="0"/>
          <a:ext cx="0" cy="0"/>
          <a:chOff x="0" y="0"/>
          <a:chExt cx="0" cy="0"/>
        </a:xfrm>
      </p:grpSpPr>
      <p:sp>
        <p:nvSpPr>
          <p:cNvPr id="189" name="Google Shape;189;p34"/>
          <p:cNvSpPr txBox="1"/>
          <p:nvPr/>
        </p:nvSpPr>
        <p:spPr>
          <a:xfrm>
            <a:off x="285750" y="342175"/>
            <a:ext cx="7574100" cy="5859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cs" sz="2100" dirty="0">
                <a:solidFill>
                  <a:schemeClr val="dk1"/>
                </a:solidFill>
                <a:latin typeface="Rubik" panose="020B0604020202020204" charset="-79"/>
                <a:ea typeface="PT Serif"/>
                <a:cs typeface="Rubik" panose="020B0604020202020204" charset="-79"/>
                <a:sym typeface="PT Serif"/>
              </a:rPr>
              <a:t>O MOTIVACI obecně  </a:t>
            </a:r>
            <a:endParaRPr sz="2200" dirty="0">
              <a:latin typeface="Rubik" panose="020B0604020202020204" charset="-79"/>
              <a:ea typeface="PT Serif"/>
              <a:cs typeface="Rubik" panose="020B0604020202020204" charset="-79"/>
              <a:sym typeface="PT Serif"/>
            </a:endParaRPr>
          </a:p>
        </p:txBody>
      </p:sp>
      <p:sp>
        <p:nvSpPr>
          <p:cNvPr id="190" name="Google Shape;190;p34"/>
          <p:cNvSpPr txBox="1"/>
          <p:nvPr/>
        </p:nvSpPr>
        <p:spPr>
          <a:xfrm>
            <a:off x="334975" y="832825"/>
            <a:ext cx="8496300" cy="4185742"/>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500"/>
              </a:spcBef>
              <a:spcAft>
                <a:spcPts val="0"/>
              </a:spcAft>
              <a:buNone/>
            </a:pPr>
            <a:r>
              <a:rPr lang="cs" sz="1200" dirty="0">
                <a:latin typeface="Rubik"/>
                <a:ea typeface="Rubik"/>
                <a:cs typeface="Rubik"/>
                <a:sym typeface="Rubik"/>
              </a:rPr>
              <a:t>O</a:t>
            </a:r>
            <a:r>
              <a:rPr lang="cs" sz="1200" b="1" dirty="0">
                <a:latin typeface="Rubik"/>
                <a:ea typeface="Rubik"/>
                <a:cs typeface="Rubik"/>
                <a:sym typeface="Rubik"/>
              </a:rPr>
              <a:t> </a:t>
            </a:r>
            <a:r>
              <a:rPr lang="cs" sz="1200" dirty="0">
                <a:latin typeface="Rubik"/>
                <a:ea typeface="Rubik"/>
                <a:cs typeface="Rubik"/>
                <a:sym typeface="Rubik"/>
              </a:rPr>
              <a:t>MOTIVACI lze uvažovat jako o situační proměnné (závislé na aktuálním fyzickém i psychickém stavu pacienta) i jako o charakteristice pro daného jedince typické a dlouhodobé</a:t>
            </a:r>
            <a:endParaRPr sz="1200" dirty="0">
              <a:latin typeface="Rubik"/>
              <a:ea typeface="Rubik"/>
              <a:cs typeface="Rubik"/>
              <a:sym typeface="Rubik"/>
            </a:endParaRPr>
          </a:p>
          <a:p>
            <a:pPr marL="457200" lvl="0" indent="-311150" algn="l" rtl="0">
              <a:lnSpc>
                <a:spcPct val="115000"/>
              </a:lnSpc>
              <a:spcBef>
                <a:spcPts val="600"/>
              </a:spcBef>
              <a:spcAft>
                <a:spcPts val="0"/>
              </a:spcAft>
              <a:buSzPts val="1300"/>
              <a:buFont typeface="Rubik"/>
              <a:buChar char="●"/>
            </a:pPr>
            <a:r>
              <a:rPr lang="cs" sz="1200" dirty="0">
                <a:latin typeface="Rubik"/>
                <a:ea typeface="Rubik"/>
                <a:cs typeface="Rubik"/>
                <a:sym typeface="Rubik"/>
              </a:rPr>
              <a:t>zčásti lze zmapovat při formování terapeutické dohody</a:t>
            </a:r>
            <a:endParaRPr sz="1200" dirty="0">
              <a:latin typeface="Rubik"/>
              <a:ea typeface="Rubik"/>
              <a:cs typeface="Rubik"/>
              <a:sym typeface="Rubik"/>
            </a:endParaRPr>
          </a:p>
          <a:p>
            <a:pPr marL="457200" lvl="0" indent="-311150" algn="l" rtl="0">
              <a:lnSpc>
                <a:spcPct val="100000"/>
              </a:lnSpc>
              <a:spcBef>
                <a:spcPts val="0"/>
              </a:spcBef>
              <a:spcAft>
                <a:spcPts val="0"/>
              </a:spcAft>
              <a:buSzPts val="1300"/>
              <a:buFont typeface="Rubik"/>
              <a:buChar char="●"/>
            </a:pPr>
            <a:r>
              <a:rPr lang="cs" sz="1200" u="sng" dirty="0">
                <a:latin typeface="Rubik"/>
                <a:ea typeface="Rubik"/>
                <a:cs typeface="Rubik"/>
                <a:sym typeface="Rubik"/>
              </a:rPr>
              <a:t>podpora motivace</a:t>
            </a:r>
            <a:r>
              <a:rPr lang="cs" sz="1200" dirty="0">
                <a:latin typeface="Rubik"/>
                <a:ea typeface="Rubik"/>
                <a:cs typeface="Rubik"/>
                <a:sym typeface="Rubik"/>
              </a:rPr>
              <a:t> jako zakázka   - lékaře?</a:t>
            </a:r>
            <a:endParaRPr sz="1200" dirty="0">
              <a:latin typeface="Rubik"/>
              <a:ea typeface="Rubik"/>
              <a:cs typeface="Rubik"/>
              <a:sym typeface="Rubik"/>
            </a:endParaRPr>
          </a:p>
          <a:p>
            <a:pPr marL="457200" lvl="0" indent="0" algn="l" rtl="0">
              <a:lnSpc>
                <a:spcPct val="100000"/>
              </a:lnSpc>
              <a:spcBef>
                <a:spcPts val="600"/>
              </a:spcBef>
              <a:spcAft>
                <a:spcPts val="0"/>
              </a:spcAft>
              <a:buNone/>
            </a:pPr>
            <a:r>
              <a:rPr lang="cs" sz="1200" dirty="0">
                <a:latin typeface="Rubik"/>
                <a:ea typeface="Rubik"/>
                <a:cs typeface="Rubik"/>
                <a:sym typeface="Rubik"/>
              </a:rPr>
              <a:t>                                                             - fyzioterapeuta či jiného odborníka?</a:t>
            </a:r>
            <a:endParaRPr sz="1200" dirty="0">
              <a:latin typeface="Rubik"/>
              <a:ea typeface="Rubik"/>
              <a:cs typeface="Rubik"/>
              <a:sym typeface="Rubik"/>
            </a:endParaRPr>
          </a:p>
          <a:p>
            <a:pPr marL="457200" lvl="0" indent="0" algn="l" rtl="0">
              <a:lnSpc>
                <a:spcPct val="100000"/>
              </a:lnSpc>
              <a:spcBef>
                <a:spcPts val="600"/>
              </a:spcBef>
              <a:spcAft>
                <a:spcPts val="0"/>
              </a:spcAft>
              <a:buNone/>
            </a:pPr>
            <a:r>
              <a:rPr lang="cs" sz="1200" dirty="0">
                <a:latin typeface="Rubik"/>
                <a:ea typeface="Rubik"/>
                <a:cs typeface="Rubik"/>
                <a:sym typeface="Rubik"/>
              </a:rPr>
              <a:t>                                                             - rodinných příslušníků?</a:t>
            </a:r>
            <a:endParaRPr sz="1200" dirty="0">
              <a:latin typeface="Rubik"/>
              <a:ea typeface="Rubik"/>
              <a:cs typeface="Rubik"/>
              <a:sym typeface="Rubik"/>
            </a:endParaRPr>
          </a:p>
          <a:p>
            <a:pPr marL="457200" lvl="0" indent="0" algn="l" rtl="0">
              <a:lnSpc>
                <a:spcPct val="100000"/>
              </a:lnSpc>
              <a:spcBef>
                <a:spcPts val="600"/>
              </a:spcBef>
              <a:spcAft>
                <a:spcPts val="0"/>
              </a:spcAft>
              <a:buNone/>
            </a:pPr>
            <a:r>
              <a:rPr lang="cs" sz="1200" dirty="0">
                <a:latin typeface="Rubik"/>
                <a:ea typeface="Rubik"/>
                <a:cs typeface="Rubik"/>
                <a:sym typeface="Rubik"/>
              </a:rPr>
              <a:t>                                                             - pacienta?</a:t>
            </a:r>
            <a:endParaRPr sz="1200" dirty="0">
              <a:latin typeface="Rubik"/>
              <a:ea typeface="Rubik"/>
              <a:cs typeface="Rubik"/>
              <a:sym typeface="Rubik"/>
            </a:endParaRPr>
          </a:p>
          <a:p>
            <a:pPr marL="457200" lvl="0" indent="-311150" algn="l" rtl="0">
              <a:lnSpc>
                <a:spcPct val="115000"/>
              </a:lnSpc>
              <a:spcBef>
                <a:spcPts val="600"/>
              </a:spcBef>
              <a:spcAft>
                <a:spcPts val="0"/>
              </a:spcAft>
              <a:buSzPts val="1300"/>
              <a:buFont typeface="Rubik"/>
              <a:buChar char="●"/>
            </a:pPr>
            <a:r>
              <a:rPr lang="cs" sz="1200" dirty="0">
                <a:latin typeface="Rubik"/>
                <a:ea typeface="Rubik"/>
                <a:cs typeface="Rubik"/>
                <a:sym typeface="Rubik"/>
              </a:rPr>
              <a:t>A co to v kterém případě (a pro koho) znamená? A KDY MŮŽE POMOCI PSYCHOLOG?</a:t>
            </a:r>
            <a:br>
              <a:rPr lang="cs" sz="1200" dirty="0">
                <a:latin typeface="Rubik"/>
                <a:ea typeface="Rubik"/>
                <a:cs typeface="Rubik"/>
                <a:sym typeface="Rubik"/>
              </a:rPr>
            </a:br>
            <a:endParaRPr sz="1200" dirty="0">
              <a:latin typeface="Rubik"/>
              <a:ea typeface="Rubik"/>
              <a:cs typeface="Rubik"/>
              <a:sym typeface="Rubik"/>
            </a:endParaRPr>
          </a:p>
          <a:p>
            <a:pPr marL="457200" lvl="0" indent="-311150" algn="l" rtl="0">
              <a:lnSpc>
                <a:spcPct val="115000"/>
              </a:lnSpc>
              <a:spcBef>
                <a:spcPts val="0"/>
              </a:spcBef>
              <a:spcAft>
                <a:spcPts val="0"/>
              </a:spcAft>
              <a:buSzPts val="1300"/>
              <a:buFont typeface="Rubik"/>
              <a:buChar char="●"/>
            </a:pPr>
            <a:r>
              <a:rPr lang="cs" sz="1200" b="1" u="sng" dirty="0">
                <a:latin typeface="Rubik"/>
                <a:ea typeface="Rubik"/>
                <a:cs typeface="Rubik"/>
                <a:sym typeface="Rubik"/>
              </a:rPr>
              <a:t>O ČEM JE DOBRÉ PŘEMÝŠLET</a:t>
            </a:r>
            <a:endParaRPr sz="1200" b="1" u="sng" dirty="0">
              <a:latin typeface="Rubik"/>
              <a:ea typeface="Rubik"/>
              <a:cs typeface="Rubik"/>
              <a:sym typeface="Rubik"/>
            </a:endParaRPr>
          </a:p>
          <a:p>
            <a:pPr marL="457200" lvl="0" indent="0" algn="l" rtl="0">
              <a:lnSpc>
                <a:spcPct val="115000"/>
              </a:lnSpc>
              <a:spcBef>
                <a:spcPts val="600"/>
              </a:spcBef>
              <a:spcAft>
                <a:spcPts val="0"/>
              </a:spcAft>
              <a:buNone/>
            </a:pPr>
            <a:r>
              <a:rPr lang="cs" sz="1200" dirty="0">
                <a:latin typeface="Rubik"/>
                <a:ea typeface="Rubik"/>
                <a:cs typeface="Rubik"/>
                <a:sym typeface="Rubik"/>
              </a:rPr>
              <a:t>- „promlouvání do duše“ X snaha o porozumění, podporu (terapeutická dohoda jako vztažný bod)</a:t>
            </a:r>
            <a:endParaRPr sz="1200" dirty="0">
              <a:latin typeface="Rubik"/>
              <a:ea typeface="Rubik"/>
              <a:cs typeface="Rubik"/>
              <a:sym typeface="Rubik"/>
            </a:endParaRPr>
          </a:p>
          <a:p>
            <a:pPr marL="457200" lvl="0" indent="0" algn="l" rtl="0">
              <a:lnSpc>
                <a:spcPct val="115000"/>
              </a:lnSpc>
              <a:spcBef>
                <a:spcPts val="600"/>
              </a:spcBef>
              <a:spcAft>
                <a:spcPts val="0"/>
              </a:spcAft>
              <a:buNone/>
            </a:pPr>
            <a:r>
              <a:rPr lang="cs" sz="1200" dirty="0">
                <a:latin typeface="Rubik"/>
                <a:ea typeface="Rubik"/>
                <a:cs typeface="Rubik"/>
                <a:sym typeface="Rubik"/>
              </a:rPr>
              <a:t>- kdo je můj pacient? Jakou míru „motivace“ od něj mohu očekávat?</a:t>
            </a:r>
            <a:endParaRPr sz="1200" dirty="0">
              <a:latin typeface="Rubik"/>
              <a:ea typeface="Rubik"/>
              <a:cs typeface="Rubik"/>
              <a:sym typeface="Rubik"/>
            </a:endParaRPr>
          </a:p>
          <a:p>
            <a:pPr marL="457200" lvl="0" indent="0" algn="l" rtl="0">
              <a:lnSpc>
                <a:spcPct val="115000"/>
              </a:lnSpc>
              <a:spcBef>
                <a:spcPts val="600"/>
              </a:spcBef>
              <a:spcAft>
                <a:spcPts val="0"/>
              </a:spcAft>
              <a:buNone/>
            </a:pPr>
            <a:r>
              <a:rPr lang="cs" sz="1200" dirty="0">
                <a:latin typeface="Rubik"/>
                <a:ea typeface="Rubik"/>
                <a:cs typeface="Rubik"/>
                <a:sym typeface="Rubik"/>
              </a:rPr>
              <a:t>- kdo je za co zodpovědný? (zodpovědnost za proces X za výsledek)</a:t>
            </a:r>
            <a:endParaRPr sz="1200" dirty="0">
              <a:latin typeface="Rubik"/>
              <a:ea typeface="Rubik"/>
              <a:cs typeface="Rubik"/>
              <a:sym typeface="Rubik"/>
            </a:endParaRPr>
          </a:p>
          <a:p>
            <a:pPr marL="457200" lvl="0" indent="0" algn="l" rtl="0">
              <a:lnSpc>
                <a:spcPct val="115000"/>
              </a:lnSpc>
              <a:spcBef>
                <a:spcPts val="600"/>
              </a:spcBef>
              <a:spcAft>
                <a:spcPts val="0"/>
              </a:spcAft>
              <a:buNone/>
            </a:pPr>
            <a:r>
              <a:rPr lang="cs" sz="1200" dirty="0">
                <a:latin typeface="Rubik"/>
                <a:ea typeface="Rubik"/>
                <a:cs typeface="Rubik"/>
                <a:sym typeface="Rubik"/>
              </a:rPr>
              <a:t>- jak zvládat frustraci, když „by přece stačilo, kdyby jenom trochu chtěl“?</a:t>
            </a:r>
            <a:endParaRPr sz="1200" dirty="0">
              <a:latin typeface="Rubik"/>
              <a:ea typeface="Rubik"/>
              <a:cs typeface="Rubik"/>
              <a:sym typeface="Rubik"/>
            </a:endParaRPr>
          </a:p>
          <a:p>
            <a:pPr marL="457200" lvl="0" indent="0" algn="l" rtl="0">
              <a:lnSpc>
                <a:spcPct val="115000"/>
              </a:lnSpc>
              <a:spcBef>
                <a:spcPts val="1200"/>
              </a:spcBef>
              <a:spcAft>
                <a:spcPts val="0"/>
              </a:spcAft>
              <a:buNone/>
            </a:pPr>
            <a:endParaRPr sz="1200" dirty="0">
              <a:latin typeface="Rubik"/>
              <a:ea typeface="Rubik"/>
              <a:cs typeface="Rubik"/>
              <a:sym typeface="Rubik"/>
            </a:endParaRPr>
          </a:p>
          <a:p>
            <a:pPr marL="0" lvl="0" indent="0" algn="l" rtl="0">
              <a:lnSpc>
                <a:spcPct val="100000"/>
              </a:lnSpc>
              <a:spcBef>
                <a:spcPts val="3800"/>
              </a:spcBef>
              <a:spcAft>
                <a:spcPts val="3800"/>
              </a:spcAft>
              <a:buNone/>
            </a:pPr>
            <a:br>
              <a:rPr lang="cs" sz="1300" b="1" dirty="0">
                <a:solidFill>
                  <a:schemeClr val="dk1"/>
                </a:solidFill>
                <a:latin typeface="Rubik"/>
                <a:ea typeface="Rubik"/>
                <a:cs typeface="Rubik"/>
                <a:sym typeface="Rubik"/>
              </a:rPr>
            </a:br>
            <a:r>
              <a:rPr lang="cs" sz="1300" b="1" dirty="0">
                <a:solidFill>
                  <a:schemeClr val="dk1"/>
                </a:solidFill>
                <a:latin typeface="Rubik"/>
                <a:ea typeface="Rubik"/>
                <a:cs typeface="Rubik"/>
                <a:sym typeface="Rubik"/>
              </a:rPr>
              <a:t>                 </a:t>
            </a:r>
            <a:endParaRPr sz="1300" b="1" dirty="0">
              <a:solidFill>
                <a:schemeClr val="dk1"/>
              </a:solidFill>
              <a:latin typeface="Rubik"/>
              <a:ea typeface="Rubik"/>
              <a:cs typeface="Rubik"/>
              <a:sym typeface="Rubik"/>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0E5"/>
        </a:solidFill>
        <a:effectLst/>
      </p:bgPr>
    </p:bg>
    <p:spTree>
      <p:nvGrpSpPr>
        <p:cNvPr id="1" name="Shape 194"/>
        <p:cNvGrpSpPr/>
        <p:nvPr/>
      </p:nvGrpSpPr>
      <p:grpSpPr>
        <a:xfrm>
          <a:off x="0" y="0"/>
          <a:ext cx="0" cy="0"/>
          <a:chOff x="0" y="0"/>
          <a:chExt cx="0" cy="0"/>
        </a:xfrm>
      </p:grpSpPr>
      <p:sp>
        <p:nvSpPr>
          <p:cNvPr id="195" name="Google Shape;195;p35"/>
          <p:cNvSpPr txBox="1"/>
          <p:nvPr/>
        </p:nvSpPr>
        <p:spPr>
          <a:xfrm>
            <a:off x="506425" y="927100"/>
            <a:ext cx="2362200" cy="31146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cs" sz="2900" dirty="0">
                <a:latin typeface="Rubik" panose="020B0604020202020204" charset="-79"/>
                <a:ea typeface="PT Serif"/>
                <a:cs typeface="Rubik" panose="020B0604020202020204" charset="-79"/>
                <a:sym typeface="PT Serif"/>
              </a:rPr>
              <a:t>Motivační rozhovory</a:t>
            </a:r>
            <a:endParaRPr sz="2900" dirty="0">
              <a:latin typeface="Rubik" panose="020B0604020202020204" charset="-79"/>
              <a:ea typeface="PT Serif"/>
              <a:cs typeface="Rubik" panose="020B0604020202020204" charset="-79"/>
              <a:sym typeface="PT Serif"/>
            </a:endParaRPr>
          </a:p>
          <a:p>
            <a:pPr marL="0" lvl="0" indent="0" algn="l" rtl="0">
              <a:lnSpc>
                <a:spcPct val="90000"/>
              </a:lnSpc>
              <a:spcBef>
                <a:spcPts val="0"/>
              </a:spcBef>
              <a:spcAft>
                <a:spcPts val="0"/>
              </a:spcAft>
              <a:buClr>
                <a:schemeClr val="dk1"/>
              </a:buClr>
              <a:buSzPts val="1100"/>
              <a:buFont typeface="Arial"/>
              <a:buNone/>
            </a:pPr>
            <a:endParaRPr sz="2900" dirty="0">
              <a:latin typeface="Rubik" panose="020B0604020202020204" charset="-79"/>
              <a:ea typeface="PT Serif"/>
              <a:cs typeface="Rubik" panose="020B0604020202020204" charset="-79"/>
              <a:sym typeface="PT Serif"/>
            </a:endParaRPr>
          </a:p>
          <a:p>
            <a:pPr marL="0" lvl="0" indent="0" algn="l" rtl="0">
              <a:lnSpc>
                <a:spcPct val="90000"/>
              </a:lnSpc>
              <a:spcBef>
                <a:spcPts val="0"/>
              </a:spcBef>
              <a:spcAft>
                <a:spcPts val="0"/>
              </a:spcAft>
              <a:buNone/>
            </a:pPr>
            <a:r>
              <a:rPr lang="cs" sz="2000" dirty="0">
                <a:latin typeface="Rubik" panose="020B0604020202020204" charset="-79"/>
                <a:ea typeface="PT Serif"/>
                <a:cs typeface="Rubik" panose="020B0604020202020204" charset="-79"/>
                <a:sym typeface="PT Serif"/>
              </a:rPr>
              <a:t>(Miller &amp; Rollnick, u nás výcvik </a:t>
            </a:r>
            <a:br>
              <a:rPr lang="cs" sz="2000" dirty="0">
                <a:latin typeface="Rubik" panose="020B0604020202020204" charset="-79"/>
                <a:ea typeface="PT Serif"/>
                <a:cs typeface="Rubik" panose="020B0604020202020204" charset="-79"/>
                <a:sym typeface="PT Serif"/>
              </a:rPr>
            </a:br>
            <a:r>
              <a:rPr lang="cs" sz="2000" dirty="0">
                <a:latin typeface="Rubik" panose="020B0604020202020204" charset="-79"/>
                <a:ea typeface="PT Serif"/>
                <a:cs typeface="Rubik" panose="020B0604020202020204" charset="-79"/>
                <a:sym typeface="PT Serif"/>
              </a:rPr>
              <a:t>PhDr. Jana Soukupa)</a:t>
            </a:r>
            <a:endParaRPr sz="4100" b="1" dirty="0">
              <a:latin typeface="Rubik" panose="020B0604020202020204" charset="-79"/>
              <a:ea typeface="PT Serif"/>
              <a:cs typeface="Rubik" panose="020B0604020202020204" charset="-79"/>
              <a:sym typeface="PT Serif"/>
            </a:endParaRPr>
          </a:p>
        </p:txBody>
      </p:sp>
      <p:sp>
        <p:nvSpPr>
          <p:cNvPr id="196" name="Google Shape;196;p35"/>
          <p:cNvSpPr txBox="1"/>
          <p:nvPr/>
        </p:nvSpPr>
        <p:spPr>
          <a:xfrm>
            <a:off x="3021025" y="351600"/>
            <a:ext cx="5962500" cy="44403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500"/>
              </a:spcBef>
              <a:spcAft>
                <a:spcPts val="0"/>
              </a:spcAft>
              <a:buNone/>
            </a:pPr>
            <a:r>
              <a:rPr lang="cs" sz="1300" b="1" dirty="0">
                <a:latin typeface="Rubik"/>
                <a:ea typeface="Rubik"/>
                <a:cs typeface="Rubik"/>
                <a:sym typeface="Rubik"/>
              </a:rPr>
              <a:t>STRATEGIE PODPORUJÍCÍ MOTIVACI KE ZMĚNĚ </a:t>
            </a:r>
            <a:endParaRPr sz="1300" b="1" dirty="0">
              <a:latin typeface="Rubik"/>
              <a:ea typeface="Rubik"/>
              <a:cs typeface="Rubik"/>
              <a:sym typeface="Rubik"/>
            </a:endParaRPr>
          </a:p>
          <a:p>
            <a:pPr marL="457200" lvl="0" indent="-311150" algn="l" rtl="0">
              <a:lnSpc>
                <a:spcPct val="115000"/>
              </a:lnSpc>
              <a:spcBef>
                <a:spcPts val="600"/>
              </a:spcBef>
              <a:spcAft>
                <a:spcPts val="0"/>
              </a:spcAft>
              <a:buSzPts val="1300"/>
              <a:buFont typeface="Rubik"/>
              <a:buChar char="●"/>
            </a:pPr>
            <a:r>
              <a:rPr lang="cs" sz="1200" dirty="0">
                <a:latin typeface="Rubik"/>
                <a:ea typeface="Rubik"/>
                <a:cs typeface="Rubik"/>
                <a:sym typeface="Rubik"/>
              </a:rPr>
              <a:t>partnerství a spolupráce + zhodnocení fáze změny (prekontemplace, kontemplace, plán, akce, udržení)</a:t>
            </a:r>
            <a:endParaRPr sz="1200" dirty="0">
              <a:latin typeface="Rubik"/>
              <a:ea typeface="Rubik"/>
              <a:cs typeface="Rubik"/>
              <a:sym typeface="Rubik"/>
            </a:endParaRPr>
          </a:p>
          <a:p>
            <a:pPr marL="457200" lvl="0" indent="-311150" algn="l" rtl="0">
              <a:lnSpc>
                <a:spcPct val="115000"/>
              </a:lnSpc>
              <a:spcBef>
                <a:spcPts val="0"/>
              </a:spcBef>
              <a:spcAft>
                <a:spcPts val="0"/>
              </a:spcAft>
              <a:buSzPts val="1300"/>
              <a:buFont typeface="Rubik"/>
              <a:buChar char="●"/>
            </a:pPr>
            <a:r>
              <a:rPr lang="cs" sz="1200" dirty="0">
                <a:latin typeface="Rubik"/>
                <a:ea typeface="Rubik"/>
                <a:cs typeface="Rubik"/>
                <a:sym typeface="Rubik"/>
              </a:rPr>
              <a:t>prohlubování uvědomění nevýhod současného stavu a výhod změny („řeči změny“), rozvíjení ambivalence a rozporů, otevřené otázky</a:t>
            </a:r>
            <a:endParaRPr sz="1200" dirty="0">
              <a:latin typeface="Rubik"/>
              <a:ea typeface="Rubik"/>
              <a:cs typeface="Rubik"/>
              <a:sym typeface="Rubik"/>
            </a:endParaRPr>
          </a:p>
          <a:p>
            <a:pPr marL="457200" lvl="0" indent="-311150" algn="l" rtl="0">
              <a:lnSpc>
                <a:spcPct val="115000"/>
              </a:lnSpc>
              <a:spcBef>
                <a:spcPts val="0"/>
              </a:spcBef>
              <a:spcAft>
                <a:spcPts val="0"/>
              </a:spcAft>
              <a:buSzPts val="1300"/>
              <a:buFont typeface="Rubik"/>
              <a:buChar char="●"/>
            </a:pPr>
            <a:r>
              <a:rPr lang="cs" sz="1200" dirty="0">
                <a:latin typeface="Rubik"/>
                <a:ea typeface="Rubik"/>
                <a:cs typeface="Rubik"/>
                <a:sym typeface="Rubik"/>
              </a:rPr>
              <a:t>posilování důvěry pacienta v jeho kompetence</a:t>
            </a:r>
            <a:endParaRPr sz="1200" dirty="0">
              <a:latin typeface="Rubik"/>
              <a:ea typeface="Rubik"/>
              <a:cs typeface="Rubik"/>
              <a:sym typeface="Rubik"/>
            </a:endParaRPr>
          </a:p>
          <a:p>
            <a:pPr marL="457200" lvl="0" indent="-311150" algn="l" rtl="0">
              <a:lnSpc>
                <a:spcPct val="115000"/>
              </a:lnSpc>
              <a:spcBef>
                <a:spcPts val="0"/>
              </a:spcBef>
              <a:spcAft>
                <a:spcPts val="0"/>
              </a:spcAft>
              <a:buSzPts val="1300"/>
              <a:buFont typeface="Rubik"/>
              <a:buChar char="●"/>
            </a:pPr>
            <a:r>
              <a:rPr lang="cs" sz="1200" dirty="0">
                <a:latin typeface="Rubik"/>
                <a:ea typeface="Rubik"/>
                <a:cs typeface="Rubik"/>
                <a:sym typeface="Rubik"/>
              </a:rPr>
              <a:t>vyjadřování empatie, vyhýbání se napravovacímu reflexu</a:t>
            </a:r>
            <a:endParaRPr sz="1200" dirty="0">
              <a:latin typeface="Rubik"/>
              <a:ea typeface="Rubik"/>
              <a:cs typeface="Rubik"/>
              <a:sym typeface="Rubik"/>
            </a:endParaRPr>
          </a:p>
          <a:p>
            <a:pPr marL="0" lvl="0" indent="0" algn="l" rtl="0">
              <a:lnSpc>
                <a:spcPct val="115000"/>
              </a:lnSpc>
              <a:spcBef>
                <a:spcPts val="600"/>
              </a:spcBef>
              <a:spcAft>
                <a:spcPts val="0"/>
              </a:spcAft>
              <a:buClr>
                <a:schemeClr val="dk1"/>
              </a:buClr>
              <a:buSzPts val="1100"/>
              <a:buFont typeface="Arial"/>
              <a:buNone/>
            </a:pPr>
            <a:br>
              <a:rPr lang="cs" sz="1200" dirty="0">
                <a:latin typeface="Rubik"/>
                <a:ea typeface="Rubik"/>
                <a:cs typeface="Rubik"/>
                <a:sym typeface="Rubik"/>
              </a:rPr>
            </a:br>
            <a:endParaRPr sz="1200" dirty="0">
              <a:latin typeface="Rubik"/>
              <a:ea typeface="Rubik"/>
              <a:cs typeface="Rubik"/>
              <a:sym typeface="Rubik"/>
            </a:endParaRPr>
          </a:p>
          <a:p>
            <a:pPr marL="457200" lvl="0" indent="-311150" algn="l" rtl="0">
              <a:lnSpc>
                <a:spcPct val="115000"/>
              </a:lnSpc>
              <a:spcBef>
                <a:spcPts val="600"/>
              </a:spcBef>
              <a:spcAft>
                <a:spcPts val="0"/>
              </a:spcAft>
              <a:buSzPts val="1300"/>
              <a:buFont typeface="Rubik"/>
              <a:buChar char="❏"/>
            </a:pPr>
            <a:r>
              <a:rPr lang="cs" sz="1200" dirty="0">
                <a:latin typeface="Rubik"/>
                <a:ea typeface="Rubik"/>
                <a:cs typeface="Rubik"/>
                <a:sym typeface="Rubik"/>
              </a:rPr>
              <a:t></a:t>
            </a:r>
            <a:r>
              <a:rPr lang="cs" sz="1200" b="1" dirty="0">
                <a:latin typeface="Rubik"/>
                <a:ea typeface="Rubik"/>
                <a:cs typeface="Rubik"/>
                <a:sym typeface="Rubik"/>
              </a:rPr>
              <a:t>reflex napravovací</a:t>
            </a:r>
            <a:r>
              <a:rPr lang="cs" sz="1200" dirty="0">
                <a:latin typeface="Rubik"/>
                <a:ea typeface="Rubik"/>
                <a:cs typeface="Rubik"/>
                <a:sym typeface="Rubik"/>
              </a:rPr>
              <a:t> („Měl/a bys….“ „Když nebudeš“) vede k reflexu </a:t>
            </a:r>
            <a:r>
              <a:rPr lang="cs" sz="1200" b="1" dirty="0">
                <a:latin typeface="Rubik"/>
                <a:ea typeface="Rubik"/>
                <a:cs typeface="Rubik"/>
                <a:sym typeface="Rubik"/>
              </a:rPr>
              <a:t>obhajovacímu</a:t>
            </a:r>
            <a:r>
              <a:rPr lang="cs" sz="1200" dirty="0">
                <a:latin typeface="Rubik"/>
                <a:ea typeface="Rubik"/>
                <a:cs typeface="Rubik"/>
                <a:sym typeface="Rubik"/>
              </a:rPr>
              <a:t> („Když já bych rád/a, ale..“ „Jenže..“)</a:t>
            </a:r>
            <a:endParaRPr sz="1200" dirty="0">
              <a:latin typeface="Rubik"/>
              <a:ea typeface="Rubik"/>
              <a:cs typeface="Rubik"/>
              <a:sym typeface="Rubik"/>
            </a:endParaRPr>
          </a:p>
          <a:p>
            <a:pPr marL="457200" lvl="0" indent="-311150" algn="l" rtl="0">
              <a:lnSpc>
                <a:spcPct val="115000"/>
              </a:lnSpc>
              <a:spcBef>
                <a:spcPts val="0"/>
              </a:spcBef>
              <a:spcAft>
                <a:spcPts val="0"/>
              </a:spcAft>
              <a:buSzPts val="1300"/>
              <a:buFont typeface="Rubik"/>
              <a:buChar char="❏"/>
            </a:pPr>
            <a:r>
              <a:rPr lang="cs" sz="1200" dirty="0">
                <a:latin typeface="Rubik"/>
                <a:ea typeface="Rubik"/>
                <a:cs typeface="Rubik"/>
                <a:sym typeface="Rubik"/>
              </a:rPr>
              <a:t>Řeč </a:t>
            </a:r>
            <a:r>
              <a:rPr lang="cs" sz="1200" b="1" dirty="0">
                <a:latin typeface="Rubik"/>
                <a:ea typeface="Rubik"/>
                <a:cs typeface="Rubik"/>
                <a:sym typeface="Rubik"/>
              </a:rPr>
              <a:t>změny</a:t>
            </a:r>
            <a:r>
              <a:rPr lang="cs" sz="1200" dirty="0">
                <a:latin typeface="Rubik"/>
                <a:ea typeface="Rubik"/>
                <a:cs typeface="Rubik"/>
                <a:sym typeface="Rubik"/>
              </a:rPr>
              <a:t> X řeč </a:t>
            </a:r>
            <a:r>
              <a:rPr lang="cs" sz="1200" b="1" dirty="0">
                <a:latin typeface="Rubik"/>
                <a:ea typeface="Rubik"/>
                <a:cs typeface="Rubik"/>
                <a:sym typeface="Rubik"/>
              </a:rPr>
              <a:t>statu quo</a:t>
            </a:r>
            <a:endParaRPr sz="1200" b="1" dirty="0">
              <a:latin typeface="Rubik"/>
              <a:ea typeface="Rubik"/>
              <a:cs typeface="Rubik"/>
              <a:sym typeface="Rubik"/>
            </a:endParaRPr>
          </a:p>
          <a:p>
            <a:pPr marL="0" lvl="0" indent="0" algn="l" rtl="0">
              <a:lnSpc>
                <a:spcPct val="125000"/>
              </a:lnSpc>
              <a:spcBef>
                <a:spcPts val="600"/>
              </a:spcBef>
              <a:spcAft>
                <a:spcPts val="0"/>
              </a:spcAft>
              <a:buNone/>
            </a:pPr>
            <a:endParaRPr sz="1600" dirty="0">
              <a:latin typeface="Rubik"/>
              <a:ea typeface="Rubik"/>
              <a:cs typeface="Rubik"/>
              <a:sym typeface="Rubik"/>
            </a:endParaRPr>
          </a:p>
        </p:txBody>
      </p:sp>
      <p:pic>
        <p:nvPicPr>
          <p:cNvPr id="197" name="Google Shape;197;p35"/>
          <p:cNvPicPr preferRelativeResize="0"/>
          <p:nvPr/>
        </p:nvPicPr>
        <p:blipFill>
          <a:blip r:embed="rId3">
            <a:alphaModFix/>
          </a:blip>
          <a:stretch>
            <a:fillRect/>
          </a:stretch>
        </p:blipFill>
        <p:spPr>
          <a:xfrm rot="-365586">
            <a:off x="2025832" y="2217294"/>
            <a:ext cx="891100" cy="3080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0E5"/>
        </a:solidFill>
        <a:effectLst/>
      </p:bgPr>
    </p:bg>
    <p:spTree>
      <p:nvGrpSpPr>
        <p:cNvPr id="1" name="Shape 207"/>
        <p:cNvGrpSpPr/>
        <p:nvPr/>
      </p:nvGrpSpPr>
      <p:grpSpPr>
        <a:xfrm>
          <a:off x="0" y="0"/>
          <a:ext cx="0" cy="0"/>
          <a:chOff x="0" y="0"/>
          <a:chExt cx="0" cy="0"/>
        </a:xfrm>
      </p:grpSpPr>
      <p:sp>
        <p:nvSpPr>
          <p:cNvPr id="208" name="Google Shape;208;p37"/>
          <p:cNvSpPr txBox="1"/>
          <p:nvPr/>
        </p:nvSpPr>
        <p:spPr>
          <a:xfrm>
            <a:off x="7285800" y="4167325"/>
            <a:ext cx="921600" cy="6540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endParaRPr sz="2500" b="1">
              <a:latin typeface="PT Serif"/>
              <a:ea typeface="PT Serif"/>
              <a:cs typeface="PT Serif"/>
              <a:sym typeface="PT Serif"/>
            </a:endParaRPr>
          </a:p>
        </p:txBody>
      </p:sp>
      <p:sp>
        <p:nvSpPr>
          <p:cNvPr id="209" name="Google Shape;209;p37"/>
          <p:cNvSpPr txBox="1">
            <a:spLocks noGrp="1"/>
          </p:cNvSpPr>
          <p:nvPr>
            <p:ph type="body" idx="2"/>
          </p:nvPr>
        </p:nvSpPr>
        <p:spPr>
          <a:xfrm>
            <a:off x="2587927" y="246018"/>
            <a:ext cx="3780975" cy="554584"/>
          </a:xfrm>
          <a:prstGeom prst="rect">
            <a:avLst/>
          </a:prstGeom>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cs" sz="2400" dirty="0">
                <a:solidFill>
                  <a:srgbClr val="000000"/>
                </a:solidFill>
                <a:latin typeface="Rubik" panose="020B0604020202020204" charset="-79"/>
                <a:ea typeface="PT Serif"/>
                <a:cs typeface="Rubik" panose="020B0604020202020204" charset="-79"/>
                <a:sym typeface="PT Serif"/>
              </a:rPr>
              <a:t>EMOCE</a:t>
            </a:r>
            <a:endParaRPr sz="2400" dirty="0">
              <a:solidFill>
                <a:srgbClr val="000000"/>
              </a:solidFill>
              <a:latin typeface="Rubik" panose="020B0604020202020204" charset="-79"/>
              <a:ea typeface="PT Serif"/>
              <a:cs typeface="Rubik" panose="020B0604020202020204" charset="-79"/>
              <a:sym typeface="PT Serif"/>
            </a:endParaRPr>
          </a:p>
          <a:p>
            <a:pPr marL="0" lvl="0" indent="0" algn="ctr" rtl="0">
              <a:lnSpc>
                <a:spcPct val="90000"/>
              </a:lnSpc>
              <a:spcBef>
                <a:spcPts val="0"/>
              </a:spcBef>
              <a:spcAft>
                <a:spcPts val="0"/>
              </a:spcAft>
              <a:buNone/>
            </a:pPr>
            <a:endParaRPr sz="2100" dirty="0">
              <a:solidFill>
                <a:srgbClr val="000000"/>
              </a:solidFill>
              <a:latin typeface="Rubik"/>
              <a:ea typeface="Rubik"/>
              <a:cs typeface="Rubik"/>
              <a:sym typeface="Rubik"/>
            </a:endParaRPr>
          </a:p>
          <a:p>
            <a:pPr marL="107950" lvl="0" indent="0" algn="l" rtl="0">
              <a:lnSpc>
                <a:spcPct val="90000"/>
              </a:lnSpc>
              <a:spcBef>
                <a:spcPts val="0"/>
              </a:spcBef>
              <a:spcAft>
                <a:spcPts val="0"/>
              </a:spcAft>
              <a:buSzPts val="1900"/>
              <a:buNone/>
            </a:pPr>
            <a:br>
              <a:rPr lang="cs" sz="1900" dirty="0">
                <a:latin typeface="Rubik"/>
                <a:ea typeface="Rubik"/>
                <a:cs typeface="Rubik"/>
                <a:sym typeface="Rubik"/>
              </a:rPr>
            </a:br>
            <a:endParaRPr sz="1900" dirty="0">
              <a:latin typeface="Rubik"/>
              <a:ea typeface="Rubik"/>
              <a:cs typeface="Rubik"/>
              <a:sym typeface="Rubik"/>
            </a:endParaRPr>
          </a:p>
          <a:p>
            <a:pPr marL="0" lvl="0" indent="0" algn="ctr" rtl="0">
              <a:lnSpc>
                <a:spcPct val="90000"/>
              </a:lnSpc>
              <a:spcBef>
                <a:spcPts val="0"/>
              </a:spcBef>
              <a:spcAft>
                <a:spcPts val="0"/>
              </a:spcAft>
              <a:buNone/>
            </a:pPr>
            <a:endParaRPr sz="2100" dirty="0">
              <a:latin typeface="Rubik"/>
              <a:ea typeface="Rubik"/>
              <a:cs typeface="Rubik"/>
              <a:sym typeface="Rubik"/>
            </a:endParaRPr>
          </a:p>
          <a:p>
            <a:pPr marL="0" lvl="0" indent="0" algn="ctr" rtl="0">
              <a:lnSpc>
                <a:spcPct val="90000"/>
              </a:lnSpc>
              <a:spcBef>
                <a:spcPts val="0"/>
              </a:spcBef>
              <a:spcAft>
                <a:spcPts val="0"/>
              </a:spcAft>
              <a:buNone/>
            </a:pPr>
            <a:endParaRPr sz="2100" dirty="0">
              <a:latin typeface="Rubik"/>
              <a:ea typeface="Rubik"/>
              <a:cs typeface="Rubik"/>
              <a:sym typeface="Rubik"/>
            </a:endParaRPr>
          </a:p>
        </p:txBody>
      </p:sp>
      <p:pic>
        <p:nvPicPr>
          <p:cNvPr id="210" name="Google Shape;210;p37"/>
          <p:cNvPicPr preferRelativeResize="0"/>
          <p:nvPr/>
        </p:nvPicPr>
        <p:blipFill>
          <a:blip r:embed="rId3">
            <a:alphaModFix amt="72000"/>
          </a:blip>
          <a:stretch>
            <a:fillRect/>
          </a:stretch>
        </p:blipFill>
        <p:spPr>
          <a:xfrm>
            <a:off x="5554494" y="1021404"/>
            <a:ext cx="3188959" cy="3178120"/>
          </a:xfrm>
          <a:prstGeom prst="rect">
            <a:avLst/>
          </a:prstGeom>
          <a:noFill/>
          <a:ln>
            <a:noFill/>
          </a:ln>
        </p:spPr>
      </p:pic>
      <p:sp>
        <p:nvSpPr>
          <p:cNvPr id="211" name="Google Shape;211;p37"/>
          <p:cNvSpPr txBox="1">
            <a:spLocks noGrp="1"/>
          </p:cNvSpPr>
          <p:nvPr>
            <p:ph type="body" idx="1"/>
          </p:nvPr>
        </p:nvSpPr>
        <p:spPr>
          <a:xfrm>
            <a:off x="582590" y="943975"/>
            <a:ext cx="4290967" cy="3810309"/>
          </a:xfrm>
          <a:prstGeom prst="rect">
            <a:avLst/>
          </a:prstGeom>
        </p:spPr>
        <p:txBody>
          <a:bodyPr spcFirstLastPara="1" wrap="square" lIns="91425" tIns="91425" rIns="91425" bIns="91425" anchor="t" anchorCtr="0">
            <a:noAutofit/>
          </a:bodyPr>
          <a:lstStyle/>
          <a:p>
            <a:pPr marL="393700" lvl="0" indent="-285750" algn="l" rtl="0">
              <a:lnSpc>
                <a:spcPct val="100000"/>
              </a:lnSpc>
              <a:spcBef>
                <a:spcPts val="0"/>
              </a:spcBef>
              <a:spcAft>
                <a:spcPts val="0"/>
              </a:spcAft>
              <a:buClr>
                <a:srgbClr val="000000"/>
              </a:buClr>
              <a:buSzPts val="1900"/>
              <a:buFont typeface="Arial" panose="020B0604020202020204" pitchFamily="34" charset="0"/>
              <a:buChar char="•"/>
            </a:pPr>
            <a:r>
              <a:rPr lang="cs" sz="1200" dirty="0">
                <a:solidFill>
                  <a:srgbClr val="000000"/>
                </a:solidFill>
                <a:latin typeface="Rubik"/>
                <a:ea typeface="Rubik"/>
                <a:cs typeface="Rubik"/>
                <a:sym typeface="Rubik"/>
              </a:rPr>
              <a:t>Opouštět nemoc pro nemocného znamená ztrácet kontrolu nad vlastním životem (reálně ztrácí iluzi kontroly nad vlastním životem skrze jídlo), objevuje se mnoho nejistot, často mnoho úzkosti, pro které zcela chybí zvládací strategie</a:t>
            </a:r>
            <a:br>
              <a:rPr lang="cs" sz="1200" dirty="0">
                <a:solidFill>
                  <a:srgbClr val="000000"/>
                </a:solidFill>
                <a:latin typeface="Rubik"/>
                <a:ea typeface="Rubik"/>
                <a:cs typeface="Rubik"/>
                <a:sym typeface="Rubik"/>
              </a:rPr>
            </a:br>
            <a:endParaRPr lang="cs" sz="1200" dirty="0">
              <a:solidFill>
                <a:srgbClr val="000000"/>
              </a:solidFill>
              <a:latin typeface="Rubik"/>
              <a:ea typeface="Rubik"/>
              <a:cs typeface="Rubik"/>
              <a:sym typeface="Rubik"/>
            </a:endParaRPr>
          </a:p>
          <a:p>
            <a:pPr marL="393700" lvl="0" indent="-285750" algn="l" rtl="0">
              <a:lnSpc>
                <a:spcPct val="100000"/>
              </a:lnSpc>
              <a:spcBef>
                <a:spcPts val="0"/>
              </a:spcBef>
              <a:spcAft>
                <a:spcPts val="0"/>
              </a:spcAft>
              <a:buClr>
                <a:srgbClr val="000000"/>
              </a:buClr>
              <a:buSzPts val="1900"/>
              <a:buFont typeface="Arial" panose="020B0604020202020204" pitchFamily="34" charset="0"/>
              <a:buChar char="•"/>
            </a:pPr>
            <a:r>
              <a:rPr lang="cs" sz="1200" dirty="0">
                <a:solidFill>
                  <a:srgbClr val="000000"/>
                </a:solidFill>
                <a:latin typeface="Rubik"/>
                <a:ea typeface="Rubik"/>
                <a:cs typeface="Rubik"/>
                <a:sym typeface="Rubik"/>
              </a:rPr>
              <a:t>Co bylo v prožívání při PPP utlumeno se v procesu uzdravování oživí (emoční nestabilita, propady nálad, trauma,...), i proto je uzdravování v prvních fázích extrémně náročné; u „dosud hodných dětí“ se objeví „zlobení“, které vítáme jako posun v léčbě, je ale potřeba podporovat a edukovat rodiče). </a:t>
            </a:r>
          </a:p>
          <a:p>
            <a:pPr marL="393700" lvl="0" indent="-285750" algn="l" rtl="0">
              <a:lnSpc>
                <a:spcPct val="100000"/>
              </a:lnSpc>
              <a:spcBef>
                <a:spcPts val="0"/>
              </a:spcBef>
              <a:spcAft>
                <a:spcPts val="0"/>
              </a:spcAft>
              <a:buClr>
                <a:srgbClr val="000000"/>
              </a:buClr>
              <a:buSzPts val="1900"/>
              <a:buFont typeface="Arial" panose="020B0604020202020204" pitchFamily="34" charset="0"/>
              <a:buChar char="•"/>
            </a:pPr>
            <a:endParaRPr lang="cs" sz="1200" dirty="0">
              <a:solidFill>
                <a:srgbClr val="000000"/>
              </a:solidFill>
              <a:latin typeface="Rubik"/>
              <a:ea typeface="Rubik"/>
              <a:cs typeface="Rubik"/>
              <a:sym typeface="Rubik"/>
            </a:endParaRPr>
          </a:p>
          <a:p>
            <a:pPr marL="393700" lvl="0" indent="-285750" algn="l" rtl="0">
              <a:lnSpc>
                <a:spcPct val="100000"/>
              </a:lnSpc>
              <a:spcBef>
                <a:spcPts val="0"/>
              </a:spcBef>
              <a:spcAft>
                <a:spcPts val="0"/>
              </a:spcAft>
              <a:buClr>
                <a:srgbClr val="000000"/>
              </a:buClr>
              <a:buSzPts val="1900"/>
              <a:buFont typeface="Arial" panose="020B0604020202020204" pitchFamily="34" charset="0"/>
              <a:buChar char="•"/>
            </a:pPr>
            <a:r>
              <a:rPr lang="cs" sz="1200" dirty="0">
                <a:solidFill>
                  <a:srgbClr val="000000"/>
                </a:solidFill>
                <a:latin typeface="Rubik"/>
                <a:ea typeface="Rubik"/>
                <a:cs typeface="Rubik"/>
                <a:sym typeface="Rubik"/>
              </a:rPr>
              <a:t>Pro emoce lidem s PPP často zcela chybí slovník, cítit emoce pro ně znamená být mimo komfortní zónu. Je třeba trpělivost, pozvolná práce se objevováním emočního světa.</a:t>
            </a:r>
            <a:endParaRPr sz="1200" dirty="0">
              <a:solidFill>
                <a:srgbClr val="000000"/>
              </a:solidFill>
              <a:latin typeface="Rubik"/>
              <a:ea typeface="Rubik"/>
              <a:cs typeface="Rubik"/>
              <a:sym typeface="Rubik"/>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0E5"/>
        </a:solidFill>
        <a:effectLst/>
      </p:bgPr>
    </p:bg>
    <p:spTree>
      <p:nvGrpSpPr>
        <p:cNvPr id="1" name="Shape 215"/>
        <p:cNvGrpSpPr/>
        <p:nvPr/>
      </p:nvGrpSpPr>
      <p:grpSpPr>
        <a:xfrm>
          <a:off x="0" y="0"/>
          <a:ext cx="0" cy="0"/>
          <a:chOff x="0" y="0"/>
          <a:chExt cx="0" cy="0"/>
        </a:xfrm>
      </p:grpSpPr>
      <p:sp>
        <p:nvSpPr>
          <p:cNvPr id="216" name="Google Shape;216;p38"/>
          <p:cNvSpPr txBox="1"/>
          <p:nvPr/>
        </p:nvSpPr>
        <p:spPr>
          <a:xfrm>
            <a:off x="306424" y="1503375"/>
            <a:ext cx="1072800" cy="1983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endParaRPr sz="3600" b="1">
              <a:latin typeface="PT Serif"/>
              <a:ea typeface="PT Serif"/>
              <a:cs typeface="PT Serif"/>
              <a:sym typeface="PT Serif"/>
            </a:endParaRPr>
          </a:p>
        </p:txBody>
      </p:sp>
      <p:pic>
        <p:nvPicPr>
          <p:cNvPr id="217" name="Google Shape;217;p38"/>
          <p:cNvPicPr preferRelativeResize="0"/>
          <p:nvPr/>
        </p:nvPicPr>
        <p:blipFill>
          <a:blip r:embed="rId3">
            <a:alphaModFix amt="66000"/>
          </a:blip>
          <a:stretch>
            <a:fillRect/>
          </a:stretch>
        </p:blipFill>
        <p:spPr>
          <a:xfrm>
            <a:off x="858950" y="76250"/>
            <a:ext cx="4991000" cy="49910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0E5"/>
        </a:solidFill>
        <a:effectLst/>
      </p:bgPr>
    </p:bg>
    <p:spTree>
      <p:nvGrpSpPr>
        <p:cNvPr id="1" name="Shape 221"/>
        <p:cNvGrpSpPr/>
        <p:nvPr/>
      </p:nvGrpSpPr>
      <p:grpSpPr>
        <a:xfrm>
          <a:off x="0" y="0"/>
          <a:ext cx="0" cy="0"/>
          <a:chOff x="0" y="0"/>
          <a:chExt cx="0" cy="0"/>
        </a:xfrm>
      </p:grpSpPr>
      <p:sp>
        <p:nvSpPr>
          <p:cNvPr id="222" name="Google Shape;222;p39"/>
          <p:cNvSpPr txBox="1"/>
          <p:nvPr/>
        </p:nvSpPr>
        <p:spPr>
          <a:xfrm>
            <a:off x="6205574" y="1426350"/>
            <a:ext cx="1720200" cy="19836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endParaRPr sz="3600" b="1">
              <a:latin typeface="PT Serif"/>
              <a:ea typeface="PT Serif"/>
              <a:cs typeface="PT Serif"/>
              <a:sym typeface="PT Serif"/>
            </a:endParaRPr>
          </a:p>
        </p:txBody>
      </p:sp>
      <p:pic>
        <p:nvPicPr>
          <p:cNvPr id="223" name="Google Shape;223;p39"/>
          <p:cNvPicPr preferRelativeResize="0"/>
          <p:nvPr/>
        </p:nvPicPr>
        <p:blipFill>
          <a:blip r:embed="rId3">
            <a:alphaModFix/>
          </a:blip>
          <a:stretch>
            <a:fillRect/>
          </a:stretch>
        </p:blipFill>
        <p:spPr>
          <a:xfrm>
            <a:off x="0" y="0"/>
            <a:ext cx="3723515" cy="5143500"/>
          </a:xfrm>
          <a:prstGeom prst="rect">
            <a:avLst/>
          </a:prstGeom>
          <a:noFill/>
          <a:ln>
            <a:noFill/>
          </a:ln>
        </p:spPr>
      </p:pic>
      <p:pic>
        <p:nvPicPr>
          <p:cNvPr id="224" name="Google Shape;224;p39"/>
          <p:cNvPicPr preferRelativeResize="0"/>
          <p:nvPr/>
        </p:nvPicPr>
        <p:blipFill>
          <a:blip r:embed="rId4">
            <a:alphaModFix/>
          </a:blip>
          <a:stretch>
            <a:fillRect/>
          </a:stretch>
        </p:blipFill>
        <p:spPr>
          <a:xfrm>
            <a:off x="2458625" y="1526150"/>
            <a:ext cx="2938451" cy="2938451"/>
          </a:xfrm>
          <a:prstGeom prst="rect">
            <a:avLst/>
          </a:prstGeom>
          <a:noFill/>
          <a:ln>
            <a:noFill/>
          </a:ln>
        </p:spPr>
      </p:pic>
      <p:sp>
        <p:nvSpPr>
          <p:cNvPr id="225" name="Google Shape;225;p39"/>
          <p:cNvSpPr txBox="1">
            <a:spLocks noGrp="1"/>
          </p:cNvSpPr>
          <p:nvPr>
            <p:ph type="title"/>
          </p:nvPr>
        </p:nvSpPr>
        <p:spPr>
          <a:xfrm>
            <a:off x="5573251" y="525300"/>
            <a:ext cx="3114627" cy="409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cs" sz="2000" dirty="0">
                <a:latin typeface="Rubik" panose="020B0604020202020204" charset="-79"/>
                <a:ea typeface="PT Serif"/>
                <a:cs typeface="Rubik" panose="020B0604020202020204" charset="-79"/>
                <a:sym typeface="PT Serif"/>
              </a:rPr>
              <a:t>VZTAH S TĚLEM</a:t>
            </a:r>
            <a:br>
              <a:rPr lang="cs" sz="2000" dirty="0">
                <a:latin typeface="Rubik" panose="020B0604020202020204" charset="-79"/>
                <a:ea typeface="PT Serif"/>
                <a:cs typeface="Rubik" panose="020B0604020202020204" charset="-79"/>
                <a:sym typeface="PT Serif"/>
              </a:rPr>
            </a:br>
            <a:endParaRPr sz="1800" dirty="0">
              <a:latin typeface="Rubik" panose="020B0604020202020204" charset="-79"/>
              <a:ea typeface="Rubik"/>
              <a:cs typeface="Rubik" panose="020B0604020202020204" charset="-79"/>
              <a:sym typeface="Rubik"/>
            </a:endParaRPr>
          </a:p>
          <a:p>
            <a:pPr marL="457200" lvl="0" indent="-330200" algn="l" rtl="0">
              <a:lnSpc>
                <a:spcPct val="150000"/>
              </a:lnSpc>
              <a:spcBef>
                <a:spcPts val="0"/>
              </a:spcBef>
              <a:spcAft>
                <a:spcPts val="0"/>
              </a:spcAft>
              <a:buSzPts val="1600"/>
              <a:buFont typeface="Rubik"/>
              <a:buChar char="●"/>
            </a:pPr>
            <a:r>
              <a:rPr lang="cs" sz="1200" dirty="0">
                <a:latin typeface="Rubik"/>
                <a:ea typeface="Rubik"/>
                <a:cs typeface="Rubik"/>
                <a:sym typeface="Rubik"/>
              </a:rPr>
              <a:t>dlouhá pozvolná cesta</a:t>
            </a:r>
            <a:endParaRPr sz="1200" dirty="0">
              <a:latin typeface="Rubik"/>
              <a:ea typeface="Rubik"/>
              <a:cs typeface="Rubik"/>
              <a:sym typeface="Rubik"/>
            </a:endParaRPr>
          </a:p>
          <a:p>
            <a:pPr marL="457200" lvl="0" indent="-330200" algn="l" rtl="0">
              <a:lnSpc>
                <a:spcPct val="150000"/>
              </a:lnSpc>
              <a:spcBef>
                <a:spcPts val="0"/>
              </a:spcBef>
              <a:spcAft>
                <a:spcPts val="0"/>
              </a:spcAft>
              <a:buSzPts val="1600"/>
              <a:buFont typeface="Rubik"/>
              <a:buChar char="●"/>
            </a:pPr>
            <a:r>
              <a:rPr lang="cs" sz="1200" dirty="0">
                <a:latin typeface="Rubik"/>
                <a:ea typeface="Rubik"/>
                <a:cs typeface="Rubik"/>
                <a:sym typeface="Rubik"/>
              </a:rPr>
              <a:t>techniky zaměřené na tělo</a:t>
            </a:r>
            <a:endParaRPr sz="1200" dirty="0">
              <a:latin typeface="Rubik"/>
              <a:ea typeface="Rubik"/>
              <a:cs typeface="Rubik"/>
              <a:sym typeface="Rubik"/>
            </a:endParaRPr>
          </a:p>
          <a:p>
            <a:pPr marL="457200" lvl="0" indent="-330200" algn="l" rtl="0">
              <a:lnSpc>
                <a:spcPct val="150000"/>
              </a:lnSpc>
              <a:spcBef>
                <a:spcPts val="0"/>
              </a:spcBef>
              <a:spcAft>
                <a:spcPts val="0"/>
              </a:spcAft>
              <a:buSzPts val="1600"/>
              <a:buFont typeface="Rubik"/>
              <a:buChar char="●"/>
            </a:pPr>
            <a:r>
              <a:rPr lang="cs" sz="1200" u="sng" dirty="0">
                <a:latin typeface="Rubik"/>
                <a:ea typeface="Rubik"/>
                <a:cs typeface="Rubik"/>
                <a:sym typeface="Rubik"/>
              </a:rPr>
              <a:t>mindfulness &amp; body neutrality</a:t>
            </a:r>
            <a:br>
              <a:rPr lang="cs" sz="1200" dirty="0">
                <a:latin typeface="Rubik"/>
                <a:ea typeface="Rubik"/>
                <a:cs typeface="Rubik"/>
                <a:sym typeface="Rubik"/>
              </a:rPr>
            </a:br>
            <a:endParaRPr sz="1200" dirty="0">
              <a:latin typeface="Rubik"/>
              <a:ea typeface="Rubik"/>
              <a:cs typeface="Rubik"/>
              <a:sym typeface="Rubik"/>
            </a:endParaRPr>
          </a:p>
          <a:p>
            <a:pPr marL="457200" lvl="0" indent="0" algn="l" rtl="0">
              <a:spcBef>
                <a:spcPts val="0"/>
              </a:spcBef>
              <a:spcAft>
                <a:spcPts val="0"/>
              </a:spcAft>
              <a:buNone/>
            </a:pPr>
            <a:r>
              <a:rPr lang="cs" sz="1200" dirty="0">
                <a:latin typeface="Rubik"/>
                <a:ea typeface="Rubik"/>
                <a:cs typeface="Rubik"/>
                <a:sym typeface="Rubik"/>
              </a:rPr>
              <a:t>Mohu přijmout, že se mi na mně něco nelíbí? </a:t>
            </a:r>
            <a:br>
              <a:rPr lang="cs" sz="1200" dirty="0">
                <a:latin typeface="Rubik"/>
                <a:ea typeface="Rubik"/>
                <a:cs typeface="Rubik"/>
                <a:sym typeface="Rubik"/>
              </a:rPr>
            </a:br>
            <a:r>
              <a:rPr lang="cs" sz="1200" dirty="0">
                <a:latin typeface="Rubik"/>
                <a:ea typeface="Rubik"/>
                <a:cs typeface="Rubik"/>
                <a:sym typeface="Rubik"/>
              </a:rPr>
              <a:t>Mohu přijmout, že to nyní nemohu zcela přijmout?</a:t>
            </a:r>
            <a:br>
              <a:rPr lang="cs" sz="1200" dirty="0">
                <a:latin typeface="Rubik"/>
                <a:ea typeface="Rubik"/>
                <a:cs typeface="Rubik"/>
                <a:sym typeface="Rubik"/>
              </a:rPr>
            </a:br>
            <a:r>
              <a:rPr lang="cs" sz="1200" dirty="0">
                <a:latin typeface="Rubik"/>
                <a:ea typeface="Rubik"/>
                <a:cs typeface="Rubik"/>
                <a:sym typeface="Rubik"/>
              </a:rPr>
              <a:t>Nemusím se milovat, abych se </a:t>
            </a:r>
            <a:br>
              <a:rPr lang="cs" sz="1200" dirty="0">
                <a:latin typeface="Rubik"/>
                <a:ea typeface="Rubik"/>
                <a:cs typeface="Rubik"/>
                <a:sym typeface="Rubik"/>
              </a:rPr>
            </a:br>
            <a:r>
              <a:rPr lang="cs" sz="1200" dirty="0">
                <a:latin typeface="Rubik"/>
                <a:ea typeface="Rubik"/>
                <a:cs typeface="Rubik"/>
                <a:sym typeface="Rubik"/>
              </a:rPr>
              <a:t>k sobě mohl/a chovat s respektem.)</a:t>
            </a:r>
            <a:br>
              <a:rPr lang="cs" sz="1200" dirty="0">
                <a:latin typeface="Rubik"/>
                <a:ea typeface="Rubik"/>
                <a:cs typeface="Rubik"/>
                <a:sym typeface="Rubik"/>
              </a:rPr>
            </a:br>
            <a:endParaRPr sz="1200" dirty="0">
              <a:latin typeface="Rubik"/>
              <a:ea typeface="Rubik"/>
              <a:cs typeface="Rubik"/>
              <a:sym typeface="Rubik"/>
            </a:endParaRPr>
          </a:p>
          <a:p>
            <a:pPr marL="457200" lvl="0" indent="-330200" algn="l" rtl="0">
              <a:lnSpc>
                <a:spcPct val="150000"/>
              </a:lnSpc>
              <a:spcBef>
                <a:spcPts val="0"/>
              </a:spcBef>
              <a:spcAft>
                <a:spcPts val="0"/>
              </a:spcAft>
              <a:buSzPts val="1600"/>
              <a:buFont typeface="Rubik"/>
              <a:buChar char="●"/>
            </a:pPr>
            <a:r>
              <a:rPr lang="cs" sz="1200" dirty="0">
                <a:latin typeface="Rubik"/>
                <a:ea typeface="Rubik"/>
                <a:cs typeface="Rubik"/>
                <a:sym typeface="Rubik"/>
              </a:rPr>
              <a:t>pozornost na ostatní složky osobnosti, jiné aspekty života (včetně spirituality, smyslu života)</a:t>
            </a:r>
            <a:endParaRPr sz="1200" dirty="0">
              <a:latin typeface="Rubik"/>
              <a:ea typeface="Rubik"/>
              <a:cs typeface="Rubik"/>
              <a:sym typeface="Rubi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
                                        </p:tgtEl>
                                        <p:attrNameLst>
                                          <p:attrName>style.visibility</p:attrName>
                                        </p:attrNameLst>
                                      </p:cBhvr>
                                      <p:to>
                                        <p:strVal val="visible"/>
                                      </p:to>
                                    </p:set>
                                    <p:animEffect transition="in" filter="fade">
                                      <p:cBhvr>
                                        <p:cTn id="7" dur="500"/>
                                        <p:tgtEl>
                                          <p:spTgt spid="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0E5"/>
        </a:solidFill>
        <a:effectLst/>
      </p:bgPr>
    </p:bg>
    <p:spTree>
      <p:nvGrpSpPr>
        <p:cNvPr id="1" name="Shape 229"/>
        <p:cNvGrpSpPr/>
        <p:nvPr/>
      </p:nvGrpSpPr>
      <p:grpSpPr>
        <a:xfrm>
          <a:off x="0" y="0"/>
          <a:ext cx="0" cy="0"/>
          <a:chOff x="0" y="0"/>
          <a:chExt cx="0" cy="0"/>
        </a:xfrm>
      </p:grpSpPr>
      <p:pic>
        <p:nvPicPr>
          <p:cNvPr id="230" name="Google Shape;230;p40"/>
          <p:cNvPicPr preferRelativeResize="0"/>
          <p:nvPr/>
        </p:nvPicPr>
        <p:blipFill>
          <a:blip r:embed="rId3">
            <a:alphaModFix/>
          </a:blip>
          <a:stretch>
            <a:fillRect/>
          </a:stretch>
        </p:blipFill>
        <p:spPr>
          <a:xfrm>
            <a:off x="0" y="23838"/>
            <a:ext cx="5954675" cy="5095825"/>
          </a:xfrm>
          <a:prstGeom prst="rect">
            <a:avLst/>
          </a:prstGeom>
          <a:noFill/>
          <a:ln>
            <a:noFill/>
          </a:ln>
        </p:spPr>
      </p:pic>
      <p:sp>
        <p:nvSpPr>
          <p:cNvPr id="231" name="Google Shape;231;p40"/>
          <p:cNvSpPr txBox="1">
            <a:spLocks noGrp="1"/>
          </p:cNvSpPr>
          <p:nvPr>
            <p:ph type="title"/>
          </p:nvPr>
        </p:nvSpPr>
        <p:spPr>
          <a:xfrm>
            <a:off x="6487800" y="651752"/>
            <a:ext cx="2290500" cy="4091947"/>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cs-CZ" sz="2000" dirty="0">
                <a:latin typeface="Rubik"/>
                <a:ea typeface="Rubik"/>
                <a:cs typeface="Rubik"/>
                <a:sym typeface="Rubik"/>
              </a:rPr>
              <a:t>K zamyšlení:</a:t>
            </a:r>
            <a:endParaRPr sz="2000" dirty="0">
              <a:latin typeface="Rubik"/>
              <a:ea typeface="Rubik"/>
              <a:cs typeface="Rubik"/>
              <a:sym typeface="Rubik"/>
            </a:endParaRPr>
          </a:p>
          <a:p>
            <a:pPr marL="0" lvl="0" indent="0" algn="ctr" rtl="0">
              <a:spcBef>
                <a:spcPts val="0"/>
              </a:spcBef>
              <a:spcAft>
                <a:spcPts val="0"/>
              </a:spcAft>
              <a:buNone/>
            </a:pPr>
            <a:endParaRPr sz="2900" dirty="0">
              <a:latin typeface="Rubik"/>
              <a:ea typeface="Rubik"/>
              <a:cs typeface="Rubik"/>
              <a:sym typeface="Rubik"/>
            </a:endParaRPr>
          </a:p>
          <a:p>
            <a:pPr marL="0" lvl="0" indent="0" algn="ctr" rtl="0">
              <a:spcBef>
                <a:spcPts val="0"/>
              </a:spcBef>
              <a:spcAft>
                <a:spcPts val="0"/>
              </a:spcAft>
              <a:buNone/>
            </a:pPr>
            <a:r>
              <a:rPr lang="cs" sz="1400" dirty="0">
                <a:latin typeface="Rubik"/>
                <a:ea typeface="Rubik"/>
                <a:cs typeface="Rubik"/>
                <a:sym typeface="Rubik"/>
              </a:rPr>
              <a:t>remise</a:t>
            </a:r>
            <a:endParaRPr sz="1400" dirty="0">
              <a:latin typeface="Rubik"/>
              <a:ea typeface="Rubik"/>
              <a:cs typeface="Rubik"/>
              <a:sym typeface="Rubik"/>
            </a:endParaRPr>
          </a:p>
          <a:p>
            <a:pPr marL="0" lvl="0" indent="0" algn="ctr" rtl="0">
              <a:spcBef>
                <a:spcPts val="0"/>
              </a:spcBef>
              <a:spcAft>
                <a:spcPts val="0"/>
              </a:spcAft>
              <a:buNone/>
            </a:pPr>
            <a:r>
              <a:rPr lang="cs" sz="1400" dirty="0">
                <a:latin typeface="Rubik"/>
                <a:ea typeface="Rubik"/>
                <a:cs typeface="Rubik"/>
                <a:sym typeface="Rubik"/>
              </a:rPr>
              <a:t>x</a:t>
            </a:r>
            <a:endParaRPr sz="1400" dirty="0">
              <a:latin typeface="Rubik"/>
              <a:ea typeface="Rubik"/>
              <a:cs typeface="Rubik"/>
              <a:sym typeface="Rubik"/>
            </a:endParaRPr>
          </a:p>
          <a:p>
            <a:pPr marL="0" lvl="0" indent="0" algn="ctr" rtl="0">
              <a:spcBef>
                <a:spcPts val="0"/>
              </a:spcBef>
              <a:spcAft>
                <a:spcPts val="0"/>
              </a:spcAft>
              <a:buNone/>
            </a:pPr>
            <a:r>
              <a:rPr lang="cs" sz="1400" dirty="0">
                <a:latin typeface="Rubik"/>
                <a:ea typeface="Rubik"/>
                <a:cs typeface="Rubik"/>
                <a:sym typeface="Rubik"/>
              </a:rPr>
              <a:t>úzdrava</a:t>
            </a:r>
            <a:endParaRPr sz="1400" dirty="0">
              <a:latin typeface="Rubik"/>
              <a:ea typeface="Rubik"/>
              <a:cs typeface="Rubik"/>
              <a:sym typeface="Rubik"/>
            </a:endParaRPr>
          </a:p>
          <a:p>
            <a:pPr marL="0" lvl="0" indent="0" algn="ctr" rtl="0">
              <a:spcBef>
                <a:spcPts val="0"/>
              </a:spcBef>
              <a:spcAft>
                <a:spcPts val="0"/>
              </a:spcAft>
              <a:buNone/>
            </a:pPr>
            <a:r>
              <a:rPr lang="cs" sz="1400" dirty="0">
                <a:latin typeface="Rubik"/>
                <a:ea typeface="Rubik"/>
                <a:cs typeface="Rubik"/>
                <a:sym typeface="Rubik"/>
              </a:rPr>
              <a:t>x</a:t>
            </a:r>
            <a:endParaRPr sz="1400" dirty="0">
              <a:latin typeface="Rubik"/>
              <a:ea typeface="Rubik"/>
              <a:cs typeface="Rubik"/>
              <a:sym typeface="Rubik"/>
            </a:endParaRPr>
          </a:p>
          <a:p>
            <a:pPr marL="0" lvl="0" indent="0" algn="ctr" rtl="0">
              <a:spcBef>
                <a:spcPts val="0"/>
              </a:spcBef>
              <a:spcAft>
                <a:spcPts val="0"/>
              </a:spcAft>
              <a:buNone/>
            </a:pPr>
            <a:r>
              <a:rPr lang="cs" sz="1400" dirty="0">
                <a:latin typeface="Rubik"/>
                <a:ea typeface="Rubik"/>
                <a:cs typeface="Rubik"/>
                <a:sym typeface="Rubik"/>
              </a:rPr>
              <a:t>zotavení</a:t>
            </a:r>
            <a:endParaRPr sz="1400" dirty="0">
              <a:latin typeface="Rubik"/>
              <a:ea typeface="Rubik"/>
              <a:cs typeface="Rubik"/>
              <a:sym typeface="Rubik"/>
            </a:endParaRPr>
          </a:p>
          <a:p>
            <a:pPr marL="0" lvl="0" indent="0" algn="ctr" rtl="0">
              <a:spcBef>
                <a:spcPts val="0"/>
              </a:spcBef>
              <a:spcAft>
                <a:spcPts val="0"/>
              </a:spcAft>
              <a:buNone/>
            </a:pPr>
            <a:br>
              <a:rPr lang="cs" sz="1400" dirty="0">
                <a:latin typeface="Rubik"/>
                <a:ea typeface="Rubik"/>
                <a:cs typeface="Rubik"/>
                <a:sym typeface="Rubik"/>
              </a:rPr>
            </a:br>
            <a:br>
              <a:rPr lang="cs" sz="1400" dirty="0">
                <a:latin typeface="Rubik"/>
                <a:ea typeface="Rubik"/>
                <a:cs typeface="Rubik"/>
                <a:sym typeface="Rubik"/>
              </a:rPr>
            </a:br>
            <a:endParaRPr sz="1400" dirty="0">
              <a:latin typeface="Rubik"/>
              <a:ea typeface="Rubik"/>
              <a:cs typeface="Rubik"/>
              <a:sym typeface="Rubik"/>
            </a:endParaRPr>
          </a:p>
          <a:p>
            <a:pPr marL="0" lvl="0" indent="0" algn="l" rtl="0">
              <a:spcBef>
                <a:spcPts val="0"/>
              </a:spcBef>
              <a:spcAft>
                <a:spcPts val="0"/>
              </a:spcAft>
              <a:buNone/>
            </a:pPr>
            <a:endParaRPr sz="1400" dirty="0">
              <a:latin typeface="Rubik"/>
              <a:ea typeface="Rubik"/>
              <a:cs typeface="Rubik"/>
              <a:sym typeface="Rubik"/>
            </a:endParaRPr>
          </a:p>
          <a:p>
            <a:pPr marL="0" lvl="0" indent="0" algn="l" rtl="0">
              <a:spcBef>
                <a:spcPts val="0"/>
              </a:spcBef>
              <a:spcAft>
                <a:spcPts val="0"/>
              </a:spcAft>
              <a:buNone/>
            </a:pPr>
            <a:r>
              <a:rPr lang="cs" sz="1400" dirty="0">
                <a:latin typeface="Rubik"/>
                <a:ea typeface="Rubik"/>
                <a:cs typeface="Rubik"/>
                <a:sym typeface="Rubik"/>
              </a:rPr>
              <a:t>co to je?</a:t>
            </a:r>
            <a:endParaRPr sz="1400" dirty="0">
              <a:latin typeface="Rubik"/>
              <a:ea typeface="Rubik"/>
              <a:cs typeface="Rubik"/>
              <a:sym typeface="Rubik"/>
            </a:endParaRPr>
          </a:p>
          <a:p>
            <a:pPr marL="0" lvl="0" indent="0" algn="l" rtl="0">
              <a:spcBef>
                <a:spcPts val="0"/>
              </a:spcBef>
              <a:spcAft>
                <a:spcPts val="0"/>
              </a:spcAft>
              <a:buClr>
                <a:schemeClr val="dk1"/>
              </a:buClr>
              <a:buSzPts val="1100"/>
              <a:buFont typeface="Arial"/>
              <a:buNone/>
            </a:pPr>
            <a:r>
              <a:rPr lang="cs" sz="1400" dirty="0">
                <a:latin typeface="Rubik"/>
                <a:ea typeface="Rubik"/>
                <a:cs typeface="Rubik"/>
                <a:sym typeface="Rubik"/>
              </a:rPr>
              <a:t>existuje to?</a:t>
            </a:r>
            <a:br>
              <a:rPr lang="cs" sz="1400" dirty="0">
                <a:latin typeface="Rubik"/>
                <a:ea typeface="Rubik"/>
                <a:cs typeface="Rubik"/>
                <a:sym typeface="Rubik"/>
              </a:rPr>
            </a:br>
            <a:r>
              <a:rPr lang="cs-CZ" sz="1400" dirty="0">
                <a:latin typeface="Rubik"/>
                <a:ea typeface="Rubik"/>
                <a:cs typeface="Rubik"/>
                <a:sym typeface="Rubik"/>
              </a:rPr>
              <a:t>jak se to pozná?</a:t>
            </a:r>
            <a:br>
              <a:rPr lang="cs" sz="1400" dirty="0">
                <a:latin typeface="Rubik"/>
                <a:ea typeface="Rubik"/>
                <a:cs typeface="Rubik"/>
                <a:sym typeface="Rubik"/>
              </a:rPr>
            </a:br>
            <a:r>
              <a:rPr lang="cs" sz="1400" dirty="0">
                <a:latin typeface="Rubik"/>
                <a:ea typeface="Rubik"/>
                <a:cs typeface="Rubik"/>
                <a:sym typeface="Rubik"/>
              </a:rPr>
              <a:t>a kdo to stanoví?</a:t>
            </a:r>
            <a:endParaRPr sz="1400" dirty="0">
              <a:latin typeface="Rubik"/>
              <a:ea typeface="Rubik"/>
              <a:cs typeface="Rubik"/>
              <a:sym typeface="Rubik"/>
            </a:endParaRPr>
          </a:p>
          <a:p>
            <a:pPr marL="0" lvl="0" indent="0" algn="ctr" rtl="0">
              <a:spcBef>
                <a:spcPts val="0"/>
              </a:spcBef>
              <a:spcAft>
                <a:spcPts val="0"/>
              </a:spcAft>
              <a:buNone/>
            </a:pPr>
            <a:endParaRPr sz="3000" dirty="0">
              <a:latin typeface="Rubik"/>
              <a:ea typeface="Rubik"/>
              <a:cs typeface="Rubik"/>
              <a:sym typeface="Rubik"/>
            </a:endParaRPr>
          </a:p>
          <a:p>
            <a:pPr marL="0" lvl="0" indent="0" algn="l" rtl="0">
              <a:spcBef>
                <a:spcPts val="0"/>
              </a:spcBef>
              <a:spcAft>
                <a:spcPts val="0"/>
              </a:spcAft>
              <a:buNone/>
            </a:pPr>
            <a:endParaRPr sz="3000" dirty="0">
              <a:latin typeface="Rubik"/>
              <a:ea typeface="Rubik"/>
              <a:cs typeface="Rubik"/>
              <a:sym typeface="Rubik"/>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0E5"/>
        </a:solidFill>
        <a:effectLst/>
      </p:bgPr>
    </p:bg>
    <p:spTree>
      <p:nvGrpSpPr>
        <p:cNvPr id="1" name="Shape 241"/>
        <p:cNvGrpSpPr/>
        <p:nvPr/>
      </p:nvGrpSpPr>
      <p:grpSpPr>
        <a:xfrm>
          <a:off x="0" y="0"/>
          <a:ext cx="0" cy="0"/>
          <a:chOff x="0" y="0"/>
          <a:chExt cx="0" cy="0"/>
        </a:xfrm>
      </p:grpSpPr>
      <p:sp>
        <p:nvSpPr>
          <p:cNvPr id="242" name="Google Shape;242;p42"/>
          <p:cNvSpPr txBox="1"/>
          <p:nvPr/>
        </p:nvSpPr>
        <p:spPr>
          <a:xfrm>
            <a:off x="7285800" y="4167325"/>
            <a:ext cx="921600" cy="6540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endParaRPr sz="2500" b="1">
              <a:latin typeface="PT Serif"/>
              <a:ea typeface="PT Serif"/>
              <a:cs typeface="PT Serif"/>
              <a:sym typeface="PT Serif"/>
            </a:endParaRPr>
          </a:p>
        </p:txBody>
      </p:sp>
      <p:sp>
        <p:nvSpPr>
          <p:cNvPr id="243" name="Google Shape;243;p42"/>
          <p:cNvSpPr txBox="1">
            <a:spLocks noGrp="1"/>
          </p:cNvSpPr>
          <p:nvPr>
            <p:ph type="body" idx="2"/>
          </p:nvPr>
        </p:nvSpPr>
        <p:spPr>
          <a:xfrm>
            <a:off x="357824" y="446400"/>
            <a:ext cx="4341767" cy="1733464"/>
          </a:xfrm>
          <a:prstGeom prst="rect">
            <a:avLst/>
          </a:prstGeom>
        </p:spPr>
        <p:txBody>
          <a:bodyPr spcFirstLastPara="1" wrap="square" lIns="91425" tIns="91425" rIns="91425" bIns="91425" anchor="t" anchorCtr="0">
            <a:noAutofit/>
          </a:bodyPr>
          <a:lstStyle/>
          <a:p>
            <a:pPr marL="114300" lvl="0" indent="0" algn="just" rtl="0">
              <a:lnSpc>
                <a:spcPct val="115000"/>
              </a:lnSpc>
              <a:spcBef>
                <a:spcPts val="0"/>
              </a:spcBef>
              <a:spcAft>
                <a:spcPts val="0"/>
              </a:spcAft>
              <a:buClr>
                <a:srgbClr val="000000"/>
              </a:buClr>
              <a:buSzPts val="1800"/>
              <a:buNone/>
            </a:pPr>
            <a:r>
              <a:rPr lang="cs" dirty="0">
                <a:solidFill>
                  <a:srgbClr val="000000"/>
                </a:solidFill>
                <a:latin typeface="Rubik"/>
                <a:ea typeface="Rubik"/>
                <a:cs typeface="Rubik"/>
                <a:sym typeface="Rubik"/>
              </a:rPr>
              <a:t>PPP můžeme chápat i jako formu v něčem užitečného </a:t>
            </a:r>
            <a:r>
              <a:rPr lang="cs" u="sng" dirty="0">
                <a:solidFill>
                  <a:srgbClr val="000000"/>
                </a:solidFill>
                <a:latin typeface="Rubik"/>
                <a:ea typeface="Rubik"/>
                <a:cs typeface="Rubik"/>
                <a:sym typeface="Rubik"/>
              </a:rPr>
              <a:t>kreativního přizpůsobení </a:t>
            </a:r>
            <a:r>
              <a:rPr lang="cs" dirty="0">
                <a:solidFill>
                  <a:srgbClr val="000000"/>
                </a:solidFill>
                <a:latin typeface="Rubik"/>
                <a:ea typeface="Rubik"/>
                <a:cs typeface="Rubik"/>
                <a:sym typeface="Rubik"/>
              </a:rPr>
              <a:t>–  pomohla vnést pocit kontroly do tehdy chaotického či úzkostného prožívání, zafungovala při pocitu ohrožení. I proto je tak těžké ji opustit. </a:t>
            </a:r>
          </a:p>
          <a:p>
            <a:pPr marL="457200" lvl="0" indent="-342900" algn="l" rtl="0">
              <a:lnSpc>
                <a:spcPct val="115000"/>
              </a:lnSpc>
              <a:spcBef>
                <a:spcPts val="0"/>
              </a:spcBef>
              <a:spcAft>
                <a:spcPts val="0"/>
              </a:spcAft>
              <a:buClr>
                <a:srgbClr val="000000"/>
              </a:buClr>
              <a:buSzPts val="1800"/>
              <a:buFont typeface="Rubik"/>
              <a:buChar char="●"/>
            </a:pPr>
            <a:endParaRPr lang="cs" sz="1800" dirty="0">
              <a:solidFill>
                <a:srgbClr val="000000"/>
              </a:solidFill>
              <a:latin typeface="Rubik"/>
              <a:ea typeface="Rubik"/>
              <a:cs typeface="Rubik"/>
              <a:sym typeface="Rubik"/>
            </a:endParaRPr>
          </a:p>
          <a:p>
            <a:pPr marL="114300" lvl="0" indent="0" algn="l" rtl="0">
              <a:lnSpc>
                <a:spcPct val="115000"/>
              </a:lnSpc>
              <a:spcBef>
                <a:spcPts val="0"/>
              </a:spcBef>
              <a:spcAft>
                <a:spcPts val="0"/>
              </a:spcAft>
              <a:buClr>
                <a:srgbClr val="000000"/>
              </a:buClr>
              <a:buSzPts val="1800"/>
              <a:buNone/>
            </a:pPr>
            <a:endParaRPr sz="1900" dirty="0">
              <a:solidFill>
                <a:srgbClr val="000000"/>
              </a:solidFill>
              <a:latin typeface="Rubik"/>
              <a:ea typeface="Rubik"/>
              <a:cs typeface="Rubik"/>
              <a:sym typeface="Rubik"/>
            </a:endParaRPr>
          </a:p>
          <a:p>
            <a:pPr marL="0" lvl="0" indent="0" algn="l" rtl="0">
              <a:lnSpc>
                <a:spcPct val="115000"/>
              </a:lnSpc>
              <a:spcBef>
                <a:spcPts val="0"/>
              </a:spcBef>
              <a:spcAft>
                <a:spcPts val="0"/>
              </a:spcAft>
              <a:buNone/>
            </a:pPr>
            <a:r>
              <a:rPr lang="cs" sz="2000" dirty="0">
                <a:solidFill>
                  <a:srgbClr val="000000"/>
                </a:solidFill>
                <a:latin typeface="Rubik"/>
                <a:ea typeface="Rubik"/>
                <a:cs typeface="Rubik"/>
                <a:sym typeface="Rubik"/>
              </a:rPr>
              <a:t>Film Autoportrét</a:t>
            </a:r>
            <a:br>
              <a:rPr lang="cs" sz="2000" dirty="0">
                <a:solidFill>
                  <a:srgbClr val="000000"/>
                </a:solidFill>
                <a:latin typeface="Rubik"/>
                <a:ea typeface="Rubik"/>
                <a:cs typeface="Rubik"/>
                <a:sym typeface="Rubik"/>
              </a:rPr>
            </a:br>
            <a:r>
              <a:rPr lang="cs" sz="1800" u="sng" dirty="0">
                <a:solidFill>
                  <a:schemeClr val="hlink"/>
                </a:solidFill>
                <a:latin typeface="Rubik"/>
                <a:ea typeface="Rubik"/>
                <a:cs typeface="Rubik"/>
                <a:sym typeface="Rubik"/>
                <a:hlinkClick r:id="rId3"/>
              </a:rPr>
              <a:t>https://www.youtube.com/watch?v=EBCHRlop-hg</a:t>
            </a:r>
            <a:endParaRPr sz="1800" dirty="0">
              <a:solidFill>
                <a:srgbClr val="000000"/>
              </a:solidFill>
              <a:latin typeface="Rubik"/>
              <a:ea typeface="Rubik"/>
              <a:cs typeface="Rubik"/>
              <a:sym typeface="Rubik"/>
            </a:endParaRPr>
          </a:p>
          <a:p>
            <a:pPr marL="0" lvl="0" indent="0" algn="l" rtl="0">
              <a:lnSpc>
                <a:spcPct val="115000"/>
              </a:lnSpc>
              <a:spcBef>
                <a:spcPts val="0"/>
              </a:spcBef>
              <a:spcAft>
                <a:spcPts val="0"/>
              </a:spcAft>
              <a:buNone/>
            </a:pPr>
            <a:endParaRPr sz="2000" dirty="0">
              <a:solidFill>
                <a:srgbClr val="000000"/>
              </a:solidFill>
              <a:latin typeface="Rubik"/>
              <a:ea typeface="Rubik"/>
              <a:cs typeface="Rubik"/>
              <a:sym typeface="Rubik"/>
            </a:endParaRPr>
          </a:p>
        </p:txBody>
      </p:sp>
      <p:pic>
        <p:nvPicPr>
          <p:cNvPr id="244" name="Google Shape;244;p42"/>
          <p:cNvPicPr preferRelativeResize="0"/>
          <p:nvPr/>
        </p:nvPicPr>
        <p:blipFill>
          <a:blip r:embed="rId4">
            <a:alphaModFix/>
          </a:blip>
          <a:stretch>
            <a:fillRect/>
          </a:stretch>
        </p:blipFill>
        <p:spPr>
          <a:xfrm>
            <a:off x="5616675" y="196425"/>
            <a:ext cx="3320400" cy="3320400"/>
          </a:xfrm>
          <a:prstGeom prst="rect">
            <a:avLst/>
          </a:prstGeom>
          <a:noFill/>
          <a:ln>
            <a:noFill/>
          </a:ln>
        </p:spPr>
      </p:pic>
      <p:pic>
        <p:nvPicPr>
          <p:cNvPr id="245" name="Google Shape;245;p42"/>
          <p:cNvPicPr preferRelativeResize="0"/>
          <p:nvPr/>
        </p:nvPicPr>
        <p:blipFill>
          <a:blip r:embed="rId5">
            <a:alphaModFix/>
          </a:blip>
          <a:stretch>
            <a:fillRect/>
          </a:stretch>
        </p:blipFill>
        <p:spPr>
          <a:xfrm>
            <a:off x="4077474" y="3337650"/>
            <a:ext cx="3208326" cy="1805850"/>
          </a:xfrm>
          <a:prstGeom prst="rect">
            <a:avLst/>
          </a:prstGeom>
          <a:noFill/>
          <a:ln>
            <a:noFill/>
          </a:ln>
        </p:spPr>
      </p:pic>
      <p:pic>
        <p:nvPicPr>
          <p:cNvPr id="6" name="Google Shape;65;p14">
            <a:extLst>
              <a:ext uri="{FF2B5EF4-FFF2-40B4-BE49-F238E27FC236}">
                <a16:creationId xmlns:a16="http://schemas.microsoft.com/office/drawing/2014/main" id="{B823306E-96F9-496F-ACDC-473F5CB2B355}"/>
              </a:ext>
            </a:extLst>
          </p:cNvPr>
          <p:cNvPicPr preferRelativeResize="0"/>
          <p:nvPr/>
        </p:nvPicPr>
        <p:blipFill>
          <a:blip r:embed="rId6">
            <a:alphaModFix/>
          </a:blip>
          <a:stretch>
            <a:fillRect/>
          </a:stretch>
        </p:blipFill>
        <p:spPr>
          <a:xfrm rot="600511">
            <a:off x="3882500" y="1568595"/>
            <a:ext cx="1634178" cy="396883"/>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0E5"/>
        </a:solidFill>
        <a:effectLst/>
      </p:bgPr>
    </p:bg>
    <p:spTree>
      <p:nvGrpSpPr>
        <p:cNvPr id="1" name="Shape 249"/>
        <p:cNvGrpSpPr/>
        <p:nvPr/>
      </p:nvGrpSpPr>
      <p:grpSpPr>
        <a:xfrm>
          <a:off x="0" y="0"/>
          <a:ext cx="0" cy="0"/>
          <a:chOff x="0" y="0"/>
          <a:chExt cx="0" cy="0"/>
        </a:xfrm>
      </p:grpSpPr>
      <p:sp>
        <p:nvSpPr>
          <p:cNvPr id="250" name="Google Shape;250;p43"/>
          <p:cNvSpPr txBox="1"/>
          <p:nvPr/>
        </p:nvSpPr>
        <p:spPr>
          <a:xfrm>
            <a:off x="1465950" y="99880"/>
            <a:ext cx="6212100" cy="37758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cs" sz="3200" dirty="0">
                <a:latin typeface="Rubik" panose="020B0604020202020204" charset="-79"/>
                <a:ea typeface="PT Serif"/>
                <a:cs typeface="Rubik" panose="020B0604020202020204" charset="-79"/>
                <a:sym typeface="PT Serif"/>
              </a:rPr>
              <a:t>Dotazy?</a:t>
            </a:r>
            <a:br>
              <a:rPr lang="cs" sz="3200" dirty="0">
                <a:latin typeface="Rubik" panose="020B0604020202020204" charset="-79"/>
                <a:ea typeface="PT Serif"/>
                <a:cs typeface="Rubik" panose="020B0604020202020204" charset="-79"/>
                <a:sym typeface="PT Serif"/>
              </a:rPr>
            </a:br>
            <a:r>
              <a:rPr lang="cs" sz="3200" dirty="0">
                <a:latin typeface="Rubik" panose="020B0604020202020204" charset="-79"/>
                <a:ea typeface="PT Serif"/>
                <a:cs typeface="Rubik" panose="020B0604020202020204" charset="-79"/>
                <a:sym typeface="PT Serif"/>
              </a:rPr>
              <a:t>Diskuze...</a:t>
            </a:r>
            <a:endParaRPr sz="3200" dirty="0">
              <a:latin typeface="Rubik" panose="020B0604020202020204" charset="-79"/>
              <a:ea typeface="PT Serif"/>
              <a:cs typeface="Rubik" panose="020B0604020202020204" charset="-79"/>
              <a:sym typeface="PT Serif"/>
            </a:endParaRPr>
          </a:p>
          <a:p>
            <a:pPr marL="0" lvl="0" indent="0" algn="ctr" rtl="0">
              <a:lnSpc>
                <a:spcPct val="90000"/>
              </a:lnSpc>
              <a:spcBef>
                <a:spcPts val="0"/>
              </a:spcBef>
              <a:spcAft>
                <a:spcPts val="0"/>
              </a:spcAft>
              <a:buNone/>
            </a:pPr>
            <a:r>
              <a:rPr lang="cs" sz="3200" dirty="0">
                <a:latin typeface="Rubik" panose="020B0604020202020204" charset="-79"/>
                <a:ea typeface="PT Serif"/>
                <a:cs typeface="Rubik" panose="020B0604020202020204" charset="-79"/>
                <a:sym typeface="PT Serif"/>
              </a:rPr>
              <a:t>Děkuji!</a:t>
            </a:r>
            <a:endParaRPr sz="3200" dirty="0">
              <a:latin typeface="Rubik" panose="020B0604020202020204" charset="-79"/>
              <a:ea typeface="PT Serif"/>
              <a:cs typeface="Rubik" panose="020B0604020202020204" charset="-79"/>
              <a:sym typeface="PT Serif"/>
            </a:endParaRPr>
          </a:p>
          <a:p>
            <a:pPr marL="0" lvl="0" indent="0" algn="ctr" rtl="0">
              <a:lnSpc>
                <a:spcPct val="90000"/>
              </a:lnSpc>
              <a:spcBef>
                <a:spcPts val="0"/>
              </a:spcBef>
              <a:spcAft>
                <a:spcPts val="0"/>
              </a:spcAft>
              <a:buNone/>
            </a:pPr>
            <a:endParaRPr sz="3600" b="1" dirty="0">
              <a:latin typeface="PT Serif"/>
              <a:ea typeface="PT Serif"/>
              <a:cs typeface="PT Serif"/>
              <a:sym typeface="PT Serif"/>
            </a:endParaRPr>
          </a:p>
          <a:p>
            <a:pPr marL="0" lvl="0" indent="0" algn="ctr" rtl="0">
              <a:lnSpc>
                <a:spcPct val="90000"/>
              </a:lnSpc>
              <a:spcBef>
                <a:spcPts val="0"/>
              </a:spcBef>
              <a:spcAft>
                <a:spcPts val="0"/>
              </a:spcAft>
              <a:buNone/>
            </a:pPr>
            <a:r>
              <a:rPr lang="cs" sz="1700" u="sng" dirty="0">
                <a:solidFill>
                  <a:srgbClr val="9A648C"/>
                </a:solidFill>
                <a:latin typeface="Rubik" panose="020B0604020202020204" charset="-79"/>
                <a:ea typeface="PT Serif"/>
                <a:cs typeface="Rubik" panose="020B0604020202020204" charset="-79"/>
                <a:sym typeface="PT Serif"/>
                <a:hlinkClick r:id="rId3">
                  <a:extLst>
                    <a:ext uri="{A12FA001-AC4F-418D-AE19-62706E023703}">
                      <ahyp:hlinkClr xmlns:ahyp="http://schemas.microsoft.com/office/drawing/2018/hyperlinkcolor" val="tx"/>
                    </a:ext>
                  </a:extLst>
                </a:hlinkClick>
              </a:rPr>
              <a:t>tere.makova@</a:t>
            </a:r>
            <a:r>
              <a:rPr lang="cs" sz="1700" u="sng" dirty="0">
                <a:solidFill>
                  <a:srgbClr val="9A648C"/>
                </a:solidFill>
                <a:latin typeface="Rubik" panose="020B0604020202020204" charset="-79"/>
                <a:ea typeface="PT Serif"/>
                <a:cs typeface="Rubik" panose="020B0604020202020204" charset="-79"/>
                <a:sym typeface="PT Serif"/>
              </a:rPr>
              <a:t>gmail.com</a:t>
            </a:r>
            <a:br>
              <a:rPr lang="cs" sz="1700" dirty="0">
                <a:solidFill>
                  <a:srgbClr val="9A648C"/>
                </a:solidFill>
                <a:latin typeface="Rubik" panose="020B0604020202020204" charset="-79"/>
                <a:ea typeface="PT Serif"/>
                <a:cs typeface="Rubik" panose="020B0604020202020204" charset="-79"/>
                <a:sym typeface="PT Serif"/>
              </a:rPr>
            </a:br>
            <a:br>
              <a:rPr lang="cs" sz="1700" dirty="0">
                <a:solidFill>
                  <a:srgbClr val="9A648C"/>
                </a:solidFill>
                <a:latin typeface="Rubik" panose="020B0604020202020204" charset="-79"/>
                <a:ea typeface="PT Serif"/>
                <a:cs typeface="Rubik" panose="020B0604020202020204" charset="-79"/>
                <a:sym typeface="PT Serif"/>
              </a:rPr>
            </a:br>
            <a:r>
              <a:rPr lang="cs" sz="1700" u="sng" dirty="0">
                <a:solidFill>
                  <a:srgbClr val="9A648C"/>
                </a:solidFill>
                <a:latin typeface="Rubik" panose="020B0604020202020204" charset="-79"/>
                <a:ea typeface="PT Serif"/>
                <a:cs typeface="Rubik" panose="020B0604020202020204" charset="-79"/>
                <a:sym typeface="PT Serif"/>
                <a:hlinkClick r:id="rId4">
                  <a:extLst>
                    <a:ext uri="{A12FA001-AC4F-418D-AE19-62706E023703}">
                      <ahyp:hlinkClr xmlns:ahyp="http://schemas.microsoft.com/office/drawing/2018/hyperlinkcolor" val="tx"/>
                    </a:ext>
                  </a:extLst>
                </a:hlinkClick>
              </a:rPr>
              <a:t>www.3pe.online</a:t>
            </a:r>
            <a:br>
              <a:rPr lang="cs" sz="1700" u="sng" dirty="0">
                <a:solidFill>
                  <a:srgbClr val="9A648C"/>
                </a:solidFill>
                <a:latin typeface="Rubik" panose="020B0604020202020204" charset="-79"/>
                <a:ea typeface="PT Serif"/>
                <a:cs typeface="Rubik" panose="020B0604020202020204" charset="-79"/>
                <a:sym typeface="PT Serif"/>
              </a:rPr>
            </a:br>
            <a:r>
              <a:rPr lang="cs" sz="1700" u="sng" dirty="0">
                <a:solidFill>
                  <a:srgbClr val="9A648C"/>
                </a:solidFill>
                <a:latin typeface="Rubik" panose="020B0604020202020204" charset="-79"/>
                <a:ea typeface="PT Serif"/>
                <a:cs typeface="Rubik" panose="020B0604020202020204" charset="-79"/>
                <a:sym typeface="PT Serif"/>
              </a:rPr>
              <a:t>IG @3pe.online</a:t>
            </a:r>
            <a:endParaRPr sz="1700" dirty="0">
              <a:solidFill>
                <a:srgbClr val="9A648C"/>
              </a:solidFill>
              <a:latin typeface="Rubik" panose="020B0604020202020204" charset="-79"/>
              <a:ea typeface="PT Serif"/>
              <a:cs typeface="Rubik" panose="020B0604020202020204" charset="-79"/>
              <a:sym typeface="PT Serif"/>
            </a:endParaRPr>
          </a:p>
          <a:p>
            <a:pPr marL="0" lvl="0" indent="0" algn="ctr" rtl="0">
              <a:lnSpc>
                <a:spcPct val="90000"/>
              </a:lnSpc>
              <a:spcBef>
                <a:spcPts val="0"/>
              </a:spcBef>
              <a:spcAft>
                <a:spcPts val="0"/>
              </a:spcAft>
              <a:buNone/>
            </a:pPr>
            <a:endParaRPr sz="1700" b="1" dirty="0">
              <a:latin typeface="PT Serif"/>
              <a:ea typeface="PT Serif"/>
              <a:cs typeface="PT Serif"/>
              <a:sym typeface="PT Serif"/>
            </a:endParaRPr>
          </a:p>
        </p:txBody>
      </p:sp>
      <p:sp>
        <p:nvSpPr>
          <p:cNvPr id="3" name="AutoShape 4" descr="3pe">
            <a:hlinkClick r:id="rId5" tooltip="3pe"/>
            <a:extLst>
              <a:ext uri="{FF2B5EF4-FFF2-40B4-BE49-F238E27FC236}">
                <a16:creationId xmlns:a16="http://schemas.microsoft.com/office/drawing/2014/main" id="{9D04D653-7461-DE9F-F48E-698ABAF7B64D}"/>
              </a:ext>
            </a:extLst>
          </p:cNvPr>
          <p:cNvSpPr>
            <a:spLocks noChangeAspect="1" noChangeArrowheads="1"/>
          </p:cNvSpPr>
          <p:nvPr/>
        </p:nvSpPr>
        <p:spPr bwMode="auto">
          <a:xfrm>
            <a:off x="4267200" y="218543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 name="AutoShape 6" descr="3pe">
            <a:hlinkClick r:id="rId5" tooltip="3pe"/>
            <a:extLst>
              <a:ext uri="{FF2B5EF4-FFF2-40B4-BE49-F238E27FC236}">
                <a16:creationId xmlns:a16="http://schemas.microsoft.com/office/drawing/2014/main" id="{7167F6FD-8FB6-D29B-6915-327B7E3CAF4F}"/>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1" name="AutoShape 8" descr="3pe">
            <a:hlinkClick r:id="rId5" tooltip="3pe"/>
            <a:extLst>
              <a:ext uri="{FF2B5EF4-FFF2-40B4-BE49-F238E27FC236}">
                <a16:creationId xmlns:a16="http://schemas.microsoft.com/office/drawing/2014/main" id="{A368F17C-03AC-4B44-0D44-A859BE4BE314}"/>
              </a:ext>
            </a:extLst>
          </p:cNvPr>
          <p:cNvSpPr>
            <a:spLocks noChangeAspect="1" noChangeArrowheads="1"/>
          </p:cNvSpPr>
          <p:nvPr/>
        </p:nvSpPr>
        <p:spPr bwMode="auto">
          <a:xfrm>
            <a:off x="4880344" y="31884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12" name="AutoShape 10" descr="3pe">
            <a:hlinkClick r:id="rId5" tooltip="3pe"/>
            <a:extLst>
              <a:ext uri="{FF2B5EF4-FFF2-40B4-BE49-F238E27FC236}">
                <a16:creationId xmlns:a16="http://schemas.microsoft.com/office/drawing/2014/main" id="{2C9BA4E2-5C99-0B9E-86A9-108DA21FEF4E}"/>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dirty="0"/>
          </a:p>
        </p:txBody>
      </p:sp>
      <p:pic>
        <p:nvPicPr>
          <p:cNvPr id="14" name="Grafický objekt 13">
            <a:extLst>
              <a:ext uri="{FF2B5EF4-FFF2-40B4-BE49-F238E27FC236}">
                <a16:creationId xmlns:a16="http://schemas.microsoft.com/office/drawing/2014/main" id="{B171BDB4-29E6-1D36-0A3A-5D1C12FDAC4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10050" y="4258121"/>
            <a:ext cx="723900" cy="2857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0E5"/>
        </a:solidFill>
        <a:effectLst/>
      </p:bgPr>
    </p:bg>
    <p:spTree>
      <p:nvGrpSpPr>
        <p:cNvPr id="1" name="Shape 76"/>
        <p:cNvGrpSpPr/>
        <p:nvPr/>
      </p:nvGrpSpPr>
      <p:grpSpPr>
        <a:xfrm>
          <a:off x="0" y="0"/>
          <a:ext cx="0" cy="0"/>
          <a:chOff x="0" y="0"/>
          <a:chExt cx="0" cy="0"/>
        </a:xfrm>
      </p:grpSpPr>
      <p:sp>
        <p:nvSpPr>
          <p:cNvPr id="77" name="Google Shape;77;p16"/>
          <p:cNvSpPr txBox="1"/>
          <p:nvPr/>
        </p:nvSpPr>
        <p:spPr>
          <a:xfrm>
            <a:off x="340250" y="184165"/>
            <a:ext cx="8211000" cy="9675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cs-CZ" sz="2400" dirty="0">
                <a:solidFill>
                  <a:schemeClr val="dk1"/>
                </a:solidFill>
                <a:latin typeface="Rubik"/>
                <a:ea typeface="Rubik"/>
                <a:cs typeface="Rubik"/>
                <a:sym typeface="Rubik"/>
              </a:rPr>
              <a:t>KDYŽ SE ŘEKNE PORUCHA PŘÍJMU POTRAVY</a:t>
            </a:r>
            <a:endParaRPr sz="2200" b="1" dirty="0">
              <a:latin typeface="PT Serif"/>
              <a:ea typeface="PT Serif"/>
              <a:cs typeface="PT Serif"/>
              <a:sym typeface="PT Serif"/>
            </a:endParaRPr>
          </a:p>
        </p:txBody>
      </p:sp>
      <p:sp>
        <p:nvSpPr>
          <p:cNvPr id="78" name="Google Shape;78;p16"/>
          <p:cNvSpPr txBox="1"/>
          <p:nvPr/>
        </p:nvSpPr>
        <p:spPr>
          <a:xfrm>
            <a:off x="340250" y="925325"/>
            <a:ext cx="8133899" cy="4034010"/>
          </a:xfrm>
          <a:prstGeom prst="rect">
            <a:avLst/>
          </a:prstGeom>
          <a:noFill/>
          <a:ln>
            <a:noFill/>
          </a:ln>
        </p:spPr>
        <p:txBody>
          <a:bodyPr spcFirstLastPara="1" wrap="square" lIns="91425" tIns="91425" rIns="91425" bIns="91425" anchor="t" anchorCtr="0">
            <a:noAutofit/>
          </a:bodyPr>
          <a:lstStyle/>
          <a:p>
            <a:pPr lvl="0">
              <a:lnSpc>
                <a:spcPct val="150000"/>
              </a:lnSpc>
              <a:spcBef>
                <a:spcPts val="1200"/>
              </a:spcBef>
            </a:pPr>
            <a:r>
              <a:rPr lang="cs-CZ" sz="1200" u="sng" dirty="0">
                <a:solidFill>
                  <a:schemeClr val="dk1"/>
                </a:solidFill>
                <a:latin typeface="Rubik"/>
                <a:ea typeface="Rubik"/>
                <a:cs typeface="Rubik"/>
                <a:sym typeface="Rubik"/>
              </a:rPr>
              <a:t>Psychiatrická definice: </a:t>
            </a:r>
            <a:br>
              <a:rPr lang="cs-CZ" sz="1200" dirty="0">
                <a:solidFill>
                  <a:schemeClr val="dk1"/>
                </a:solidFill>
                <a:latin typeface="Rubik"/>
                <a:ea typeface="Rubik"/>
                <a:cs typeface="Rubik"/>
                <a:sym typeface="Rubik"/>
              </a:rPr>
            </a:br>
            <a:r>
              <a:rPr lang="cs-CZ" sz="1200" dirty="0">
                <a:solidFill>
                  <a:schemeClr val="dk1"/>
                </a:solidFill>
                <a:latin typeface="Rubik"/>
                <a:ea typeface="Rubik"/>
                <a:cs typeface="Rubik"/>
                <a:sym typeface="Rubik"/>
              </a:rPr>
              <a:t>„</a:t>
            </a:r>
            <a:r>
              <a:rPr lang="cs" sz="1200" dirty="0">
                <a:solidFill>
                  <a:schemeClr val="dk1"/>
                </a:solidFill>
                <a:latin typeface="Rubik"/>
                <a:ea typeface="Rubik"/>
                <a:cs typeface="Rubik"/>
                <a:sym typeface="Rubik"/>
              </a:rPr>
              <a:t>Spektrum primárně psychiatrických onemocnění charakterizovaných patologickým jídelním chováním a zdravotními následky spojenými s malnutricí.“</a:t>
            </a:r>
            <a:br>
              <a:rPr lang="cs-CZ" sz="1200" dirty="0">
                <a:solidFill>
                  <a:schemeClr val="dk1"/>
                </a:solidFill>
                <a:latin typeface="Rubik"/>
                <a:ea typeface="Rubik"/>
                <a:cs typeface="Rubik"/>
                <a:sym typeface="Rubik"/>
              </a:rPr>
            </a:br>
            <a:br>
              <a:rPr lang="cs-CZ" sz="1200" dirty="0">
                <a:solidFill>
                  <a:schemeClr val="dk1"/>
                </a:solidFill>
                <a:latin typeface="Rubik"/>
                <a:ea typeface="Rubik"/>
                <a:cs typeface="Rubik"/>
                <a:sym typeface="Rubik"/>
              </a:rPr>
            </a:br>
            <a:r>
              <a:rPr lang="cs-CZ" sz="1200" u="sng" dirty="0">
                <a:solidFill>
                  <a:schemeClr val="dk1"/>
                </a:solidFill>
                <a:latin typeface="Rubik"/>
                <a:ea typeface="Rubik"/>
                <a:cs typeface="Rubik"/>
                <a:sym typeface="Rubik"/>
              </a:rPr>
              <a:t>Psychologická perspektiva:</a:t>
            </a:r>
            <a:br>
              <a:rPr lang="cs-CZ" sz="1200" u="sng" dirty="0">
                <a:solidFill>
                  <a:schemeClr val="dk1"/>
                </a:solidFill>
                <a:latin typeface="Rubik"/>
                <a:ea typeface="Rubik"/>
                <a:cs typeface="Rubik"/>
                <a:sym typeface="Rubik"/>
              </a:rPr>
            </a:br>
            <a:r>
              <a:rPr lang="cs-CZ" sz="1200" u="sng" dirty="0">
                <a:solidFill>
                  <a:schemeClr val="dk1"/>
                </a:solidFill>
                <a:latin typeface="Rubik"/>
                <a:ea typeface="Rubik"/>
                <a:cs typeface="Rubik"/>
                <a:sym typeface="Rubik"/>
              </a:rPr>
              <a:t>„</a:t>
            </a:r>
            <a:r>
              <a:rPr lang="cs-CZ" sz="1200" dirty="0">
                <a:solidFill>
                  <a:schemeClr val="dk1"/>
                </a:solidFill>
                <a:latin typeface="Rubik"/>
                <a:ea typeface="Rubik"/>
                <a:cs typeface="Rubik"/>
                <a:sym typeface="Rubik"/>
              </a:rPr>
              <a:t>Duševní onemocnění, pro která je charakteristický nelaskavý vztah k sobě, k tělu a nezpracovaná vnitřní zranění.“</a:t>
            </a:r>
          </a:p>
          <a:p>
            <a:pPr lvl="0">
              <a:lnSpc>
                <a:spcPct val="150000"/>
              </a:lnSpc>
              <a:spcBef>
                <a:spcPts val="1200"/>
              </a:spcBef>
            </a:pPr>
            <a:r>
              <a:rPr lang="cs-CZ" sz="1200" dirty="0">
                <a:solidFill>
                  <a:schemeClr val="dk1"/>
                </a:solidFill>
                <a:latin typeface="Rubik"/>
                <a:ea typeface="Rubik"/>
                <a:cs typeface="Rubik"/>
                <a:sym typeface="Rubik"/>
              </a:rPr>
              <a:t>„Onemocnění, která vnucují představu, že lidská hodnota je úzce svázaná s tvarem těla/číslem na váze/množstvím svalů… a schopností sebezapření.“</a:t>
            </a:r>
            <a:br>
              <a:rPr lang="cs-CZ" sz="1200" dirty="0">
                <a:solidFill>
                  <a:schemeClr val="dk1"/>
                </a:solidFill>
                <a:latin typeface="Rubik"/>
                <a:ea typeface="Rubik"/>
                <a:cs typeface="Rubik"/>
                <a:sym typeface="Rubik"/>
              </a:rPr>
            </a:br>
            <a:br>
              <a:rPr lang="cs-CZ" sz="1200" dirty="0">
                <a:solidFill>
                  <a:schemeClr val="dk1"/>
                </a:solidFill>
                <a:latin typeface="Rubik"/>
                <a:ea typeface="Rubik"/>
                <a:cs typeface="Rubik"/>
                <a:sym typeface="Rubik"/>
              </a:rPr>
            </a:br>
            <a:r>
              <a:rPr lang="cs-CZ" sz="1200" dirty="0">
                <a:solidFill>
                  <a:schemeClr val="dk1"/>
                </a:solidFill>
                <a:latin typeface="Rubik"/>
                <a:ea typeface="Rubik"/>
                <a:cs typeface="Rubik"/>
                <a:sym typeface="Rubik"/>
              </a:rPr>
              <a:t>„Zraněná duše, která křičí tělem.“</a:t>
            </a:r>
          </a:p>
          <a:p>
            <a:pPr lvl="0" algn="l" rtl="0">
              <a:lnSpc>
                <a:spcPct val="150000"/>
              </a:lnSpc>
              <a:spcBef>
                <a:spcPts val="1200"/>
              </a:spcBef>
              <a:spcAft>
                <a:spcPts val="0"/>
              </a:spcAft>
            </a:pPr>
            <a:endParaRPr lang="cs-CZ" sz="1300" dirty="0">
              <a:solidFill>
                <a:schemeClr val="dk1"/>
              </a:solidFill>
              <a:latin typeface="Rubik"/>
              <a:ea typeface="Rubik"/>
              <a:cs typeface="Rubik"/>
              <a:sym typeface="Rubik"/>
            </a:endParaRPr>
          </a:p>
          <a:p>
            <a:pPr lvl="0" algn="l" rtl="0">
              <a:lnSpc>
                <a:spcPct val="150000"/>
              </a:lnSpc>
              <a:spcBef>
                <a:spcPts val="1200"/>
              </a:spcBef>
              <a:spcAft>
                <a:spcPts val="0"/>
              </a:spcAft>
            </a:pPr>
            <a:endParaRPr lang="cs-CZ" sz="1300" dirty="0">
              <a:solidFill>
                <a:schemeClr val="dk1"/>
              </a:solidFill>
              <a:latin typeface="Rubik"/>
              <a:ea typeface="Rubik"/>
              <a:cs typeface="Rubik"/>
              <a:sym typeface="Rubik"/>
            </a:endParaRPr>
          </a:p>
          <a:p>
            <a:pPr lvl="0" algn="l" rtl="0">
              <a:lnSpc>
                <a:spcPct val="150000"/>
              </a:lnSpc>
              <a:spcBef>
                <a:spcPts val="1200"/>
              </a:spcBef>
              <a:spcAft>
                <a:spcPts val="0"/>
              </a:spcAft>
            </a:pPr>
            <a:r>
              <a:rPr lang="cs-CZ" sz="1300" dirty="0">
                <a:solidFill>
                  <a:schemeClr val="dk1"/>
                </a:solidFill>
                <a:latin typeface="Rubik"/>
                <a:ea typeface="Rubik"/>
                <a:cs typeface="Rubik"/>
                <a:sym typeface="Rubik"/>
              </a:rPr>
              <a:t> </a:t>
            </a:r>
            <a:endParaRPr dirty="0">
              <a:solidFill>
                <a:schemeClr val="dk1"/>
              </a:solidFill>
              <a:latin typeface="Rubik"/>
              <a:ea typeface="Rubik"/>
              <a:cs typeface="Rubik"/>
              <a:sym typeface="Rubik"/>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0E5"/>
        </a:solidFill>
        <a:effectLst/>
      </p:bgPr>
    </p:bg>
    <p:spTree>
      <p:nvGrpSpPr>
        <p:cNvPr id="1" name="Shape 76"/>
        <p:cNvGrpSpPr/>
        <p:nvPr/>
      </p:nvGrpSpPr>
      <p:grpSpPr>
        <a:xfrm>
          <a:off x="0" y="0"/>
          <a:ext cx="0" cy="0"/>
          <a:chOff x="0" y="0"/>
          <a:chExt cx="0" cy="0"/>
        </a:xfrm>
      </p:grpSpPr>
      <p:sp>
        <p:nvSpPr>
          <p:cNvPr id="77" name="Google Shape;77;p16"/>
          <p:cNvSpPr txBox="1"/>
          <p:nvPr/>
        </p:nvSpPr>
        <p:spPr>
          <a:xfrm>
            <a:off x="340250" y="184165"/>
            <a:ext cx="8211000" cy="9675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cs" sz="2200" dirty="0">
                <a:latin typeface="Rubik" panose="020B0604020202020204" charset="-79"/>
                <a:ea typeface="PT Serif"/>
                <a:cs typeface="Rubik" panose="020B0604020202020204" charset="-79"/>
                <a:sym typeface="PT Serif"/>
              </a:rPr>
              <a:t>PORUCHY PŘÍJMU POTRAVY (PPP) </a:t>
            </a:r>
            <a:endParaRPr sz="2200" dirty="0">
              <a:latin typeface="Rubik" panose="020B0604020202020204" charset="-79"/>
              <a:ea typeface="PT Serif"/>
              <a:cs typeface="Rubik" panose="020B0604020202020204" charset="-79"/>
              <a:sym typeface="PT Serif"/>
            </a:endParaRPr>
          </a:p>
        </p:txBody>
      </p:sp>
      <p:sp>
        <p:nvSpPr>
          <p:cNvPr id="78" name="Google Shape;78;p16"/>
          <p:cNvSpPr txBox="1"/>
          <p:nvPr/>
        </p:nvSpPr>
        <p:spPr>
          <a:xfrm>
            <a:off x="340250" y="925325"/>
            <a:ext cx="8133899" cy="3774266"/>
          </a:xfrm>
          <a:prstGeom prst="rect">
            <a:avLst/>
          </a:prstGeom>
          <a:noFill/>
          <a:ln>
            <a:noFill/>
          </a:ln>
        </p:spPr>
        <p:txBody>
          <a:bodyPr spcFirstLastPara="1" wrap="square" lIns="91425" tIns="91425" rIns="91425" bIns="91425" anchor="t" anchorCtr="0">
            <a:noAutofit/>
          </a:bodyPr>
          <a:lstStyle/>
          <a:p>
            <a:pPr marL="285750" lvl="0" indent="-285750" algn="l" rtl="0">
              <a:lnSpc>
                <a:spcPct val="150000"/>
              </a:lnSpc>
              <a:spcBef>
                <a:spcPts val="1200"/>
              </a:spcBef>
              <a:spcAft>
                <a:spcPts val="0"/>
              </a:spcAft>
              <a:buFont typeface="Wingdings" panose="05000000000000000000" pitchFamily="2" charset="2"/>
              <a:buChar char="Ø"/>
            </a:pPr>
            <a:r>
              <a:rPr lang="cs-CZ" sz="1200" dirty="0">
                <a:solidFill>
                  <a:schemeClr val="dk1"/>
                </a:solidFill>
                <a:latin typeface="Rubik"/>
                <a:ea typeface="Rubik"/>
                <a:cs typeface="Rubik"/>
                <a:sym typeface="Rubik"/>
              </a:rPr>
              <a:t>Multifaktoriálně podmíněná onemocnění s náročnou a často mnohaletou léčbou.</a:t>
            </a:r>
          </a:p>
          <a:p>
            <a:pPr marL="285750" lvl="0" indent="-285750" algn="l" rtl="0">
              <a:lnSpc>
                <a:spcPct val="150000"/>
              </a:lnSpc>
              <a:spcBef>
                <a:spcPts val="1200"/>
              </a:spcBef>
              <a:spcAft>
                <a:spcPts val="0"/>
              </a:spcAft>
              <a:buFont typeface="Wingdings" panose="05000000000000000000" pitchFamily="2" charset="2"/>
              <a:buChar char="Ø"/>
            </a:pPr>
            <a:r>
              <a:rPr lang="cs-CZ" sz="1200" dirty="0">
                <a:solidFill>
                  <a:schemeClr val="dk1"/>
                </a:solidFill>
                <a:latin typeface="Rubik"/>
                <a:ea typeface="Rubik"/>
                <a:cs typeface="Rubik"/>
                <a:sym typeface="Rubik"/>
              </a:rPr>
              <a:t>Nejvíce ze všech duševních onemocnění atakují tělesné zdraví.</a:t>
            </a:r>
          </a:p>
          <a:p>
            <a:pPr marL="285750" lvl="0" indent="-285750" algn="l" rtl="0">
              <a:lnSpc>
                <a:spcPct val="150000"/>
              </a:lnSpc>
              <a:spcBef>
                <a:spcPts val="1200"/>
              </a:spcBef>
              <a:spcAft>
                <a:spcPts val="0"/>
              </a:spcAft>
              <a:buFont typeface="Wingdings" panose="05000000000000000000" pitchFamily="2" charset="2"/>
              <a:buChar char="Ø"/>
            </a:pPr>
            <a:r>
              <a:rPr lang="cs-CZ" sz="1200" dirty="0">
                <a:solidFill>
                  <a:schemeClr val="dk1"/>
                </a:solidFill>
                <a:latin typeface="Rubik"/>
                <a:ea typeface="Rubik"/>
                <a:cs typeface="Rubik"/>
                <a:sym typeface="Rubik"/>
              </a:rPr>
              <a:t>Mentální anorexie je nejsmrtelnější (ev. 2. nejsmrtelnější) duševní onemocnění. </a:t>
            </a:r>
          </a:p>
          <a:p>
            <a:pPr marL="285750" lvl="0" indent="-285750" algn="l" rtl="0">
              <a:lnSpc>
                <a:spcPct val="150000"/>
              </a:lnSpc>
              <a:spcBef>
                <a:spcPts val="1200"/>
              </a:spcBef>
              <a:spcAft>
                <a:spcPts val="0"/>
              </a:spcAft>
              <a:buFont typeface="Wingdings" panose="05000000000000000000" pitchFamily="2" charset="2"/>
              <a:buChar char="Ø"/>
            </a:pPr>
            <a:r>
              <a:rPr lang="cs-CZ" sz="1200" dirty="0">
                <a:solidFill>
                  <a:schemeClr val="dk1"/>
                </a:solidFill>
                <a:latin typeface="Rubik"/>
                <a:ea typeface="Rubik"/>
                <a:cs typeface="Rubik"/>
                <a:sym typeface="Rubik"/>
              </a:rPr>
              <a:t>Multidisciplinární (mezioborový) přístup v léčbě je nevyhnutelně potřebný, a přitom špatně dostupný </a:t>
            </a:r>
          </a:p>
          <a:p>
            <a:pPr marL="285750" lvl="0" indent="-285750" algn="l" rtl="0">
              <a:lnSpc>
                <a:spcPct val="150000"/>
              </a:lnSpc>
              <a:spcBef>
                <a:spcPts val="1200"/>
              </a:spcBef>
              <a:spcAft>
                <a:spcPts val="0"/>
              </a:spcAft>
              <a:buFont typeface="Wingdings" panose="05000000000000000000" pitchFamily="2" charset="2"/>
              <a:buChar char="Ø"/>
            </a:pPr>
            <a:r>
              <a:rPr lang="cs-CZ" sz="1200" dirty="0">
                <a:solidFill>
                  <a:schemeClr val="dk1"/>
                </a:solidFill>
                <a:latin typeface="Rubik"/>
                <a:ea typeface="Rubik"/>
                <a:cs typeface="Rubik"/>
                <a:sym typeface="Rubik"/>
              </a:rPr>
              <a:t>Včasný záchyt onemocnění zásadně zlepšuje prognózu. Vstup do léčby ale komplikuje ambivalence (jádrový příznak mentální anorexie), stud, odmítání odborníky. </a:t>
            </a:r>
          </a:p>
          <a:p>
            <a:pPr marL="285750" lvl="0" indent="-285750" algn="l" rtl="0">
              <a:lnSpc>
                <a:spcPct val="150000"/>
              </a:lnSpc>
              <a:spcBef>
                <a:spcPts val="1200"/>
              </a:spcBef>
              <a:spcAft>
                <a:spcPts val="0"/>
              </a:spcAft>
              <a:buFont typeface="Wingdings" panose="05000000000000000000" pitchFamily="2" charset="2"/>
              <a:buChar char="Ø"/>
            </a:pPr>
            <a:r>
              <a:rPr lang="cs-CZ" sz="1200" dirty="0" err="1">
                <a:solidFill>
                  <a:schemeClr val="dk1"/>
                </a:solidFill>
                <a:latin typeface="Rubik"/>
                <a:ea typeface="Rubik"/>
                <a:cs typeface="Rubik"/>
                <a:sym typeface="Rubik"/>
              </a:rPr>
              <a:t>Eating</a:t>
            </a:r>
            <a:r>
              <a:rPr lang="cs-CZ" sz="1200" dirty="0">
                <a:solidFill>
                  <a:schemeClr val="dk1"/>
                </a:solidFill>
                <a:latin typeface="Rubik"/>
                <a:ea typeface="Rubik"/>
                <a:cs typeface="Rubik"/>
                <a:sym typeface="Rubik"/>
              </a:rPr>
              <a:t> </a:t>
            </a:r>
            <a:r>
              <a:rPr lang="cs-CZ" sz="1200" dirty="0" err="1">
                <a:solidFill>
                  <a:schemeClr val="dk1"/>
                </a:solidFill>
                <a:latin typeface="Rubik"/>
                <a:ea typeface="Rubik"/>
                <a:cs typeface="Rubik"/>
                <a:sym typeface="Rubik"/>
              </a:rPr>
              <a:t>disorder</a:t>
            </a:r>
            <a:r>
              <a:rPr lang="cs-CZ" sz="1200" dirty="0">
                <a:solidFill>
                  <a:schemeClr val="dk1"/>
                </a:solidFill>
                <a:latin typeface="Rubik"/>
                <a:ea typeface="Rubik"/>
                <a:cs typeface="Rubik"/>
                <a:sym typeface="Rubik"/>
              </a:rPr>
              <a:t> ↔ </a:t>
            </a:r>
            <a:r>
              <a:rPr lang="cs-CZ" sz="1200" dirty="0" err="1">
                <a:solidFill>
                  <a:schemeClr val="dk1"/>
                </a:solidFill>
                <a:latin typeface="Rubik"/>
                <a:ea typeface="Rubik"/>
                <a:cs typeface="Rubik"/>
                <a:sym typeface="Rubik"/>
              </a:rPr>
              <a:t>disordered</a:t>
            </a:r>
            <a:r>
              <a:rPr lang="cs-CZ" sz="1200" dirty="0">
                <a:solidFill>
                  <a:schemeClr val="dk1"/>
                </a:solidFill>
                <a:latin typeface="Rubik"/>
                <a:ea typeface="Rubik"/>
                <a:cs typeface="Rubik"/>
                <a:sym typeface="Rubik"/>
              </a:rPr>
              <a:t> </a:t>
            </a:r>
            <a:r>
              <a:rPr lang="cs-CZ" sz="1200" dirty="0" err="1">
                <a:solidFill>
                  <a:schemeClr val="dk1"/>
                </a:solidFill>
                <a:latin typeface="Rubik"/>
                <a:ea typeface="Rubik"/>
                <a:cs typeface="Rubik"/>
                <a:sym typeface="Rubik"/>
              </a:rPr>
              <a:t>eating</a:t>
            </a:r>
            <a:r>
              <a:rPr lang="cs-CZ" sz="1200" dirty="0">
                <a:solidFill>
                  <a:schemeClr val="dk1"/>
                </a:solidFill>
                <a:latin typeface="Rubik"/>
                <a:ea typeface="Rubik"/>
                <a:cs typeface="Rubik"/>
                <a:sym typeface="Rubik"/>
              </a:rPr>
              <a:t> (extrémní výživové směry, </a:t>
            </a:r>
            <a:r>
              <a:rPr lang="cs-CZ" sz="1200" dirty="0" err="1">
                <a:solidFill>
                  <a:schemeClr val="dk1"/>
                </a:solidFill>
                <a:latin typeface="Rubik"/>
                <a:ea typeface="Rubik"/>
                <a:cs typeface="Rubik"/>
                <a:sym typeface="Rubik"/>
              </a:rPr>
              <a:t>ortorexie</a:t>
            </a:r>
            <a:r>
              <a:rPr lang="cs-CZ" sz="1200" dirty="0">
                <a:solidFill>
                  <a:schemeClr val="dk1"/>
                </a:solidFill>
                <a:latin typeface="Rubik"/>
                <a:ea typeface="Rubik"/>
                <a:cs typeface="Rubik"/>
                <a:sym typeface="Rubik"/>
              </a:rPr>
              <a:t>, jídelníčky podle </a:t>
            </a:r>
            <a:r>
              <a:rPr lang="cs-CZ" sz="1200" dirty="0" err="1">
                <a:solidFill>
                  <a:schemeClr val="dk1"/>
                </a:solidFill>
                <a:latin typeface="Rubik"/>
                <a:ea typeface="Rubik"/>
                <a:cs typeface="Rubik"/>
                <a:sym typeface="Rubik"/>
              </a:rPr>
              <a:t>influencerů</a:t>
            </a:r>
            <a:r>
              <a:rPr lang="cs-CZ" sz="1200" dirty="0">
                <a:solidFill>
                  <a:schemeClr val="dk1"/>
                </a:solidFill>
                <a:latin typeface="Rubik"/>
                <a:ea typeface="Rubik"/>
                <a:cs typeface="Rubik"/>
                <a:sym typeface="Rubik"/>
              </a:rPr>
              <a:t>,..)</a:t>
            </a:r>
          </a:p>
          <a:p>
            <a:pPr lvl="0" algn="l" rtl="0">
              <a:lnSpc>
                <a:spcPct val="150000"/>
              </a:lnSpc>
              <a:spcBef>
                <a:spcPts val="1200"/>
              </a:spcBef>
              <a:spcAft>
                <a:spcPts val="0"/>
              </a:spcAft>
            </a:pPr>
            <a:endParaRPr lang="cs-CZ" sz="1300" dirty="0">
              <a:solidFill>
                <a:schemeClr val="dk1"/>
              </a:solidFill>
              <a:latin typeface="Rubik"/>
              <a:ea typeface="Rubik"/>
              <a:cs typeface="Rubik"/>
              <a:sym typeface="Rubik"/>
            </a:endParaRPr>
          </a:p>
          <a:p>
            <a:pPr lvl="0" algn="l" rtl="0">
              <a:lnSpc>
                <a:spcPct val="150000"/>
              </a:lnSpc>
              <a:spcBef>
                <a:spcPts val="1200"/>
              </a:spcBef>
              <a:spcAft>
                <a:spcPts val="0"/>
              </a:spcAft>
            </a:pPr>
            <a:endParaRPr lang="cs-CZ" sz="1300" dirty="0">
              <a:solidFill>
                <a:schemeClr val="dk1"/>
              </a:solidFill>
              <a:latin typeface="Rubik"/>
              <a:ea typeface="Rubik"/>
              <a:cs typeface="Rubik"/>
              <a:sym typeface="Rubik"/>
            </a:endParaRPr>
          </a:p>
          <a:p>
            <a:pPr lvl="0" algn="l" rtl="0">
              <a:lnSpc>
                <a:spcPct val="150000"/>
              </a:lnSpc>
              <a:spcBef>
                <a:spcPts val="1200"/>
              </a:spcBef>
              <a:spcAft>
                <a:spcPts val="0"/>
              </a:spcAft>
            </a:pPr>
            <a:endParaRPr lang="cs-CZ" sz="1300" dirty="0">
              <a:solidFill>
                <a:schemeClr val="dk1"/>
              </a:solidFill>
              <a:latin typeface="Rubik"/>
              <a:ea typeface="Rubik"/>
              <a:cs typeface="Rubik"/>
              <a:sym typeface="Rubik"/>
            </a:endParaRPr>
          </a:p>
          <a:p>
            <a:pPr lvl="0" algn="l" rtl="0">
              <a:lnSpc>
                <a:spcPct val="150000"/>
              </a:lnSpc>
              <a:spcBef>
                <a:spcPts val="1200"/>
              </a:spcBef>
              <a:spcAft>
                <a:spcPts val="0"/>
              </a:spcAft>
            </a:pPr>
            <a:r>
              <a:rPr lang="cs-CZ" sz="1300" dirty="0">
                <a:solidFill>
                  <a:schemeClr val="dk1"/>
                </a:solidFill>
                <a:latin typeface="Rubik"/>
                <a:ea typeface="Rubik"/>
                <a:cs typeface="Rubik"/>
                <a:sym typeface="Rubik"/>
              </a:rPr>
              <a:t> </a:t>
            </a:r>
            <a:endParaRPr dirty="0">
              <a:solidFill>
                <a:schemeClr val="dk1"/>
              </a:solidFill>
              <a:latin typeface="Rubik"/>
              <a:ea typeface="Rubik"/>
              <a:cs typeface="Rubik"/>
              <a:sym typeface="Rubik"/>
            </a:endParaRPr>
          </a:p>
        </p:txBody>
      </p:sp>
    </p:spTree>
    <p:extLst>
      <p:ext uri="{BB962C8B-B14F-4D97-AF65-F5344CB8AC3E}">
        <p14:creationId xmlns:p14="http://schemas.microsoft.com/office/powerpoint/2010/main" val="290804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
                                            <p:txEl>
                                              <p:pRg st="0" end="0"/>
                                            </p:txEl>
                                          </p:spTgt>
                                        </p:tgtEl>
                                        <p:attrNameLst>
                                          <p:attrName>style.visibility</p:attrName>
                                        </p:attrNameLst>
                                      </p:cBhvr>
                                      <p:to>
                                        <p:strVal val="visible"/>
                                      </p:to>
                                    </p:set>
                                    <p:animEffect transition="in" filter="fade">
                                      <p:cBhvr>
                                        <p:cTn id="7" dur="500"/>
                                        <p:tgtEl>
                                          <p:spTgt spid="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8">
                                            <p:txEl>
                                              <p:pRg st="1" end="1"/>
                                            </p:txEl>
                                          </p:spTgt>
                                        </p:tgtEl>
                                        <p:attrNameLst>
                                          <p:attrName>style.visibility</p:attrName>
                                        </p:attrNameLst>
                                      </p:cBhvr>
                                      <p:to>
                                        <p:strVal val="visible"/>
                                      </p:to>
                                    </p:set>
                                    <p:animEffect transition="in" filter="fade">
                                      <p:cBhvr>
                                        <p:cTn id="12" dur="500"/>
                                        <p:tgtEl>
                                          <p:spTgt spid="7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8">
                                            <p:txEl>
                                              <p:pRg st="2" end="2"/>
                                            </p:txEl>
                                          </p:spTgt>
                                        </p:tgtEl>
                                        <p:attrNameLst>
                                          <p:attrName>style.visibility</p:attrName>
                                        </p:attrNameLst>
                                      </p:cBhvr>
                                      <p:to>
                                        <p:strVal val="visible"/>
                                      </p:to>
                                    </p:set>
                                    <p:animEffect transition="in" filter="fade">
                                      <p:cBhvr>
                                        <p:cTn id="17" dur="500"/>
                                        <p:tgtEl>
                                          <p:spTgt spid="7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8">
                                            <p:txEl>
                                              <p:pRg st="3" end="3"/>
                                            </p:txEl>
                                          </p:spTgt>
                                        </p:tgtEl>
                                        <p:attrNameLst>
                                          <p:attrName>style.visibility</p:attrName>
                                        </p:attrNameLst>
                                      </p:cBhvr>
                                      <p:to>
                                        <p:strVal val="visible"/>
                                      </p:to>
                                    </p:set>
                                    <p:animEffect transition="in" filter="fade">
                                      <p:cBhvr>
                                        <p:cTn id="22" dur="500"/>
                                        <p:tgtEl>
                                          <p:spTgt spid="7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8">
                                            <p:txEl>
                                              <p:pRg st="4" end="4"/>
                                            </p:txEl>
                                          </p:spTgt>
                                        </p:tgtEl>
                                        <p:attrNameLst>
                                          <p:attrName>style.visibility</p:attrName>
                                        </p:attrNameLst>
                                      </p:cBhvr>
                                      <p:to>
                                        <p:strVal val="visible"/>
                                      </p:to>
                                    </p:set>
                                    <p:animEffect transition="in" filter="fade">
                                      <p:cBhvr>
                                        <p:cTn id="27" dur="500"/>
                                        <p:tgtEl>
                                          <p:spTgt spid="7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8">
                                            <p:txEl>
                                              <p:pRg st="5" end="5"/>
                                            </p:txEl>
                                          </p:spTgt>
                                        </p:tgtEl>
                                        <p:attrNameLst>
                                          <p:attrName>style.visibility</p:attrName>
                                        </p:attrNameLst>
                                      </p:cBhvr>
                                      <p:to>
                                        <p:strVal val="visible"/>
                                      </p:to>
                                    </p:set>
                                    <p:animEffect transition="in" filter="fade">
                                      <p:cBhvr>
                                        <p:cTn id="32" dur="500"/>
                                        <p:tgtEl>
                                          <p:spTgt spid="7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0E5"/>
        </a:solidFill>
        <a:effectLst/>
      </p:bgPr>
    </p:bg>
    <p:spTree>
      <p:nvGrpSpPr>
        <p:cNvPr id="1" name="Shape 76"/>
        <p:cNvGrpSpPr/>
        <p:nvPr/>
      </p:nvGrpSpPr>
      <p:grpSpPr>
        <a:xfrm>
          <a:off x="0" y="0"/>
          <a:ext cx="0" cy="0"/>
          <a:chOff x="0" y="0"/>
          <a:chExt cx="0" cy="0"/>
        </a:xfrm>
      </p:grpSpPr>
      <p:sp>
        <p:nvSpPr>
          <p:cNvPr id="77" name="Google Shape;77;p16"/>
          <p:cNvSpPr txBox="1"/>
          <p:nvPr/>
        </p:nvSpPr>
        <p:spPr>
          <a:xfrm>
            <a:off x="340250" y="162900"/>
            <a:ext cx="8211000" cy="9675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cs" sz="2200" dirty="0">
                <a:latin typeface="Rubik" panose="020B0604020202020204" charset="-79"/>
                <a:ea typeface="PT Serif"/>
                <a:cs typeface="Rubik" panose="020B0604020202020204" charset="-79"/>
                <a:sym typeface="PT Serif"/>
              </a:rPr>
              <a:t>PORUCHY PŘÍJMU POTRAVY </a:t>
            </a:r>
            <a:endParaRPr sz="2200" dirty="0">
              <a:latin typeface="Rubik" panose="020B0604020202020204" charset="-79"/>
              <a:ea typeface="PT Serif"/>
              <a:cs typeface="Rubik" panose="020B0604020202020204" charset="-79"/>
              <a:sym typeface="PT Serif"/>
            </a:endParaRPr>
          </a:p>
          <a:p>
            <a:pPr marL="0" lvl="0" indent="0" algn="l" rtl="0">
              <a:lnSpc>
                <a:spcPct val="90000"/>
              </a:lnSpc>
              <a:spcBef>
                <a:spcPts val="0"/>
              </a:spcBef>
              <a:spcAft>
                <a:spcPts val="0"/>
              </a:spcAft>
              <a:buNone/>
            </a:pPr>
            <a:r>
              <a:rPr lang="cs" sz="2200" dirty="0">
                <a:latin typeface="Rubik" panose="020B0604020202020204" charset="-79"/>
                <a:ea typeface="PT Serif"/>
                <a:cs typeface="Rubik" panose="020B0604020202020204" charset="-79"/>
                <a:sym typeface="PT Serif"/>
              </a:rPr>
              <a:t>slovy diagnostických manuálů </a:t>
            </a:r>
            <a:r>
              <a:rPr lang="cs" sz="2000" dirty="0">
                <a:latin typeface="Rubik" panose="020B0604020202020204" charset="-79"/>
                <a:ea typeface="PT Serif"/>
                <a:cs typeface="Rubik" panose="020B0604020202020204" charset="-79"/>
                <a:sym typeface="PT Serif"/>
              </a:rPr>
              <a:t>MKN-10 (+ MKN-11, DSM-V)</a:t>
            </a:r>
            <a:endParaRPr sz="2000" dirty="0">
              <a:latin typeface="Rubik" panose="020B0604020202020204" charset="-79"/>
              <a:ea typeface="PT Serif"/>
              <a:cs typeface="Rubik" panose="020B0604020202020204" charset="-79"/>
              <a:sym typeface="PT Serif"/>
            </a:endParaRPr>
          </a:p>
        </p:txBody>
      </p:sp>
      <p:sp>
        <p:nvSpPr>
          <p:cNvPr id="78" name="Google Shape;78;p16"/>
          <p:cNvSpPr txBox="1"/>
          <p:nvPr/>
        </p:nvSpPr>
        <p:spPr>
          <a:xfrm>
            <a:off x="340250" y="1130400"/>
            <a:ext cx="8763600" cy="4018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cs" sz="1200" b="1" dirty="0">
                <a:solidFill>
                  <a:schemeClr val="dk1"/>
                </a:solidFill>
                <a:latin typeface="Rubik"/>
                <a:ea typeface="Rubik"/>
                <a:cs typeface="Rubik"/>
                <a:sym typeface="Rubik"/>
              </a:rPr>
              <a:t>MKN-10</a:t>
            </a:r>
            <a:br>
              <a:rPr lang="cs" sz="1200" dirty="0">
                <a:solidFill>
                  <a:schemeClr val="dk1"/>
                </a:solidFill>
                <a:latin typeface="Rubik"/>
                <a:ea typeface="Rubik"/>
                <a:cs typeface="Rubik"/>
                <a:sym typeface="Rubik"/>
              </a:rPr>
            </a:br>
            <a:r>
              <a:rPr lang="cs" sz="1200" u="sng" dirty="0">
                <a:solidFill>
                  <a:schemeClr val="dk1"/>
                </a:solidFill>
                <a:latin typeface="Rubik"/>
                <a:ea typeface="Rubik"/>
                <a:cs typeface="Rubik"/>
                <a:sym typeface="Rubik"/>
              </a:rPr>
              <a:t>F50-F59 Syndromy poruch chování‚ spojené s fyziologickými poruchami a somatickými faktory</a:t>
            </a:r>
            <a:br>
              <a:rPr lang="cs" sz="1200" dirty="0">
                <a:solidFill>
                  <a:schemeClr val="dk1"/>
                </a:solidFill>
                <a:latin typeface="Rubik"/>
                <a:ea typeface="Rubik"/>
                <a:cs typeface="Rubik"/>
                <a:sym typeface="Rubik"/>
              </a:rPr>
            </a:br>
            <a:r>
              <a:rPr lang="cs" sz="1200" dirty="0">
                <a:solidFill>
                  <a:schemeClr val="dk1"/>
                </a:solidFill>
                <a:latin typeface="Rubik"/>
                <a:ea typeface="Rubik"/>
                <a:cs typeface="Rubik"/>
                <a:sym typeface="Rubik"/>
              </a:rPr>
              <a:t>                  </a:t>
            </a:r>
            <a:r>
              <a:rPr lang="cs" sz="1200" u="sng" dirty="0">
                <a:solidFill>
                  <a:schemeClr val="dk1"/>
                </a:solidFill>
                <a:latin typeface="Rubik"/>
                <a:ea typeface="Rubik"/>
                <a:cs typeface="Rubik"/>
                <a:sym typeface="Rubik"/>
              </a:rPr>
              <a:t>F50.0-F50.9 Poruchy příjmu potravy </a:t>
            </a:r>
            <a:endParaRPr sz="1200" u="sng" dirty="0">
              <a:solidFill>
                <a:schemeClr val="dk1"/>
              </a:solidFill>
              <a:latin typeface="Rubik"/>
              <a:ea typeface="Rubik"/>
              <a:cs typeface="Rubik"/>
              <a:sym typeface="Rubik"/>
            </a:endParaRPr>
          </a:p>
          <a:p>
            <a:pPr marL="457200" lvl="0" indent="0" algn="l" rtl="0">
              <a:lnSpc>
                <a:spcPct val="115000"/>
              </a:lnSpc>
              <a:spcBef>
                <a:spcPts val="0"/>
              </a:spcBef>
              <a:spcAft>
                <a:spcPts val="0"/>
              </a:spcAft>
              <a:buNone/>
            </a:pPr>
            <a:r>
              <a:rPr lang="cs" sz="1200" dirty="0">
                <a:solidFill>
                  <a:schemeClr val="dk1"/>
                </a:solidFill>
                <a:latin typeface="Rubik"/>
                <a:ea typeface="Rubik"/>
                <a:cs typeface="Rubik"/>
                <a:sym typeface="Rubik"/>
              </a:rPr>
              <a:t>                                </a:t>
            </a:r>
            <a:r>
              <a:rPr lang="cs" sz="1200" dirty="0">
                <a:solidFill>
                  <a:srgbClr val="C00000"/>
                </a:solidFill>
                <a:latin typeface="Rubik"/>
                <a:ea typeface="Rubik"/>
                <a:cs typeface="Rubik"/>
                <a:sym typeface="Rubik"/>
              </a:rPr>
              <a:t>F50.0 Mentální anorexie</a:t>
            </a:r>
            <a:br>
              <a:rPr lang="cs" sz="1200" dirty="0">
                <a:solidFill>
                  <a:srgbClr val="C00000"/>
                </a:solidFill>
                <a:latin typeface="Rubik"/>
                <a:ea typeface="Rubik"/>
                <a:cs typeface="Rubik"/>
                <a:sym typeface="Rubik"/>
              </a:rPr>
            </a:br>
            <a:r>
              <a:rPr lang="cs" sz="1200" dirty="0">
                <a:solidFill>
                  <a:srgbClr val="C00000"/>
                </a:solidFill>
                <a:latin typeface="Rubik"/>
                <a:ea typeface="Rubik"/>
                <a:cs typeface="Rubik"/>
                <a:sym typeface="Rubik"/>
              </a:rPr>
              <a:t>                                F50.1 Atypická mentální anorexie</a:t>
            </a:r>
            <a:br>
              <a:rPr lang="cs" sz="1200" dirty="0">
                <a:solidFill>
                  <a:srgbClr val="C00000"/>
                </a:solidFill>
                <a:latin typeface="Rubik"/>
                <a:ea typeface="Rubik"/>
                <a:cs typeface="Rubik"/>
                <a:sym typeface="Rubik"/>
              </a:rPr>
            </a:br>
            <a:r>
              <a:rPr lang="cs" sz="1200" dirty="0">
                <a:solidFill>
                  <a:srgbClr val="C00000"/>
                </a:solidFill>
                <a:latin typeface="Rubik"/>
                <a:ea typeface="Rubik"/>
                <a:cs typeface="Rubik"/>
                <a:sym typeface="Rubik"/>
              </a:rPr>
              <a:t>                                F50.2 Mentální bulimie</a:t>
            </a:r>
            <a:br>
              <a:rPr lang="cs" sz="1200" dirty="0">
                <a:solidFill>
                  <a:srgbClr val="C00000"/>
                </a:solidFill>
                <a:latin typeface="Rubik"/>
                <a:ea typeface="Rubik"/>
                <a:cs typeface="Rubik"/>
                <a:sym typeface="Rubik"/>
              </a:rPr>
            </a:br>
            <a:r>
              <a:rPr lang="cs" sz="1200" dirty="0">
                <a:solidFill>
                  <a:srgbClr val="C00000"/>
                </a:solidFill>
                <a:latin typeface="Rubik"/>
                <a:ea typeface="Rubik"/>
                <a:cs typeface="Rubik"/>
                <a:sym typeface="Rubik"/>
              </a:rPr>
              <a:t>                                F50.3 Atypická mentální bulimie</a:t>
            </a:r>
            <a:br>
              <a:rPr lang="cs" sz="1200" dirty="0">
                <a:solidFill>
                  <a:srgbClr val="C00000"/>
                </a:solidFill>
                <a:latin typeface="Rubik"/>
                <a:ea typeface="Rubik"/>
                <a:cs typeface="Rubik"/>
                <a:sym typeface="Rubik"/>
              </a:rPr>
            </a:br>
            <a:r>
              <a:rPr lang="cs" sz="1200" dirty="0">
                <a:solidFill>
                  <a:srgbClr val="C00000"/>
                </a:solidFill>
                <a:latin typeface="Rubik"/>
                <a:ea typeface="Rubik"/>
                <a:cs typeface="Rubik"/>
                <a:sym typeface="Rubik"/>
              </a:rPr>
              <a:t>                                F50.4 Přejídání spojené s psychologickými poruchami (psychogenní přejídání)</a:t>
            </a:r>
            <a:br>
              <a:rPr lang="cs" sz="1200" dirty="0">
                <a:solidFill>
                  <a:schemeClr val="dk1"/>
                </a:solidFill>
                <a:latin typeface="Rubik"/>
                <a:ea typeface="Rubik"/>
                <a:cs typeface="Rubik"/>
                <a:sym typeface="Rubik"/>
              </a:rPr>
            </a:br>
            <a:r>
              <a:rPr lang="cs" sz="1200" dirty="0">
                <a:solidFill>
                  <a:schemeClr val="dk1"/>
                </a:solidFill>
                <a:latin typeface="Rubik"/>
                <a:ea typeface="Rubik"/>
                <a:cs typeface="Rubik"/>
                <a:sym typeface="Rubik"/>
              </a:rPr>
              <a:t>                                F50.5. Zvracení spojené s jinými psychologickými poruchami (F44.-, F45.-)</a:t>
            </a:r>
            <a:br>
              <a:rPr lang="cs" sz="1200" dirty="0">
                <a:solidFill>
                  <a:schemeClr val="dk1"/>
                </a:solidFill>
                <a:latin typeface="Rubik"/>
                <a:ea typeface="Rubik"/>
                <a:cs typeface="Rubik"/>
                <a:sym typeface="Rubik"/>
              </a:rPr>
            </a:br>
            <a:r>
              <a:rPr lang="cs" sz="1200" dirty="0">
                <a:solidFill>
                  <a:schemeClr val="dk1"/>
                </a:solidFill>
                <a:latin typeface="Rubik"/>
                <a:ea typeface="Rubik"/>
                <a:cs typeface="Rubik"/>
                <a:sym typeface="Rubik"/>
              </a:rPr>
              <a:t>                                F50.8 Jiné poruchy příjmu potravy (pika u dospělých, psychogenní nechutenství)</a:t>
            </a:r>
            <a:br>
              <a:rPr lang="cs" sz="1200" dirty="0">
                <a:solidFill>
                  <a:schemeClr val="dk1"/>
                </a:solidFill>
                <a:latin typeface="Rubik"/>
                <a:ea typeface="Rubik"/>
                <a:cs typeface="Rubik"/>
                <a:sym typeface="Rubik"/>
              </a:rPr>
            </a:br>
            <a:r>
              <a:rPr lang="cs" sz="1200" dirty="0">
                <a:solidFill>
                  <a:schemeClr val="dk1"/>
                </a:solidFill>
                <a:latin typeface="Rubik"/>
                <a:ea typeface="Rubik"/>
                <a:cs typeface="Rubik"/>
                <a:sym typeface="Rubik"/>
              </a:rPr>
              <a:t>                                </a:t>
            </a:r>
            <a:r>
              <a:rPr lang="cs" sz="1200" dirty="0">
                <a:solidFill>
                  <a:srgbClr val="C00000"/>
                </a:solidFill>
                <a:latin typeface="Rubik"/>
                <a:ea typeface="Rubik"/>
                <a:cs typeface="Rubik"/>
                <a:sym typeface="Rubik"/>
              </a:rPr>
              <a:t>F50.9 Porucha příjmu potravy NS</a:t>
            </a:r>
            <a:endParaRPr sz="1200" dirty="0">
              <a:solidFill>
                <a:srgbClr val="C00000"/>
              </a:solidFill>
              <a:latin typeface="Rubik"/>
              <a:ea typeface="Rubik"/>
              <a:cs typeface="Rubik"/>
              <a:sym typeface="Rubik"/>
            </a:endParaRPr>
          </a:p>
          <a:p>
            <a:pPr marL="457200" lvl="0" indent="0" algn="l" rtl="0">
              <a:lnSpc>
                <a:spcPct val="115000"/>
              </a:lnSpc>
              <a:spcBef>
                <a:spcPts val="0"/>
              </a:spcBef>
              <a:spcAft>
                <a:spcPts val="0"/>
              </a:spcAft>
              <a:buNone/>
            </a:pPr>
            <a:endParaRPr sz="1200" dirty="0">
              <a:solidFill>
                <a:schemeClr val="dk1"/>
              </a:solidFill>
              <a:latin typeface="Rubik"/>
              <a:ea typeface="Rubik"/>
              <a:cs typeface="Rubik"/>
              <a:sym typeface="Rubik"/>
            </a:endParaRPr>
          </a:p>
          <a:p>
            <a:pPr marL="0" lvl="0" indent="0" algn="l" rtl="0">
              <a:lnSpc>
                <a:spcPct val="115000"/>
              </a:lnSpc>
              <a:spcBef>
                <a:spcPts val="0"/>
              </a:spcBef>
              <a:spcAft>
                <a:spcPts val="0"/>
              </a:spcAft>
              <a:buNone/>
            </a:pPr>
            <a:r>
              <a:rPr lang="cs" sz="1200" u="sng" dirty="0">
                <a:solidFill>
                  <a:schemeClr val="dk1"/>
                </a:solidFill>
                <a:latin typeface="Rubik"/>
                <a:ea typeface="Rubik"/>
                <a:cs typeface="Rubik"/>
                <a:sym typeface="Rubik"/>
              </a:rPr>
              <a:t>F98 Jiné poruchy chování a emocí s obvyklým nástupem v dětství a dospívání</a:t>
            </a:r>
            <a:br>
              <a:rPr lang="cs" sz="1200" u="sng" dirty="0">
                <a:solidFill>
                  <a:schemeClr val="dk1"/>
                </a:solidFill>
                <a:latin typeface="Rubik"/>
                <a:ea typeface="Rubik"/>
                <a:cs typeface="Rubik"/>
                <a:sym typeface="Rubik"/>
              </a:rPr>
            </a:br>
            <a:r>
              <a:rPr lang="cs" sz="1200" dirty="0">
                <a:solidFill>
                  <a:schemeClr val="dk1"/>
                </a:solidFill>
                <a:latin typeface="Rubik"/>
                <a:ea typeface="Rubik"/>
                <a:cs typeface="Rubik"/>
                <a:sym typeface="Rubik"/>
              </a:rPr>
              <a:t>                 F98.2 Poruchy příjmu potravy v kojeneckém a dětském věku (nadměrná vybíravost, ruminace)</a:t>
            </a:r>
            <a:endParaRPr sz="1200" dirty="0">
              <a:solidFill>
                <a:schemeClr val="dk1"/>
              </a:solidFill>
              <a:latin typeface="Rubik"/>
              <a:ea typeface="Rubik"/>
              <a:cs typeface="Rubik"/>
              <a:sym typeface="Rubik"/>
            </a:endParaRPr>
          </a:p>
          <a:p>
            <a:pPr marL="0" lvl="0" indent="0" algn="l" rtl="0">
              <a:lnSpc>
                <a:spcPct val="115000"/>
              </a:lnSpc>
              <a:spcBef>
                <a:spcPts val="0"/>
              </a:spcBef>
              <a:spcAft>
                <a:spcPts val="0"/>
              </a:spcAft>
              <a:buNone/>
            </a:pPr>
            <a:r>
              <a:rPr lang="cs" sz="1200" dirty="0">
                <a:solidFill>
                  <a:schemeClr val="dk1"/>
                </a:solidFill>
                <a:latin typeface="Rubik"/>
                <a:ea typeface="Rubik"/>
                <a:cs typeface="Rubik"/>
                <a:sym typeface="Rubik"/>
              </a:rPr>
              <a:t>                 F98.3 Pika kojenců a dětí (pojídání nestravitelných předmětů)</a:t>
            </a:r>
            <a:endParaRPr sz="1200" dirty="0">
              <a:solidFill>
                <a:schemeClr val="dk1"/>
              </a:solidFill>
              <a:latin typeface="Rubik"/>
              <a:ea typeface="Rubik"/>
              <a:cs typeface="Rubik"/>
              <a:sym typeface="Rubik"/>
            </a:endParaRPr>
          </a:p>
          <a:p>
            <a:pPr marL="0" lvl="0" indent="0" algn="l" rtl="0">
              <a:lnSpc>
                <a:spcPct val="150000"/>
              </a:lnSpc>
              <a:spcBef>
                <a:spcPts val="1200"/>
              </a:spcBef>
              <a:spcAft>
                <a:spcPts val="0"/>
              </a:spcAft>
              <a:buNone/>
            </a:pPr>
            <a:endParaRPr dirty="0">
              <a:solidFill>
                <a:schemeClr val="dk1"/>
              </a:solidFill>
              <a:latin typeface="Rubik"/>
              <a:ea typeface="Rubik"/>
              <a:cs typeface="Rubik"/>
              <a:sym typeface="Rubik"/>
            </a:endParaRPr>
          </a:p>
          <a:p>
            <a:pPr marL="0" lvl="0" indent="0" algn="l" rtl="0">
              <a:lnSpc>
                <a:spcPct val="150000"/>
              </a:lnSpc>
              <a:spcBef>
                <a:spcPts val="3800"/>
              </a:spcBef>
              <a:spcAft>
                <a:spcPts val="3800"/>
              </a:spcAft>
              <a:buNone/>
            </a:pPr>
            <a:br>
              <a:rPr lang="cs" sz="1300" dirty="0">
                <a:solidFill>
                  <a:schemeClr val="dk1"/>
                </a:solidFill>
                <a:latin typeface="Rubik"/>
                <a:ea typeface="Rubik"/>
                <a:cs typeface="Rubik"/>
                <a:sym typeface="Rubik"/>
              </a:rPr>
            </a:br>
            <a:br>
              <a:rPr lang="cs" sz="1300" dirty="0">
                <a:solidFill>
                  <a:schemeClr val="dk1"/>
                </a:solidFill>
                <a:latin typeface="Rubik"/>
                <a:ea typeface="Rubik"/>
                <a:cs typeface="Rubik"/>
                <a:sym typeface="Rubik"/>
              </a:rPr>
            </a:br>
            <a:endParaRPr sz="1300" dirty="0">
              <a:solidFill>
                <a:schemeClr val="dk1"/>
              </a:solidFill>
              <a:latin typeface="Rubik"/>
              <a:ea typeface="Rubik"/>
              <a:cs typeface="Rubik"/>
              <a:sym typeface="Rubik"/>
            </a:endParaRPr>
          </a:p>
        </p:txBody>
      </p:sp>
    </p:spTree>
    <p:extLst>
      <p:ext uri="{BB962C8B-B14F-4D97-AF65-F5344CB8AC3E}">
        <p14:creationId xmlns:p14="http://schemas.microsoft.com/office/powerpoint/2010/main" val="2974648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0E5"/>
        </a:solidFill>
        <a:effectLst/>
      </p:bgPr>
    </p:bg>
    <p:spTree>
      <p:nvGrpSpPr>
        <p:cNvPr id="1" name="Shape 82"/>
        <p:cNvGrpSpPr/>
        <p:nvPr/>
      </p:nvGrpSpPr>
      <p:grpSpPr>
        <a:xfrm>
          <a:off x="0" y="0"/>
          <a:ext cx="0" cy="0"/>
          <a:chOff x="0" y="0"/>
          <a:chExt cx="0" cy="0"/>
        </a:xfrm>
      </p:grpSpPr>
      <p:sp>
        <p:nvSpPr>
          <p:cNvPr id="83" name="Google Shape;83;p17"/>
          <p:cNvSpPr txBox="1"/>
          <p:nvPr/>
        </p:nvSpPr>
        <p:spPr>
          <a:xfrm>
            <a:off x="381000" y="276987"/>
            <a:ext cx="4364100" cy="5859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cs" sz="2100" dirty="0">
                <a:latin typeface="Rubik" panose="020B0604020202020204" charset="-79"/>
                <a:ea typeface="PT Serif"/>
                <a:cs typeface="Rubik" panose="020B0604020202020204" charset="-79"/>
                <a:sym typeface="PT Serif"/>
              </a:rPr>
              <a:t>MENTÁLNÍ ANOREXIE (F50.0) </a:t>
            </a:r>
            <a:r>
              <a:rPr lang="cs" sz="2200" dirty="0">
                <a:latin typeface="Rubik" panose="020B0604020202020204" charset="-79"/>
                <a:ea typeface="PT Serif"/>
                <a:cs typeface="Rubik" panose="020B0604020202020204" charset="-79"/>
                <a:sym typeface="PT Serif"/>
              </a:rPr>
              <a:t> </a:t>
            </a:r>
            <a:endParaRPr sz="2200" dirty="0">
              <a:latin typeface="Rubik" panose="020B0604020202020204" charset="-79"/>
              <a:ea typeface="PT Serif"/>
              <a:cs typeface="Rubik" panose="020B0604020202020204" charset="-79"/>
              <a:sym typeface="PT Serif"/>
            </a:endParaRPr>
          </a:p>
        </p:txBody>
      </p:sp>
      <p:sp>
        <p:nvSpPr>
          <p:cNvPr id="84" name="Google Shape;84;p17"/>
          <p:cNvSpPr txBox="1"/>
          <p:nvPr/>
        </p:nvSpPr>
        <p:spPr>
          <a:xfrm>
            <a:off x="381000" y="569937"/>
            <a:ext cx="8193000" cy="2512002"/>
          </a:xfrm>
          <a:prstGeom prst="rect">
            <a:avLst/>
          </a:prstGeom>
          <a:noFill/>
          <a:ln>
            <a:noFill/>
          </a:ln>
        </p:spPr>
        <p:txBody>
          <a:bodyPr spcFirstLastPara="1" wrap="square" lIns="91425" tIns="91425" rIns="91425" bIns="91425" anchor="t" anchorCtr="0">
            <a:noAutofit/>
          </a:bodyPr>
          <a:lstStyle/>
          <a:p>
            <a:pPr marL="457200" lvl="0" indent="-304800" algn="l" rtl="0">
              <a:lnSpc>
                <a:spcPct val="150000"/>
              </a:lnSpc>
              <a:spcBef>
                <a:spcPts val="1200"/>
              </a:spcBef>
              <a:spcAft>
                <a:spcPts val="0"/>
              </a:spcAft>
              <a:buClr>
                <a:schemeClr val="dk1"/>
              </a:buClr>
              <a:buSzPts val="1200"/>
              <a:buFont typeface="Rubik"/>
              <a:buChar char="●"/>
            </a:pPr>
            <a:r>
              <a:rPr lang="cs" sz="1200" dirty="0">
                <a:solidFill>
                  <a:schemeClr val="dk1"/>
                </a:solidFill>
                <a:latin typeface="Rubik"/>
                <a:ea typeface="Rubik"/>
                <a:cs typeface="Rubik"/>
                <a:sym typeface="Rubik"/>
              </a:rPr>
              <a:t>tělesná hmotnost 15 % pod předpokládanou (snížena či nikdy nedosažena), event. BMI 17,5 a méně</a:t>
            </a:r>
            <a:endParaRPr sz="1200" dirty="0">
              <a:solidFill>
                <a:schemeClr val="dk1"/>
              </a:solidFill>
              <a:latin typeface="Rubik"/>
              <a:ea typeface="Rubik"/>
              <a:cs typeface="Rubik"/>
              <a:sym typeface="Rubik"/>
            </a:endParaRPr>
          </a:p>
          <a:p>
            <a:pPr marL="457200" lvl="0" indent="-304800" algn="l" rtl="0">
              <a:lnSpc>
                <a:spcPct val="150000"/>
              </a:lnSpc>
              <a:spcBef>
                <a:spcPts val="0"/>
              </a:spcBef>
              <a:spcAft>
                <a:spcPts val="0"/>
              </a:spcAft>
              <a:buClr>
                <a:schemeClr val="dk1"/>
              </a:buClr>
              <a:buSzPts val="1200"/>
              <a:buFont typeface="Rubik"/>
              <a:buChar char="●"/>
            </a:pPr>
            <a:r>
              <a:rPr lang="cs" sz="1200" dirty="0">
                <a:solidFill>
                  <a:schemeClr val="dk1"/>
                </a:solidFill>
                <a:latin typeface="Rubik"/>
                <a:ea typeface="Rubik"/>
                <a:cs typeface="Rubik"/>
                <a:sym typeface="Rubik"/>
              </a:rPr>
              <a:t>úmyslné snižování hmotnosti pacientem samotným (diety, vyprovokované zvracení, excesivní cvičení, abusus léků - diuretika, anorektika, laxativa)</a:t>
            </a:r>
            <a:endParaRPr sz="1200" dirty="0">
              <a:solidFill>
                <a:schemeClr val="dk1"/>
              </a:solidFill>
              <a:latin typeface="Rubik"/>
              <a:ea typeface="Rubik"/>
              <a:cs typeface="Rubik"/>
              <a:sym typeface="Rubik"/>
            </a:endParaRPr>
          </a:p>
          <a:p>
            <a:pPr marL="457200" lvl="0" indent="-304800" algn="l" rtl="0">
              <a:lnSpc>
                <a:spcPct val="150000"/>
              </a:lnSpc>
              <a:spcBef>
                <a:spcPts val="0"/>
              </a:spcBef>
              <a:spcAft>
                <a:spcPts val="0"/>
              </a:spcAft>
              <a:buClr>
                <a:schemeClr val="dk1"/>
              </a:buClr>
              <a:buSzPts val="1200"/>
              <a:buFont typeface="Rubik"/>
              <a:buChar char="●"/>
            </a:pPr>
            <a:r>
              <a:rPr lang="cs" sz="1200" u="sng" dirty="0">
                <a:solidFill>
                  <a:schemeClr val="dk1"/>
                </a:solidFill>
                <a:latin typeface="Rubik"/>
                <a:ea typeface="Rubik"/>
                <a:cs typeface="Rubik"/>
                <a:sym typeface="Rubik"/>
              </a:rPr>
              <a:t>specifická psychopatologie:</a:t>
            </a:r>
            <a:r>
              <a:rPr lang="cs" sz="1200" dirty="0">
                <a:solidFill>
                  <a:schemeClr val="dk1"/>
                </a:solidFill>
                <a:latin typeface="Rubik"/>
                <a:ea typeface="Rubik"/>
                <a:cs typeface="Rubik"/>
                <a:sym typeface="Rubik"/>
              </a:rPr>
              <a:t> přetrvávající strach z tloušťky při výrazné podváze, zkreslené představy o vlastním těle („porucha tělesného schématu”), vtíravé, ovládavé myšlenky na udržení podváhy</a:t>
            </a:r>
            <a:endParaRPr sz="1200" dirty="0">
              <a:solidFill>
                <a:schemeClr val="dk1"/>
              </a:solidFill>
              <a:latin typeface="Rubik"/>
              <a:ea typeface="Rubik"/>
              <a:cs typeface="Rubik"/>
              <a:sym typeface="Rubik"/>
            </a:endParaRPr>
          </a:p>
          <a:p>
            <a:pPr marL="457200" lvl="0" indent="-304800" algn="l" rtl="0">
              <a:lnSpc>
                <a:spcPct val="150000"/>
              </a:lnSpc>
              <a:spcBef>
                <a:spcPts val="0"/>
              </a:spcBef>
              <a:spcAft>
                <a:spcPts val="0"/>
              </a:spcAft>
              <a:buClr>
                <a:schemeClr val="dk1"/>
              </a:buClr>
              <a:buSzPts val="1200"/>
              <a:buFont typeface="Rubik"/>
              <a:buChar char="●"/>
            </a:pPr>
            <a:r>
              <a:rPr lang="cs" sz="1200" dirty="0">
                <a:solidFill>
                  <a:schemeClr val="dk1"/>
                </a:solidFill>
                <a:latin typeface="Rubik"/>
                <a:ea typeface="Rubik"/>
                <a:cs typeface="Rubik"/>
                <a:sym typeface="Rubik"/>
              </a:rPr>
              <a:t>porucha hypothalamo-pituitární-gonádové osy: u žen amenorrhea (CAVE: překrytí hormonální antikoncepcí), u mužů ztráta sexuálního zájmu</a:t>
            </a:r>
            <a:endParaRPr sz="1200" dirty="0">
              <a:solidFill>
                <a:schemeClr val="dk1"/>
              </a:solidFill>
              <a:latin typeface="Rubik"/>
              <a:ea typeface="Rubik"/>
              <a:cs typeface="Rubik"/>
              <a:sym typeface="Rubik"/>
            </a:endParaRPr>
          </a:p>
          <a:p>
            <a:pPr marL="457200" lvl="0" indent="-304800" algn="l" rtl="0">
              <a:lnSpc>
                <a:spcPct val="150000"/>
              </a:lnSpc>
              <a:spcBef>
                <a:spcPts val="0"/>
              </a:spcBef>
              <a:spcAft>
                <a:spcPts val="0"/>
              </a:spcAft>
              <a:buClr>
                <a:schemeClr val="dk1"/>
              </a:buClr>
              <a:buSzPts val="1200"/>
              <a:buFont typeface="Rubik"/>
              <a:buChar char="●"/>
            </a:pPr>
            <a:r>
              <a:rPr lang="cs" sz="1200" dirty="0">
                <a:solidFill>
                  <a:schemeClr val="dk1"/>
                </a:solidFill>
                <a:latin typeface="Rubik"/>
                <a:ea typeface="Rubik"/>
                <a:cs typeface="Rubik"/>
                <a:sym typeface="Rubik"/>
              </a:rPr>
              <a:t>začne-li před pubertou, opozdí se či zastaví růst a vývoj sekundárních pohl. znaků (prsa, dětské genitály)</a:t>
            </a:r>
          </a:p>
          <a:p>
            <a:pPr marL="457200" lvl="0" indent="-304800" algn="l" rtl="0">
              <a:lnSpc>
                <a:spcPct val="150000"/>
              </a:lnSpc>
              <a:spcBef>
                <a:spcPts val="0"/>
              </a:spcBef>
              <a:spcAft>
                <a:spcPts val="0"/>
              </a:spcAft>
              <a:buClr>
                <a:schemeClr val="dk1"/>
              </a:buClr>
              <a:buSzPts val="1200"/>
              <a:buFont typeface="Rubik"/>
              <a:buChar char="●"/>
            </a:pPr>
            <a:endParaRPr lang="cs" sz="1200" b="1" dirty="0">
              <a:solidFill>
                <a:schemeClr val="dk1"/>
              </a:solidFill>
              <a:latin typeface="Rubik"/>
              <a:ea typeface="PT Serif"/>
              <a:cs typeface="Rubik"/>
              <a:sym typeface="Rubik"/>
            </a:endParaRPr>
          </a:p>
          <a:p>
            <a:pPr marL="152400" lvl="0" algn="l" rtl="0">
              <a:lnSpc>
                <a:spcPct val="150000"/>
              </a:lnSpc>
              <a:spcBef>
                <a:spcPts val="0"/>
              </a:spcBef>
              <a:spcAft>
                <a:spcPts val="0"/>
              </a:spcAft>
              <a:buClr>
                <a:schemeClr val="dk1"/>
              </a:buClr>
              <a:buSzPts val="1200"/>
            </a:pPr>
            <a:r>
              <a:rPr lang="cs" sz="1200" b="1" dirty="0">
                <a:solidFill>
                  <a:schemeClr val="dk1"/>
                </a:solidFill>
                <a:latin typeface="Rubik" panose="020B0604020202020204" charset="-79"/>
                <a:ea typeface="PT Serif"/>
                <a:cs typeface="Rubik" panose="020B0604020202020204" charset="-79"/>
                <a:sym typeface="PT Serif"/>
              </a:rPr>
              <a:t>ATYPICKÁ FORMA (F50.1) </a:t>
            </a:r>
            <a:r>
              <a:rPr lang="cs" sz="1200" dirty="0">
                <a:solidFill>
                  <a:schemeClr val="dk1"/>
                </a:solidFill>
                <a:latin typeface="Rubik" panose="020B0604020202020204" charset="-79"/>
                <a:ea typeface="Rubik"/>
                <a:cs typeface="Rubik" panose="020B0604020202020204" charset="-79"/>
                <a:sym typeface="Rubik"/>
              </a:rPr>
              <a:t>- chybí jeden či více klíčových příznaků (NE u primárně somatických poruch!)</a:t>
            </a:r>
            <a:br>
              <a:rPr lang="cs" sz="1200" dirty="0">
                <a:solidFill>
                  <a:schemeClr val="dk1"/>
                </a:solidFill>
                <a:latin typeface="Rubik" panose="020B0604020202020204" charset="-79"/>
                <a:ea typeface="Rubik"/>
                <a:cs typeface="Rubik" panose="020B0604020202020204" charset="-79"/>
                <a:sym typeface="Rubik"/>
              </a:rPr>
            </a:br>
            <a:r>
              <a:rPr lang="cs" sz="1200" dirty="0">
                <a:solidFill>
                  <a:schemeClr val="dk1"/>
                </a:solidFill>
                <a:latin typeface="Rubik" panose="020B0604020202020204" charset="-79"/>
                <a:ea typeface="Rubik"/>
                <a:cs typeface="Rubik" panose="020B0604020202020204" charset="-79"/>
                <a:sym typeface="Rubik"/>
              </a:rPr>
              <a:t>                                                    - „not sick enough“ problém (oddaluje zahájení léčby)</a:t>
            </a:r>
            <a:br>
              <a:rPr lang="cs" sz="1200" dirty="0">
                <a:solidFill>
                  <a:schemeClr val="dk1"/>
                </a:solidFill>
                <a:latin typeface="Rubik" panose="020B0604020202020204" charset="-79"/>
                <a:ea typeface="Rubik"/>
                <a:cs typeface="Rubik" panose="020B0604020202020204" charset="-79"/>
                <a:sym typeface="Rubik"/>
              </a:rPr>
            </a:br>
            <a:r>
              <a:rPr lang="cs" sz="1200" b="1" dirty="0">
                <a:solidFill>
                  <a:schemeClr val="dk1"/>
                </a:solidFill>
                <a:latin typeface="Rubik" panose="020B0604020202020204" charset="-79"/>
                <a:ea typeface="PT Serif"/>
                <a:cs typeface="Rubik" panose="020B0604020202020204" charset="-79"/>
                <a:sym typeface="PT Serif"/>
              </a:rPr>
              <a:t>BIGOREXIE (F45.22)</a:t>
            </a:r>
            <a:r>
              <a:rPr lang="cs" sz="1200" b="1" dirty="0">
                <a:solidFill>
                  <a:schemeClr val="dk1"/>
                </a:solidFill>
                <a:latin typeface="Rubik" panose="020B0604020202020204" charset="-79"/>
                <a:ea typeface="Rubik"/>
                <a:cs typeface="Rubik" panose="020B0604020202020204" charset="-79"/>
                <a:sym typeface="Rubik"/>
              </a:rPr>
              <a:t> </a:t>
            </a:r>
            <a:r>
              <a:rPr lang="cs" sz="1200" dirty="0">
                <a:solidFill>
                  <a:schemeClr val="dk1"/>
                </a:solidFill>
                <a:latin typeface="Rubik" panose="020B0604020202020204" charset="-79"/>
                <a:ea typeface="Rubik"/>
                <a:cs typeface="Rubik" panose="020B0604020202020204" charset="-79"/>
                <a:sym typeface="Rubik"/>
              </a:rPr>
              <a:t>-  zkreslené vnímání těla, abnormální jídelní návyky, excesivní cvičení, obsedantní </a:t>
            </a:r>
            <a:br>
              <a:rPr lang="cs" sz="1200" dirty="0">
                <a:solidFill>
                  <a:schemeClr val="dk1"/>
                </a:solidFill>
                <a:latin typeface="Rubik" panose="020B0604020202020204" charset="-79"/>
                <a:ea typeface="Rubik"/>
                <a:cs typeface="Rubik" panose="020B0604020202020204" charset="-79"/>
                <a:sym typeface="Rubik"/>
              </a:rPr>
            </a:br>
            <a:r>
              <a:rPr lang="cs" sz="1200" dirty="0">
                <a:solidFill>
                  <a:schemeClr val="dk1"/>
                </a:solidFill>
                <a:latin typeface="Rubik" panose="020B0604020202020204" charset="-79"/>
                <a:ea typeface="Rubik"/>
                <a:cs typeface="Rubik" panose="020B0604020202020204" charset="-79"/>
                <a:sym typeface="Rubik"/>
              </a:rPr>
              <a:t>                                           myšlení na vlastní svalstvo a tělesné parametry, abusus steroidů a dalších fitness</a:t>
            </a:r>
            <a:br>
              <a:rPr lang="cs" sz="1200" dirty="0">
                <a:solidFill>
                  <a:schemeClr val="dk1"/>
                </a:solidFill>
                <a:latin typeface="Rubik" panose="020B0604020202020204" charset="-79"/>
                <a:ea typeface="Rubik"/>
                <a:cs typeface="Rubik" panose="020B0604020202020204" charset="-79"/>
                <a:sym typeface="Rubik"/>
              </a:rPr>
            </a:br>
            <a:r>
              <a:rPr lang="cs" sz="1200" dirty="0">
                <a:solidFill>
                  <a:schemeClr val="dk1"/>
                </a:solidFill>
                <a:latin typeface="Rubik" panose="020B0604020202020204" charset="-79"/>
                <a:ea typeface="Rubik"/>
                <a:cs typeface="Rubik" panose="020B0604020202020204" charset="-79"/>
                <a:sym typeface="Rubik"/>
              </a:rPr>
              <a:t>                                           produktů. Důsledky podobné jako u MA (soc. izolace, zúžení zájmů, vztahové potíže, </a:t>
            </a:r>
            <a:br>
              <a:rPr lang="cs" sz="1200" dirty="0">
                <a:solidFill>
                  <a:schemeClr val="dk1"/>
                </a:solidFill>
                <a:latin typeface="Rubik" panose="020B0604020202020204" charset="-79"/>
                <a:ea typeface="Rubik"/>
                <a:cs typeface="Rubik" panose="020B0604020202020204" charset="-79"/>
                <a:sym typeface="Rubik"/>
              </a:rPr>
            </a:br>
            <a:r>
              <a:rPr lang="cs" sz="1200" dirty="0">
                <a:solidFill>
                  <a:schemeClr val="dk1"/>
                </a:solidFill>
                <a:latin typeface="Rubik" panose="020B0604020202020204" charset="-79"/>
                <a:ea typeface="Rubik"/>
                <a:cs typeface="Rubik" panose="020B0604020202020204" charset="-79"/>
                <a:sym typeface="Rubik"/>
              </a:rPr>
              <a:t>                                           somatické důsledky). „Adonisův komplex” u mužů</a:t>
            </a:r>
            <a:r>
              <a:rPr lang="cs" sz="1200" dirty="0">
                <a:solidFill>
                  <a:schemeClr val="dk1"/>
                </a:solidFill>
                <a:latin typeface="Rubik"/>
                <a:ea typeface="Rubik"/>
                <a:cs typeface="Rubik"/>
                <a:sym typeface="Rubik"/>
              </a:rPr>
              <a:t>.</a:t>
            </a:r>
            <a:endParaRPr sz="1200" dirty="0">
              <a:solidFill>
                <a:schemeClr val="dk1"/>
              </a:solidFill>
              <a:latin typeface="Rubik"/>
              <a:ea typeface="Rubik"/>
              <a:cs typeface="Rubik"/>
              <a:sym typeface="Rubi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4">
                                            <p:txEl>
                                              <p:pRg st="0" end="0"/>
                                            </p:txEl>
                                          </p:spTgt>
                                        </p:tgtEl>
                                        <p:attrNameLst>
                                          <p:attrName>style.visibility</p:attrName>
                                        </p:attrNameLst>
                                      </p:cBhvr>
                                      <p:to>
                                        <p:strVal val="visible"/>
                                      </p:to>
                                    </p:set>
                                    <p:anim calcmode="lin" valueType="num">
                                      <p:cBhvr additive="base">
                                        <p:cTn id="7" dur="500" fill="hold"/>
                                        <p:tgtEl>
                                          <p:spTgt spid="8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4">
                                            <p:txEl>
                                              <p:pRg st="1" end="1"/>
                                            </p:txEl>
                                          </p:spTgt>
                                        </p:tgtEl>
                                        <p:attrNameLst>
                                          <p:attrName>style.visibility</p:attrName>
                                        </p:attrNameLst>
                                      </p:cBhvr>
                                      <p:to>
                                        <p:strVal val="visible"/>
                                      </p:to>
                                    </p:set>
                                    <p:anim calcmode="lin" valueType="num">
                                      <p:cBhvr additive="base">
                                        <p:cTn id="11" dur="500" fill="hold"/>
                                        <p:tgtEl>
                                          <p:spTgt spid="8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4">
                                            <p:txEl>
                                              <p:pRg st="2" end="2"/>
                                            </p:txEl>
                                          </p:spTgt>
                                        </p:tgtEl>
                                        <p:attrNameLst>
                                          <p:attrName>style.visibility</p:attrName>
                                        </p:attrNameLst>
                                      </p:cBhvr>
                                      <p:to>
                                        <p:strVal val="visible"/>
                                      </p:to>
                                    </p:set>
                                    <p:anim calcmode="lin" valueType="num">
                                      <p:cBhvr additive="base">
                                        <p:cTn id="15" dur="500" fill="hold"/>
                                        <p:tgtEl>
                                          <p:spTgt spid="8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4">
                                            <p:txEl>
                                              <p:pRg st="3" end="3"/>
                                            </p:txEl>
                                          </p:spTgt>
                                        </p:tgtEl>
                                        <p:attrNameLst>
                                          <p:attrName>style.visibility</p:attrName>
                                        </p:attrNameLst>
                                      </p:cBhvr>
                                      <p:to>
                                        <p:strVal val="visible"/>
                                      </p:to>
                                    </p:set>
                                    <p:anim calcmode="lin" valueType="num">
                                      <p:cBhvr additive="base">
                                        <p:cTn id="19" dur="500" fill="hold"/>
                                        <p:tgtEl>
                                          <p:spTgt spid="8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4">
                                            <p:txEl>
                                              <p:pRg st="4" end="4"/>
                                            </p:txEl>
                                          </p:spTgt>
                                        </p:tgtEl>
                                        <p:attrNameLst>
                                          <p:attrName>style.visibility</p:attrName>
                                        </p:attrNameLst>
                                      </p:cBhvr>
                                      <p:to>
                                        <p:strVal val="visible"/>
                                      </p:to>
                                    </p:set>
                                    <p:anim calcmode="lin" valueType="num">
                                      <p:cBhvr additive="base">
                                        <p:cTn id="23" dur="500" fill="hold"/>
                                        <p:tgtEl>
                                          <p:spTgt spid="8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4">
                                            <p:txEl>
                                              <p:pRg st="6" end="6"/>
                                            </p:txEl>
                                          </p:spTgt>
                                        </p:tgtEl>
                                        <p:attrNameLst>
                                          <p:attrName>style.visibility</p:attrName>
                                        </p:attrNameLst>
                                      </p:cBhvr>
                                      <p:to>
                                        <p:strVal val="visible"/>
                                      </p:to>
                                    </p:set>
                                    <p:anim calcmode="lin" valueType="num">
                                      <p:cBhvr additive="base">
                                        <p:cTn id="29" dur="500" fill="hold"/>
                                        <p:tgtEl>
                                          <p:spTgt spid="84">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0E5"/>
        </a:solidFill>
        <a:effectLst/>
      </p:bgPr>
    </p:bg>
    <p:spTree>
      <p:nvGrpSpPr>
        <p:cNvPr id="1" name="Shape 82"/>
        <p:cNvGrpSpPr/>
        <p:nvPr/>
      </p:nvGrpSpPr>
      <p:grpSpPr>
        <a:xfrm>
          <a:off x="0" y="0"/>
          <a:ext cx="0" cy="0"/>
          <a:chOff x="0" y="0"/>
          <a:chExt cx="0" cy="0"/>
        </a:xfrm>
      </p:grpSpPr>
      <p:sp>
        <p:nvSpPr>
          <p:cNvPr id="83" name="Google Shape;83;p17"/>
          <p:cNvSpPr txBox="1"/>
          <p:nvPr/>
        </p:nvSpPr>
        <p:spPr>
          <a:xfrm>
            <a:off x="381000" y="276987"/>
            <a:ext cx="4364100" cy="5859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cs" sz="2100" dirty="0">
                <a:latin typeface="Rubik" panose="020B0604020202020204" charset="-79"/>
                <a:ea typeface="PT Serif"/>
                <a:cs typeface="Rubik" panose="020B0604020202020204" charset="-79"/>
                <a:sym typeface="PT Serif"/>
              </a:rPr>
              <a:t>MENTÁLNÍ ANOREXIE (F50.0) </a:t>
            </a:r>
            <a:r>
              <a:rPr lang="cs" sz="2200" dirty="0">
                <a:latin typeface="Rubik" panose="020B0604020202020204" charset="-79"/>
                <a:ea typeface="PT Serif"/>
                <a:cs typeface="Rubik" panose="020B0604020202020204" charset="-79"/>
                <a:sym typeface="PT Serif"/>
              </a:rPr>
              <a:t> </a:t>
            </a:r>
            <a:endParaRPr sz="2200" dirty="0">
              <a:latin typeface="Rubik" panose="020B0604020202020204" charset="-79"/>
              <a:ea typeface="PT Serif"/>
              <a:cs typeface="Rubik" panose="020B0604020202020204" charset="-79"/>
              <a:sym typeface="PT Serif"/>
            </a:endParaRPr>
          </a:p>
        </p:txBody>
      </p:sp>
      <p:sp>
        <p:nvSpPr>
          <p:cNvPr id="84" name="Google Shape;84;p17"/>
          <p:cNvSpPr txBox="1"/>
          <p:nvPr/>
        </p:nvSpPr>
        <p:spPr>
          <a:xfrm>
            <a:off x="342275" y="862887"/>
            <a:ext cx="8193000" cy="2512002"/>
          </a:xfrm>
          <a:prstGeom prst="rect">
            <a:avLst/>
          </a:prstGeom>
          <a:noFill/>
          <a:ln>
            <a:noFill/>
          </a:ln>
        </p:spPr>
        <p:txBody>
          <a:bodyPr spcFirstLastPara="1" wrap="square" lIns="91425" tIns="91425" rIns="91425" bIns="91425" anchor="t" anchorCtr="0">
            <a:noAutofit/>
          </a:bodyPr>
          <a:lstStyle/>
          <a:p>
            <a:pPr marL="152400" lvl="0" algn="l" rtl="0">
              <a:lnSpc>
                <a:spcPct val="150000"/>
              </a:lnSpc>
              <a:spcBef>
                <a:spcPts val="0"/>
              </a:spcBef>
              <a:spcAft>
                <a:spcPts val="0"/>
              </a:spcAft>
              <a:buClr>
                <a:schemeClr val="dk1"/>
              </a:buClr>
              <a:buSzPts val="1200"/>
            </a:pPr>
            <a:endParaRPr lang="cs-CZ" sz="1200" dirty="0">
              <a:solidFill>
                <a:schemeClr val="dk1"/>
              </a:solidFill>
              <a:latin typeface="Rubik"/>
              <a:ea typeface="Rubik"/>
              <a:cs typeface="Rubik"/>
              <a:sym typeface="Rubik"/>
            </a:endParaRPr>
          </a:p>
          <a:p>
            <a:pPr marL="139700" indent="0">
              <a:buNone/>
            </a:pPr>
            <a:endParaRPr lang="cs-CZ" sz="1200" dirty="0">
              <a:solidFill>
                <a:schemeClr val="tx1"/>
              </a:solidFill>
              <a:latin typeface="Rubik" panose="020B0604020202020204" charset="-79"/>
              <a:cs typeface="Rubik" panose="020B0604020202020204" charset="-79"/>
            </a:endParaRPr>
          </a:p>
          <a:p>
            <a:pPr marL="342900" indent="-342900">
              <a:lnSpc>
                <a:spcPct val="107000"/>
              </a:lnSpc>
              <a:spcAft>
                <a:spcPts val="800"/>
              </a:spcAft>
              <a:buSzPts val="1000"/>
              <a:buFont typeface="Symbol" panose="05050102010706020507" pitchFamily="18" charset="2"/>
              <a:buChar char=""/>
              <a:tabLst>
                <a:tab pos="457200" algn="l"/>
              </a:tabLst>
            </a:pPr>
            <a:r>
              <a:rPr lang="cs-CZ" sz="1200" dirty="0">
                <a:solidFill>
                  <a:schemeClr val="tx1"/>
                </a:solidFill>
                <a:latin typeface="Rubik" panose="020B0604020202020204" charset="-79"/>
                <a:ea typeface="Times New Roman" panose="02020603050405020304" pitchFamily="18" charset="0"/>
                <a:cs typeface="Rubik" panose="020B0604020202020204" charset="-79"/>
              </a:rPr>
              <a:t>Sebehodnocení úzce svázáno s tělesnou hmotností a tvarem těla.</a:t>
            </a:r>
          </a:p>
          <a:p>
            <a:pPr marL="342900" indent="-342900">
              <a:lnSpc>
                <a:spcPct val="107000"/>
              </a:lnSpc>
              <a:spcAft>
                <a:spcPts val="800"/>
              </a:spcAft>
              <a:buSzPts val="1000"/>
              <a:buFont typeface="Symbol" panose="05050102010706020507" pitchFamily="18" charset="2"/>
              <a:buChar char=""/>
              <a:tabLst>
                <a:tab pos="457200" algn="l"/>
              </a:tabLst>
            </a:pPr>
            <a:r>
              <a:rPr lang="cs-CZ" sz="1200" dirty="0">
                <a:solidFill>
                  <a:schemeClr val="tx1"/>
                </a:solidFill>
                <a:latin typeface="Rubik" panose="020B0604020202020204" charset="-79"/>
                <a:cs typeface="Rubik" panose="020B0604020202020204" charset="-79"/>
              </a:rPr>
              <a:t>Porucha vnímání těla  („tělesného schématu“)</a:t>
            </a:r>
          </a:p>
          <a:p>
            <a:pPr marL="342900" indent="-342900">
              <a:lnSpc>
                <a:spcPct val="107000"/>
              </a:lnSpc>
              <a:spcAft>
                <a:spcPts val="800"/>
              </a:spcAft>
              <a:buSzPts val="1000"/>
              <a:buFont typeface="Symbol" panose="05050102010706020507" pitchFamily="18" charset="2"/>
              <a:buChar char=""/>
              <a:tabLst>
                <a:tab pos="457200" algn="l"/>
              </a:tabLst>
            </a:pPr>
            <a:r>
              <a:rPr lang="cs-CZ" sz="1200" dirty="0">
                <a:solidFill>
                  <a:schemeClr val="tx1"/>
                </a:solidFill>
                <a:latin typeface="Rubik" panose="020B0604020202020204" charset="-79"/>
                <a:cs typeface="Rubik" panose="020B0604020202020204" charset="-79"/>
              </a:rPr>
              <a:t>Restriktivní x purgativní</a:t>
            </a:r>
          </a:p>
          <a:p>
            <a:pPr marL="342900" indent="-342900">
              <a:lnSpc>
                <a:spcPct val="107000"/>
              </a:lnSpc>
              <a:spcAft>
                <a:spcPts val="800"/>
              </a:spcAft>
              <a:buSzPts val="1000"/>
              <a:buFont typeface="Symbol" panose="05050102010706020507" pitchFamily="18" charset="2"/>
              <a:buChar char=""/>
              <a:tabLst>
                <a:tab pos="457200" algn="l"/>
              </a:tabLst>
            </a:pPr>
            <a:r>
              <a:rPr lang="cs-CZ" sz="1200" dirty="0" err="1">
                <a:solidFill>
                  <a:schemeClr val="tx1"/>
                </a:solidFill>
                <a:latin typeface="Rubik" panose="020B0604020202020204" charset="-79"/>
                <a:cs typeface="Rubik" panose="020B0604020202020204" charset="-79"/>
              </a:rPr>
              <a:t>Egosyntonní</a:t>
            </a:r>
            <a:r>
              <a:rPr lang="cs-CZ" sz="1200" dirty="0">
                <a:solidFill>
                  <a:schemeClr val="tx1"/>
                </a:solidFill>
                <a:latin typeface="Rubik" panose="020B0604020202020204" charset="-79"/>
                <a:cs typeface="Rubik" panose="020B0604020202020204" charset="-79"/>
              </a:rPr>
              <a:t> fáze „demoverze štěstí“</a:t>
            </a:r>
            <a:endParaRPr lang="cs-CZ" sz="1200" dirty="0">
              <a:solidFill>
                <a:schemeClr val="tx1"/>
              </a:solidFill>
              <a:latin typeface="Rubik" panose="020B0604020202020204" charset="-79"/>
              <a:ea typeface="Times New Roman" panose="02020603050405020304" pitchFamily="18" charset="0"/>
              <a:cs typeface="Rubik" panose="020B0604020202020204" charset="-79"/>
            </a:endParaRPr>
          </a:p>
          <a:p>
            <a:pPr marL="342900" indent="-342900">
              <a:lnSpc>
                <a:spcPct val="107000"/>
              </a:lnSpc>
              <a:spcAft>
                <a:spcPts val="800"/>
              </a:spcAft>
              <a:buSzPts val="1000"/>
              <a:buFont typeface="Symbol" panose="05050102010706020507" pitchFamily="18" charset="2"/>
              <a:buChar char=""/>
              <a:tabLst>
                <a:tab pos="457200" algn="l"/>
              </a:tabLst>
            </a:pPr>
            <a:r>
              <a:rPr lang="cs-CZ" sz="1200" dirty="0">
                <a:solidFill>
                  <a:schemeClr val="tx1"/>
                </a:solidFill>
                <a:latin typeface="Rubik" panose="020B0604020202020204" charset="-79"/>
                <a:ea typeface="Times New Roman" panose="02020603050405020304" pitchFamily="18" charset="0"/>
                <a:cs typeface="Rubik" panose="020B0604020202020204" charset="-79"/>
              </a:rPr>
              <a:t>Typická je výrazná ambivalence ve vztahu k přijetí léčby a uzdravení.</a:t>
            </a:r>
          </a:p>
          <a:p>
            <a:pPr marL="342900" indent="-342900">
              <a:lnSpc>
                <a:spcPct val="107000"/>
              </a:lnSpc>
              <a:spcAft>
                <a:spcPts val="800"/>
              </a:spcAft>
              <a:buSzPts val="1000"/>
              <a:buFont typeface="Symbol" panose="05050102010706020507" pitchFamily="18" charset="2"/>
              <a:buChar char=""/>
              <a:tabLst>
                <a:tab pos="457200" algn="l"/>
              </a:tabLst>
            </a:pPr>
            <a:r>
              <a:rPr lang="cs-CZ" sz="1200" dirty="0">
                <a:solidFill>
                  <a:schemeClr val="tx1"/>
                </a:solidFill>
                <a:latin typeface="Rubik" panose="020B0604020202020204" charset="-79"/>
                <a:ea typeface="Times New Roman" panose="02020603050405020304" pitchFamily="18" charset="0"/>
                <a:cs typeface="Rubik" panose="020B0604020202020204" charset="-79"/>
              </a:rPr>
              <a:t>Onemocnění s nejvyšším podílem úmrtnosti, ke které dochází jak v důsledku </a:t>
            </a:r>
            <a:r>
              <a:rPr lang="cs-CZ" sz="1200" dirty="0" err="1">
                <a:solidFill>
                  <a:schemeClr val="tx1"/>
                </a:solidFill>
                <a:latin typeface="Rubik" panose="020B0604020202020204" charset="-79"/>
                <a:ea typeface="Times New Roman" panose="02020603050405020304" pitchFamily="18" charset="0"/>
                <a:cs typeface="Rubik" panose="020B0604020202020204" charset="-79"/>
              </a:rPr>
              <a:t>multisystémových</a:t>
            </a:r>
            <a:r>
              <a:rPr lang="cs-CZ" sz="1200" dirty="0">
                <a:solidFill>
                  <a:schemeClr val="tx1"/>
                </a:solidFill>
                <a:latin typeface="Rubik" panose="020B0604020202020204" charset="-79"/>
                <a:ea typeface="Times New Roman" panose="02020603050405020304" pitchFamily="18" charset="0"/>
                <a:cs typeface="Rubik" panose="020B0604020202020204" charset="-79"/>
              </a:rPr>
              <a:t> zdravotních symptomů, tak </a:t>
            </a:r>
            <a:r>
              <a:rPr lang="cs-CZ" sz="1200" dirty="0" err="1">
                <a:solidFill>
                  <a:schemeClr val="tx1"/>
                </a:solidFill>
                <a:latin typeface="Rubik" panose="020B0604020202020204" charset="-79"/>
                <a:ea typeface="Times New Roman" panose="02020603050405020304" pitchFamily="18" charset="0"/>
                <a:cs typeface="Rubik" panose="020B0604020202020204" charset="-79"/>
              </a:rPr>
              <a:t>suicidií</a:t>
            </a:r>
            <a:r>
              <a:rPr lang="cs-CZ" sz="1200" dirty="0">
                <a:solidFill>
                  <a:schemeClr val="tx1"/>
                </a:solidFill>
                <a:latin typeface="Rubik" panose="020B0604020202020204" charset="-79"/>
                <a:ea typeface="Times New Roman" panose="02020603050405020304" pitchFamily="18" charset="0"/>
                <a:cs typeface="Rubik" panose="020B0604020202020204" charset="-79"/>
              </a:rPr>
              <a:t>.</a:t>
            </a:r>
          </a:p>
          <a:p>
            <a:pPr marL="342900" lvl="0" indent="-342900">
              <a:lnSpc>
                <a:spcPct val="107000"/>
              </a:lnSpc>
              <a:spcAft>
                <a:spcPts val="800"/>
              </a:spcAft>
              <a:buSzPts val="1000"/>
              <a:buFont typeface="Symbol" panose="05050102010706020507" pitchFamily="18" charset="2"/>
              <a:buChar char=""/>
              <a:tabLst>
                <a:tab pos="457200" algn="l"/>
              </a:tabLst>
            </a:pPr>
            <a:r>
              <a:rPr lang="cs-CZ" sz="1200" dirty="0">
                <a:solidFill>
                  <a:schemeClr val="tx1"/>
                </a:solidFill>
                <a:latin typeface="Rubik" panose="020B0604020202020204" charset="-79"/>
                <a:ea typeface="Times New Roman" panose="02020603050405020304" pitchFamily="18" charset="0"/>
                <a:cs typeface="Rubik" panose="020B0604020202020204" charset="-79"/>
              </a:rPr>
              <a:t>Psychologické symptomy mohou vymizet až po delší době od normalizace tělesné hmotnosti. </a:t>
            </a:r>
            <a:endParaRPr lang="cs-CZ" sz="1200" dirty="0">
              <a:solidFill>
                <a:schemeClr val="tx1"/>
              </a:solidFill>
              <a:latin typeface="Rubik" panose="020B0604020202020204" charset="-79"/>
              <a:ea typeface="Calibri" panose="020F0502020204030204" pitchFamily="34" charset="0"/>
              <a:cs typeface="Rubik" panose="020B0604020202020204" charset="-79"/>
            </a:endParaRPr>
          </a:p>
          <a:p>
            <a:pPr marL="342900" indent="-342900">
              <a:lnSpc>
                <a:spcPct val="107000"/>
              </a:lnSpc>
              <a:spcAft>
                <a:spcPts val="800"/>
              </a:spcAft>
              <a:buSzPts val="1000"/>
              <a:buFont typeface="Symbol" panose="05050102010706020507" pitchFamily="18" charset="2"/>
              <a:buChar char=""/>
              <a:tabLst>
                <a:tab pos="457200" algn="l"/>
              </a:tabLst>
            </a:pPr>
            <a:endParaRPr lang="cs-CZ" sz="1200" dirty="0">
              <a:solidFill>
                <a:schemeClr val="tx1"/>
              </a:solidFill>
              <a:latin typeface="Rubik" panose="020B0604020202020204" charset="-79"/>
              <a:ea typeface="Times New Roman" panose="02020603050405020304" pitchFamily="18" charset="0"/>
              <a:cs typeface="Rubik" panose="020B0604020202020204" charset="-79"/>
            </a:endParaRPr>
          </a:p>
          <a:p>
            <a:pPr lvl="0">
              <a:lnSpc>
                <a:spcPct val="107000"/>
              </a:lnSpc>
              <a:spcAft>
                <a:spcPts val="800"/>
              </a:spcAft>
              <a:buSzPts val="1000"/>
              <a:tabLst>
                <a:tab pos="457200" algn="l"/>
              </a:tabLst>
            </a:pPr>
            <a:endParaRPr lang="cs-CZ" sz="1200" dirty="0">
              <a:solidFill>
                <a:schemeClr val="tx1"/>
              </a:solidFill>
              <a:latin typeface="Rubik" panose="020B0604020202020204" charset="-79"/>
              <a:ea typeface="Times New Roman" panose="02020603050405020304" pitchFamily="18" charset="0"/>
              <a:cs typeface="Rubik" panose="020B0604020202020204" charset="-79"/>
            </a:endParaRPr>
          </a:p>
          <a:p>
            <a:pPr marL="139700" indent="0">
              <a:buNone/>
            </a:pPr>
            <a:endParaRPr lang="cs-CZ" sz="1200" dirty="0">
              <a:solidFill>
                <a:schemeClr val="tx1"/>
              </a:solidFill>
              <a:latin typeface="Rubik" panose="020B0604020202020204" charset="-79"/>
              <a:cs typeface="Rubik" panose="020B0604020202020204" charset="-79"/>
            </a:endParaRPr>
          </a:p>
          <a:p>
            <a:pPr marL="139700" indent="0">
              <a:buNone/>
            </a:pPr>
            <a:endParaRPr lang="cs-CZ" sz="1200" dirty="0">
              <a:solidFill>
                <a:schemeClr val="tx1"/>
              </a:solidFill>
              <a:latin typeface="Rubik" panose="020B0604020202020204" charset="-79"/>
              <a:cs typeface="Rubik" panose="020B0604020202020204" charset="-79"/>
            </a:endParaRPr>
          </a:p>
          <a:p>
            <a:pPr marL="152400" lvl="0" algn="l" rtl="0">
              <a:lnSpc>
                <a:spcPct val="150000"/>
              </a:lnSpc>
              <a:spcBef>
                <a:spcPts val="0"/>
              </a:spcBef>
              <a:spcAft>
                <a:spcPts val="0"/>
              </a:spcAft>
              <a:buClr>
                <a:schemeClr val="dk1"/>
              </a:buClr>
              <a:buSzPts val="1200"/>
            </a:pPr>
            <a:endParaRPr sz="1200" dirty="0">
              <a:solidFill>
                <a:schemeClr val="dk1"/>
              </a:solidFill>
              <a:latin typeface="Rubik"/>
              <a:ea typeface="Rubik"/>
              <a:cs typeface="Rubik"/>
              <a:sym typeface="Rubik"/>
            </a:endParaRPr>
          </a:p>
        </p:txBody>
      </p:sp>
    </p:spTree>
    <p:extLst>
      <p:ext uri="{BB962C8B-B14F-4D97-AF65-F5344CB8AC3E}">
        <p14:creationId xmlns:p14="http://schemas.microsoft.com/office/powerpoint/2010/main" val="4036981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0E5"/>
        </a:solidFill>
        <a:effectLst/>
      </p:bgPr>
    </p:bg>
    <p:spTree>
      <p:nvGrpSpPr>
        <p:cNvPr id="1" name="Shape 88"/>
        <p:cNvGrpSpPr/>
        <p:nvPr/>
      </p:nvGrpSpPr>
      <p:grpSpPr>
        <a:xfrm>
          <a:off x="0" y="0"/>
          <a:ext cx="0" cy="0"/>
          <a:chOff x="0" y="0"/>
          <a:chExt cx="0" cy="0"/>
        </a:xfrm>
      </p:grpSpPr>
      <p:sp>
        <p:nvSpPr>
          <p:cNvPr id="89" name="Google Shape;89;p18"/>
          <p:cNvSpPr txBox="1"/>
          <p:nvPr/>
        </p:nvSpPr>
        <p:spPr>
          <a:xfrm>
            <a:off x="466725" y="342175"/>
            <a:ext cx="7574100" cy="5859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cs" sz="2000" dirty="0">
                <a:solidFill>
                  <a:schemeClr val="dk1"/>
                </a:solidFill>
                <a:latin typeface="Rubik" panose="020B0604020202020204" charset="-79"/>
                <a:ea typeface="PT Serif"/>
                <a:cs typeface="Rubik" panose="020B0604020202020204" charset="-79"/>
                <a:sym typeface="PT Serif"/>
              </a:rPr>
              <a:t>MENTÁLNÍ ANOREXIE (MKN-10 X MKN-11 X DSM-V)</a:t>
            </a:r>
            <a:endParaRPr sz="2000" dirty="0">
              <a:latin typeface="Rubik" panose="020B0604020202020204" charset="-79"/>
              <a:ea typeface="PT Serif"/>
              <a:cs typeface="Rubik" panose="020B0604020202020204" charset="-79"/>
              <a:sym typeface="PT Serif"/>
            </a:endParaRPr>
          </a:p>
        </p:txBody>
      </p:sp>
      <p:sp>
        <p:nvSpPr>
          <p:cNvPr id="90" name="Google Shape;90;p18"/>
          <p:cNvSpPr txBox="1"/>
          <p:nvPr/>
        </p:nvSpPr>
        <p:spPr>
          <a:xfrm>
            <a:off x="334975" y="832824"/>
            <a:ext cx="8593872" cy="708897"/>
          </a:xfrm>
          <a:prstGeom prst="rect">
            <a:avLst/>
          </a:prstGeom>
          <a:noFill/>
          <a:ln>
            <a:noFill/>
          </a:ln>
        </p:spPr>
        <p:txBody>
          <a:bodyPr spcFirstLastPara="1" wrap="square" lIns="91425" tIns="91425" rIns="91425" bIns="91425" anchor="t" anchorCtr="0">
            <a:noAutofit/>
          </a:bodyPr>
          <a:lstStyle/>
          <a:p>
            <a:pPr marL="457200" lvl="0" indent="-311150" algn="l" rtl="0">
              <a:lnSpc>
                <a:spcPct val="150000"/>
              </a:lnSpc>
              <a:spcBef>
                <a:spcPts val="1200"/>
              </a:spcBef>
              <a:spcAft>
                <a:spcPts val="0"/>
              </a:spcAft>
              <a:buClr>
                <a:schemeClr val="dk1"/>
              </a:buClr>
              <a:buSzPts val="1300"/>
              <a:buFont typeface="Rubik"/>
              <a:buChar char="●"/>
            </a:pPr>
            <a:r>
              <a:rPr lang="cs" sz="1200" b="1" dirty="0">
                <a:solidFill>
                  <a:schemeClr val="dk1"/>
                </a:solidFill>
                <a:latin typeface="Rubik"/>
                <a:ea typeface="Rubik"/>
                <a:cs typeface="Rubik"/>
                <a:sym typeface="Rubik"/>
              </a:rPr>
              <a:t>MKN-10 </a:t>
            </a:r>
            <a:r>
              <a:rPr lang="cs" sz="1200" dirty="0">
                <a:solidFill>
                  <a:schemeClr val="dk1"/>
                </a:solidFill>
                <a:latin typeface="Rubik"/>
                <a:ea typeface="Rubik"/>
                <a:cs typeface="Rubik"/>
                <a:sym typeface="Rubik"/>
              </a:rPr>
              <a:t>vyžaduje splnění VŠECH dg. kritérií </a:t>
            </a:r>
            <a:br>
              <a:rPr lang="cs" sz="1200" dirty="0">
                <a:solidFill>
                  <a:schemeClr val="dk1"/>
                </a:solidFill>
                <a:latin typeface="Rubik"/>
                <a:ea typeface="Rubik"/>
                <a:cs typeface="Rubik"/>
                <a:sym typeface="Rubik"/>
              </a:rPr>
            </a:br>
            <a:endParaRPr sz="1200" dirty="0">
              <a:solidFill>
                <a:schemeClr val="dk1"/>
              </a:solidFill>
              <a:latin typeface="Rubik"/>
              <a:ea typeface="Rubik"/>
              <a:cs typeface="Rubik"/>
              <a:sym typeface="Rubik"/>
            </a:endParaRPr>
          </a:p>
          <a:p>
            <a:pPr marL="457200" lvl="0" indent="-311150" algn="l" rtl="0">
              <a:lnSpc>
                <a:spcPct val="100000"/>
              </a:lnSpc>
              <a:spcBef>
                <a:spcPts val="0"/>
              </a:spcBef>
              <a:spcAft>
                <a:spcPts val="0"/>
              </a:spcAft>
              <a:buClr>
                <a:schemeClr val="dk1"/>
              </a:buClr>
              <a:buSzPts val="1300"/>
              <a:buFont typeface="Rubik"/>
              <a:buChar char="●"/>
            </a:pPr>
            <a:r>
              <a:rPr lang="cs" sz="1200" b="1" dirty="0">
                <a:solidFill>
                  <a:schemeClr val="dk1"/>
                </a:solidFill>
                <a:latin typeface="Rubik"/>
                <a:ea typeface="Rubik"/>
                <a:cs typeface="Rubik"/>
                <a:sym typeface="Rubik"/>
              </a:rPr>
              <a:t>DSM-V</a:t>
            </a:r>
            <a:r>
              <a:rPr lang="cs" sz="1200" dirty="0">
                <a:solidFill>
                  <a:schemeClr val="dk1"/>
                </a:solidFill>
                <a:latin typeface="Rubik"/>
                <a:ea typeface="Rubik"/>
                <a:cs typeface="Rubik"/>
                <a:sym typeface="Rubik"/>
              </a:rPr>
              <a:t> umožňuje stanovit diagnózu na základě objektivních zpráv o udržování podváhy i v případě, kdy si toho pacient není vědom nebo to popírá, tzn. fokus na pozorovatelné chování</a:t>
            </a:r>
            <a:endParaRPr sz="1200" dirty="0">
              <a:solidFill>
                <a:schemeClr val="dk1"/>
              </a:solidFill>
              <a:latin typeface="Rubik"/>
              <a:ea typeface="Rubik"/>
              <a:cs typeface="Rubik"/>
              <a:sym typeface="Rubik"/>
            </a:endParaRPr>
          </a:p>
          <a:p>
            <a:pPr marL="457200" lvl="0" indent="-311150" algn="l" rtl="0">
              <a:lnSpc>
                <a:spcPct val="100000"/>
              </a:lnSpc>
              <a:spcBef>
                <a:spcPts val="0"/>
              </a:spcBef>
              <a:spcAft>
                <a:spcPts val="0"/>
              </a:spcAft>
              <a:buClr>
                <a:schemeClr val="dk1"/>
              </a:buClr>
              <a:buSzPts val="1300"/>
              <a:buFont typeface="Rubik"/>
              <a:buChar char="●"/>
            </a:pPr>
            <a:r>
              <a:rPr lang="cs" sz="1200" dirty="0">
                <a:solidFill>
                  <a:schemeClr val="dk1"/>
                </a:solidFill>
                <a:latin typeface="Rubik"/>
                <a:ea typeface="Rubik"/>
                <a:cs typeface="Rubik"/>
                <a:sym typeface="Rubik"/>
              </a:rPr>
              <a:t>rozděluje restriktivní X purgativní typ</a:t>
            </a:r>
            <a:endParaRPr sz="1200" dirty="0">
              <a:solidFill>
                <a:schemeClr val="dk1"/>
              </a:solidFill>
              <a:latin typeface="Rubik"/>
              <a:ea typeface="Rubik"/>
              <a:cs typeface="Rubik"/>
              <a:sym typeface="Rubik"/>
            </a:endParaRPr>
          </a:p>
          <a:p>
            <a:pPr marL="457200" lvl="0" indent="-311150" algn="l" rtl="0">
              <a:lnSpc>
                <a:spcPct val="100000"/>
              </a:lnSpc>
              <a:spcBef>
                <a:spcPts val="0"/>
              </a:spcBef>
              <a:spcAft>
                <a:spcPts val="0"/>
              </a:spcAft>
              <a:buClr>
                <a:schemeClr val="dk1"/>
              </a:buClr>
              <a:buSzPts val="1300"/>
              <a:buFont typeface="Rubik"/>
              <a:buChar char="●"/>
            </a:pPr>
            <a:r>
              <a:rPr lang="cs" sz="1200" dirty="0">
                <a:solidFill>
                  <a:schemeClr val="dk1"/>
                </a:solidFill>
                <a:latin typeface="Rubik"/>
                <a:ea typeface="Rubik"/>
                <a:cs typeface="Rubik"/>
                <a:sym typeface="Rubik"/>
              </a:rPr>
              <a:t>opouští kritérium amenorrhey (nespolehlivé, navíc někdy překryté hormonální substitucí)</a:t>
            </a:r>
            <a:endParaRPr sz="1200" dirty="0">
              <a:solidFill>
                <a:schemeClr val="dk1"/>
              </a:solidFill>
              <a:latin typeface="Rubik"/>
              <a:ea typeface="Rubik"/>
              <a:cs typeface="Rubik"/>
              <a:sym typeface="Rubik"/>
            </a:endParaRPr>
          </a:p>
          <a:p>
            <a:pPr marL="457200" lvl="0" indent="-311150" algn="l" rtl="0">
              <a:lnSpc>
                <a:spcPct val="100000"/>
              </a:lnSpc>
              <a:spcBef>
                <a:spcPts val="0"/>
              </a:spcBef>
              <a:spcAft>
                <a:spcPts val="0"/>
              </a:spcAft>
              <a:buClr>
                <a:schemeClr val="dk1"/>
              </a:buClr>
              <a:buSzPts val="1300"/>
              <a:buFont typeface="Rubik"/>
              <a:buChar char="●"/>
            </a:pPr>
            <a:r>
              <a:rPr lang="cs" sz="1200" dirty="0">
                <a:solidFill>
                  <a:schemeClr val="dk1"/>
                </a:solidFill>
                <a:latin typeface="Rubik"/>
                <a:ea typeface="Rubik"/>
                <a:cs typeface="Rubik"/>
                <a:sym typeface="Rubik"/>
              </a:rPr>
              <a:t>nahrazuje procentuální údaje termínem „významně nízká tělesná hmotnost” (umožňuje zohlednění kontextu věku, sexuálního vývoje, fyzického zdraví) Tzn. dg. MA je možná i nad 85% hranicí</a:t>
            </a:r>
            <a:endParaRPr sz="1200" dirty="0">
              <a:solidFill>
                <a:schemeClr val="dk1"/>
              </a:solidFill>
              <a:latin typeface="Rubik"/>
              <a:ea typeface="Rubik"/>
              <a:cs typeface="Rubik"/>
              <a:sym typeface="Rubik"/>
            </a:endParaRPr>
          </a:p>
          <a:p>
            <a:pPr marL="457200" lvl="0" indent="-311150" algn="l" rtl="0">
              <a:lnSpc>
                <a:spcPct val="100000"/>
              </a:lnSpc>
              <a:spcBef>
                <a:spcPts val="0"/>
              </a:spcBef>
              <a:spcAft>
                <a:spcPts val="0"/>
              </a:spcAft>
              <a:buClr>
                <a:schemeClr val="dk1"/>
              </a:buClr>
              <a:buSzPts val="1300"/>
              <a:buFont typeface="Rubik"/>
              <a:buChar char="●"/>
            </a:pPr>
            <a:r>
              <a:rPr lang="cs" sz="1200" dirty="0">
                <a:solidFill>
                  <a:schemeClr val="dk1"/>
                </a:solidFill>
                <a:latin typeface="Rubik"/>
                <a:ea typeface="Rubik"/>
                <a:cs typeface="Rubik"/>
                <a:sym typeface="Rubik"/>
              </a:rPr>
              <a:t>koncept BMI zachovává, ale váhový úbytek diferencuje: </a:t>
            </a:r>
            <a:r>
              <a:rPr lang="cs" sz="1200" b="1" dirty="0">
                <a:solidFill>
                  <a:schemeClr val="dk1"/>
                </a:solidFill>
                <a:latin typeface="Rubik"/>
                <a:ea typeface="Rubik"/>
                <a:cs typeface="Rubik"/>
                <a:sym typeface="Rubik"/>
              </a:rPr>
              <a:t>mírný </a:t>
            </a:r>
            <a:r>
              <a:rPr lang="cs" sz="1200" dirty="0">
                <a:solidFill>
                  <a:schemeClr val="dk1"/>
                </a:solidFill>
                <a:latin typeface="Rubik"/>
                <a:ea typeface="Rubik"/>
                <a:cs typeface="Rubik"/>
                <a:sym typeface="Rubik"/>
              </a:rPr>
              <a:t>(do 17 BMI)</a:t>
            </a:r>
            <a:br>
              <a:rPr lang="cs" sz="1200" b="1" dirty="0">
                <a:solidFill>
                  <a:schemeClr val="dk1"/>
                </a:solidFill>
                <a:latin typeface="Rubik"/>
                <a:ea typeface="Rubik"/>
                <a:cs typeface="Rubik"/>
                <a:sym typeface="Rubik"/>
              </a:rPr>
            </a:br>
            <a:r>
              <a:rPr lang="cs" sz="1200" b="1" dirty="0">
                <a:solidFill>
                  <a:schemeClr val="dk1"/>
                </a:solidFill>
                <a:latin typeface="Rubik"/>
                <a:ea typeface="Rubik"/>
                <a:cs typeface="Rubik"/>
                <a:sym typeface="Rubik"/>
              </a:rPr>
              <a:t>                                                                                                                             středně těžký</a:t>
            </a:r>
            <a:r>
              <a:rPr lang="cs" sz="1200" dirty="0">
                <a:solidFill>
                  <a:schemeClr val="dk1"/>
                </a:solidFill>
                <a:latin typeface="Rubik"/>
                <a:ea typeface="Rubik"/>
                <a:cs typeface="Rubik"/>
                <a:sym typeface="Rubik"/>
              </a:rPr>
              <a:t>(16-16,99 BMI)</a:t>
            </a:r>
            <a:br>
              <a:rPr lang="cs" sz="1200" b="1" dirty="0">
                <a:solidFill>
                  <a:schemeClr val="dk1"/>
                </a:solidFill>
                <a:latin typeface="Rubik"/>
                <a:ea typeface="Rubik"/>
                <a:cs typeface="Rubik"/>
                <a:sym typeface="Rubik"/>
              </a:rPr>
            </a:br>
            <a:r>
              <a:rPr lang="cs" sz="1200" b="1" dirty="0">
                <a:solidFill>
                  <a:schemeClr val="dk1"/>
                </a:solidFill>
                <a:latin typeface="Rubik"/>
                <a:ea typeface="Rubik"/>
                <a:cs typeface="Rubik"/>
                <a:sym typeface="Rubik"/>
              </a:rPr>
              <a:t>                                                                                                                             závažný </a:t>
            </a:r>
            <a:r>
              <a:rPr lang="cs" sz="1200" dirty="0">
                <a:solidFill>
                  <a:schemeClr val="dk1"/>
                </a:solidFill>
                <a:latin typeface="Rubik"/>
                <a:ea typeface="Rubik"/>
                <a:cs typeface="Rubik"/>
                <a:sym typeface="Rubik"/>
              </a:rPr>
              <a:t>(15-15,99 BMI)</a:t>
            </a:r>
            <a:br>
              <a:rPr lang="cs" sz="1200" b="1" dirty="0">
                <a:solidFill>
                  <a:schemeClr val="dk1"/>
                </a:solidFill>
                <a:latin typeface="Rubik"/>
                <a:ea typeface="Rubik"/>
                <a:cs typeface="Rubik"/>
                <a:sym typeface="Rubik"/>
              </a:rPr>
            </a:br>
            <a:r>
              <a:rPr lang="cs" sz="1200" b="1" dirty="0">
                <a:solidFill>
                  <a:schemeClr val="dk1"/>
                </a:solidFill>
                <a:latin typeface="Rubik"/>
                <a:ea typeface="Rubik"/>
                <a:cs typeface="Rubik"/>
                <a:sym typeface="Rubik"/>
              </a:rPr>
              <a:t>                                                                                                                             extrémní </a:t>
            </a:r>
            <a:r>
              <a:rPr lang="cs" sz="1200" dirty="0">
                <a:solidFill>
                  <a:schemeClr val="dk1"/>
                </a:solidFill>
                <a:latin typeface="Rubik"/>
                <a:ea typeface="Rubik"/>
                <a:cs typeface="Rubik"/>
                <a:sym typeface="Rubik"/>
              </a:rPr>
              <a:t>(pod 15 BMI)</a:t>
            </a:r>
            <a:br>
              <a:rPr lang="cs" sz="1200" dirty="0">
                <a:solidFill>
                  <a:schemeClr val="dk1"/>
                </a:solidFill>
                <a:latin typeface="Rubik"/>
                <a:ea typeface="Rubik"/>
                <a:cs typeface="Rubik"/>
                <a:sym typeface="Rubik"/>
              </a:rPr>
            </a:br>
            <a:endParaRPr sz="1200" dirty="0">
              <a:solidFill>
                <a:schemeClr val="dk1"/>
              </a:solidFill>
              <a:latin typeface="Rubik"/>
              <a:ea typeface="Rubik"/>
              <a:cs typeface="Rubik"/>
              <a:sym typeface="Rubik"/>
            </a:endParaRPr>
          </a:p>
          <a:p>
            <a:pPr marL="457200" lvl="0" indent="-311150" algn="l" rtl="0">
              <a:lnSpc>
                <a:spcPct val="100000"/>
              </a:lnSpc>
              <a:spcBef>
                <a:spcPts val="0"/>
              </a:spcBef>
              <a:spcAft>
                <a:spcPts val="0"/>
              </a:spcAft>
              <a:buClr>
                <a:schemeClr val="dk1"/>
              </a:buClr>
              <a:buSzPts val="1300"/>
              <a:buFont typeface="Rubik"/>
              <a:buChar char="●"/>
            </a:pPr>
            <a:r>
              <a:rPr lang="cs" sz="1200" b="1" dirty="0">
                <a:solidFill>
                  <a:schemeClr val="dk1"/>
                </a:solidFill>
                <a:latin typeface="Rubik"/>
                <a:ea typeface="Rubik"/>
                <a:cs typeface="Rubik"/>
                <a:sym typeface="Rubik"/>
              </a:rPr>
              <a:t>MKN-11</a:t>
            </a:r>
            <a:r>
              <a:rPr lang="cs" sz="1200" dirty="0">
                <a:solidFill>
                  <a:schemeClr val="dk1"/>
                </a:solidFill>
                <a:latin typeface="Rubik"/>
                <a:ea typeface="Rubik"/>
                <a:cs typeface="Rubik"/>
                <a:sym typeface="Rubik"/>
              </a:rPr>
              <a:t> se přibližuje DSM-V, odlišuje MA s významně nízkou (BMI 18,5-14 / 5.-0,3. %il) X nebezpečně nízkou (BMI pod 14. / 0,3. %il) tělesnou hmotností</a:t>
            </a:r>
            <a:endParaRPr sz="1200" dirty="0">
              <a:solidFill>
                <a:schemeClr val="dk1"/>
              </a:solidFill>
              <a:latin typeface="Rubik"/>
              <a:ea typeface="Rubik"/>
              <a:cs typeface="Rubik"/>
              <a:sym typeface="Rubik"/>
            </a:endParaRPr>
          </a:p>
          <a:p>
            <a:pPr marL="457200" lvl="0" indent="-311150" algn="l" rtl="0">
              <a:lnSpc>
                <a:spcPct val="100000"/>
              </a:lnSpc>
              <a:spcBef>
                <a:spcPts val="0"/>
              </a:spcBef>
              <a:spcAft>
                <a:spcPts val="0"/>
              </a:spcAft>
              <a:buClr>
                <a:schemeClr val="dk1"/>
              </a:buClr>
              <a:buSzPts val="1300"/>
              <a:buFont typeface="Rubik"/>
              <a:buChar char="●"/>
            </a:pPr>
            <a:r>
              <a:rPr lang="cs" sz="1200" dirty="0">
                <a:solidFill>
                  <a:schemeClr val="dk1"/>
                </a:solidFill>
                <a:latin typeface="Rubik"/>
                <a:ea typeface="Rubik"/>
                <a:cs typeface="Rubik"/>
                <a:sym typeface="Rubik"/>
              </a:rPr>
              <a:t>přidává dg. jednotku </a:t>
            </a:r>
            <a:r>
              <a:rPr lang="cs" sz="1200" b="1" dirty="0">
                <a:solidFill>
                  <a:schemeClr val="dk1"/>
                </a:solidFill>
                <a:latin typeface="Rubik"/>
                <a:ea typeface="Rubik"/>
                <a:cs typeface="Rubik"/>
                <a:sym typeface="Rubik"/>
              </a:rPr>
              <a:t>„MA in recovery with normal body weight” </a:t>
            </a:r>
            <a:r>
              <a:rPr lang="cs" sz="1200" dirty="0">
                <a:solidFill>
                  <a:schemeClr val="dk1"/>
                </a:solidFill>
                <a:latin typeface="Rubik"/>
                <a:ea typeface="Rubik"/>
                <a:cs typeface="Rubik"/>
                <a:sym typeface="Rubik"/>
              </a:rPr>
              <a:t>– užitečné, léčba PPP většinou trvá řadu let, tato dg. jednotka umožní čerpání zdravotnické péče pacientům i po dosažení optimální hmotnosti, tedy zacílit terapii tam, kam je třeba, když už konečně „není třeba mít to pouze o jídle“</a:t>
            </a:r>
            <a:br>
              <a:rPr lang="cs" sz="1200" b="1" dirty="0">
                <a:solidFill>
                  <a:schemeClr val="dk1"/>
                </a:solidFill>
                <a:latin typeface="Rubik"/>
                <a:ea typeface="Rubik"/>
                <a:cs typeface="Rubik"/>
                <a:sym typeface="Rubik"/>
              </a:rPr>
            </a:br>
            <a:r>
              <a:rPr lang="cs" sz="1200" b="1" dirty="0">
                <a:solidFill>
                  <a:schemeClr val="dk1"/>
                </a:solidFill>
                <a:latin typeface="Rubik"/>
                <a:ea typeface="Rubik"/>
                <a:cs typeface="Rubik"/>
                <a:sym typeface="Rubik"/>
              </a:rPr>
              <a:t>                 </a:t>
            </a:r>
            <a:endParaRPr sz="1200" b="1" dirty="0">
              <a:solidFill>
                <a:schemeClr val="dk1"/>
              </a:solidFill>
              <a:latin typeface="Rubik"/>
              <a:ea typeface="Rubik"/>
              <a:cs typeface="Rubik"/>
              <a:sym typeface="Rubik"/>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500"/>
                                        <p:tgtEl>
                                          <p:spTgt spid="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0">
                                            <p:txEl>
                                              <p:pRg st="1" end="1"/>
                                            </p:txEl>
                                          </p:spTgt>
                                        </p:tgtEl>
                                        <p:attrNameLst>
                                          <p:attrName>style.visibility</p:attrName>
                                        </p:attrNameLst>
                                      </p:cBhvr>
                                      <p:to>
                                        <p:strVal val="visible"/>
                                      </p:to>
                                    </p:set>
                                    <p:animEffect transition="in" filter="fade">
                                      <p:cBhvr>
                                        <p:cTn id="12" dur="500"/>
                                        <p:tgtEl>
                                          <p:spTgt spid="90">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0">
                                            <p:txEl>
                                              <p:pRg st="2" end="2"/>
                                            </p:txEl>
                                          </p:spTgt>
                                        </p:tgtEl>
                                        <p:attrNameLst>
                                          <p:attrName>style.visibility</p:attrName>
                                        </p:attrNameLst>
                                      </p:cBhvr>
                                      <p:to>
                                        <p:strVal val="visible"/>
                                      </p:to>
                                    </p:set>
                                    <p:animEffect transition="in" filter="fade">
                                      <p:cBhvr>
                                        <p:cTn id="15" dur="500"/>
                                        <p:tgtEl>
                                          <p:spTgt spid="90">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0">
                                            <p:txEl>
                                              <p:pRg st="3" end="3"/>
                                            </p:txEl>
                                          </p:spTgt>
                                        </p:tgtEl>
                                        <p:attrNameLst>
                                          <p:attrName>style.visibility</p:attrName>
                                        </p:attrNameLst>
                                      </p:cBhvr>
                                      <p:to>
                                        <p:strVal val="visible"/>
                                      </p:to>
                                    </p:set>
                                    <p:animEffect transition="in" filter="fade">
                                      <p:cBhvr>
                                        <p:cTn id="18" dur="500"/>
                                        <p:tgtEl>
                                          <p:spTgt spid="90">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90">
                                            <p:txEl>
                                              <p:pRg st="4" end="4"/>
                                            </p:txEl>
                                          </p:spTgt>
                                        </p:tgtEl>
                                        <p:attrNameLst>
                                          <p:attrName>style.visibility</p:attrName>
                                        </p:attrNameLst>
                                      </p:cBhvr>
                                      <p:to>
                                        <p:strVal val="visible"/>
                                      </p:to>
                                    </p:set>
                                    <p:animEffect transition="in" filter="fade">
                                      <p:cBhvr>
                                        <p:cTn id="21" dur="500"/>
                                        <p:tgtEl>
                                          <p:spTgt spid="90">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90">
                                            <p:txEl>
                                              <p:pRg st="5" end="5"/>
                                            </p:txEl>
                                          </p:spTgt>
                                        </p:tgtEl>
                                        <p:attrNameLst>
                                          <p:attrName>style.visibility</p:attrName>
                                        </p:attrNameLst>
                                      </p:cBhvr>
                                      <p:to>
                                        <p:strVal val="visible"/>
                                      </p:to>
                                    </p:set>
                                    <p:animEffect transition="in" filter="fade">
                                      <p:cBhvr>
                                        <p:cTn id="24" dur="500"/>
                                        <p:tgtEl>
                                          <p:spTgt spid="90">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0">
                                            <p:txEl>
                                              <p:pRg st="6" end="6"/>
                                            </p:txEl>
                                          </p:spTgt>
                                        </p:tgtEl>
                                        <p:attrNameLst>
                                          <p:attrName>style.visibility</p:attrName>
                                        </p:attrNameLst>
                                      </p:cBhvr>
                                      <p:to>
                                        <p:strVal val="visible"/>
                                      </p:to>
                                    </p:set>
                                    <p:animEffect transition="in" filter="fade">
                                      <p:cBhvr>
                                        <p:cTn id="29" dur="500"/>
                                        <p:tgtEl>
                                          <p:spTgt spid="90">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90">
                                            <p:txEl>
                                              <p:pRg st="7" end="7"/>
                                            </p:txEl>
                                          </p:spTgt>
                                        </p:tgtEl>
                                        <p:attrNameLst>
                                          <p:attrName>style.visibility</p:attrName>
                                        </p:attrNameLst>
                                      </p:cBhvr>
                                      <p:to>
                                        <p:strVal val="visible"/>
                                      </p:to>
                                    </p:set>
                                    <p:animEffect transition="in" filter="fade">
                                      <p:cBhvr>
                                        <p:cTn id="32" dur="500"/>
                                        <p:tgtEl>
                                          <p:spTgt spid="9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937</TotalTime>
  <Words>3741</Words>
  <Application>Microsoft Office PowerPoint</Application>
  <PresentationFormat>Předvádění na obrazovce (16:9)</PresentationFormat>
  <Paragraphs>272</Paragraphs>
  <Slides>37</Slides>
  <Notes>36</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37</vt:i4>
      </vt:variant>
    </vt:vector>
  </HeadingPairs>
  <TitlesOfParts>
    <vt:vector size="44" baseType="lpstr">
      <vt:lpstr>PT Serif</vt:lpstr>
      <vt:lpstr>Trebuchet MS</vt:lpstr>
      <vt:lpstr>Rubik</vt:lpstr>
      <vt:lpstr>Symbol</vt:lpstr>
      <vt:lpstr>Arial</vt:lpstr>
      <vt:lpstr>Wingdings</vt:lpstr>
      <vt:lpstr>Simple Light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    </vt:lpstr>
      <vt:lpstr>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VZTAH S TĚLEM  dlouhá pozvolná cesta techniky zaměřené na tělo mindfulness &amp; body neutrality  Mohu přijmout, že se mi na mně něco nelíbí?  Mohu přijmout, že to nyní nemohu zcela přijmout? Nemusím se milovat, abych se  k sobě mohl/a chovat s respektem.)  pozornost na ostatní složky osobnosti, jiné aspekty života (včetně spirituality, smyslu života)</vt:lpstr>
      <vt:lpstr>K zamyšlení:  remise x úzdrava x zotavení     co to je? existuje to? jak se to pozná? a kdo to stanoví?  </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Terezka</dc:creator>
  <cp:lastModifiedBy>Tereza Makova</cp:lastModifiedBy>
  <cp:revision>20</cp:revision>
  <dcterms:modified xsi:type="dcterms:W3CDTF">2023-12-31T12:40:57Z</dcterms:modified>
</cp:coreProperties>
</file>