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5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2" r:id="rId17"/>
    <p:sldId id="271" r:id="rId18"/>
    <p:sldId id="277" r:id="rId19"/>
    <p:sldId id="278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5917"/>
  </p:normalViewPr>
  <p:slideViewPr>
    <p:cSldViewPr snapToGrid="0">
      <p:cViewPr varScale="1">
        <p:scale>
          <a:sx n="84" d="100"/>
          <a:sy n="84" d="100"/>
        </p:scale>
        <p:origin x="1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6FBE8-AEF7-C246-AC68-0D325453A54F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EB0D6-BDC4-6C43-9207-6A5243D33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Specializační vzdělávání v klinické psychologii, fungování ambulance dětské klinické psychologie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Nástrahy a překvapení klinické psychologické praxe – praktické informace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Nástrahy a překvapení klinické psychologické praxe – „diagnostické prohřešky z praxe“, psychologické poradenství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a zdroje, které mohou absolventovi usnadnit start v práci s dětmi a v klinické praxi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získávat podporu pro sebe při výkonu psychologické praxe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Sdílení zkušeností z psychologické práce s dětmi z klinického prostředí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Diskuze nad konkrétními příklady z klinické psychologické praxe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2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err="1"/>
              <a:t>www.mzcr.cz</a:t>
            </a:r>
            <a:r>
              <a:rPr lang="cs-CZ" dirty="0"/>
              <a:t>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</a:t>
            </a:r>
            <a:r>
              <a:rPr lang="cs-CZ" dirty="0" err="1"/>
              <a:t>wepub</a:t>
            </a:r>
            <a:r>
              <a:rPr lang="cs-CZ" dirty="0"/>
              <a:t>/4225/39851/P%C5%99%C3%ADloha-%C4%8D.-65-VP-Psychoterapie.pdf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888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err="1"/>
              <a:t>www.mzcr.cz</a:t>
            </a:r>
            <a:r>
              <a:rPr lang="cs-CZ" dirty="0"/>
              <a:t>/akreditace-podle-zakona-c-96-2004-sb/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310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Co je trochu nepraktické – tuto dohodu podepisujete během začátku praxe, kdy pracoviště ještě plně neznáte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053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Popis fungování ambulance klinické psychologie – kódování výkonů, principy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02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Cvičení k diskuzi, </a:t>
            </a:r>
            <a:r>
              <a:rPr lang="cs-CZ" sz="1200" dirty="0"/>
              <a:t>Začátky bývají v tempu pozvolnější </a:t>
            </a:r>
            <a:r>
              <a:rPr lang="cs-CZ" sz="1200" dirty="0">
                <a:sym typeface="Wingdings" pitchFamily="2" charset="2"/>
              </a:rPr>
              <a:t>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83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a zdroje, které mohou absolventovi usnadnit start v práci s dětmi a v klinické praxi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6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987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2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8CD3A-A59C-6ECF-3C77-6700D7F24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B1445D-1534-8D99-BCF9-0B010D7B1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5DDF4B-5785-1F16-67BE-E4E71C1B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885FB8-CAA4-6247-D382-C6426374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E5A614-710A-D9FC-4D41-C70497B0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9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C811E-3213-538A-3B06-C6EC3D00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DA95C9-0774-F8E7-E617-EF972CA1C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369B6-C48A-AE37-B1B8-B3B37482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1F7159-3DC1-697E-F150-78AA8968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80EC4A-0246-44A9-7FA8-38052816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24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1F81EB-64B3-DAD1-E6E9-9C0179F38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DEE731-93CE-A3AE-8D94-07609F4D4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2EC956-948D-1A62-3DAF-8F3B8E93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007240-C6FF-75A6-E0D5-66C831A1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982897-2FBA-D95F-96F8-5FF3FB84D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5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9C3EC-6951-45D6-21FF-0C7ACB14A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7837F1-7215-ED09-2408-9D154E104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B6F3FC-CAD7-9A5E-B8BB-A44F8BCC2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DC641-5ADE-960D-18D1-0E1BCDDD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DFC42F-087E-F26B-FE4A-201EE145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2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F911E-7434-BC1B-4CA2-954BF5937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E298C9-FCAC-5DAA-3B55-D9C95EDFE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EB6E48-35B5-7105-989D-580EA12B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358FA-B9E2-2B09-9F69-4A0D3B7E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BB0D28-66EF-5060-79D8-D6A720B4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12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6B85F-0147-ECB8-D64E-BB4C1722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D4898-577D-FC00-D914-C33965340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7FB62F-14EB-A5AA-DE35-49FBC8F90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F42EC6-4777-3F0F-94FD-512CFFA9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3317C5-A082-13A5-CF57-4797D0BD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859002-285E-BBBA-A622-CBE918C5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79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3E6B1-D77A-555B-64E3-748E42D3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178FC0-6712-DF4E-14B2-330DD9358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0F6271-B99B-4AA2-93C5-328F1D99E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3BD2B1-3E32-9E8B-4C3B-2EAE7CC0E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B98DE4-54B0-8487-CD6F-2E15F36CA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C63938-BA47-0F9F-236D-826EA9C7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93F9C5-7593-DBDF-F01C-4D64B1D3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2597913-6627-CB3B-70DA-46037B60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65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CABAE-05AB-0F98-B558-7DFDC2594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385724-BA3E-2928-FDF0-7CD3F9F6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F2902D-20A7-E69D-E6B7-81D9A86E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37840B-5862-423E-F18A-76F872D3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7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A4F061-0684-95D7-5B6F-F142BB601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E072D66-E431-88F3-8D7A-1A0B679F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53510B-C908-9B13-8A98-1D19EBFE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71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DCE0A-8957-A315-B168-F13F9743D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E59CA-A396-F608-FC8A-10B3DA7AA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FA76EB-A38F-9D85-4D4E-257BA5185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A4BF80-4E35-3AFC-CACF-B7F761DB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D1B9A7-2609-169B-F7CF-DAFA76341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2ECDAC-2541-8493-5A74-51B287E9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0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56702-E797-18AB-0DBA-984A62B0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B0D489-1FCC-989C-556D-7A3C0E418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0CAC79-51CE-F5C3-DAC7-85961D06F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9DC20-1B6A-0E03-66A7-81ABC887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440763-D136-AB7A-707E-8DC5B739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4C7C6-8914-7DFD-C20B-FCCC8F05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86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58C336-79D1-2CAB-D73B-C1582F311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22495F-6105-C3FF-2D19-85D0CC11B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D27A68-A4C0-CE98-DFAF-A4F599D17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FBF81-80A4-844D-A27E-A640B29DF2DB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57E0F0-5963-F60E-BFAE-4DA2D08DF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E34C7F-B56C-1B94-61B0-BC6499388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17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vz.cz/o-ipvz/kontakty/pedagogicka-pracoviste/klinicka-psychologie/casto-kladene-otazky" TargetMode="External"/><Relationship Id="rId2" Type="http://schemas.openxmlformats.org/officeDocument/2006/relationships/hyperlink" Target="https://www.mzcr.cz/vzdelavaci-programy-specializacniho-vzdelavani-pro-nelekarske-zdravotnicke-pracovnik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pvz.cz/o-ipvz/kontakty/pedagogicka-pracoviste/klinicka-psychologie/schvalovani-psychoterapeutickych-vycviku" TargetMode="External"/><Relationship Id="rId4" Type="http://schemas.openxmlformats.org/officeDocument/2006/relationships/hyperlink" Target="https://www.mzcr.cz/seznamy-akreditovanych-zarizeni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iciativa2023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kpcr.cz/akpcr/pro-odbornou-ve%C5%99ejnost/pracovn%C3%AD-m%C3%ADsta#h.rqgmkoy04si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5D3C1D-A6AE-4FCA-BB76-A4748CE5D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8B98DD-0766-C2A6-2073-C4D66E1BB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210" y="1365472"/>
            <a:ext cx="10978470" cy="3564636"/>
          </a:xfrm>
        </p:spPr>
        <p:txBody>
          <a:bodyPr anchor="ctr">
            <a:normAutofit/>
          </a:bodyPr>
          <a:lstStyle/>
          <a:p>
            <a:pPr algn="l"/>
            <a:r>
              <a:rPr lang="cs-CZ" sz="8800" b="1"/>
              <a:t>Vstup do psychologické profese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E12CA6-7361-209D-6E99-88397A2B2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945" y="5859463"/>
            <a:ext cx="10927080" cy="487235"/>
          </a:xfrm>
        </p:spPr>
        <p:txBody>
          <a:bodyPr anchor="ctr">
            <a:normAutofit/>
          </a:bodyPr>
          <a:lstStyle/>
          <a:p>
            <a:pPr algn="r"/>
            <a:r>
              <a:rPr lang="cs-CZ" sz="800"/>
              <a:t>Ambulance dětské klinické psychologie</a:t>
            </a:r>
          </a:p>
          <a:p>
            <a:pPr algn="r"/>
            <a:r>
              <a:rPr lang="cs-CZ" sz="800"/>
              <a:t>Aneta Siroňová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5BF818-2283-4CC9-A120-9225CEDFA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3350"/>
            <a:ext cx="128016" cy="2468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3A42EF-20CC-4BCC-9D0B-222CF3AAE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945" y="5831269"/>
            <a:ext cx="109270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527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9A9788-5DE4-2318-12C3-F89B443EE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Na co se ptát při přijímacím pohovoru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942CB-4C03-5EA2-E17A-4C04272A6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800" dirty="0"/>
              <a:t>Máte AKTUÁLNĚ volnou pracovní pozici pro nastoupení do specializačního vzdělávání? </a:t>
            </a:r>
          </a:p>
          <a:p>
            <a:r>
              <a:rPr lang="cs-CZ" sz="1800" dirty="0"/>
              <a:t>Vyžadujete stabilizační dohodu? Jaké jsou její konkrétní podmínky? </a:t>
            </a:r>
          </a:p>
          <a:p>
            <a:r>
              <a:rPr lang="cs-CZ" sz="1800" dirty="0"/>
              <a:t>Kde probíhá pravidelný kazuistický seminář? Pokud probíhá na jiném pracovišti, za jakých podmínek na něj budu uvolňován/a? </a:t>
            </a:r>
          </a:p>
          <a:p>
            <a:r>
              <a:rPr lang="cs-CZ" sz="1800" dirty="0"/>
              <a:t>Za jakých podmínek budu uvolňován/a na semináře na IPVZ, psychoterapeutický výcvik, další kurzy? </a:t>
            </a:r>
          </a:p>
          <a:p>
            <a:r>
              <a:rPr lang="cs-CZ" sz="1800" dirty="0"/>
              <a:t>Za jakých podmínek budu uvolňován/a na absolvování povinných stáží po absolvování základního kmene? </a:t>
            </a:r>
          </a:p>
          <a:p>
            <a:r>
              <a:rPr lang="cs-CZ" sz="1800" dirty="0"/>
              <a:t>Jak konkrétně bude probíhat supervize mé práce? Kdo je supervizor? Kolik dalších psychologů má na starosti?</a:t>
            </a:r>
          </a:p>
          <a:p>
            <a:r>
              <a:rPr lang="cs-CZ" sz="1800" dirty="0"/>
              <a:t>Tip: ideálně chtějte vše konkrétně definovat do pracovní smlouvy, pokud tomu tak nebude v předloženém návrhu</a:t>
            </a:r>
          </a:p>
        </p:txBody>
      </p:sp>
    </p:spTree>
    <p:extLst>
      <p:ext uri="{BB962C8B-B14F-4D97-AF65-F5344CB8AC3E}">
        <p14:creationId xmlns:p14="http://schemas.microsoft.com/office/powerpoint/2010/main" val="80105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EA088A-15AC-045F-54D5-1841DB08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Na co pamatujte: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F008A-A959-48DA-B806-E7398A186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000" dirty="0"/>
              <a:t>Jdete PRACOVAT, práce psychologa ve zdravotnictví není DOBROVOLNICTVÍ</a:t>
            </a:r>
          </a:p>
          <a:p>
            <a:r>
              <a:rPr lang="cs-CZ" sz="2000" dirty="0"/>
              <a:t>Jste plně kompetentní si vyjednat podmínky práce takové, aby vám v ní bylo dobře – je to náročná práce, systém je náročný a je třeba si v něm najít vyhovující místo – to nepodceňte </a:t>
            </a:r>
          </a:p>
          <a:p>
            <a:r>
              <a:rPr lang="cs-CZ" sz="2000" dirty="0"/>
              <a:t>Máte nadprůměrné znalosti z oblasti statistiky, psychometriky, diagnostiky – to se moc cení </a:t>
            </a:r>
            <a:r>
              <a:rPr lang="cs-CZ" sz="2000" dirty="0">
                <a:sym typeface="Wingdings" pitchFamily="2" charset="2"/>
              </a:rPr>
              <a:t> </a:t>
            </a:r>
            <a:endParaRPr lang="cs-CZ" sz="2000" dirty="0"/>
          </a:p>
          <a:p>
            <a:r>
              <a:rPr lang="cs-CZ" sz="2000" dirty="0"/>
              <a:t>Nedoporučuji vybírat dovolenou na kurzy, semináře – je potřeba nepodcenit odpočinek – hlavně na začátku a později také! </a:t>
            </a:r>
          </a:p>
          <a:p>
            <a:r>
              <a:rPr lang="cs-CZ" sz="2000" dirty="0"/>
              <a:t>Najděte si pracoviště, které vás bude podporovat ve vzdělávání na všech úrovních (a to opravdu se vším všudy…ne, že si to napíší do inzerátu, zapíšete se do </a:t>
            </a:r>
            <a:r>
              <a:rPr lang="cs-CZ" sz="2000" dirty="0" err="1"/>
              <a:t>spec</a:t>
            </a:r>
            <a:r>
              <a:rPr lang="cs-CZ" sz="2000" dirty="0"/>
              <a:t>. vzdělávání a pak se sedřete)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4262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F1B25C-6087-4399-064E-30FB7B91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K zamyšlení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0DBCD-9AC3-995A-3B40-31A74F65D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Jaké jsou mé hodnoty? </a:t>
            </a:r>
          </a:p>
          <a:p>
            <a:r>
              <a:rPr lang="cs-CZ" sz="2200"/>
              <a:t>Proč chci pracovat ve zdravotnictví?</a:t>
            </a:r>
          </a:p>
          <a:p>
            <a:r>
              <a:rPr lang="cs-CZ" sz="2200"/>
              <a:t>Proč chci pracovat s dětmi?</a:t>
            </a:r>
          </a:p>
          <a:p>
            <a:r>
              <a:rPr lang="cs-CZ" sz="2200"/>
              <a:t>Co mi absolvování atestace přinese?</a:t>
            </a:r>
          </a:p>
          <a:p>
            <a:r>
              <a:rPr lang="cs-CZ" sz="2200"/>
              <a:t>Statut klinického psychologa? A co to vlastně pro mě znamená?</a:t>
            </a:r>
          </a:p>
          <a:p>
            <a:r>
              <a:rPr lang="cs-CZ" sz="2200"/>
              <a:t>Chci absolvovat atestace, abych měl/a vlastní ordinaci, kdy je péče hrazena zdravotní pojišťovnou? </a:t>
            </a:r>
          </a:p>
          <a:p>
            <a:r>
              <a:rPr lang="cs-CZ" sz="2200"/>
              <a:t>Chci pracovat jako supevizor? 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234750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151C15-6AB8-4862-9D52-E72CC0124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Důležité odkazy s informacemi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24974C-15CB-FB2B-48F9-D0F5D6B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700" dirty="0"/>
              <a:t>Popis programů </a:t>
            </a:r>
          </a:p>
          <a:p>
            <a:pPr marL="0" indent="0">
              <a:buNone/>
            </a:pPr>
            <a:r>
              <a:rPr lang="cs-CZ" sz="1700" dirty="0">
                <a:hlinkClick r:id="rId2"/>
              </a:rPr>
              <a:t>https://www.mzcr.cz/vzdelavaci-programy-specializacniho-vzdelavani-pro-nelekarske-zdravotnicke-pracovniky/</a:t>
            </a:r>
            <a:endParaRPr lang="cs-CZ" sz="1700" dirty="0"/>
          </a:p>
          <a:p>
            <a:r>
              <a:rPr lang="cs-CZ" sz="1700" dirty="0"/>
              <a:t>Seznam otázek a odpovědí – klinická psychologie</a:t>
            </a:r>
          </a:p>
          <a:p>
            <a:pPr marL="0" indent="0">
              <a:buNone/>
            </a:pPr>
            <a:r>
              <a:rPr lang="cs-CZ" sz="1700" dirty="0">
                <a:hlinkClick r:id="rId3"/>
              </a:rPr>
              <a:t>https://www.ipvz.cz/o-ipvz/kontakty/pedagogicka-pracoviste/klinicka-psychologie/casto-kladene-otazky</a:t>
            </a:r>
            <a:endParaRPr lang="cs-CZ" sz="1700" dirty="0"/>
          </a:p>
          <a:p>
            <a:r>
              <a:rPr lang="cs-CZ" sz="1700" dirty="0"/>
              <a:t>Seznam akreditovaných pracovišť (klinická psychologie, dětská psychologie, psychoterapie)</a:t>
            </a:r>
          </a:p>
          <a:p>
            <a:pPr marL="0" indent="0">
              <a:buNone/>
            </a:pPr>
            <a:r>
              <a:rPr lang="cs-CZ" sz="1700" dirty="0">
                <a:hlinkClick r:id="rId4"/>
              </a:rPr>
              <a:t>https://www.mzcr.cz/seznamy-akreditovanych-zarizeni/</a:t>
            </a:r>
            <a:endParaRPr lang="cs-CZ" sz="1700" dirty="0"/>
          </a:p>
          <a:p>
            <a:r>
              <a:rPr lang="cs-CZ" sz="1700" dirty="0"/>
              <a:t>Seznam akreditovaných PST výcviků pro zdravotnictví</a:t>
            </a:r>
          </a:p>
          <a:p>
            <a:pPr marL="0" indent="0">
              <a:buNone/>
            </a:pPr>
            <a:r>
              <a:rPr lang="cs-CZ" sz="1700" dirty="0">
                <a:hlinkClick r:id="rId5"/>
              </a:rPr>
              <a:t>https://www.ipvz.cz/o-ipvz/kontakty/pedagogicka-pracoviste/klinicka-psychologie/schvalovani-psychoterapeutickych-vycviku</a:t>
            </a:r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670781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24AC13-943C-7400-CDAB-073BBEAB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3700" b="1"/>
              <a:t>Reálný týden v praxi psychologa v předatestační přípravě na ambulantním pracovišti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01C557-8BCE-23EE-7A33-07A1F9AE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500" dirty="0"/>
              <a:t>Úvazek 0.8 </a:t>
            </a:r>
          </a:p>
          <a:p>
            <a:r>
              <a:rPr lang="cs-CZ" sz="1500" dirty="0"/>
              <a:t>Pondělí: ordinační doba: 8:00 – 18:00 (9,5 hod)</a:t>
            </a:r>
          </a:p>
          <a:p>
            <a:r>
              <a:rPr lang="cs-CZ" sz="1500" dirty="0"/>
              <a:t> typicky: </a:t>
            </a:r>
          </a:p>
          <a:p>
            <a:pPr lvl="1"/>
            <a:r>
              <a:rPr lang="cs-CZ" sz="1500" dirty="0"/>
              <a:t>1) dvě cílená vyšetření dětí (po cca 90-120 min) a 4 terapie (60 min)</a:t>
            </a:r>
          </a:p>
          <a:p>
            <a:pPr lvl="1"/>
            <a:r>
              <a:rPr lang="cs-CZ" sz="1500" dirty="0"/>
              <a:t>2) cílené vyšetření dítěte (cca 90-120 min), 5 terapií</a:t>
            </a:r>
          </a:p>
          <a:p>
            <a:pPr lvl="1"/>
            <a:r>
              <a:rPr lang="cs-CZ" sz="1500" dirty="0"/>
              <a:t>3) tři cílené vyšetření dítěte, 2-3 terapie (velmi výjimečně)</a:t>
            </a:r>
          </a:p>
          <a:p>
            <a:pPr lvl="1"/>
            <a:r>
              <a:rPr lang="cs-CZ" sz="1500" dirty="0"/>
              <a:t>4) 7 terapií</a:t>
            </a:r>
          </a:p>
          <a:p>
            <a:pPr lvl="1"/>
            <a:r>
              <a:rPr lang="cs-CZ" sz="1500" dirty="0"/>
              <a:t>zbytek času věnujete výsledkům vyšetření, psaní zdravotnické dokumentace, psaní zpráv</a:t>
            </a:r>
          </a:p>
          <a:p>
            <a:r>
              <a:rPr lang="cs-CZ" sz="1500" dirty="0"/>
              <a:t>Úterý – ordinační doba: 8:00-12:30 – 3 terapie, 1 vyšetření/2 terapie,2 vyšetření, odpoledne: kazuistický seminář (1x14 dnů) 13:30-15:30</a:t>
            </a:r>
          </a:p>
          <a:p>
            <a:r>
              <a:rPr lang="cs-CZ" sz="1500" dirty="0"/>
              <a:t>Středa: ordinační doba: 8:00 – 18:00 (9,5 hod) – skladba shodná jako pondělí</a:t>
            </a:r>
          </a:p>
          <a:p>
            <a:r>
              <a:rPr lang="cs-CZ" sz="1500" dirty="0"/>
              <a:t>Čtvrtek: ordinační doba: 8:00-17:00 (8,5 hod) – skladba shodná jako pondělí, akorát o jednu terapii méně</a:t>
            </a:r>
          </a:p>
        </p:txBody>
      </p:sp>
    </p:spTree>
    <p:extLst>
      <p:ext uri="{BB962C8B-B14F-4D97-AF65-F5344CB8AC3E}">
        <p14:creationId xmlns:p14="http://schemas.microsoft.com/office/powerpoint/2010/main" val="1080584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BFDC73-81E1-DF13-5210-4E6614CD8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Začátky …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06F857-D4F9-6A7A-BCDA-5FD3EBC4B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500" dirty="0">
                <a:sym typeface="Wingdings" pitchFamily="2" charset="2"/>
              </a:rPr>
              <a:t>Můj první den – 3 zakázky na 3 cílená vyšetření</a:t>
            </a:r>
          </a:p>
          <a:p>
            <a:pPr lvl="1"/>
            <a:r>
              <a:rPr lang="cs-CZ" sz="1500" dirty="0">
                <a:sym typeface="Wingdings" pitchFamily="2" charset="2"/>
              </a:rPr>
              <a:t>Dostupné informace den předem od recepce:</a:t>
            </a:r>
          </a:p>
          <a:p>
            <a:pPr lvl="2"/>
            <a:r>
              <a:rPr lang="cs-CZ" sz="1600" dirty="0">
                <a:sym typeface="Wingdings" pitchFamily="2" charset="2"/>
              </a:rPr>
              <a:t>Dívka 5 let, nemluví s nikým jiným než s rodiči a sourozenci</a:t>
            </a:r>
          </a:p>
          <a:p>
            <a:pPr lvl="2"/>
            <a:r>
              <a:rPr lang="cs-CZ" sz="1600" dirty="0">
                <a:sym typeface="Wingdings" pitchFamily="2" charset="2"/>
              </a:rPr>
              <a:t>Chlapec 14 let, zapaluje věci</a:t>
            </a:r>
          </a:p>
          <a:p>
            <a:pPr lvl="2"/>
            <a:r>
              <a:rPr lang="cs-CZ" sz="1600" dirty="0">
                <a:sym typeface="Wingdings" pitchFamily="2" charset="2"/>
              </a:rPr>
              <a:t>Chlapec 6 let, problémy s pozorností, hyperaktivitou, nechce spát sám v pokoji, koktá, objevují se tiky, dg. epilepsie, doporučení neurologa a školy na psychologické vyšetření</a:t>
            </a:r>
          </a:p>
          <a:p>
            <a:pPr marL="914400" lvl="2" indent="0">
              <a:buNone/>
            </a:pPr>
            <a:endParaRPr lang="cs-CZ" sz="16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sz="1500" dirty="0">
                <a:sym typeface="Wingdings" pitchFamily="2" charset="2"/>
              </a:rPr>
              <a:t>Co je třeba mít na paměti: </a:t>
            </a:r>
          </a:p>
          <a:p>
            <a:r>
              <a:rPr lang="cs-CZ" sz="1500" dirty="0">
                <a:sym typeface="Wingdings" pitchFamily="2" charset="2"/>
              </a:rPr>
              <a:t>rodiče s dětmi čekají na termín psychologického vyšetření několik měsíců – je nutné ihned začít jednat, není možné jen získat anamnestické informace</a:t>
            </a:r>
          </a:p>
          <a:p>
            <a:r>
              <a:rPr lang="cs-CZ" sz="1500" dirty="0">
                <a:sym typeface="Wingdings" pitchFamily="2" charset="2"/>
              </a:rPr>
              <a:t>Často potřebují rodiče podpořit při prvním kontaktu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185217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4A968F-6BEF-1C20-B7BB-96A44505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Další frustrace … aha ta diagnostika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B9990-E921-5271-662B-197574CA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/>
              <a:t>Střípky zkušeností:</a:t>
            </a:r>
          </a:p>
          <a:p>
            <a:pPr marL="0" indent="0">
              <a:buNone/>
            </a:pPr>
            <a:endParaRPr lang="cs-CZ" sz="2200"/>
          </a:p>
          <a:p>
            <a:r>
              <a:rPr lang="cs-CZ" sz="2200"/>
              <a:t>Dg. Vývojové dysfázie na základě porovnání výsledků neverbálního inteligenčního testu Sonr 2</a:t>
            </a:r>
            <a:r>
              <a:rPr lang="cs-CZ" sz="2200" baseline="30000"/>
              <a:t>1/2</a:t>
            </a:r>
            <a:r>
              <a:rPr lang="cs-CZ" sz="2200"/>
              <a:t>-7 a verbální škály v S-B IV </a:t>
            </a:r>
          </a:p>
          <a:p>
            <a:r>
              <a:rPr lang="cs-CZ" sz="2200"/>
              <a:t>Ignorace intervalů spolehlivosti</a:t>
            </a:r>
          </a:p>
          <a:p>
            <a:r>
              <a:rPr lang="cs-CZ" sz="2200"/>
              <a:t>Přehnaná víra v projektivní testy </a:t>
            </a:r>
          </a:p>
          <a:p>
            <a:r>
              <a:rPr lang="cs-CZ" sz="2200"/>
              <a:t>ROR s přístupem alá věštíme z koule, signováním se zabývat nebudeme, na to není čas…  </a:t>
            </a:r>
          </a:p>
        </p:txBody>
      </p:sp>
    </p:spTree>
    <p:extLst>
      <p:ext uri="{BB962C8B-B14F-4D97-AF65-F5344CB8AC3E}">
        <p14:creationId xmlns:p14="http://schemas.microsoft.com/office/powerpoint/2010/main" val="3143236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612C02-0F90-98A6-FD08-201D1284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Moje doporučení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FBC40-A62A-A947-F7C9-D9A7BE507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700" dirty="0"/>
              <a:t>Zopakovat si detailně vývojovou psychologii (nejen dětskou klinickou psychologii) – často chodí rodiče s trápením ohledně vývojově normálního chování </a:t>
            </a:r>
          </a:p>
          <a:p>
            <a:r>
              <a:rPr lang="cs-CZ" sz="1700" dirty="0"/>
              <a:t>Absolvovat kurz krizové intervence (hodí se u adolescentů a rodičů)</a:t>
            </a:r>
          </a:p>
          <a:p>
            <a:r>
              <a:rPr lang="cs-CZ" sz="1700" dirty="0"/>
              <a:t>Rozšířit si obzory v možnostech práci s menšími dětmi – jaké se nabízejí “dětské“ pst výcviky, kurzy (já mám absolvovaný výcvik v nedirektivní terapii hrou pro děti do 11 let)</a:t>
            </a:r>
          </a:p>
          <a:p>
            <a:r>
              <a:rPr lang="cs-CZ" sz="1700" dirty="0"/>
              <a:t>Posilovat pocit vlastní kompetence a zároveň přijmout to, že se nečeká, že víte všechno </a:t>
            </a:r>
            <a:r>
              <a:rPr lang="cs-CZ" sz="1700" dirty="0">
                <a:sym typeface="Wingdings" pitchFamily="2" charset="2"/>
              </a:rPr>
              <a:t>  … ani ti supervizoři neví všechno  </a:t>
            </a:r>
            <a:endParaRPr lang="cs-CZ" sz="1700" dirty="0"/>
          </a:p>
          <a:p>
            <a:r>
              <a:rPr lang="cs-CZ" sz="1700" b="1" dirty="0"/>
              <a:t>Vytvořit si </a:t>
            </a:r>
            <a:r>
              <a:rPr lang="cs-CZ" sz="1700" b="1" dirty="0" err="1"/>
              <a:t>intervizní</a:t>
            </a:r>
            <a:r>
              <a:rPr lang="cs-CZ" sz="1700" b="1" dirty="0"/>
              <a:t> tým se spolužáky a SDÍLET</a:t>
            </a:r>
          </a:p>
          <a:p>
            <a:r>
              <a:rPr lang="cs-CZ" sz="1700" dirty="0"/>
              <a:t>Aktivně vyhledávat supervizi</a:t>
            </a:r>
          </a:p>
          <a:p>
            <a:r>
              <a:rPr lang="cs-CZ" sz="1700" dirty="0"/>
              <a:t>Vracet se pro rady na katedru psychologie FSS </a:t>
            </a:r>
            <a:r>
              <a:rPr lang="cs-CZ" sz="1700" dirty="0">
                <a:sym typeface="Wingdings" pitchFamily="2" charset="2"/>
              </a:rPr>
              <a:t> </a:t>
            </a:r>
          </a:p>
          <a:p>
            <a:r>
              <a:rPr lang="cs-CZ" sz="1700" dirty="0">
                <a:sym typeface="Wingdings" pitchFamily="2" charset="2"/>
              </a:rPr>
              <a:t>Pamatovat na to, že příběh každého dítěte a každé rodiny je jedinečný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68376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612C02-0F90-98A6-FD08-201D1284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Moje doporučení – INICIATIVA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FBC40-A62A-A947-F7C9-D9A7BE507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Sledujte pravidelně aktivitu INICIATIVY 2023</a:t>
            </a:r>
          </a:p>
          <a:p>
            <a:endParaRPr lang="cs-CZ" sz="2800" dirty="0"/>
          </a:p>
          <a:p>
            <a:r>
              <a:rPr lang="cs-CZ" sz="2800" dirty="0">
                <a:hlinkClick r:id="rId3"/>
              </a:rPr>
              <a:t>https://www.iniciativa2023.cz/</a:t>
            </a:r>
            <a:endParaRPr lang="cs-CZ" sz="2800" dirty="0"/>
          </a:p>
          <a:p>
            <a:endParaRPr lang="cs-CZ" sz="2800" dirty="0"/>
          </a:p>
          <a:p>
            <a:pPr algn="l" rtl="0"/>
            <a:r>
              <a:rPr lang="cs-CZ" sz="2800" dirty="0"/>
              <a:t>„</a:t>
            </a:r>
            <a:r>
              <a:rPr lang="cs-CZ" sz="1800" b="0" i="1" dirty="0">
                <a:effectLst/>
                <a:latin typeface="Raleway Flex"/>
              </a:rPr>
              <a:t>Iniciativa 2023 je nezávislé a nepolitické sdružení klinických psychologů*</a:t>
            </a:r>
            <a:r>
              <a:rPr lang="cs-CZ" sz="1800" b="0" i="1" dirty="0" err="1">
                <a:effectLst/>
                <a:latin typeface="Raleway Flex"/>
              </a:rPr>
              <a:t>žek</a:t>
            </a:r>
            <a:r>
              <a:rPr lang="cs-CZ" sz="1800" b="0" i="1" dirty="0">
                <a:effectLst/>
                <a:latin typeface="Raleway Flex"/>
              </a:rPr>
              <a:t> a psychologů*</a:t>
            </a:r>
            <a:r>
              <a:rPr lang="cs-CZ" sz="1800" b="0" i="1" dirty="0" err="1">
                <a:effectLst/>
                <a:latin typeface="Raleway Flex"/>
              </a:rPr>
              <a:t>žek</a:t>
            </a:r>
            <a:r>
              <a:rPr lang="cs-CZ" sz="1800" b="0" i="1" dirty="0">
                <a:effectLst/>
                <a:latin typeface="Raleway Flex"/>
              </a:rPr>
              <a:t> ve zdravotnictví vzniklé za účelem prosazování změn ve stávajícím systému vzdělávání v oboru klinická psychologie a psychoterapie.</a:t>
            </a:r>
          </a:p>
          <a:p>
            <a:pPr algn="l"/>
            <a:r>
              <a:rPr lang="cs-CZ" sz="1800" b="0" i="1" dirty="0">
                <a:effectLst/>
                <a:latin typeface="Raleway Flex"/>
              </a:rPr>
              <a:t>Vznik Iniciativy 2023 je reakcí na aktuální společenskou situaci nedostupnosti péče o duševní zdraví, jejíž součástí je, kromě jiného, také nedostatek klinických psychologů*</a:t>
            </a:r>
            <a:r>
              <a:rPr lang="cs-CZ" sz="1800" b="0" i="1" dirty="0" err="1">
                <a:effectLst/>
                <a:latin typeface="Raleway Flex"/>
              </a:rPr>
              <a:t>žek</a:t>
            </a:r>
            <a:r>
              <a:rPr lang="cs-CZ" sz="1800" b="0" i="1" dirty="0">
                <a:effectLst/>
                <a:latin typeface="Raleway Flex"/>
              </a:rPr>
              <a:t>. </a:t>
            </a:r>
            <a:r>
              <a:rPr lang="cs-CZ" sz="2800" b="0" i="0" dirty="0">
                <a:effectLst/>
                <a:latin typeface="Raleway Flex"/>
              </a:rPr>
              <a:t>“</a:t>
            </a:r>
            <a:endParaRPr lang="cs-CZ" sz="1800" b="0" i="0" dirty="0">
              <a:effectLst/>
              <a:latin typeface="Raleway Flex"/>
            </a:endParaRP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71197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612C02-0F90-98A6-FD08-201D1284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Moje doporučení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FBC40-A62A-A947-F7C9-D9A7BE507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700" dirty="0"/>
              <a:t>Facebooková stránka AKP pro sledování inzerátů nabídek volných pozic v klinické psychologii</a:t>
            </a:r>
          </a:p>
          <a:p>
            <a:endParaRPr lang="cs-CZ" sz="1700" dirty="0"/>
          </a:p>
          <a:p>
            <a:r>
              <a:rPr lang="cs-CZ" sz="1700" dirty="0"/>
              <a:t>Odkaz na AKP: </a:t>
            </a:r>
          </a:p>
          <a:p>
            <a:endParaRPr lang="cs-CZ" sz="1700" dirty="0"/>
          </a:p>
          <a:p>
            <a:r>
              <a:rPr lang="cs-CZ" sz="1700" dirty="0">
                <a:hlinkClick r:id="rId3"/>
              </a:rPr>
              <a:t>https://sites.google.com/akpcr.cz/akpcr/pro-odbornou-ve%C5%99ejnost/pracovn%C3%AD-m%C3%ADsta#h.rqgmkoy04si8</a:t>
            </a:r>
            <a:endParaRPr lang="cs-CZ" sz="17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885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24CBEC-EFC7-3D41-5858-1EDEFF7B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Specializační vzdělávání v klinické psychologii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510B22-D29B-7832-5470-F3D58B1BA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000" dirty="0"/>
              <a:t>5 let postgraduálního studia při úvazku 1.0 (10 let při úvazku 0.5) – praxe na psychologickém pracovišti zdravotnického zařízení </a:t>
            </a:r>
          </a:p>
          <a:p>
            <a:r>
              <a:rPr lang="cs-CZ" sz="2000" dirty="0"/>
              <a:t>Minimální výše pracovního úvazku 0.5, jinak se praxe do atestací nezapočítává</a:t>
            </a:r>
          </a:p>
          <a:p>
            <a:pPr marL="0" indent="0">
              <a:buNone/>
            </a:pPr>
            <a:r>
              <a:rPr lang="cs-CZ" sz="2000" b="1" dirty="0"/>
              <a:t>Průběžné povinnosti: </a:t>
            </a:r>
          </a:p>
          <a:p>
            <a:r>
              <a:rPr lang="cs-CZ" sz="2000" dirty="0"/>
              <a:t>Pravidelná účast na skupinových kazuistických seminářích (při plném úvazku 1x14 dní, min 10 za semestr, konané na akreditovaných pracovištích)</a:t>
            </a:r>
          </a:p>
          <a:p>
            <a:r>
              <a:rPr lang="cs-CZ" sz="2000" dirty="0"/>
              <a:t>1x za semestr účast přímo na IPVZ na povinném teoretickém semináři</a:t>
            </a:r>
          </a:p>
          <a:p>
            <a:r>
              <a:rPr lang="cs-CZ" sz="2000" dirty="0"/>
              <a:t>Dále: povinný kurz neodkladné první pomoci a seminář Základy zdravotnické legislativy, absolvování psychoterapeutického minima (</a:t>
            </a:r>
            <a:r>
              <a:rPr lang="cs-CZ" sz="2000" dirty="0" err="1"/>
              <a:t>abs</a:t>
            </a:r>
            <a:r>
              <a:rPr lang="cs-CZ" sz="2000" dirty="0"/>
              <a:t>. 200 hodin zahájeného komplexního akreditovaného PST výcviku)</a:t>
            </a:r>
          </a:p>
        </p:txBody>
      </p:sp>
    </p:spTree>
    <p:extLst>
      <p:ext uri="{BB962C8B-B14F-4D97-AF65-F5344CB8AC3E}">
        <p14:creationId xmlns:p14="http://schemas.microsoft.com/office/powerpoint/2010/main" val="4119942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290D45-1773-CEC8-ED7D-F347009A6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r>
              <a:rPr lang="cs-CZ" sz="6600"/>
              <a:t>Kazuistiky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1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4FBB8C-BDFF-F62C-D31B-049A5246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Specializační vzdělávání v klinické psychologii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DDFE6-F012-E2FA-6B2E-A25BBF0B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Po 3 letech (plného úvazku) pak další dva roky praxe – z toho jeden rok musí probíhat na akreditovaném pracovišti a z toho:</a:t>
            </a:r>
          </a:p>
          <a:p>
            <a:r>
              <a:rPr lang="cs-CZ" sz="2200"/>
              <a:t>Minimálně 1 měsíc na psychologickém pracovišti poskytujícím péči o děti</a:t>
            </a:r>
          </a:p>
          <a:p>
            <a:r>
              <a:rPr lang="cs-CZ" sz="2200"/>
              <a:t>Minimálně 1 měsíc na psychologickém pracovišti, které poskytuje své služby psychiatrickým pacientům</a:t>
            </a:r>
          </a:p>
          <a:p>
            <a:r>
              <a:rPr lang="cs-CZ" sz="2200"/>
              <a:t>Minimálně 1 měsíc na psychologickém pracovišti lůžkového oddělení, které poskytuje své služby pacientům jiných lékařských oborů</a:t>
            </a:r>
          </a:p>
          <a:p>
            <a:r>
              <a:rPr lang="cs-CZ" sz="2200"/>
              <a:t>Plus další kurzy, semináře na získání dostatečného počtu kreditů, které umožní přistoupit k atestační zkoušce (ROR, Psychologická vývojová diagnostika…)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309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0A0AC4-8D6C-B838-AB5F-0FA5C087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A další ... … 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CDB20-970B-6502-75A9-DE7A06CFE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Specializační vzdělávání v dětské klinické psychologii </a:t>
            </a:r>
          </a:p>
          <a:p>
            <a:r>
              <a:rPr lang="cs-CZ" sz="2200"/>
              <a:t>Specializační vzdělávání v psychoterapii </a:t>
            </a:r>
          </a:p>
          <a:p>
            <a:pPr lvl="1"/>
            <a:r>
              <a:rPr lang="cs-CZ" sz="2200"/>
              <a:t>(pozor: nezaměnit s absolvováním komplexního akreditovaného PST výcviku)</a:t>
            </a:r>
          </a:p>
          <a:p>
            <a:pPr lvl="1"/>
            <a:r>
              <a:rPr lang="cs-CZ" sz="2200"/>
              <a:t>24 měsíců, nutnou podmínkou je absolvování prvních 36 měsíců spec. vzdělávání v klinické psychologii a 200 hodin komplexního PST výcviku akreditovaného pro zdravotnictví</a:t>
            </a:r>
          </a:p>
          <a:p>
            <a:pPr lvl="1"/>
            <a:r>
              <a:rPr lang="cs-CZ" sz="2200"/>
              <a:t>Seznam výkonů – nutné vést psychoterapii s klienty/pacienty “spadajícími“ do konkrétního okruhu diagnóz </a:t>
            </a:r>
          </a:p>
          <a:p>
            <a:pPr lvl="1"/>
            <a:r>
              <a:rPr lang="cs-CZ" sz="2200"/>
              <a:t>1x semestr IPVZ kurz, povinný specializační kurz v rozsahu 5 dní</a:t>
            </a:r>
          </a:p>
          <a:p>
            <a:pPr lvl="1"/>
            <a:r>
              <a:rPr lang="cs-CZ" sz="2200"/>
              <a:t>Komplexní pst výcvik schválený pro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412236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B87E6E-6153-5263-D91C-B694F5352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Na co pamatujte…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03D01-54A9-2F0F-3A01-E0B59E37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Na papíře to vypadá děsivě, v logbooku to vypadá děsivě, někdy to vypadá děsivě na samotném pracovišti</a:t>
            </a:r>
          </a:p>
          <a:p>
            <a:r>
              <a:rPr lang="cs-CZ" sz="2200"/>
              <a:t>Ale! Během praxe plyne předatestační příprava „skoro sama“, kurzy jsou hodně přínosné, kazuistické semináře jsou nezbytné, den na IPVZ je odpočinkový </a:t>
            </a:r>
            <a:r>
              <a:rPr lang="cs-CZ" sz="2200">
                <a:sym typeface="Wingdings" pitchFamily="2" charset="2"/>
              </a:rPr>
              <a:t> </a:t>
            </a:r>
          </a:p>
          <a:p>
            <a:r>
              <a:rPr lang="cs-CZ" sz="2200">
                <a:sym typeface="Wingdings" pitchFamily="2" charset="2"/>
              </a:rPr>
              <a:t>Je ale důležité si dobře vybrat pracoviště a zajímat se o podmínky, za kterých probíhá předatestační příprava na tom daném konkrétním pracovišti</a:t>
            </a: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52753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54E9C7-AA38-F91C-FE37-9D9143D1C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Co se spíš vyplatí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11420-8CA9-EA7E-B8E6-672EED153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Ohlídat si </a:t>
            </a:r>
            <a:r>
              <a:rPr lang="cs-CZ" sz="2200" b="1" dirty="0"/>
              <a:t>akreditaci zařízení </a:t>
            </a:r>
            <a:r>
              <a:rPr lang="cs-CZ" sz="2200" dirty="0"/>
              <a:t>– obecně se udělují dva typy akreditace – pro praktickou výuku a pro teoretickou výuku, velká část zdravotnických zařízení má pouze akreditaci pro praktickou část, tudíž na kazuistické semináře je nutné dojíždět na jiné pracoviště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1800" dirty="0"/>
              <a:t>(pozor nástraha: může se tak stát, že je budete navštěvovat ve svém volném čase)</a:t>
            </a:r>
          </a:p>
          <a:p>
            <a:r>
              <a:rPr lang="cs-CZ" sz="2200" dirty="0"/>
              <a:t>Výhodnější může být pracovat v </a:t>
            </a:r>
            <a:r>
              <a:rPr lang="cs-CZ" sz="2200" b="1" dirty="0"/>
              <a:t>nemocnici</a:t>
            </a:r>
            <a:r>
              <a:rPr lang="cs-CZ" sz="2200" dirty="0"/>
              <a:t>, kde je více oddělení – zaměstnavatel jednodušeji uvolní psychologa na potřebné praxe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1600" dirty="0"/>
              <a:t>(pozor nástraha: při práci v ambulanci je nutné pak mít stáže z jiných pracovišť – zaměstnavatel může mzdu za 	práci jinde proplatit, ale také vám dát neplacené volno/požadovat vybrání dovolené/požadovat nadpracování 	hodin ze stáže na svém pracovišti/kombinovat typy uvolnění)</a:t>
            </a:r>
          </a:p>
        </p:txBody>
      </p:sp>
    </p:spTree>
    <p:extLst>
      <p:ext uri="{BB962C8B-B14F-4D97-AF65-F5344CB8AC3E}">
        <p14:creationId xmlns:p14="http://schemas.microsoft.com/office/powerpoint/2010/main" val="211444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6D46EE-F60D-D014-AA00-02CDFBA04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Nástraha – tzv. „stabilizační dohody“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CDCC8-241E-8B00-6AF3-EB6EDF69D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900" dirty="0"/>
              <a:t>Dohoda mezi zaměstnancem a zaměstnavatelem, ve které se stanovuje za jakých podmínek bude probíhat vzdělávání psychologa v atestační přípravě a co za to zaměstnavatel získá</a:t>
            </a:r>
          </a:p>
          <a:p>
            <a:pPr marL="0" indent="0">
              <a:buNone/>
            </a:pPr>
            <a:r>
              <a:rPr lang="cs-CZ" sz="1900" dirty="0"/>
              <a:t>Co je důležité: </a:t>
            </a:r>
          </a:p>
          <a:p>
            <a:r>
              <a:rPr lang="cs-CZ" sz="1900" dirty="0"/>
              <a:t>Zaměstnavatel psychologovi umožní se vzdělávat, uvolní ho na potřebné stáže/semináře/v lepším případě poskytne finanční podporu na kurzy</a:t>
            </a:r>
          </a:p>
          <a:p>
            <a:r>
              <a:rPr lang="cs-CZ" sz="1900" dirty="0"/>
              <a:t>Psycholog se zaváže, že po úspěšném dokončení atestace bude na daném pracovišti pracovat dalších několik let – obvykle 5 let při daném úvazku (záleží na konkrétních podmínkách)</a:t>
            </a:r>
          </a:p>
          <a:p>
            <a:r>
              <a:rPr lang="cs-CZ" sz="1900" dirty="0"/>
              <a:t>Pozor – při ukončení pracovního poměru dříve, náleží zaměstnavateli náhrada (podle podmínek i návrat mzdy, která byla proplacena např. během účasti na pravidelném povinném semináři IPVZ)</a:t>
            </a:r>
          </a:p>
          <a:p>
            <a:r>
              <a:rPr lang="cs-CZ" sz="1900" dirty="0"/>
              <a:t>Je možné získat rezidenční místo - Rezidenčním místem je školící místo na akreditovaném pracovišti, které je spolufinancováno ze státního rozpočtu</a:t>
            </a:r>
          </a:p>
        </p:txBody>
      </p:sp>
    </p:spTree>
    <p:extLst>
      <p:ext uri="{BB962C8B-B14F-4D97-AF65-F5344CB8AC3E}">
        <p14:creationId xmlns:p14="http://schemas.microsoft.com/office/powerpoint/2010/main" val="125566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228AD6-0398-FF38-AF01-F6FAB900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Nástraha – tzv. „stabilizační dohody“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04A0E-0D86-D10B-AD0F-5ECF0AB7F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Na co pamatovat:</a:t>
            </a:r>
          </a:p>
          <a:p>
            <a:r>
              <a:rPr lang="cs-CZ" sz="1800" dirty="0"/>
              <a:t>Rozhodně </a:t>
            </a:r>
            <a:r>
              <a:rPr lang="cs-CZ" sz="1800" b="1" u="sng" dirty="0"/>
              <a:t>není</a:t>
            </a:r>
            <a:r>
              <a:rPr lang="cs-CZ" sz="1800" dirty="0"/>
              <a:t> stabilizační dohoda pravidlem (např. v NUDZ jsou psychologové běžně uvolňováni na vzdělávání, kurzovné si hradí sami) </a:t>
            </a:r>
          </a:p>
          <a:p>
            <a:pPr marL="0" indent="0">
              <a:buNone/>
            </a:pPr>
            <a:r>
              <a:rPr lang="cs-CZ" sz="1800" b="1" dirty="0"/>
              <a:t>Osobní doporučení: </a:t>
            </a:r>
          </a:p>
          <a:p>
            <a:r>
              <a:rPr lang="cs-CZ" sz="1800" b="1" dirty="0"/>
              <a:t>hledejte zařízení bez stabilizační dohody s kladným přístupem ke vzdělávání</a:t>
            </a:r>
          </a:p>
          <a:p>
            <a:r>
              <a:rPr lang="cs-CZ" sz="1800" b="1" dirty="0"/>
              <a:t>Už při přijímacím pohovoru si ověřujte, jak konkrétně probíhá uvolňování na vzdělávání a zda má dané pracoviště volné místo pro vzdělávání v klinické psychologii (často je akreditace udělena např. jen na dvě pracovní místa!)</a:t>
            </a:r>
          </a:p>
          <a:p>
            <a:r>
              <a:rPr lang="cs-CZ" sz="1800" b="1" dirty="0"/>
              <a:t>chtějte vidět podobu stabilizační dohody ještě před podpisem pracovní smlouvy</a:t>
            </a:r>
          </a:p>
          <a:p>
            <a:r>
              <a:rPr lang="cs-CZ" sz="1800" b="1" dirty="0"/>
              <a:t>Tip: pokud už začnete pracovat bez stabilizační dohody, zaměstnavatel už na její zpětné podepsání nemá ze zákona nárok (ačkoli se děje opak – vlastní zkušenost)</a:t>
            </a:r>
          </a:p>
        </p:txBody>
      </p:sp>
    </p:spTree>
    <p:extLst>
      <p:ext uri="{BB962C8B-B14F-4D97-AF65-F5344CB8AC3E}">
        <p14:creationId xmlns:p14="http://schemas.microsoft.com/office/powerpoint/2010/main" val="386360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74DC5C-3E3C-597F-EC1D-0E0EBEDD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Moje zkušenost se stabilizační dohodou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265D0-3DC9-C7B8-DA34-D7BDAA680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000"/>
              <a:t>Předložena zaměstnavatelem po 9 měsících práce na pracovišti – bez prostoru k diskuzi („podepište“)</a:t>
            </a:r>
          </a:p>
          <a:p>
            <a:r>
              <a:rPr lang="cs-CZ" sz="2000"/>
              <a:t>Situace, kdy jsem měla navázané „terapeutické“ vztahy s mnoha dětmi a stále ještě velké nadšení z klinické praxe</a:t>
            </a:r>
          </a:p>
          <a:p>
            <a:r>
              <a:rPr lang="cs-CZ" sz="2000"/>
              <a:t>Průběh, který ale byl definován až „za pochodu“: uvolnění na seminář IPVZ (1xsemestr) a kurz ROR (1xměsíc na 4 semestry), za který náleží náhrada mzdy (kurzovné si hradím sama), další povinnosti ve volném čase (pravidelné kazuistické semináře, PST výcvik, příp. další kurzy) </a:t>
            </a:r>
          </a:p>
          <a:p>
            <a:r>
              <a:rPr lang="cs-CZ" sz="2000"/>
              <a:t>Na kazuistickém semináři ale řešíte pacienty ze zdravotnického zařízení daného zaměstnavatele – supervize tedy probíhala v mém volnu – což odporuje definici výkonu práce psychologa ve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25774882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374</TotalTime>
  <Words>2040</Words>
  <Application>Microsoft Macintosh PowerPoint</Application>
  <PresentationFormat>Širokoúhlá obrazovka</PresentationFormat>
  <Paragraphs>161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Raleway Flex</vt:lpstr>
      <vt:lpstr>Motiv Office</vt:lpstr>
      <vt:lpstr>Vstup do psychologické profese</vt:lpstr>
      <vt:lpstr>Specializační vzdělávání v klinické psychologii</vt:lpstr>
      <vt:lpstr>Specializační vzdělávání v klinické psychologii</vt:lpstr>
      <vt:lpstr>A další ... … …</vt:lpstr>
      <vt:lpstr>Na co pamatujte…</vt:lpstr>
      <vt:lpstr>Co se spíš vyplatí</vt:lpstr>
      <vt:lpstr>Nástraha – tzv. „stabilizační dohody“</vt:lpstr>
      <vt:lpstr>Nástraha – tzv. „stabilizační dohody“</vt:lpstr>
      <vt:lpstr>Moje zkušenost se stabilizační dohodou</vt:lpstr>
      <vt:lpstr>Na co se ptát při přijímacím pohovoru</vt:lpstr>
      <vt:lpstr>Na co pamatujte:</vt:lpstr>
      <vt:lpstr>K zamyšlení</vt:lpstr>
      <vt:lpstr>Důležité odkazy s informacemi</vt:lpstr>
      <vt:lpstr>Reálný týden v praxi psychologa v předatestační přípravě na ambulantním pracovišti</vt:lpstr>
      <vt:lpstr>Začátky … </vt:lpstr>
      <vt:lpstr>Další frustrace … aha ta diagnostika</vt:lpstr>
      <vt:lpstr>Moje doporučení </vt:lpstr>
      <vt:lpstr>Moje doporučení – INICIATIVA 2023</vt:lpstr>
      <vt:lpstr>Moje doporučení </vt:lpstr>
      <vt:lpstr>Kazuistiky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 do psychologické praxe</dc:title>
  <dc:creator>Microsoft Office User</dc:creator>
  <cp:lastModifiedBy>Aneta Siroňová</cp:lastModifiedBy>
  <cp:revision>16</cp:revision>
  <dcterms:created xsi:type="dcterms:W3CDTF">2022-10-11T07:51:35Z</dcterms:created>
  <dcterms:modified xsi:type="dcterms:W3CDTF">2023-11-23T20:36:15Z</dcterms:modified>
</cp:coreProperties>
</file>