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4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t24.ceskatelevize.cz/specialy/30-let-zpet/3437736-30-let-zpet-stavka-csa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cs-CZ" dirty="0"/>
              <a:t>SOCb2002 Sociální hnutí a politický protest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/>
              <a:t>Přednáška 8: </a:t>
            </a:r>
            <a:r>
              <a:rPr lang="pt-BR" dirty="0"/>
              <a:t>Sociální hnutí a třída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E260C-1332-466B-AAAD-A99F050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9" y="3439075"/>
            <a:ext cx="4981662" cy="31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5B0A6-85A1-49F0-B1BC-12F40F4E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Mobilizace založené na sociální stratifikaci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F3B18-F408-4906-9DE1-ABA8C6330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9606" cy="237838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Vzpoury otroků</a:t>
            </a:r>
          </a:p>
          <a:p>
            <a:r>
              <a:rPr lang="cs-CZ" dirty="0"/>
              <a:t>Selská povstání (v českých zemích od 16. století, proti povinnosti roboty, poddanství atp.)</a:t>
            </a:r>
          </a:p>
          <a:p>
            <a:r>
              <a:rPr lang="cs-CZ" dirty="0"/>
              <a:t>Dělnické protesty (mj. v Česku během Velké hospodářské krize 30. let 20. století)</a:t>
            </a:r>
          </a:p>
          <a:p>
            <a:r>
              <a:rPr lang="cs-CZ" dirty="0" err="1"/>
              <a:t>Hobsbawm</a:t>
            </a:r>
            <a:r>
              <a:rPr lang="cs-CZ" dirty="0"/>
              <a:t>: Sociální zbojnictví, tajná vesnická společenství, rolnická revoluční hnutí, mafie, preindustriální městské gangy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D90D4C-ED1F-4DB4-B6A1-9936241AE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751" y="1690688"/>
            <a:ext cx="4686558" cy="21110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51D616-86D2-42F8-B677-7125445A6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35" y="4232551"/>
            <a:ext cx="3730931" cy="249972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FA9264E-0995-445C-97F7-7641048FA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86" y="4293218"/>
            <a:ext cx="3222749" cy="237838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34A48F7-50DB-4DC6-87B7-D46C15F3F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83" y="4504491"/>
            <a:ext cx="2880458" cy="2167115"/>
          </a:xfrm>
          <a:prstGeom prst="rect">
            <a:avLst/>
          </a:prstGeom>
        </p:spPr>
      </p:pic>
      <p:pic>
        <p:nvPicPr>
          <p:cNvPr id="6" name="Obrázek 5" descr="Obsah obrázku text, plakát, oblečení, obraz&#10;&#10;Popis byl vytvořen automaticky">
            <a:extLst>
              <a:ext uri="{FF2B5EF4-FFF2-40B4-BE49-F238E27FC236}">
                <a16:creationId xmlns:a16="http://schemas.microsoft.com/office/drawing/2014/main" id="{C34FF0F0-ABCF-D0EB-9D3F-96221F32D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5" y="4504490"/>
            <a:ext cx="1404723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3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98D4B-5629-4474-AADE-5C25C4B1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hnutí třídy?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3FAD9-F4E5-4209-9C71-A4E03B3D5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572795" cy="445772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/>
              <a:t>Marx: hnutí třídy (třída o sobě a pro sebe)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 err="1"/>
              <a:t>Althusser</a:t>
            </a:r>
            <a:r>
              <a:rPr lang="cs-CZ" sz="1500" dirty="0"/>
              <a:t>: </a:t>
            </a:r>
            <a:r>
              <a:rPr lang="cs-CZ" sz="1500" dirty="0" err="1"/>
              <a:t>naddeterminace</a:t>
            </a:r>
            <a:r>
              <a:rPr lang="cs-CZ" sz="1500" dirty="0"/>
              <a:t> třídního boje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 err="1"/>
              <a:t>Gramsci</a:t>
            </a:r>
            <a:r>
              <a:rPr lang="cs-CZ" sz="1500" dirty="0"/>
              <a:t>: role  idejí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/>
              <a:t>Po 2. světové válce: průmyslový pluralismus, „demokratický třídní boj“, post-materialismus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/>
              <a:t>Kritika neomarxistů a teoretiků nových sociálních hnutí (přerozdělování vs. uznání)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/>
              <a:t>Nástup neoliberalismu 80. let 20 století, pád „východního“ socialismu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sz="1500" dirty="0"/>
              <a:t>Teorie nových sociálních hnutí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sz="1500" dirty="0"/>
              <a:t>… a jejich kritika: </a:t>
            </a:r>
          </a:p>
          <a:p>
            <a:pPr marL="442913" indent="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1500" dirty="0"/>
              <a:t>- normativní nespokojenost stojící údajně za vznikem NSH může být považována za víceméně konstantní historickou okolnost </a:t>
            </a:r>
          </a:p>
          <a:p>
            <a:pPr marL="442913" indent="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1500" dirty="0"/>
              <a:t>- Příliš vágní tvrzení o původu NSH v nástupu post-industriální společnosti – chybí empirické důkazy, využívají se </a:t>
            </a:r>
            <a:r>
              <a:rPr lang="cs-CZ" altLang="cs-CZ" sz="1500" dirty="0" err="1"/>
              <a:t>neoperacionalizovatelné</a:t>
            </a:r>
            <a:r>
              <a:rPr lang="cs-CZ" altLang="cs-CZ" sz="1500" dirty="0"/>
              <a:t> předpoklady, přehání se míra nespokojenosti při vzniku NSH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C6546B-5F12-4120-BDB5-FD4FAD6A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52" y="1399374"/>
            <a:ext cx="3642836" cy="240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632C2BA-4D07-4CF3-ACF9-68C4EB8E5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51" y="4054488"/>
            <a:ext cx="3642837" cy="17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4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68550-F10E-440F-8123-DBCB3421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Současná „hnutí třídy“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110B4B-AB50-4524-97D8-3841F1FEC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58598" cy="47841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altLang="cs-CZ" b="1" dirty="0"/>
              <a:t>Occupy Wall Street</a:t>
            </a:r>
          </a:p>
          <a:p>
            <a:r>
              <a:rPr lang="cs-CZ" altLang="cs-CZ" dirty="0"/>
              <a:t>Následek tzv. Velké recese 2007/2008</a:t>
            </a:r>
          </a:p>
          <a:p>
            <a:r>
              <a:rPr lang="cs-CZ" altLang="cs-CZ" dirty="0"/>
              <a:t>Inspirováno Arabským jarem (a evropskými protesty proti škrtům) – masové okupace veřejných prostor  (náměstí, parky)</a:t>
            </a:r>
          </a:p>
          <a:p>
            <a:r>
              <a:rPr lang="cs-CZ" altLang="cs-CZ" dirty="0"/>
              <a:t>Obava z fungování globálního finančního systému, ekonomických a sociálních nerovností, podkopávání demokracie</a:t>
            </a:r>
          </a:p>
          <a:p>
            <a:r>
              <a:rPr lang="cs-CZ" altLang="cs-CZ" dirty="0"/>
              <a:t>Cíle: zdanění bohatých, regulace finančního průmyslu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b="1" dirty="0"/>
              <a:t>Hnutí proti úsporným politikám </a:t>
            </a:r>
            <a:r>
              <a:rPr lang="cs-CZ" altLang="cs-CZ" dirty="0"/>
              <a:t>(</a:t>
            </a:r>
            <a:r>
              <a:rPr lang="cs-CZ" altLang="cs-CZ" i="1" dirty="0"/>
              <a:t>anti-</a:t>
            </a:r>
            <a:r>
              <a:rPr lang="cs-CZ" altLang="cs-CZ" i="1" dirty="0" err="1"/>
              <a:t>austerity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Hlavně po Velké recesi 2007/2008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b="1" dirty="0"/>
              <a:t>Městské nepokoje, velké stávky</a:t>
            </a:r>
          </a:p>
          <a:p>
            <a:r>
              <a:rPr lang="cs-CZ" altLang="cs-CZ" dirty="0"/>
              <a:t>Francie, Velká Británie (2005, 2011, 2022-2023 atd.)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3EA41AF-E48D-4D2F-ADA1-00673AD0F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02" y="2213502"/>
            <a:ext cx="3006320" cy="200421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B034B18-A13A-417B-B5FF-48BB1891F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03" y="3622352"/>
            <a:ext cx="2756095" cy="206707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CADE89F-D731-4310-848A-06466D875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615" y="4655888"/>
            <a:ext cx="3100607" cy="2067071"/>
          </a:xfrm>
          <a:prstGeom prst="rect">
            <a:avLst/>
          </a:prstGeom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F08578DD-A80B-2E53-1C36-14A667456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841" y="1424787"/>
            <a:ext cx="2679254" cy="200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67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FF26A-9069-415E-B208-ABB8C3B5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Stávky v ČR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7274E3C1-8F4F-47A9-914C-00764A60B6E8}"/>
              </a:ext>
            </a:extLst>
          </p:cNvPr>
          <p:cNvSpPr txBox="1">
            <a:spLocks/>
          </p:cNvSpPr>
          <p:nvPr/>
        </p:nvSpPr>
        <p:spPr>
          <a:xfrm>
            <a:off x="7324291" y="1825624"/>
            <a:ext cx="4029507" cy="4440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7A541E-88AE-499D-863F-8BDA3CC5563E}"/>
              </a:ext>
            </a:extLst>
          </p:cNvPr>
          <p:cNvSpPr txBox="1"/>
          <p:nvPr/>
        </p:nvSpPr>
        <p:spPr>
          <a:xfrm>
            <a:off x="838201" y="1690687"/>
            <a:ext cx="626584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2 dny - 25. až 26. března </a:t>
            </a:r>
            <a:r>
              <a:rPr lang="cs-CZ" sz="1200" b="1" dirty="0"/>
              <a:t>1996</a:t>
            </a:r>
            <a:r>
              <a:rPr lang="cs-CZ" sz="1200" dirty="0"/>
              <a:t> - Začala stávka zdravotníků za zvýšení platů. Zdravotní sestry začaly stávkovat v 06:00, pak se přidali lékaři. V nemocnicích byl zajištěn víkendový provoz. Stávky se zúčastnili zaměstnanci asi 130 nemocnic ze 199 - celkem asi 60 procent zdravotníků.</a:t>
            </a:r>
          </a:p>
          <a:p>
            <a:endParaRPr lang="cs-CZ" sz="1200" dirty="0"/>
          </a:p>
          <a:p>
            <a:r>
              <a:rPr lang="cs-CZ" sz="1200" dirty="0"/>
              <a:t>5 dní - 4. až 8. února </a:t>
            </a:r>
            <a:r>
              <a:rPr lang="cs-CZ" sz="1200" b="1" dirty="0"/>
              <a:t>1997</a:t>
            </a:r>
            <a:r>
              <a:rPr lang="cs-CZ" sz="1200" dirty="0"/>
              <a:t> - Stávka železničářů měla trvat 48 hodin, byla ale několikrát prodloužena. Stávky se zúčastnila asi polovina zaměstnanců ČD. Některé zdroje odhadovaly škody na zhruba miliardu korun.   </a:t>
            </a:r>
          </a:p>
          <a:p>
            <a:endParaRPr lang="cs-CZ" sz="1200" dirty="0"/>
          </a:p>
          <a:p>
            <a:r>
              <a:rPr lang="cs-CZ" sz="1200" dirty="0"/>
              <a:t>16 dní - 6. až 21. března </a:t>
            </a:r>
            <a:r>
              <a:rPr lang="cs-CZ" sz="1200" b="1" dirty="0"/>
              <a:t>1997</a:t>
            </a:r>
            <a:r>
              <a:rPr lang="cs-CZ" sz="1200" dirty="0"/>
              <a:t> - Pracovníci olomouckého dopravního podniku zahájili časově neomezenou stávku za vyšší platy. Stávku chtěli odboráři první den přerušit a jednat o požadavcích. Radní podmiňovali jednání jen ukončením stávky, kterou označili za nezákonnou. Městskou dopravu zabezpečovali řidiči ČSAD. Stávka byla ukončena až 21. března ve 23:59 po příslibu zvýšení mezd o 14 procent.    </a:t>
            </a:r>
          </a:p>
          <a:p>
            <a:endParaRPr lang="cs-CZ" sz="1200" dirty="0"/>
          </a:p>
          <a:p>
            <a:r>
              <a:rPr lang="cs-CZ" sz="1200" dirty="0"/>
              <a:t>41 dní - 1. ledna až 10. února </a:t>
            </a:r>
            <a:r>
              <a:rPr lang="cs-CZ" sz="1200" b="1" dirty="0"/>
              <a:t>2001</a:t>
            </a:r>
            <a:r>
              <a:rPr lang="cs-CZ" sz="1200" dirty="0"/>
              <a:t> - V České televizi vyhlásila stávku Nezávislá odborová organizace ČT v reakci na krizi, která zasáhla organizaci po odvolání generálního ředitele Dušana Chmelíčka a jmenování Jiřího Hodače do této funkce. Zaměstnanci během stávky i nadále zajišťovali vysílání. Stávku ukončili 10. února poté, co den před tím poslanci zvolili prozatímním ředitelem ČT Jiřího Balvína.    </a:t>
            </a:r>
          </a:p>
          <a:p>
            <a:endParaRPr lang="cs-CZ" sz="1200" dirty="0"/>
          </a:p>
          <a:p>
            <a:r>
              <a:rPr lang="cs-CZ" sz="1200" dirty="0"/>
              <a:t>06 dní - 1. až 6. června </a:t>
            </a:r>
            <a:r>
              <a:rPr lang="cs-CZ" sz="1200" b="1" dirty="0"/>
              <a:t>2011</a:t>
            </a:r>
            <a:r>
              <a:rPr lang="cs-CZ" sz="1200" dirty="0"/>
              <a:t> - V Ostravě stávkovali zaměstnanci tamního dopravního podniku za zvýšení platů. Tramvaje a autobusy jezdily během protestní akce podle nedělního jízdního řádu. Odboráři se domohli navýšení platů o pět procent od příštího roku.  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58EAC84-0799-480C-8902-454659736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29" y="3801756"/>
            <a:ext cx="3956839" cy="190300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905A7EE-BB4D-42E3-9DB5-4D49E4ABC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029" y="1690687"/>
            <a:ext cx="3956839" cy="1752572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0E7FFF59-0107-43F4-8DC0-A0A1CC67B073}"/>
              </a:ext>
            </a:extLst>
          </p:cNvPr>
          <p:cNvSpPr txBox="1"/>
          <p:nvPr/>
        </p:nvSpPr>
        <p:spPr>
          <a:xfrm>
            <a:off x="1730228" y="6155597"/>
            <a:ext cx="8714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https://ct24.ceskatelevize.cz/specialy/30-let-zpet/3437736-30-let-zpet-stavka-csad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38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1AE5A-7AC0-4600-B2B7-F013E0D2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626701-92BE-4ABD-A98F-1DD12BE49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Oddělování odborového protestu a „jiných“ hnutí</a:t>
            </a:r>
          </a:p>
          <a:p>
            <a:r>
              <a:rPr lang="cs-CZ" dirty="0"/>
              <a:t>Současné odborové hnutí – západní vs. východní Evropa (inkluze, korporativismus, post-socialismus)</a:t>
            </a:r>
          </a:p>
          <a:p>
            <a:r>
              <a:rPr lang="cs-CZ" dirty="0"/>
              <a:t>Studia sociálních hnutí – potlačení tématu ekonomického protestu</a:t>
            </a:r>
          </a:p>
          <a:p>
            <a:r>
              <a:rPr lang="cs-CZ" dirty="0"/>
              <a:t>Současné empirické přístupy: zdroje, příležitosti, křivdy, identity, rámování</a:t>
            </a:r>
          </a:p>
          <a:p>
            <a:r>
              <a:rPr lang="cs-CZ" dirty="0"/>
              <a:t>Od protestů ke stávkám, od stávek k protestům</a:t>
            </a:r>
          </a:p>
          <a:p>
            <a:r>
              <a:rPr lang="cs-CZ" dirty="0"/>
              <a:t>Ekonomika jako zdroj protestů vs. rámování (třída vs. národ)</a:t>
            </a:r>
          </a:p>
        </p:txBody>
      </p:sp>
    </p:spTree>
    <p:extLst>
      <p:ext uri="{BB962C8B-B14F-4D97-AF65-F5344CB8AC3E}">
        <p14:creationId xmlns:p14="http://schemas.microsoft.com/office/powerpoint/2010/main" val="25101540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640</Words>
  <Application>Microsoft Office PowerPoint</Application>
  <PresentationFormat>Širokoúhlá obrazovka</PresentationFormat>
  <Paragraphs>48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SOCb2002 Sociální hnutí a politický protest</vt:lpstr>
      <vt:lpstr>Mobilizace založené na sociální stratifikaci</vt:lpstr>
      <vt:lpstr>Konec hnutí třídy?</vt:lpstr>
      <vt:lpstr>Současná „hnutí třídy“</vt:lpstr>
      <vt:lpstr>Stávky v ČR</vt:lpstr>
      <vt:lpstr>Teorie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127</cp:revision>
  <dcterms:created xsi:type="dcterms:W3CDTF">2020-10-08T12:47:50Z</dcterms:created>
  <dcterms:modified xsi:type="dcterms:W3CDTF">2023-11-05T22:56:09Z</dcterms:modified>
</cp:coreProperties>
</file>