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5RxqUTm66E" TargetMode="External"/><Relationship Id="rId2" Type="http://schemas.openxmlformats.org/officeDocument/2006/relationships/hyperlink" Target="https://www.youtube.com/watch?v=ojMEkPVfvK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youtube.com/watch?v=4Vl4I0weXPU" TargetMode="External"/><Relationship Id="rId4" Type="http://schemas.openxmlformats.org/officeDocument/2006/relationships/hyperlink" Target="https://www.youtube.com/watch?v=d5lTTPvJLp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2cQZPfxI_c" TargetMode="External"/><Relationship Id="rId2" Type="http://schemas.openxmlformats.org/officeDocument/2006/relationships/hyperlink" Target="https://youtu.be/iqhAoK7f3b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youtu.be/-Jd2TKF5tC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lLKTtSU9U_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10: </a:t>
            </a:r>
            <a:r>
              <a:rPr lang="pt-BR" dirty="0"/>
              <a:t>Sociální hnutí</a:t>
            </a:r>
            <a:r>
              <a:rPr lang="cs-CZ" dirty="0"/>
              <a:t>, etnicita a rasa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5B0A6-85A1-49F0-B1BC-12F40F4E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Mobilizace okolo etnicity/rasy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F3B18-F408-4906-9DE1-ABA8C63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62027" cy="4351338"/>
          </a:xfrm>
        </p:spPr>
        <p:txBody>
          <a:bodyPr/>
          <a:lstStyle/>
          <a:p>
            <a:r>
              <a:rPr lang="cs-CZ" dirty="0"/>
              <a:t>„stará hnutí“ – hnutí za zrušení otroctví (</a:t>
            </a:r>
            <a:r>
              <a:rPr lang="cs-CZ" dirty="0" err="1"/>
              <a:t>abolicismus</a:t>
            </a:r>
            <a:r>
              <a:rPr lang="cs-CZ" dirty="0"/>
              <a:t>) v Evropě a USA ke konci 18. století (kvakeři, </a:t>
            </a:r>
            <a:r>
              <a:rPr lang="en-US" i="1" dirty="0"/>
              <a:t>British and Foreign Anti-Slavery Society</a:t>
            </a:r>
            <a:r>
              <a:rPr lang="cs-CZ" dirty="0"/>
              <a:t> - 1839, </a:t>
            </a:r>
            <a:r>
              <a:rPr lang="cs-CZ" i="1" dirty="0" err="1"/>
              <a:t>Aborigines</a:t>
            </a:r>
            <a:r>
              <a:rPr lang="cs-CZ" i="1" dirty="0"/>
              <a:t>' </a:t>
            </a:r>
            <a:r>
              <a:rPr lang="cs-CZ" i="1" dirty="0" err="1"/>
              <a:t>Protection</a:t>
            </a:r>
            <a:r>
              <a:rPr lang="cs-CZ" i="1" dirty="0"/>
              <a:t> Society</a:t>
            </a:r>
            <a:r>
              <a:rPr lang="cs-CZ" dirty="0"/>
              <a:t> – 1837)</a:t>
            </a:r>
          </a:p>
          <a:p>
            <a:r>
              <a:rPr lang="cs-CZ" dirty="0"/>
              <a:t>Hnutí za lidská práva v USA (cca. 1954-1968) – snaha o zrušení rasové segregace a diskriminace (D. </a:t>
            </a:r>
            <a:r>
              <a:rPr lang="cs-CZ" dirty="0" err="1"/>
              <a:t>McAdam</a:t>
            </a:r>
            <a:r>
              <a:rPr lang="cs-CZ" dirty="0"/>
              <a:t> a teorie politického procesu)</a:t>
            </a:r>
          </a:p>
          <a:p>
            <a:r>
              <a:rPr lang="cs-CZ" dirty="0"/>
              <a:t>Hnutí žádající zachování segregace („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supremacists</a:t>
            </a:r>
            <a:r>
              <a:rPr lang="cs-CZ" dirty="0"/>
              <a:t>“) (KKK – 1865)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A3C28D-54F3-4D1E-B001-0537D6D9C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26" y="1833113"/>
            <a:ext cx="3191774" cy="31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3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DE70C-7224-421E-B807-4A386E7D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Nedávné mobilizace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C29141-B7AB-4F2F-ADE2-EBBA9E48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825625"/>
            <a:ext cx="6465139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Protesty v Los Angeles 1992</a:t>
            </a:r>
            <a:endParaRPr lang="cs-CZ" dirty="0"/>
          </a:p>
          <a:p>
            <a:r>
              <a:rPr lang="cs-CZ" dirty="0">
                <a:hlinkClick r:id="rId3"/>
              </a:rPr>
              <a:t>Protesty na  pařížských předměstích 2005 </a:t>
            </a:r>
            <a:endParaRPr lang="cs-CZ" dirty="0"/>
          </a:p>
          <a:p>
            <a:r>
              <a:rPr lang="cs-CZ" dirty="0">
                <a:hlinkClick r:id="rId4"/>
              </a:rPr>
              <a:t>Anglické protesty 2011</a:t>
            </a:r>
            <a:endParaRPr lang="cs-CZ" dirty="0">
              <a:hlinkClick r:id="rId5"/>
            </a:endParaRPr>
          </a:p>
          <a:p>
            <a:r>
              <a:rPr lang="cs-CZ" dirty="0">
                <a:hlinkClick r:id="rId5"/>
              </a:rPr>
              <a:t>Black </a:t>
            </a:r>
            <a:r>
              <a:rPr lang="cs-CZ" dirty="0" err="1">
                <a:hlinkClick r:id="rId5"/>
              </a:rPr>
              <a:t>Lives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Matter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F0D742-38D1-4F4D-B754-A9919A35E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428810"/>
            <a:ext cx="4762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5B0A6-85A1-49F0-B1BC-12F40F4E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mobilizace okolo etnicity/rasy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F3B18-F408-4906-9DE1-ABA8C633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98103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Typicky romské a proti-romské mobilizace – </a:t>
            </a:r>
            <a:r>
              <a:rPr lang="cs-CZ" dirty="0" err="1"/>
              <a:t>anticiganismus</a:t>
            </a:r>
            <a:endParaRPr lang="cs-CZ" dirty="0"/>
          </a:p>
          <a:p>
            <a:r>
              <a:rPr lang="cs-CZ" dirty="0"/>
              <a:t>Romské hnutí?</a:t>
            </a:r>
          </a:p>
          <a:p>
            <a:r>
              <a:rPr lang="cs-CZ" dirty="0"/>
              <a:t>2009 – útok ve Vítkově</a:t>
            </a:r>
          </a:p>
          <a:p>
            <a:r>
              <a:rPr lang="cs-CZ" dirty="0"/>
              <a:t>2011/2012 – protiromské demonstrace na </a:t>
            </a:r>
            <a:r>
              <a:rPr lang="cs-CZ" dirty="0" err="1"/>
              <a:t>Šluknovsku</a:t>
            </a:r>
            <a:r>
              <a:rPr lang="cs-CZ" dirty="0"/>
              <a:t>, Břeclav</a:t>
            </a:r>
          </a:p>
          <a:p>
            <a:r>
              <a:rPr lang="cs-CZ" dirty="0"/>
              <a:t>Po r. 2013 postupně přešlo k proti-uprchlický a solidaristický aktivismus</a:t>
            </a:r>
          </a:p>
          <a:p>
            <a:r>
              <a:rPr lang="cs-CZ" dirty="0"/>
              <a:t>Radikální pravice (</a:t>
            </a:r>
            <a:r>
              <a:rPr lang="cs-CZ" dirty="0">
                <a:hlinkClick r:id="rId2"/>
              </a:rPr>
              <a:t>SPR-RSČ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DS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DSSS</a:t>
            </a:r>
            <a:r>
              <a:rPr lang="cs-CZ" dirty="0"/>
              <a:t>) a radikální levice (</a:t>
            </a:r>
            <a:r>
              <a:rPr lang="cs-CZ" dirty="0" err="1"/>
              <a:t>Antifa</a:t>
            </a:r>
            <a:r>
              <a:rPr lang="cs-CZ" dirty="0"/>
              <a:t>, </a:t>
            </a:r>
            <a:r>
              <a:rPr lang="cs-CZ" dirty="0" err="1"/>
              <a:t>SocSol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69F319-D8AB-4E71-9E8E-9328B5BFF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1450216"/>
            <a:ext cx="2438400" cy="32674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B43BD7-AE54-4BC1-BF7D-461B49F58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40" y="4907652"/>
            <a:ext cx="3723660" cy="17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552BC-BB94-4D5C-9D3D-2AF78F78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proti-migrační mobilizace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ECC7BA-430E-4C44-B438-4E82229D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9536" cy="4351338"/>
          </a:xfrm>
        </p:spPr>
        <p:txBody>
          <a:bodyPr/>
          <a:lstStyle/>
          <a:p>
            <a:r>
              <a:rPr lang="cs-CZ" dirty="0"/>
              <a:t>2015 – evropská migrační krize</a:t>
            </a:r>
          </a:p>
          <a:p>
            <a:r>
              <a:rPr lang="cs-CZ" dirty="0"/>
              <a:t>ČR - noví aktéři </a:t>
            </a:r>
            <a:r>
              <a:rPr lang="cs-CZ" dirty="0">
                <a:hlinkClick r:id="rId2"/>
              </a:rPr>
              <a:t>proti-migračního aktivismu </a:t>
            </a:r>
            <a:r>
              <a:rPr lang="cs-CZ" dirty="0"/>
              <a:t>(Islám v České republice nechceme, Úsvit, SPD)</a:t>
            </a:r>
          </a:p>
          <a:p>
            <a:r>
              <a:rPr lang="cs-CZ" dirty="0"/>
              <a:t>Role politických elit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D2AF8-8A09-4E30-8570-49E21512B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08" y="1690688"/>
            <a:ext cx="2981992" cy="22364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C7BD1A-E8A2-41E6-BCB4-FCFAF2E6B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422" y="4001294"/>
            <a:ext cx="2977577" cy="16748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BF0CF5-7ED0-423D-8B30-287C0752A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98" y="4346255"/>
            <a:ext cx="4438236" cy="19656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A09F80-411E-447F-9C94-9AA63C033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670" y="4278786"/>
            <a:ext cx="3606688" cy="19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EDABF-CFF8-40D8-A260-AA1B60CD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EC07C-0591-46E6-89C8-8D285A17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0231" cy="4351338"/>
          </a:xfrm>
        </p:spPr>
        <p:txBody>
          <a:bodyPr/>
          <a:lstStyle/>
          <a:p>
            <a:r>
              <a:rPr lang="cs-CZ" dirty="0"/>
              <a:t>Hnutí vs. Proti-hnutí</a:t>
            </a:r>
          </a:p>
          <a:p>
            <a:r>
              <a:rPr lang="cs-CZ" dirty="0"/>
              <a:t>Teorie diskurzivních příležitostí</a:t>
            </a:r>
          </a:p>
          <a:p>
            <a:r>
              <a:rPr lang="cs-CZ" dirty="0"/>
              <a:t>Mobilizace znevýhodněných sociálních skupin (role dalších kolektivních aktérů)</a:t>
            </a:r>
          </a:p>
          <a:p>
            <a:r>
              <a:rPr lang="cs-CZ" dirty="0"/>
              <a:t>Role hrozeb pro status dominantních sociálních skupin a tříd</a:t>
            </a:r>
          </a:p>
          <a:p>
            <a:r>
              <a:rPr lang="cs-CZ" dirty="0"/>
              <a:t>Vztah politické mobilizace a subkultur</a:t>
            </a:r>
          </a:p>
          <a:p>
            <a:r>
              <a:rPr lang="cs-CZ" dirty="0"/>
              <a:t>Symbolická politika (rámce, hrozby, jazyk)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BDB050-5853-4D8E-9234-CF7689BFA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30" y="990606"/>
            <a:ext cx="3226279" cy="24383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D8BC44-2DC5-4B7A-B508-C46F0D233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74" y="3727061"/>
            <a:ext cx="3266536" cy="24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8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244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SOCb2002 Sociální hnutí a politický protest</vt:lpstr>
      <vt:lpstr>Mobilizace okolo etnicity/rasy</vt:lpstr>
      <vt:lpstr>Nedávné mobilizace</vt:lpstr>
      <vt:lpstr>České mobilizace okolo etnicity/rasy</vt:lpstr>
      <vt:lpstr>Česká proti-migrační mobilizace</vt:lpstr>
      <vt:lpstr>Teorie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145</cp:revision>
  <dcterms:created xsi:type="dcterms:W3CDTF">2020-10-08T12:47:50Z</dcterms:created>
  <dcterms:modified xsi:type="dcterms:W3CDTF">2023-11-20T09:00:53Z</dcterms:modified>
</cp:coreProperties>
</file>