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90" r:id="rId4"/>
    <p:sldId id="291" r:id="rId5"/>
    <p:sldId id="295" r:id="rId6"/>
    <p:sldId id="293" r:id="rId7"/>
    <p:sldId id="298" r:id="rId8"/>
    <p:sldId id="299" r:id="rId9"/>
    <p:sldId id="296" r:id="rId10"/>
    <p:sldId id="300" r:id="rId11"/>
    <p:sldId id="292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57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677FC-F320-4D33-8B8C-71B061E2C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0932D3A-5E01-4EC0-BAFB-1AD70F35E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C352D2-72E2-4215-A285-BE34CF0F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2B8EF7-A528-48C3-AD76-EE5ADD3BA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20BC63-77F3-4182-8F42-2FBB8132A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84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200D54-2480-466C-99DA-DE455816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A29EB5F-5957-4278-AD3A-E6BBB6019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F1172A-2E1E-4A86-83EE-10723E04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38393B-DA8F-46B4-8997-CD8428C8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B2C18D-9DB6-417A-A66C-9E7071AD6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70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5E75141-BC59-4F04-AA81-BB4310DB1E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852444-F336-474F-8F30-C1D20F448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DFB7BD-CA08-4337-9BC4-5F435C324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9CC524-0017-4E26-9322-80E8774BC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D01D21-7380-4F6C-BD4C-4F270463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57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2CFC2-39AD-48C1-A64A-D598C6F4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F3CB26-03CA-4B66-912B-11F1A3D0B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4B635F-B2C0-46E9-84DF-E4FCF0CB3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69D1EE-9C16-4AD1-B95F-F0659F5A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C1C086-BA60-4A9C-8819-1460CFCF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79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4EF85-2610-4D12-BD5E-668264EDB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4AF1F48-168D-43DD-B0CD-97CA9AE03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8EF12D-0277-4A48-B39E-83F2D353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919240-DB96-4792-BBAE-265F730FE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1C3C10-9CCA-4D21-9027-7904EB49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68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AE009-499F-4324-8F7E-88DC90322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DB960D-11CB-42DE-BDE8-1714BF540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9C7357D-C045-42D5-9EAD-1AF1176BD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0E555E-DCFA-4385-A221-6A01194E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6BE41B-F652-46D2-8860-F5AF3678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D19048-9BDC-4F73-95AE-A960A980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9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61B8A-3F9F-4479-BBF9-7AF9F47C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807DA55-7307-462F-A2F4-DBB63C851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13BA30C-A010-4EBD-80B6-9A1E321D1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90DDAB-AEE6-4387-A474-BB9EAB66B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446426D-D3A3-4FDE-9DE5-40A0E99E0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AD8DC76-2D01-4038-94BA-B56C77364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90A7038-2967-4059-B51F-00D69631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C5D10B8-EE3C-4634-B2F6-00B35759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41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23AB3D-382B-40F7-978C-730BEA7D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B1B1A51-2E09-4C9D-8F94-36858BFD8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049C96-D9C3-4BEB-B097-20036B8D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CB48430-1E6F-48CE-BBEC-A32C687D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53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BE8BA20-CF2D-414D-891E-2681944A0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B242B8A-A26D-4B9F-8559-A3AB3BB1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D66B9-A681-4F9E-B78C-08A881DFA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51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A2322-622F-4731-8594-30F557464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5BAFC3-B5BA-4599-ABC0-93A463DA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7952A3D-FBF9-4DCA-8723-3D15FB9E5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3F3D74-57AA-4235-B6B6-E0E775FF9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8864E9-45DB-4DFC-8D2C-50115B91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37DDDA-4262-4C84-866D-E7392F9C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33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21FB7-EBB8-45CB-8A29-9A0D656CE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453F3BE-ACCD-42A5-9D98-0643E966D8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3BBBA8A-965C-42EA-834C-AF083060F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B91F2A-B658-49E2-87BE-3796B3B42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E8CD91-C6FF-495C-B8DC-8301BC12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7C4C21-9E72-455B-A765-679A859F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98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5E275B1-BA2A-4F69-846D-DA3F7EDF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82DA38A-D804-4333-874C-2F1C3DB49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A32C2F-C57B-4E14-A224-269388688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4A6C2-D373-4099-AC9B-4E10BAE0BD74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E19AA0-60B2-4A01-8B52-1957BBFC0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6EDF15-41BB-4813-9BE4-867292FA0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69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user/MichalKolesarNet#p/u/13/Tr_a6DGsCkc" TargetMode="External"/><Relationship Id="rId7" Type="http://schemas.openxmlformats.org/officeDocument/2006/relationships/hyperlink" Target="https://www.youtube.com/watch?v=rt-bv8zxwFY" TargetMode="External"/><Relationship Id="rId2" Type="http://schemas.openxmlformats.org/officeDocument/2006/relationships/hyperlink" Target="http://www.youtube.com/watch?v=BLM8s5j_jW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UhRAiZS70E" TargetMode="External"/><Relationship Id="rId5" Type="http://schemas.openxmlformats.org/officeDocument/2006/relationships/hyperlink" Target="https://www.youtube.com/watch?v=FM3KW1ZDfy8" TargetMode="External"/><Relationship Id="rId4" Type="http://schemas.openxmlformats.org/officeDocument/2006/relationships/hyperlink" Target="https://www.youtube.com/watch?v=jSXyBrgrRK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1C02E-0F21-4679-8C5F-8EBD7A006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cs-CZ" dirty="0">
                <a:latin typeface="+mj-lt"/>
              </a:rPr>
              <a:t>SOCb2002 Sociální hnutí a politický protest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F20B73-4D3E-4752-A1C9-0229100FC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42183"/>
            <a:ext cx="9144000" cy="576743"/>
          </a:xfrm>
        </p:spPr>
        <p:txBody>
          <a:bodyPr>
            <a:normAutofit/>
          </a:bodyPr>
          <a:lstStyle/>
          <a:p>
            <a:r>
              <a:rPr lang="cs-CZ" dirty="0">
                <a:latin typeface="+mj-lt"/>
              </a:rPr>
              <a:t>Přednáška </a:t>
            </a:r>
            <a:r>
              <a:rPr lang="pt-BR" dirty="0">
                <a:latin typeface="+mj-lt"/>
              </a:rPr>
              <a:t>11</a:t>
            </a:r>
            <a:r>
              <a:rPr lang="cs-CZ" dirty="0">
                <a:latin typeface="+mj-lt"/>
              </a:rPr>
              <a:t>: </a:t>
            </a:r>
            <a:r>
              <a:rPr lang="pt-BR" dirty="0">
                <a:latin typeface="+mj-lt"/>
              </a:rPr>
              <a:t>Sociální hnutí a životní prostředí</a:t>
            </a:r>
            <a:endParaRPr lang="cs-CZ" dirty="0">
              <a:latin typeface="+mj-lt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13E260C-1332-466B-AAAD-A99F0509C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69" y="3439075"/>
            <a:ext cx="4981662" cy="31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3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266EBB-CA9E-4CFA-9379-FE136A616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Hnutí proti změně klimatu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E316DF-73E7-41BA-8F1D-4F8154769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13206" cy="4351338"/>
          </a:xfrm>
        </p:spPr>
        <p:txBody>
          <a:bodyPr>
            <a:normAutofit fontScale="92500"/>
          </a:bodyPr>
          <a:lstStyle/>
          <a:p>
            <a:r>
              <a:rPr lang="cs-CZ" dirty="0" err="1">
                <a:latin typeface="+mj-lt"/>
              </a:rPr>
              <a:t>CoP</a:t>
            </a:r>
            <a:r>
              <a:rPr lang="cs-CZ" dirty="0">
                <a:latin typeface="+mj-lt"/>
              </a:rPr>
              <a:t> - </a:t>
            </a:r>
            <a:r>
              <a:rPr lang="en-US" dirty="0">
                <a:latin typeface="+mj-lt"/>
              </a:rPr>
              <a:t>United Nations Climate Change Conference</a:t>
            </a:r>
            <a:r>
              <a:rPr lang="cs-CZ" dirty="0">
                <a:latin typeface="+mj-lt"/>
              </a:rPr>
              <a:t> - </a:t>
            </a:r>
            <a:r>
              <a:rPr lang="en-US" dirty="0">
                <a:latin typeface="+mj-lt"/>
              </a:rPr>
              <a:t>Conference of the Parties</a:t>
            </a:r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2015 - Ende </a:t>
            </a:r>
            <a:r>
              <a:rPr lang="cs-CZ" dirty="0" err="1">
                <a:latin typeface="+mj-lt"/>
              </a:rPr>
              <a:t>Gelände</a:t>
            </a:r>
            <a:r>
              <a:rPr lang="cs-CZ" dirty="0">
                <a:latin typeface="+mj-lt"/>
              </a:rPr>
              <a:t> – občanská neposlušnost (těžba uhlí)</a:t>
            </a:r>
          </a:p>
          <a:p>
            <a:r>
              <a:rPr lang="cs-CZ" dirty="0">
                <a:latin typeface="+mj-lt"/>
              </a:rPr>
              <a:t>2017 - Limity jsme my, </a:t>
            </a:r>
            <a:r>
              <a:rPr lang="cs-CZ" dirty="0" err="1">
                <a:latin typeface="+mj-lt"/>
              </a:rPr>
              <a:t>Klimakempy</a:t>
            </a:r>
            <a:r>
              <a:rPr lang="cs-CZ" dirty="0">
                <a:latin typeface="+mj-lt"/>
              </a:rPr>
              <a:t> (odnož EG)</a:t>
            </a:r>
          </a:p>
          <a:p>
            <a:r>
              <a:rPr lang="cs-CZ" dirty="0">
                <a:latin typeface="+mj-lt"/>
              </a:rPr>
              <a:t>Klimatická stávka – září 2019 – </a:t>
            </a:r>
            <a:r>
              <a:rPr lang="cs-CZ" dirty="0" err="1">
                <a:latin typeface="+mj-lt"/>
              </a:rPr>
              <a:t>Fridays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for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Future</a:t>
            </a:r>
            <a:r>
              <a:rPr lang="cs-CZ" dirty="0">
                <a:latin typeface="+mj-lt"/>
              </a:rPr>
              <a:t> + </a:t>
            </a:r>
            <a:r>
              <a:rPr lang="cs-CZ" dirty="0" err="1">
                <a:latin typeface="+mj-lt"/>
              </a:rPr>
              <a:t>Earth</a:t>
            </a:r>
            <a:r>
              <a:rPr lang="cs-CZ" dirty="0">
                <a:latin typeface="+mj-lt"/>
              </a:rPr>
              <a:t> Strike</a:t>
            </a:r>
          </a:p>
          <a:p>
            <a:r>
              <a:rPr lang="cs-CZ" dirty="0">
                <a:latin typeface="+mj-lt"/>
              </a:rPr>
              <a:t>2019 – </a:t>
            </a:r>
            <a:r>
              <a:rPr lang="cs-CZ" dirty="0" err="1">
                <a:latin typeface="+mj-lt"/>
              </a:rPr>
              <a:t>Extinction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Rebellion</a:t>
            </a:r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Starší – </a:t>
            </a:r>
            <a:r>
              <a:rPr lang="cs-CZ" dirty="0" err="1">
                <a:latin typeface="+mj-lt"/>
              </a:rPr>
              <a:t>Climate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Action</a:t>
            </a:r>
            <a:r>
              <a:rPr lang="cs-CZ" dirty="0">
                <a:latin typeface="+mj-lt"/>
              </a:rPr>
              <a:t> Network (ČR – Hnutí Duha)</a:t>
            </a:r>
          </a:p>
          <a:p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… a jeho proti-hnutí (</a:t>
            </a:r>
            <a:r>
              <a:rPr lang="cs-CZ" dirty="0" err="1">
                <a:latin typeface="+mj-lt"/>
              </a:rPr>
              <a:t>klimaskeptický</a:t>
            </a:r>
            <a:r>
              <a:rPr lang="cs-CZ" dirty="0">
                <a:latin typeface="+mj-lt"/>
              </a:rPr>
              <a:t> aktivismus)</a:t>
            </a:r>
          </a:p>
          <a:p>
            <a:endParaRPr lang="cs-CZ" dirty="0">
              <a:latin typeface="+mj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B3A5454-1790-469A-B76A-B018642CC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438" y="5046614"/>
            <a:ext cx="2153734" cy="175451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1AD94DF-582B-413B-AF21-C151EBC0E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438" y="3093613"/>
            <a:ext cx="2160051" cy="156892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C35F982-07F2-45DA-831D-79152F7B4A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120" y="438496"/>
            <a:ext cx="2160052" cy="216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45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D3F97321-6940-41DB-8749-46FDCFAFC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+mj-lt"/>
              </a:rPr>
              <a:t>Repertoár</a:t>
            </a:r>
            <a:endParaRPr lang="en-US" altLang="cs-CZ" dirty="0">
              <a:latin typeface="+mj-lt"/>
            </a:endParaRPr>
          </a:p>
        </p:txBody>
      </p: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AA069A08-7922-4E7B-A84F-67CF4D7ECD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527175"/>
            <a:ext cx="9491663" cy="4572000"/>
          </a:xfrm>
        </p:spPr>
        <p:txBody>
          <a:bodyPr/>
          <a:lstStyle/>
          <a:p>
            <a:endParaRPr lang="cs-CZ" altLang="cs-CZ" dirty="0">
              <a:latin typeface="+mj-lt"/>
              <a:hlinkClick r:id="" action="ppaction://noaction"/>
            </a:endParaRPr>
          </a:p>
          <a:p>
            <a:r>
              <a:rPr lang="cs-CZ" altLang="cs-CZ" dirty="0">
                <a:latin typeface="+mj-lt"/>
                <a:hlinkClick r:id="" action="ppaction://noaction"/>
              </a:rPr>
              <a:t>http://www.youtube.com/watch?v=ERHDw6AE0sc</a:t>
            </a:r>
          </a:p>
          <a:p>
            <a:r>
              <a:rPr lang="en-US" altLang="cs-CZ" dirty="0">
                <a:latin typeface="+mj-lt"/>
                <a:hlinkClick r:id="rId2"/>
              </a:rPr>
              <a:t>http://www.youtube.com/watch?v=BLM8s5j_jW0</a:t>
            </a:r>
            <a:endParaRPr lang="cs-CZ" altLang="cs-CZ" dirty="0">
              <a:latin typeface="+mj-lt"/>
            </a:endParaRPr>
          </a:p>
          <a:p>
            <a:r>
              <a:rPr lang="en-US" altLang="cs-CZ" dirty="0">
                <a:latin typeface="+mj-lt"/>
                <a:hlinkClick r:id="rId3"/>
              </a:rPr>
              <a:t>http://www.youtube.com/user/MichalKolesarNet#p/u/13/Tr_a6DGsCkc</a:t>
            </a:r>
            <a:endParaRPr lang="cs-CZ" altLang="cs-CZ" dirty="0">
              <a:latin typeface="+mj-lt"/>
            </a:endParaRPr>
          </a:p>
          <a:p>
            <a:r>
              <a:rPr lang="cs-CZ" altLang="cs-CZ" dirty="0">
                <a:latin typeface="+mj-lt"/>
                <a:hlinkClick r:id="rId4"/>
              </a:rPr>
              <a:t>https://www.youtube.com/watch?v=jSXyBrgrRK0</a:t>
            </a:r>
            <a:endParaRPr lang="cs-CZ" altLang="cs-CZ" dirty="0">
              <a:latin typeface="+mj-lt"/>
            </a:endParaRPr>
          </a:p>
          <a:p>
            <a:r>
              <a:rPr lang="cs-CZ" altLang="cs-CZ" dirty="0">
                <a:latin typeface="+mj-lt"/>
                <a:hlinkClick r:id="rId5"/>
              </a:rPr>
              <a:t>https://www.youtube.com/watch?v=FM3KW1ZDfy8</a:t>
            </a:r>
            <a:endParaRPr lang="cs-CZ" altLang="cs-CZ" dirty="0">
              <a:latin typeface="+mj-lt"/>
            </a:endParaRPr>
          </a:p>
          <a:p>
            <a:r>
              <a:rPr lang="cs-CZ" altLang="cs-CZ" dirty="0">
                <a:latin typeface="+mj-lt"/>
                <a:hlinkClick r:id="rId6"/>
              </a:rPr>
              <a:t>https://www.youtube.com/watch?v=xUhRAiZS70E</a:t>
            </a:r>
            <a:endParaRPr lang="cs-CZ" altLang="cs-CZ" dirty="0">
              <a:latin typeface="+mj-lt"/>
            </a:endParaRPr>
          </a:p>
          <a:p>
            <a:r>
              <a:rPr lang="cs-CZ" altLang="cs-CZ" dirty="0">
                <a:latin typeface="+mj-lt"/>
                <a:hlinkClick r:id="rId7"/>
              </a:rPr>
              <a:t>https://www.youtube.com/watch?v=rt-bv8zxwFY</a:t>
            </a:r>
            <a:r>
              <a:rPr lang="cs-CZ" altLang="cs-CZ" dirty="0">
                <a:latin typeface="+mj-lt"/>
              </a:rPr>
              <a:t> </a:t>
            </a:r>
          </a:p>
          <a:p>
            <a:pPr marL="0" indent="0">
              <a:buNone/>
            </a:pPr>
            <a:endParaRPr lang="cs-CZ" altLang="cs-CZ" dirty="0">
              <a:latin typeface="+mj-lt"/>
            </a:endParaRPr>
          </a:p>
          <a:p>
            <a:endParaRPr lang="en-US" altLang="cs-CZ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ovéPole 3">
            <a:extLst>
              <a:ext uri="{FF2B5EF4-FFF2-40B4-BE49-F238E27FC236}">
                <a16:creationId xmlns:a16="http://schemas.microsoft.com/office/drawing/2014/main" id="{69092B49-8745-449E-9334-C5902095B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1" y="1700213"/>
            <a:ext cx="627081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cs-CZ" altLang="cs-CZ" dirty="0">
                <a:latin typeface="+mj-lt"/>
              </a:rPr>
              <a:t> Předchůdci? Inspirace? Ideové zdroje?</a:t>
            </a:r>
          </a:p>
          <a:p>
            <a:pPr eaLnBrk="1" hangingPunct="1">
              <a:buFontTx/>
              <a:buChar char="•"/>
            </a:pPr>
            <a:r>
              <a:rPr lang="cs-CZ" altLang="cs-CZ" dirty="0">
                <a:latin typeface="+mj-lt"/>
              </a:rPr>
              <a:t> </a:t>
            </a:r>
            <a:r>
              <a:rPr lang="cs-CZ" altLang="cs-CZ" dirty="0" err="1">
                <a:latin typeface="+mj-lt"/>
              </a:rPr>
              <a:t>Konzervacionismus</a:t>
            </a:r>
            <a:r>
              <a:rPr lang="cs-CZ" altLang="cs-CZ" dirty="0">
                <a:latin typeface="+mj-lt"/>
              </a:rPr>
              <a:t> (tradice, elity)</a:t>
            </a:r>
          </a:p>
          <a:p>
            <a:pPr eaLnBrk="1" hangingPunct="1">
              <a:buFontTx/>
              <a:buChar char="•"/>
            </a:pPr>
            <a:r>
              <a:rPr lang="cs-CZ" altLang="cs-CZ" dirty="0">
                <a:latin typeface="+mj-lt"/>
              </a:rPr>
              <a:t> </a:t>
            </a:r>
            <a:r>
              <a:rPr lang="cs-CZ" altLang="cs-CZ" dirty="0" err="1">
                <a:latin typeface="+mj-lt"/>
              </a:rPr>
              <a:t>Prezervacionismus</a:t>
            </a:r>
            <a:r>
              <a:rPr lang="cs-CZ" altLang="cs-CZ" dirty="0">
                <a:latin typeface="+mj-lt"/>
              </a:rPr>
              <a:t> (duchovní pouto mezi přírodou a člověkem, romantismus, oslava divočiny, </a:t>
            </a:r>
            <a:r>
              <a:rPr lang="cs-CZ" altLang="cs-CZ" dirty="0" err="1">
                <a:latin typeface="+mj-lt"/>
              </a:rPr>
              <a:t>Thoreau</a:t>
            </a:r>
            <a:r>
              <a:rPr lang="cs-CZ" altLang="cs-CZ" dirty="0">
                <a:latin typeface="+mj-lt"/>
              </a:rPr>
              <a:t>)</a:t>
            </a:r>
          </a:p>
          <a:p>
            <a:pPr eaLnBrk="1" hangingPunct="1">
              <a:buFontTx/>
              <a:buChar char="•"/>
            </a:pPr>
            <a:r>
              <a:rPr lang="cs-CZ" altLang="cs-CZ" dirty="0">
                <a:latin typeface="+mj-lt"/>
              </a:rPr>
              <a:t> Reformní environmentalismus (19. a počátek 20. století, ochrana veřejných statků a populace)</a:t>
            </a:r>
          </a:p>
          <a:p>
            <a:pPr eaLnBrk="1" hangingPunct="1">
              <a:buFontTx/>
              <a:buChar char="•"/>
            </a:pPr>
            <a:r>
              <a:rPr lang="cs-CZ" altLang="cs-CZ" dirty="0">
                <a:latin typeface="+mj-lt"/>
              </a:rPr>
              <a:t> 4. vlna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B1F13EF-00B6-49E4-AB0B-842470BD4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17525"/>
            <a:ext cx="10515600" cy="1325563"/>
          </a:xfrm>
        </p:spPr>
        <p:txBody>
          <a:bodyPr/>
          <a:lstStyle/>
          <a:p>
            <a:r>
              <a:rPr lang="cs-CZ" dirty="0">
                <a:latin typeface="+mj-lt"/>
              </a:rPr>
              <a:t>Vlny environmentálního aktivismu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2340666-3BBF-4C45-9BF7-08311E81C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527" y="1700213"/>
            <a:ext cx="4356847" cy="245072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B2386E4-5ACD-4300-975F-AE6642A48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528" y="4263839"/>
            <a:ext cx="4356846" cy="24507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ovéPole 3">
            <a:extLst>
              <a:ext uri="{FF2B5EF4-FFF2-40B4-BE49-F238E27FC236}">
                <a16:creationId xmlns:a16="http://schemas.microsoft.com/office/drawing/2014/main" id="{1191C0A3-AF02-40E1-ABDE-EA05E7CD4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809" y="1700214"/>
            <a:ext cx="621135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cs-CZ" altLang="cs-CZ" sz="3200" dirty="0">
                <a:latin typeface="+mj-lt"/>
              </a:rPr>
              <a:t> 60. léta – Nová levice – otevírání prostoru</a:t>
            </a:r>
          </a:p>
          <a:p>
            <a:pPr eaLnBrk="1" hangingPunct="1">
              <a:buFontTx/>
              <a:buChar char="•"/>
            </a:pPr>
            <a:r>
              <a:rPr lang="cs-CZ" altLang="cs-CZ" sz="3200" dirty="0">
                <a:latin typeface="+mj-lt"/>
              </a:rPr>
              <a:t> Nová levice a studentské hnutí – </a:t>
            </a:r>
            <a:r>
              <a:rPr lang="cs-CZ" altLang="cs-CZ" sz="3200" dirty="0" err="1">
                <a:latin typeface="+mj-lt"/>
              </a:rPr>
              <a:t>tranzice</a:t>
            </a:r>
            <a:r>
              <a:rPr lang="cs-CZ" altLang="cs-CZ" sz="3200" dirty="0">
                <a:latin typeface="+mj-lt"/>
              </a:rPr>
              <a:t> k environmentální politice</a:t>
            </a:r>
          </a:p>
          <a:p>
            <a:pPr eaLnBrk="1" hangingPunct="1">
              <a:buFontTx/>
              <a:buChar char="•"/>
            </a:pPr>
            <a:r>
              <a:rPr lang="cs-CZ" altLang="cs-CZ" sz="3200" dirty="0">
                <a:latin typeface="+mj-lt"/>
              </a:rPr>
              <a:t> Otázka přírody už není oddělována od problémů společnosti</a:t>
            </a:r>
          </a:p>
          <a:p>
            <a:pPr eaLnBrk="1" hangingPunct="1">
              <a:buFontTx/>
              <a:buChar char="•"/>
            </a:pPr>
            <a:r>
              <a:rPr lang="cs-CZ" altLang="cs-CZ" sz="3200" dirty="0">
                <a:latin typeface="+mj-lt"/>
              </a:rPr>
              <a:t> Organizační i ideová rozrůzněnost 4. vlny</a:t>
            </a:r>
          </a:p>
          <a:p>
            <a:pPr eaLnBrk="1" hangingPunct="1">
              <a:buFontTx/>
              <a:buChar char="•"/>
            </a:pPr>
            <a:r>
              <a:rPr lang="cs-CZ" altLang="cs-CZ" sz="3200" dirty="0">
                <a:latin typeface="+mj-lt"/>
              </a:rPr>
              <a:t> Taktiky, ideje, strategie</a:t>
            </a:r>
          </a:p>
        </p:txBody>
      </p:sp>
      <p:sp>
        <p:nvSpPr>
          <p:cNvPr id="16387" name="Nadpis 4">
            <a:extLst>
              <a:ext uri="{FF2B5EF4-FFF2-40B4-BE49-F238E27FC236}">
                <a16:creationId xmlns:a16="http://schemas.microsoft.com/office/drawing/2014/main" id="{DDA49A34-E7E5-42D1-8498-6B02A97D47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633411"/>
            <a:ext cx="10515600" cy="1057277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+mj-lt"/>
              </a:rPr>
              <a:t>4. vlna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33C274-C167-4284-B4D1-37B8B23F1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165" y="1700214"/>
            <a:ext cx="2686050" cy="45243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C679AE57-A2D4-4A7B-A73D-93D25F2A6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803" y="618937"/>
            <a:ext cx="9589060" cy="1266825"/>
          </a:xfrm>
        </p:spPr>
        <p:txBody>
          <a:bodyPr>
            <a:noAutofit/>
          </a:bodyPr>
          <a:lstStyle/>
          <a:p>
            <a:r>
              <a:rPr lang="cs-CZ" altLang="cs-CZ" dirty="0">
                <a:latin typeface="+mj-lt"/>
              </a:rPr>
              <a:t>2. větve současného environmentálního aktivismu</a:t>
            </a:r>
            <a:endParaRPr lang="en-US" altLang="cs-CZ" dirty="0">
              <a:latin typeface="+mj-lt"/>
            </a:endParaRP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701876D3-B080-4C5D-BD81-CBE5F7BF3A0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75765" y="2124635"/>
            <a:ext cx="5961529" cy="3974540"/>
          </a:xfrm>
        </p:spPr>
        <p:txBody>
          <a:bodyPr/>
          <a:lstStyle/>
          <a:p>
            <a:r>
              <a:rPr lang="cs-CZ" altLang="cs-CZ" dirty="0" err="1">
                <a:latin typeface="+mj-lt"/>
              </a:rPr>
              <a:t>Environmental</a:t>
            </a:r>
            <a:r>
              <a:rPr lang="cs-CZ" altLang="cs-CZ" dirty="0">
                <a:latin typeface="+mj-lt"/>
              </a:rPr>
              <a:t> Justice </a:t>
            </a:r>
            <a:r>
              <a:rPr lang="cs-CZ" altLang="cs-CZ" dirty="0" err="1">
                <a:latin typeface="+mj-lt"/>
              </a:rPr>
              <a:t>Movement</a:t>
            </a:r>
            <a:r>
              <a:rPr lang="cs-CZ" altLang="cs-CZ" dirty="0">
                <a:latin typeface="+mj-lt"/>
              </a:rPr>
              <a:t> (EJM) – odvozeno z GJM (</a:t>
            </a:r>
            <a:r>
              <a:rPr lang="cs-CZ" altLang="cs-CZ" dirty="0" err="1">
                <a:latin typeface="+mj-lt"/>
              </a:rPr>
              <a:t>global</a:t>
            </a:r>
            <a:r>
              <a:rPr lang="cs-CZ" altLang="cs-CZ" dirty="0">
                <a:latin typeface="+mj-lt"/>
              </a:rPr>
              <a:t> justice </a:t>
            </a:r>
            <a:r>
              <a:rPr lang="cs-CZ" altLang="cs-CZ" dirty="0" err="1">
                <a:latin typeface="+mj-lt"/>
              </a:rPr>
              <a:t>movement</a:t>
            </a:r>
            <a:r>
              <a:rPr lang="cs-CZ" altLang="cs-CZ" dirty="0">
                <a:latin typeface="+mj-lt"/>
              </a:rPr>
              <a:t>) – </a:t>
            </a:r>
            <a:r>
              <a:rPr lang="cs-CZ" altLang="cs-CZ" dirty="0" err="1">
                <a:latin typeface="+mj-lt"/>
              </a:rPr>
              <a:t>Climate</a:t>
            </a:r>
            <a:r>
              <a:rPr lang="cs-CZ" altLang="cs-CZ" dirty="0">
                <a:latin typeface="+mj-lt"/>
              </a:rPr>
              <a:t> Justice – politika vs. Věda (</a:t>
            </a:r>
            <a:r>
              <a:rPr lang="en-US" altLang="cs-CZ" dirty="0">
                <a:latin typeface="+mj-lt"/>
              </a:rPr>
              <a:t>“Ecology without class struggle is gardening”</a:t>
            </a:r>
            <a:r>
              <a:rPr lang="cs-CZ" altLang="cs-CZ" dirty="0">
                <a:latin typeface="+mj-lt"/>
              </a:rPr>
              <a:t>)</a:t>
            </a:r>
          </a:p>
          <a:p>
            <a:r>
              <a:rPr lang="cs-CZ" altLang="cs-CZ" dirty="0">
                <a:latin typeface="+mj-lt"/>
              </a:rPr>
              <a:t>Hlubinná ekologie</a:t>
            </a:r>
            <a:endParaRPr lang="en-US" altLang="cs-CZ" dirty="0">
              <a:latin typeface="+mj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1515FA9-DC2F-4916-9146-A765B1007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294" y="2010053"/>
            <a:ext cx="5045145" cy="28378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A7C820A8-A514-4FE4-8AB3-6A28220C5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Environmentální spravedlnost</a:t>
            </a:r>
          </a:p>
        </p:txBody>
      </p:sp>
      <p:sp>
        <p:nvSpPr>
          <p:cNvPr id="18435" name="Obdélník 1">
            <a:extLst>
              <a:ext uri="{FF2B5EF4-FFF2-40B4-BE49-F238E27FC236}">
                <a16:creationId xmlns:a16="http://schemas.microsoft.com/office/drawing/2014/main" id="{A5637B00-7670-4C89-BF1F-9D740EBC8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700214"/>
            <a:ext cx="7167282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altLang="cs-CZ" sz="2500" dirty="0">
                <a:latin typeface="+mj-lt"/>
              </a:rPr>
              <a:t>Snaha o posunutí a propojení environmentální problematiky s otázkami sociálních problémů a nerovnosti</a:t>
            </a:r>
          </a:p>
          <a:p>
            <a:pPr eaLnBrk="1" hangingPunct="1">
              <a:lnSpc>
                <a:spcPct val="90000"/>
              </a:lnSpc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altLang="cs-CZ" sz="2500" dirty="0">
                <a:latin typeface="+mj-lt"/>
              </a:rPr>
              <a:t>Explicitní propojení otázek životního prostředí a sociální spravedlnosti</a:t>
            </a:r>
          </a:p>
          <a:p>
            <a:pPr eaLnBrk="1" hangingPunct="1">
              <a:lnSpc>
                <a:spcPct val="90000"/>
              </a:lnSpc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altLang="cs-CZ" sz="2500" dirty="0">
                <a:latin typeface="+mj-lt"/>
              </a:rPr>
              <a:t>Posun z kulturní perspektivy k perspektivě (</a:t>
            </a:r>
            <a:r>
              <a:rPr lang="cs-CZ" altLang="cs-CZ" sz="2500" dirty="0" err="1">
                <a:latin typeface="+mj-lt"/>
              </a:rPr>
              <a:t>socio</a:t>
            </a:r>
            <a:r>
              <a:rPr lang="cs-CZ" altLang="cs-CZ" sz="2500" dirty="0">
                <a:latin typeface="+mj-lt"/>
              </a:rPr>
              <a:t>-)ekonomické</a:t>
            </a:r>
          </a:p>
          <a:p>
            <a:pPr eaLnBrk="1" hangingPunct="1">
              <a:lnSpc>
                <a:spcPct val="90000"/>
              </a:lnSpc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altLang="cs-CZ" sz="2500" dirty="0">
                <a:latin typeface="+mj-lt"/>
              </a:rPr>
              <a:t>Posun od struktur národního státu k nadnárodním strukturám</a:t>
            </a:r>
          </a:p>
          <a:p>
            <a:pPr eaLnBrk="1" hangingPunct="1">
              <a:lnSpc>
                <a:spcPct val="90000"/>
              </a:lnSpc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altLang="cs-CZ" sz="2500" dirty="0">
                <a:latin typeface="+mj-lt"/>
              </a:rPr>
              <a:t>„Každý jedince – bez ohledu na svoji rasu, etnicitu, nebo ekonomickou pozici – má právo být osvobozen od ekologické destrukce a zaslouží si stejnou ochranu svého prostředí, zdraví, zaměstnání, bydlení a dopravy.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09581C6-7B39-427C-947E-126336DF7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691" y="1411571"/>
            <a:ext cx="3906309" cy="265790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7048145-1B41-408E-83E1-1874517BB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198" y="4069472"/>
            <a:ext cx="3729293" cy="24489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818D6F0F-419C-48B8-9529-2502C11B5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+mj-lt"/>
              </a:rPr>
              <a:t>Hnutí za environmentální spravedlnost</a:t>
            </a:r>
            <a:endParaRPr lang="en-US" altLang="cs-CZ" dirty="0">
              <a:latin typeface="+mj-lt"/>
            </a:endParaRP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53AF930B-2865-4726-9DAA-9F028307DFC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527176"/>
            <a:ext cx="9491663" cy="4926013"/>
          </a:xfrm>
        </p:spPr>
        <p:txBody>
          <a:bodyPr>
            <a:normAutofit lnSpcReduction="10000"/>
          </a:bodyPr>
          <a:lstStyle/>
          <a:p>
            <a:r>
              <a:rPr lang="cs-CZ" altLang="cs-CZ" dirty="0">
                <a:latin typeface="+mj-lt"/>
              </a:rPr>
              <a:t>Kritika nespravedlivé distribuce environmentální zátěže na americkém Jihu (80. léta)</a:t>
            </a:r>
          </a:p>
          <a:p>
            <a:r>
              <a:rPr lang="cs-CZ" altLang="cs-CZ" dirty="0">
                <a:latin typeface="+mj-lt"/>
              </a:rPr>
              <a:t>Environmentální rasismus</a:t>
            </a:r>
          </a:p>
          <a:p>
            <a:r>
              <a:rPr lang="cs-CZ" altLang="cs-CZ" dirty="0">
                <a:latin typeface="+mj-lt"/>
              </a:rPr>
              <a:t>Chudší  národy stále více trpí environmentální nespravedlností v globální ekonomice</a:t>
            </a:r>
          </a:p>
          <a:p>
            <a:r>
              <a:rPr lang="cs-CZ" altLang="cs-CZ" dirty="0">
                <a:latin typeface="+mj-lt"/>
              </a:rPr>
              <a:t>Místní/národní environmentální nerovnosti – nízká míra úspěchu při rámování témat</a:t>
            </a:r>
          </a:p>
          <a:p>
            <a:r>
              <a:rPr lang="cs-CZ" altLang="cs-CZ" dirty="0">
                <a:latin typeface="+mj-lt"/>
              </a:rPr>
              <a:t>Transnacionální/globální environmentální nerovnosti – vyšší snaha i míra úspěchu při rámování tématu (korporace, vykořisťování zdrojů v rozvojových zemích</a:t>
            </a:r>
          </a:p>
          <a:p>
            <a:r>
              <a:rPr lang="cs-CZ" altLang="cs-CZ" dirty="0">
                <a:latin typeface="+mj-lt"/>
              </a:rPr>
              <a:t>2007 – </a:t>
            </a:r>
            <a:r>
              <a:rPr lang="cs-CZ" altLang="cs-CZ" dirty="0" err="1">
                <a:latin typeface="+mj-lt"/>
              </a:rPr>
              <a:t>Climate</a:t>
            </a:r>
            <a:r>
              <a:rPr lang="cs-CZ" altLang="cs-CZ" dirty="0">
                <a:latin typeface="+mj-lt"/>
              </a:rPr>
              <a:t> </a:t>
            </a:r>
            <a:r>
              <a:rPr lang="cs-CZ" altLang="cs-CZ" dirty="0" err="1">
                <a:latin typeface="+mj-lt"/>
              </a:rPr>
              <a:t>Action</a:t>
            </a:r>
            <a:r>
              <a:rPr lang="cs-CZ" altLang="cs-CZ" dirty="0">
                <a:latin typeface="+mj-lt"/>
              </a:rPr>
              <a:t> Network – </a:t>
            </a:r>
            <a:r>
              <a:rPr lang="cs-CZ" altLang="cs-CZ" dirty="0" err="1">
                <a:latin typeface="+mj-lt"/>
              </a:rPr>
              <a:t>Climate</a:t>
            </a:r>
            <a:r>
              <a:rPr lang="cs-CZ" altLang="cs-CZ" dirty="0">
                <a:latin typeface="+mj-lt"/>
              </a:rPr>
              <a:t> Justice </a:t>
            </a:r>
            <a:r>
              <a:rPr lang="cs-CZ" altLang="cs-CZ" dirty="0" err="1">
                <a:latin typeface="+mj-lt"/>
              </a:rPr>
              <a:t>Now</a:t>
            </a:r>
            <a:endParaRPr lang="en-US" altLang="cs-CZ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C938A50C-8DB5-44E3-B232-9ADEF3920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+mj-lt"/>
              </a:rPr>
              <a:t>Hlubinná ekologie: teoretické kořeny</a:t>
            </a:r>
            <a:endParaRPr lang="en-US" altLang="cs-CZ" dirty="0">
              <a:latin typeface="+mj-lt"/>
            </a:endParaRPr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523BC747-1FDC-4736-922E-BAA8F6B8842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527175"/>
            <a:ext cx="6315635" cy="4572000"/>
          </a:xfrm>
        </p:spPr>
        <p:txBody>
          <a:bodyPr/>
          <a:lstStyle/>
          <a:p>
            <a:r>
              <a:rPr lang="cs-CZ" altLang="cs-CZ" sz="2200" dirty="0">
                <a:latin typeface="+mj-lt"/>
              </a:rPr>
              <a:t>Hlubinná ekologie – Arne </a:t>
            </a:r>
            <a:r>
              <a:rPr lang="cs-CZ" altLang="cs-CZ" sz="2200" dirty="0" err="1">
                <a:latin typeface="+mj-lt"/>
              </a:rPr>
              <a:t>Naess</a:t>
            </a:r>
            <a:r>
              <a:rPr lang="cs-CZ" altLang="cs-CZ" sz="2200" dirty="0">
                <a:latin typeface="+mj-lt"/>
              </a:rPr>
              <a:t>, 1973</a:t>
            </a:r>
          </a:p>
          <a:p>
            <a:r>
              <a:rPr lang="cs-CZ" altLang="cs-CZ" sz="2200" dirty="0">
                <a:latin typeface="+mj-lt"/>
              </a:rPr>
              <a:t>Vs. „mělká ekologie“ – boj proti znečištění, za ochranu lidí, a proti mrhání zdroji</a:t>
            </a:r>
          </a:p>
          <a:p>
            <a:r>
              <a:rPr lang="cs-CZ" altLang="cs-CZ" sz="2200" dirty="0">
                <a:latin typeface="+mj-lt"/>
              </a:rPr>
              <a:t>Vztahová perspektiva, opuštění </a:t>
            </a:r>
            <a:r>
              <a:rPr lang="cs-CZ" altLang="cs-CZ" sz="2200" dirty="0" err="1">
                <a:latin typeface="+mj-lt"/>
              </a:rPr>
              <a:t>humano</a:t>
            </a:r>
            <a:r>
              <a:rPr lang="cs-CZ" altLang="cs-CZ" sz="2200" dirty="0">
                <a:latin typeface="+mj-lt"/>
              </a:rPr>
              <a:t>-centristického pohledu</a:t>
            </a:r>
          </a:p>
          <a:p>
            <a:r>
              <a:rPr lang="cs-CZ" altLang="cs-CZ" sz="2200" dirty="0">
                <a:latin typeface="+mj-lt"/>
              </a:rPr>
              <a:t>Biosférický </a:t>
            </a:r>
            <a:r>
              <a:rPr lang="cs-CZ" altLang="cs-CZ" sz="2200" dirty="0" err="1">
                <a:latin typeface="+mj-lt"/>
              </a:rPr>
              <a:t>egalitarianismus</a:t>
            </a:r>
            <a:endParaRPr lang="cs-CZ" altLang="cs-CZ" sz="2200" dirty="0">
              <a:latin typeface="+mj-lt"/>
            </a:endParaRPr>
          </a:p>
          <a:p>
            <a:r>
              <a:rPr lang="cs-CZ" altLang="cs-CZ" sz="2200" dirty="0">
                <a:latin typeface="+mj-lt"/>
              </a:rPr>
              <a:t>Principy diverzity a symbiózy</a:t>
            </a:r>
          </a:p>
          <a:p>
            <a:r>
              <a:rPr lang="cs-CZ" altLang="cs-CZ" sz="2200" dirty="0">
                <a:latin typeface="+mj-lt"/>
              </a:rPr>
              <a:t>Anti-třídní perspektiva</a:t>
            </a:r>
          </a:p>
          <a:p>
            <a:r>
              <a:rPr lang="cs-CZ" altLang="cs-CZ" sz="2200" dirty="0">
                <a:latin typeface="+mj-lt"/>
              </a:rPr>
              <a:t>Boj proti plýtvání zdroj a znečištění</a:t>
            </a:r>
          </a:p>
          <a:p>
            <a:r>
              <a:rPr lang="cs-CZ" altLang="cs-CZ" sz="2200" dirty="0">
                <a:latin typeface="+mj-lt"/>
              </a:rPr>
              <a:t>Komplexita, systém</a:t>
            </a:r>
          </a:p>
          <a:p>
            <a:r>
              <a:rPr lang="cs-CZ" altLang="cs-CZ" sz="2200" dirty="0">
                <a:latin typeface="+mj-lt"/>
              </a:rPr>
              <a:t>Lokální autonomie a decentralizace</a:t>
            </a:r>
            <a:endParaRPr lang="en-US" altLang="cs-CZ" sz="2200" dirty="0">
              <a:latin typeface="+mj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EE0D5F6-C537-425C-9061-71592AD95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914" y="1251212"/>
            <a:ext cx="4253275" cy="272209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6FBF9C5-61BF-4C84-A185-7EA9CAC1D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610" y="3877514"/>
            <a:ext cx="3585882" cy="26894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25D12531-0F3A-4B04-9C16-7532FC00C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+mj-lt"/>
              </a:rPr>
              <a:t>Platforma hlubinné ekologie (</a:t>
            </a:r>
            <a:r>
              <a:rPr lang="cs-CZ" altLang="cs-CZ" dirty="0" err="1">
                <a:latin typeface="+mj-lt"/>
              </a:rPr>
              <a:t>Devall</a:t>
            </a:r>
            <a:r>
              <a:rPr lang="cs-CZ" altLang="cs-CZ" dirty="0">
                <a:latin typeface="+mj-lt"/>
              </a:rPr>
              <a:t>, 2001)</a:t>
            </a:r>
            <a:endParaRPr lang="en-US" altLang="cs-CZ" dirty="0">
              <a:latin typeface="+mj-lt"/>
            </a:endParaRP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E15E299C-6A67-4FA4-B6BA-D8DD4BDFFB5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527176"/>
            <a:ext cx="9505951" cy="4854575"/>
          </a:xfrm>
        </p:spPr>
        <p:txBody>
          <a:bodyPr>
            <a:noAutofit/>
          </a:bodyPr>
          <a:lstStyle/>
          <a:p>
            <a:r>
              <a:rPr lang="en-US" altLang="cs-CZ" sz="1800" dirty="0">
                <a:latin typeface="+mj-lt"/>
              </a:rPr>
              <a:t>1. The well-being and flourishing of human and nonhuman life on Earth have </a:t>
            </a:r>
            <a:r>
              <a:rPr lang="en-US" altLang="cs-CZ" sz="1800" b="1" dirty="0">
                <a:latin typeface="+mj-lt"/>
              </a:rPr>
              <a:t>value in themselves</a:t>
            </a:r>
            <a:r>
              <a:rPr lang="en-US" altLang="cs-CZ" sz="1800" dirty="0">
                <a:latin typeface="+mj-lt"/>
              </a:rPr>
              <a:t>. These values are independent of the usefulness of the nonhuman world for human purposes. </a:t>
            </a:r>
          </a:p>
          <a:p>
            <a:r>
              <a:rPr lang="en-US" altLang="cs-CZ" sz="1800" dirty="0">
                <a:latin typeface="+mj-lt"/>
              </a:rPr>
              <a:t>2. </a:t>
            </a:r>
            <a:r>
              <a:rPr lang="en-US" altLang="cs-CZ" sz="1800" b="1" dirty="0">
                <a:latin typeface="+mj-lt"/>
              </a:rPr>
              <a:t>Richness and diversity of life forms</a:t>
            </a:r>
            <a:r>
              <a:rPr lang="en-US" altLang="cs-CZ" sz="1800" dirty="0">
                <a:latin typeface="+mj-lt"/>
              </a:rPr>
              <a:t> contribute to the realization of these values and are also values in themselves. </a:t>
            </a:r>
          </a:p>
          <a:p>
            <a:r>
              <a:rPr lang="en-US" altLang="cs-CZ" sz="1800" dirty="0">
                <a:latin typeface="+mj-lt"/>
              </a:rPr>
              <a:t>3. </a:t>
            </a:r>
            <a:r>
              <a:rPr lang="en-US" altLang="cs-CZ" sz="1800" b="1" dirty="0">
                <a:latin typeface="+mj-lt"/>
              </a:rPr>
              <a:t>Humans have no right to reduce this richness</a:t>
            </a:r>
            <a:r>
              <a:rPr lang="en-US" altLang="cs-CZ" sz="1800" dirty="0">
                <a:latin typeface="+mj-lt"/>
              </a:rPr>
              <a:t> and diversity except to satisfy vital needs. </a:t>
            </a:r>
          </a:p>
          <a:p>
            <a:r>
              <a:rPr lang="en-US" altLang="cs-CZ" sz="1800" dirty="0">
                <a:latin typeface="+mj-lt"/>
              </a:rPr>
              <a:t>4. The flourishing of human life and cultures is compatible with a substantial </a:t>
            </a:r>
            <a:r>
              <a:rPr lang="en-US" altLang="cs-CZ" sz="1800" b="1" dirty="0">
                <a:latin typeface="+mj-lt"/>
              </a:rPr>
              <a:t>decrease of the human population</a:t>
            </a:r>
            <a:r>
              <a:rPr lang="en-US" altLang="cs-CZ" sz="1800" dirty="0">
                <a:latin typeface="+mj-lt"/>
              </a:rPr>
              <a:t>. The flourishing of non-human life requires such a decrease. </a:t>
            </a:r>
          </a:p>
          <a:p>
            <a:r>
              <a:rPr lang="en-US" altLang="cs-CZ" sz="1800" dirty="0">
                <a:latin typeface="+mj-lt"/>
              </a:rPr>
              <a:t>5. </a:t>
            </a:r>
            <a:r>
              <a:rPr lang="en-US" altLang="cs-CZ" sz="1800" b="1" dirty="0">
                <a:latin typeface="+mj-lt"/>
              </a:rPr>
              <a:t>Present human interference with nonhuman world is excessive</a:t>
            </a:r>
            <a:r>
              <a:rPr lang="en-US" altLang="cs-CZ" sz="1800" dirty="0">
                <a:latin typeface="+mj-lt"/>
              </a:rPr>
              <a:t>, and the situation is rapidly worsening. </a:t>
            </a:r>
          </a:p>
          <a:p>
            <a:r>
              <a:rPr lang="en-US" altLang="cs-CZ" sz="1800" dirty="0">
                <a:latin typeface="+mj-lt"/>
              </a:rPr>
              <a:t>6. </a:t>
            </a:r>
            <a:r>
              <a:rPr lang="en-US" altLang="cs-CZ" sz="1800" b="1" dirty="0">
                <a:latin typeface="+mj-lt"/>
              </a:rPr>
              <a:t>Policies must therefore be changed</a:t>
            </a:r>
            <a:r>
              <a:rPr lang="en-US" altLang="cs-CZ" sz="1800" dirty="0">
                <a:latin typeface="+mj-lt"/>
              </a:rPr>
              <a:t>. The changes in policies affect basic economic, technological, and ideological structures. The resulting state of affairs will be deeply different from the present. </a:t>
            </a:r>
          </a:p>
          <a:p>
            <a:r>
              <a:rPr lang="en-US" altLang="cs-CZ" sz="1800" dirty="0">
                <a:latin typeface="+mj-lt"/>
              </a:rPr>
              <a:t>7. </a:t>
            </a:r>
            <a:r>
              <a:rPr lang="en-US" altLang="cs-CZ" sz="1800" b="1" dirty="0">
                <a:latin typeface="+mj-lt"/>
              </a:rPr>
              <a:t>The ideological change is mainly that of appreciating life quality</a:t>
            </a:r>
            <a:r>
              <a:rPr lang="en-US" altLang="cs-CZ" sz="1800" dirty="0">
                <a:latin typeface="+mj-lt"/>
              </a:rPr>
              <a:t> (dwelling in situations of inherent worth) rather than adhering to an increasingly higher standard of living. There will be a profound awareness of the difference between big and great. </a:t>
            </a:r>
          </a:p>
          <a:p>
            <a:r>
              <a:rPr lang="en-US" altLang="cs-CZ" sz="1800" dirty="0">
                <a:latin typeface="+mj-lt"/>
              </a:rPr>
              <a:t>8. Those who subscribe to the foregoing points have an obligation </a:t>
            </a:r>
            <a:r>
              <a:rPr lang="en-US" altLang="cs-CZ" sz="1800" b="1" dirty="0">
                <a:latin typeface="+mj-lt"/>
              </a:rPr>
              <a:t>directly or indirectly to participate in the attempt to implement the necessary changes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A7FCEC-C676-4BE4-9421-8F6FE5DE9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j-lt"/>
              </a:rPr>
              <a:t>Hnutí za klimatickou spravedlnost</a:t>
            </a:r>
            <a:endParaRPr lang="en-US" dirty="0">
              <a:latin typeface="+mj-lt"/>
            </a:endParaRP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0725BF6D-D93C-4F41-BBF9-7E416D03536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527175"/>
            <a:ext cx="9491663" cy="4572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altLang="cs-CZ" sz="2000" dirty="0">
                <a:latin typeface="+mj-lt"/>
              </a:rPr>
              <a:t>1992 - </a:t>
            </a:r>
            <a:r>
              <a:rPr lang="en-GB" altLang="cs-CZ" sz="2000" b="1" dirty="0">
                <a:latin typeface="+mj-lt"/>
              </a:rPr>
              <a:t>Earth Summit</a:t>
            </a:r>
            <a:r>
              <a:rPr lang="en-GB" altLang="cs-CZ" sz="2000" dirty="0">
                <a:latin typeface="+mj-lt"/>
              </a:rPr>
              <a:t> - Rio de Janeiro – aim to stabilize greenhouse gas concentrations in the atmosphere</a:t>
            </a:r>
          </a:p>
          <a:p>
            <a:pPr>
              <a:lnSpc>
                <a:spcPct val="80000"/>
              </a:lnSpc>
            </a:pPr>
            <a:r>
              <a:rPr lang="en-GB" altLang="cs-CZ" sz="2000" dirty="0">
                <a:latin typeface="+mj-lt"/>
              </a:rPr>
              <a:t>2000 - first </a:t>
            </a:r>
            <a:r>
              <a:rPr lang="en-GB" altLang="cs-CZ" sz="2000" b="1" dirty="0">
                <a:latin typeface="+mj-lt"/>
              </a:rPr>
              <a:t>Climate Justice Summit</a:t>
            </a:r>
            <a:r>
              <a:rPr lang="en-GB" altLang="cs-CZ" sz="2000" dirty="0">
                <a:latin typeface="+mj-lt"/>
              </a:rPr>
              <a:t> (Hague), the Netherlands - parallel to UN conferences on climate – framing of climate change is a rights issue</a:t>
            </a:r>
            <a:endParaRPr lang="cs-CZ" altLang="cs-CZ" sz="20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GB" altLang="cs-CZ" sz="2000" dirty="0">
                <a:latin typeface="+mj-lt"/>
              </a:rPr>
              <a:t>2004 - </a:t>
            </a:r>
            <a:r>
              <a:rPr lang="en-GB" altLang="cs-CZ" sz="2000" b="1" dirty="0">
                <a:latin typeface="+mj-lt"/>
              </a:rPr>
              <a:t>The Durban Group for Climate Justice</a:t>
            </a:r>
            <a:r>
              <a:rPr lang="en-GB" altLang="cs-CZ" sz="2000" dirty="0">
                <a:latin typeface="+mj-lt"/>
              </a:rPr>
              <a:t> - call for a global grassroots movement against climate change</a:t>
            </a:r>
          </a:p>
          <a:p>
            <a:pPr>
              <a:lnSpc>
                <a:spcPct val="80000"/>
              </a:lnSpc>
            </a:pPr>
            <a:r>
              <a:rPr lang="en-GB" altLang="cs-CZ" sz="2000" dirty="0">
                <a:latin typeface="+mj-lt"/>
              </a:rPr>
              <a:t>2007 - </a:t>
            </a:r>
            <a:r>
              <a:rPr lang="en-GB" altLang="cs-CZ" sz="2000" b="1" dirty="0">
                <a:latin typeface="+mj-lt"/>
              </a:rPr>
              <a:t>Climate Justice Now!</a:t>
            </a:r>
            <a:r>
              <a:rPr lang="en-GB" altLang="cs-CZ" sz="2000" dirty="0">
                <a:latin typeface="+mj-lt"/>
              </a:rPr>
              <a:t>, a global coalition of networks and organizations campaigning for climate justice</a:t>
            </a:r>
          </a:p>
          <a:p>
            <a:pPr>
              <a:lnSpc>
                <a:spcPct val="80000"/>
              </a:lnSpc>
            </a:pPr>
            <a:r>
              <a:rPr lang="en-GB" altLang="cs-CZ" sz="2000" dirty="0">
                <a:latin typeface="+mj-lt"/>
              </a:rPr>
              <a:t>2008 - </a:t>
            </a:r>
            <a:r>
              <a:rPr lang="en-GB" altLang="cs-CZ" sz="2000" b="1" dirty="0">
                <a:latin typeface="+mj-lt"/>
              </a:rPr>
              <a:t>Global Humanitarian Forum</a:t>
            </a:r>
            <a:r>
              <a:rPr lang="en-GB" altLang="cs-CZ" sz="2000" dirty="0">
                <a:latin typeface="+mj-lt"/>
              </a:rPr>
              <a:t> focused on climate justice at its inaugural Annual Meeting in Geneva, Switzerland</a:t>
            </a:r>
          </a:p>
          <a:p>
            <a:pPr>
              <a:lnSpc>
                <a:spcPct val="80000"/>
              </a:lnSpc>
            </a:pPr>
            <a:r>
              <a:rPr lang="en-GB" altLang="cs-CZ" sz="2000" dirty="0">
                <a:latin typeface="+mj-lt"/>
              </a:rPr>
              <a:t>2009 - </a:t>
            </a:r>
            <a:r>
              <a:rPr lang="en-GB" altLang="cs-CZ" sz="2000" b="1" dirty="0">
                <a:latin typeface="+mj-lt"/>
              </a:rPr>
              <a:t>The Climate Justice Action Network</a:t>
            </a:r>
            <a:r>
              <a:rPr lang="en-GB" altLang="cs-CZ" sz="2000" dirty="0">
                <a:latin typeface="+mj-lt"/>
              </a:rPr>
              <a:t> - call for changes to the economic and political systems causing climate change</a:t>
            </a:r>
          </a:p>
          <a:p>
            <a:pPr>
              <a:lnSpc>
                <a:spcPct val="80000"/>
              </a:lnSpc>
            </a:pPr>
            <a:r>
              <a:rPr lang="en-GB" altLang="cs-CZ" sz="2000" dirty="0">
                <a:latin typeface="+mj-lt"/>
              </a:rPr>
              <a:t>2010 - In April 2010 the </a:t>
            </a:r>
            <a:r>
              <a:rPr lang="en-GB" altLang="cs-CZ" sz="2000" b="1" dirty="0">
                <a:latin typeface="+mj-lt"/>
              </a:rPr>
              <a:t>World People's Conference on Climate Change and the Rights of Mother Earth</a:t>
            </a:r>
            <a:r>
              <a:rPr lang="en-GB" altLang="cs-CZ" sz="2000" dirty="0">
                <a:latin typeface="+mj-lt"/>
              </a:rPr>
              <a:t> - </a:t>
            </a:r>
            <a:r>
              <a:rPr lang="en-GB" altLang="cs-CZ" sz="2000" dirty="0" err="1">
                <a:latin typeface="+mj-lt"/>
              </a:rPr>
              <a:t>Tiquipaya</a:t>
            </a:r>
            <a:r>
              <a:rPr lang="en-GB" altLang="cs-CZ" sz="2000" dirty="0">
                <a:latin typeface="+mj-lt"/>
              </a:rPr>
              <a:t> (Cochabamba), Bolivia - global gathering of civil society and governments hosted by the government of Bolivia</a:t>
            </a:r>
          </a:p>
          <a:p>
            <a:endParaRPr lang="en-US" altLang="cs-CZ" sz="2000" dirty="0"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938</Words>
  <Application>Microsoft Office PowerPoint</Application>
  <PresentationFormat>Širokoúhlá obrazovka</PresentationFormat>
  <Paragraphs>75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SOCb2002 Sociální hnutí a politický protest</vt:lpstr>
      <vt:lpstr>Vlny environmentálního aktivismu</vt:lpstr>
      <vt:lpstr>4. vlna</vt:lpstr>
      <vt:lpstr>2. větve současného environmentálního aktivismu</vt:lpstr>
      <vt:lpstr>Environmentální spravedlnost</vt:lpstr>
      <vt:lpstr>Hnutí za environmentální spravedlnost</vt:lpstr>
      <vt:lpstr>Hlubinná ekologie: teoretické kořeny</vt:lpstr>
      <vt:lpstr>Platforma hlubinné ekologie (Devall, 2001)</vt:lpstr>
      <vt:lpstr>Hnutí za klimatickou spravedlnost</vt:lpstr>
      <vt:lpstr>Hnutí proti změně klimatu</vt:lpstr>
      <vt:lpstr>Repertoár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SOCn5010 Analýza sociálních sítí</dc:title>
  <dc:creator>Jiří Navrátil</dc:creator>
  <cp:lastModifiedBy>Jiří Navrátil</cp:lastModifiedBy>
  <cp:revision>177</cp:revision>
  <dcterms:created xsi:type="dcterms:W3CDTF">2020-10-08T12:47:50Z</dcterms:created>
  <dcterms:modified xsi:type="dcterms:W3CDTF">2023-11-27T08:56:17Z</dcterms:modified>
</cp:coreProperties>
</file>